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9" r:id="rId4"/>
    <p:sldId id="272" r:id="rId5"/>
    <p:sldId id="273" r:id="rId6"/>
    <p:sldId id="274" r:id="rId7"/>
    <p:sldId id="283" r:id="rId8"/>
    <p:sldId id="275" r:id="rId9"/>
    <p:sldId id="276" r:id="rId10"/>
    <p:sldId id="270" r:id="rId11"/>
    <p:sldId id="271" r:id="rId12"/>
    <p:sldId id="284" r:id="rId13"/>
    <p:sldId id="290" r:id="rId14"/>
    <p:sldId id="278" r:id="rId15"/>
    <p:sldId id="277" r:id="rId16"/>
    <p:sldId id="289" r:id="rId17"/>
    <p:sldId id="287" r:id="rId18"/>
    <p:sldId id="288" r:id="rId19"/>
    <p:sldId id="266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75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7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15D1C2-6C46-43C4-A5A2-03DB8BB8C35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E06017AD-2AC7-4F8B-89B7-C33ED1FAC941}">
      <dgm:prSet phldrT="[Текст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uk-UA" b="1" dirty="0" smtClean="0">
              <a:effectLst/>
            </a:rPr>
            <a:t>Екологічні проблеми </a:t>
          </a:r>
        </a:p>
        <a:p>
          <a:r>
            <a:rPr lang="uk-UA" b="1" dirty="0" smtClean="0">
              <a:effectLst/>
            </a:rPr>
            <a:t>Кривого Рогу</a:t>
          </a:r>
          <a:endParaRPr lang="ru-RU" b="1" dirty="0">
            <a:effectLst/>
          </a:endParaRPr>
        </a:p>
      </dgm:t>
    </dgm:pt>
    <dgm:pt modelId="{A03CAB95-6D8F-4B4D-B86E-6D507A9940C7}" type="parTrans" cxnId="{523F90B0-F426-4869-8607-25B31D7B0A10}">
      <dgm:prSet/>
      <dgm:spPr/>
      <dgm:t>
        <a:bodyPr/>
        <a:lstStyle/>
        <a:p>
          <a:endParaRPr lang="ru-RU">
            <a:solidFill>
              <a:schemeClr val="accent1">
                <a:lumMod val="75000"/>
              </a:schemeClr>
            </a:solidFill>
          </a:endParaRPr>
        </a:p>
      </dgm:t>
    </dgm:pt>
    <dgm:pt modelId="{CE66D36E-D544-450B-A687-80DA04539F2A}" type="sibTrans" cxnId="{523F90B0-F426-4869-8607-25B31D7B0A10}">
      <dgm:prSet/>
      <dgm:spPr/>
      <dgm:t>
        <a:bodyPr/>
        <a:lstStyle/>
        <a:p>
          <a:endParaRPr lang="ru-RU">
            <a:solidFill>
              <a:schemeClr val="accent1">
                <a:lumMod val="75000"/>
              </a:schemeClr>
            </a:solidFill>
          </a:endParaRPr>
        </a:p>
      </dgm:t>
    </dgm:pt>
    <dgm:pt modelId="{6883B6D9-96AF-4FB7-8B3D-533EB4C6B313}">
      <dgm:prSet phldrT="[Текст]"/>
      <dgm:spPr>
        <a:solidFill>
          <a:schemeClr val="bg2">
            <a:lumMod val="20000"/>
            <a:lumOff val="80000"/>
            <a:alpha val="90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uk-UA" b="1" dirty="0" smtClean="0">
              <a:effectLst/>
            </a:rPr>
            <a:t>Забруднення повітря </a:t>
          </a:r>
          <a:endParaRPr lang="ru-RU" b="1" dirty="0">
            <a:effectLst/>
          </a:endParaRPr>
        </a:p>
      </dgm:t>
    </dgm:pt>
    <dgm:pt modelId="{DE47A93E-55EF-4DD3-A5CF-859B5BB25D3F}" type="parTrans" cxnId="{9BD6A404-ED84-4D57-B8DB-8B47535C7DD6}">
      <dgm:prSet/>
      <dgm:spPr/>
      <dgm:t>
        <a:bodyPr/>
        <a:lstStyle/>
        <a:p>
          <a:endParaRPr lang="ru-RU">
            <a:solidFill>
              <a:schemeClr val="accent1">
                <a:lumMod val="75000"/>
              </a:schemeClr>
            </a:solidFill>
          </a:endParaRPr>
        </a:p>
      </dgm:t>
    </dgm:pt>
    <dgm:pt modelId="{953190F0-0254-4D2D-A07D-74C6E8845BD8}" type="sibTrans" cxnId="{9BD6A404-ED84-4D57-B8DB-8B47535C7DD6}">
      <dgm:prSet/>
      <dgm:spPr/>
      <dgm:t>
        <a:bodyPr/>
        <a:lstStyle/>
        <a:p>
          <a:endParaRPr lang="ru-RU">
            <a:solidFill>
              <a:schemeClr val="accent1">
                <a:lumMod val="75000"/>
              </a:schemeClr>
            </a:solidFill>
          </a:endParaRPr>
        </a:p>
      </dgm:t>
    </dgm:pt>
    <dgm:pt modelId="{E08719EC-E521-4261-A279-F80A4FDBD369}">
      <dgm:prSet phldrT="[Текст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FF0000"/>
          </a:solidFill>
        </a:ln>
      </dgm:spPr>
      <dgm:t>
        <a:bodyPr/>
        <a:lstStyle/>
        <a:p>
          <a:r>
            <a:rPr lang="uk-UA" b="1" dirty="0" smtClean="0">
              <a:effectLst/>
            </a:rPr>
            <a:t>знищення </a:t>
          </a:r>
          <a:r>
            <a:rPr lang="ru-RU" b="1" dirty="0" err="1" smtClean="0">
              <a:effectLst/>
            </a:rPr>
            <a:t>рослин</a:t>
          </a:r>
          <a:r>
            <a:rPr lang="ru-RU" b="1" dirty="0" smtClean="0">
              <a:effectLst/>
            </a:rPr>
            <a:t> </a:t>
          </a:r>
          <a:r>
            <a:rPr lang="ru-RU" b="1" dirty="0" err="1" smtClean="0">
              <a:effectLst/>
            </a:rPr>
            <a:t>і</a:t>
          </a:r>
          <a:r>
            <a:rPr lang="ru-RU" b="1" dirty="0" smtClean="0">
              <a:effectLst/>
            </a:rPr>
            <a:t> </a:t>
          </a:r>
          <a:r>
            <a:rPr lang="ru-RU" b="1" dirty="0" err="1" smtClean="0">
              <a:effectLst/>
            </a:rPr>
            <a:t>тварин</a:t>
          </a:r>
          <a:endParaRPr lang="ru-RU" b="1" dirty="0">
            <a:effectLst/>
          </a:endParaRPr>
        </a:p>
      </dgm:t>
    </dgm:pt>
    <dgm:pt modelId="{4C2C4155-3E63-4BEC-8088-263AEDC251A6}" type="parTrans" cxnId="{392A03EB-DB60-4F95-BA83-3D0DC528E70D}">
      <dgm:prSet/>
      <dgm:spPr/>
      <dgm:t>
        <a:bodyPr/>
        <a:lstStyle/>
        <a:p>
          <a:endParaRPr lang="ru-RU">
            <a:solidFill>
              <a:schemeClr val="accent1">
                <a:lumMod val="75000"/>
              </a:schemeClr>
            </a:solidFill>
          </a:endParaRPr>
        </a:p>
      </dgm:t>
    </dgm:pt>
    <dgm:pt modelId="{EE78551A-111B-4EA3-A3F7-90EAF5965397}" type="sibTrans" cxnId="{392A03EB-DB60-4F95-BA83-3D0DC528E70D}">
      <dgm:prSet/>
      <dgm:spPr/>
      <dgm:t>
        <a:bodyPr/>
        <a:lstStyle/>
        <a:p>
          <a:endParaRPr lang="ru-RU">
            <a:solidFill>
              <a:schemeClr val="accent1">
                <a:lumMod val="75000"/>
              </a:schemeClr>
            </a:solidFill>
          </a:endParaRPr>
        </a:p>
      </dgm:t>
    </dgm:pt>
    <dgm:pt modelId="{508F5E0C-B239-4E66-BC7D-60A24F28D456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FF0000"/>
          </a:solidFill>
        </a:ln>
      </dgm:spPr>
      <dgm:t>
        <a:bodyPr/>
        <a:lstStyle/>
        <a:p>
          <a:r>
            <a:rPr lang="uk-UA" b="1" dirty="0" err="1" smtClean="0">
              <a:effectLst/>
            </a:rPr>
            <a:t>сміттєзвалища</a:t>
          </a:r>
          <a:endParaRPr lang="ru-RU" b="1" dirty="0">
            <a:effectLst/>
          </a:endParaRPr>
        </a:p>
      </dgm:t>
    </dgm:pt>
    <dgm:pt modelId="{77CD924F-0670-4DE1-9CCB-BBF742D2E5C3}" type="parTrans" cxnId="{0C700BA9-7713-4D43-B5A1-B57BAE69F949}">
      <dgm:prSet/>
      <dgm:spPr/>
      <dgm:t>
        <a:bodyPr/>
        <a:lstStyle/>
        <a:p>
          <a:endParaRPr lang="ru-RU">
            <a:solidFill>
              <a:schemeClr val="accent1">
                <a:lumMod val="75000"/>
              </a:schemeClr>
            </a:solidFill>
          </a:endParaRPr>
        </a:p>
      </dgm:t>
    </dgm:pt>
    <dgm:pt modelId="{3C921A8F-0297-4F99-848D-EB8CC2F8B8F0}" type="sibTrans" cxnId="{0C700BA9-7713-4D43-B5A1-B57BAE69F949}">
      <dgm:prSet/>
      <dgm:spPr/>
      <dgm:t>
        <a:bodyPr/>
        <a:lstStyle/>
        <a:p>
          <a:endParaRPr lang="ru-RU">
            <a:solidFill>
              <a:schemeClr val="accent1">
                <a:lumMod val="75000"/>
              </a:schemeClr>
            </a:solidFill>
          </a:endParaRPr>
        </a:p>
      </dgm:t>
    </dgm:pt>
    <dgm:pt modelId="{450CFF96-5B5D-4084-AA44-E09FA9D48830}">
      <dgm:prSet/>
      <dgm:spPr>
        <a:solidFill>
          <a:schemeClr val="bg2">
            <a:lumMod val="20000"/>
            <a:lumOff val="80000"/>
            <a:alpha val="9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uk-UA" b="1" dirty="0" smtClean="0">
              <a:effectLst/>
            </a:rPr>
            <a:t>транспорт</a:t>
          </a:r>
          <a:endParaRPr lang="ru-RU" b="1" dirty="0">
            <a:effectLst/>
          </a:endParaRPr>
        </a:p>
      </dgm:t>
    </dgm:pt>
    <dgm:pt modelId="{A9D4418A-BD80-4F07-AF07-A8BA6B4CE79B}" type="parTrans" cxnId="{BDB4F373-374B-4332-A199-100E7A313D25}">
      <dgm:prSet/>
      <dgm:spPr/>
      <dgm:t>
        <a:bodyPr/>
        <a:lstStyle/>
        <a:p>
          <a:endParaRPr lang="ru-RU">
            <a:solidFill>
              <a:schemeClr val="accent1">
                <a:lumMod val="75000"/>
              </a:schemeClr>
            </a:solidFill>
          </a:endParaRPr>
        </a:p>
      </dgm:t>
    </dgm:pt>
    <dgm:pt modelId="{82926CD4-2637-4658-8031-B6F19062410B}" type="sibTrans" cxnId="{BDB4F373-374B-4332-A199-100E7A313D25}">
      <dgm:prSet/>
      <dgm:spPr/>
      <dgm:t>
        <a:bodyPr/>
        <a:lstStyle/>
        <a:p>
          <a:endParaRPr lang="ru-RU">
            <a:solidFill>
              <a:schemeClr val="accent1">
                <a:lumMod val="75000"/>
              </a:schemeClr>
            </a:solidFill>
          </a:endParaRPr>
        </a:p>
      </dgm:t>
    </dgm:pt>
    <dgm:pt modelId="{48F9F561-6668-4FF2-A92A-DD53DA67964C}">
      <dgm:prSet/>
      <dgm:spPr>
        <a:solidFill>
          <a:schemeClr val="bg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uk-UA" b="1" dirty="0" smtClean="0">
              <a:effectLst/>
            </a:rPr>
            <a:t>промислові підприємства</a:t>
          </a:r>
          <a:endParaRPr lang="ru-RU" b="1" dirty="0">
            <a:effectLst/>
          </a:endParaRPr>
        </a:p>
      </dgm:t>
    </dgm:pt>
    <dgm:pt modelId="{1DE9B851-1558-49C7-8218-41C6928C088F}" type="parTrans" cxnId="{92416F9B-CED8-4ACB-97AA-A94297A78B3C}">
      <dgm:prSet/>
      <dgm:spPr/>
      <dgm:t>
        <a:bodyPr/>
        <a:lstStyle/>
        <a:p>
          <a:endParaRPr lang="ru-RU">
            <a:solidFill>
              <a:schemeClr val="accent1">
                <a:lumMod val="75000"/>
              </a:schemeClr>
            </a:solidFill>
          </a:endParaRPr>
        </a:p>
      </dgm:t>
    </dgm:pt>
    <dgm:pt modelId="{8F57C8A5-5E70-427C-95C1-8077BA932CE1}" type="sibTrans" cxnId="{92416F9B-CED8-4ACB-97AA-A94297A78B3C}">
      <dgm:prSet/>
      <dgm:spPr/>
      <dgm:t>
        <a:bodyPr/>
        <a:lstStyle/>
        <a:p>
          <a:endParaRPr lang="ru-RU">
            <a:solidFill>
              <a:schemeClr val="accent1">
                <a:lumMod val="75000"/>
              </a:schemeClr>
            </a:solidFill>
          </a:endParaRPr>
        </a:p>
      </dgm:t>
    </dgm:pt>
    <dgm:pt modelId="{DE030834-5BFA-46B0-A4CE-F45FF38A099D}">
      <dgm:prSet/>
      <dgm:spPr>
        <a:solidFill>
          <a:schemeClr val="bg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uk-UA" b="1" dirty="0" smtClean="0">
              <a:effectLst/>
            </a:rPr>
            <a:t>спалення багаття</a:t>
          </a:r>
          <a:endParaRPr lang="ru-RU" b="1" dirty="0">
            <a:effectLst/>
          </a:endParaRPr>
        </a:p>
      </dgm:t>
    </dgm:pt>
    <dgm:pt modelId="{819DFF95-262D-4961-9565-A0378FD9DFC0}" type="parTrans" cxnId="{62FD2E04-C1CB-416F-8DD5-CB18F804BD62}">
      <dgm:prSet/>
      <dgm:spPr/>
      <dgm:t>
        <a:bodyPr/>
        <a:lstStyle/>
        <a:p>
          <a:endParaRPr lang="ru-RU">
            <a:solidFill>
              <a:schemeClr val="accent1">
                <a:lumMod val="75000"/>
              </a:schemeClr>
            </a:solidFill>
          </a:endParaRPr>
        </a:p>
      </dgm:t>
    </dgm:pt>
    <dgm:pt modelId="{B9E9168B-79C6-4C50-B11A-A71EEE83307C}" type="sibTrans" cxnId="{62FD2E04-C1CB-416F-8DD5-CB18F804BD62}">
      <dgm:prSet/>
      <dgm:spPr/>
      <dgm:t>
        <a:bodyPr/>
        <a:lstStyle/>
        <a:p>
          <a:endParaRPr lang="ru-RU">
            <a:solidFill>
              <a:schemeClr val="accent1">
                <a:lumMod val="75000"/>
              </a:schemeClr>
            </a:solidFill>
          </a:endParaRPr>
        </a:p>
      </dgm:t>
    </dgm:pt>
    <dgm:pt modelId="{958FBDB7-64AB-4C16-8423-DA3B5D126963}">
      <dgm:prSet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uk-UA" b="1" dirty="0" smtClean="0">
              <a:effectLst/>
            </a:rPr>
            <a:t>забруднення річок </a:t>
          </a:r>
          <a:r>
            <a:rPr lang="uk-UA" b="1" dirty="0" err="1" smtClean="0">
              <a:effectLst/>
            </a:rPr>
            <a:t>Саксагань</a:t>
          </a:r>
          <a:r>
            <a:rPr lang="uk-UA" b="1" dirty="0" smtClean="0">
              <a:effectLst/>
            </a:rPr>
            <a:t> та Інгулець </a:t>
          </a:r>
          <a:endParaRPr lang="ru-RU" b="1" dirty="0">
            <a:effectLst/>
          </a:endParaRPr>
        </a:p>
      </dgm:t>
    </dgm:pt>
    <dgm:pt modelId="{82DB3C88-8684-478A-8381-3E39A588E088}" type="parTrans" cxnId="{70FEE24E-896F-464E-A8DA-9944C117C24B}">
      <dgm:prSet/>
      <dgm:spPr/>
      <dgm:t>
        <a:bodyPr/>
        <a:lstStyle/>
        <a:p>
          <a:endParaRPr lang="ru-RU">
            <a:solidFill>
              <a:schemeClr val="accent1">
                <a:lumMod val="75000"/>
              </a:schemeClr>
            </a:solidFill>
          </a:endParaRPr>
        </a:p>
      </dgm:t>
    </dgm:pt>
    <dgm:pt modelId="{2829409D-FACD-4B59-A767-BC8FB23E03B4}" type="sibTrans" cxnId="{70FEE24E-896F-464E-A8DA-9944C117C24B}">
      <dgm:prSet/>
      <dgm:spPr/>
      <dgm:t>
        <a:bodyPr/>
        <a:lstStyle/>
        <a:p>
          <a:endParaRPr lang="ru-RU">
            <a:solidFill>
              <a:schemeClr val="accent1">
                <a:lumMod val="75000"/>
              </a:schemeClr>
            </a:solidFill>
          </a:endParaRPr>
        </a:p>
      </dgm:t>
    </dgm:pt>
    <dgm:pt modelId="{89D9DEF6-5442-46AA-887B-698FE45246FF}">
      <dgm:prSet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uk-UA" b="1" dirty="0" smtClean="0">
              <a:effectLst/>
            </a:rPr>
            <a:t>сміття</a:t>
          </a:r>
          <a:endParaRPr lang="ru-RU" b="1" dirty="0">
            <a:effectLst/>
          </a:endParaRPr>
        </a:p>
      </dgm:t>
    </dgm:pt>
    <dgm:pt modelId="{BDD6C5EE-6CA2-4F5A-AD89-6663CA4B9CE6}" type="parTrans" cxnId="{C29E7CAD-B334-4ABB-B661-C8594F8E319C}">
      <dgm:prSet/>
      <dgm:spPr/>
      <dgm:t>
        <a:bodyPr/>
        <a:lstStyle/>
        <a:p>
          <a:endParaRPr lang="ru-RU">
            <a:solidFill>
              <a:schemeClr val="accent1">
                <a:lumMod val="75000"/>
              </a:schemeClr>
            </a:solidFill>
          </a:endParaRPr>
        </a:p>
      </dgm:t>
    </dgm:pt>
    <dgm:pt modelId="{E1889B8E-1690-442E-A0B3-8EAC07BA00E0}" type="sibTrans" cxnId="{C29E7CAD-B334-4ABB-B661-C8594F8E319C}">
      <dgm:prSet/>
      <dgm:spPr/>
      <dgm:t>
        <a:bodyPr/>
        <a:lstStyle/>
        <a:p>
          <a:endParaRPr lang="ru-RU">
            <a:solidFill>
              <a:schemeClr val="accent1">
                <a:lumMod val="75000"/>
              </a:schemeClr>
            </a:solidFill>
          </a:endParaRPr>
        </a:p>
      </dgm:t>
    </dgm:pt>
    <dgm:pt modelId="{BFBA85AA-6EF0-4076-A64D-C77E21488C49}">
      <dgm:prSet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uk-UA" b="1" dirty="0" smtClean="0">
              <a:effectLst/>
            </a:rPr>
            <a:t>промислові підприємства</a:t>
          </a:r>
          <a:endParaRPr lang="ru-RU" b="1" dirty="0">
            <a:effectLst/>
          </a:endParaRPr>
        </a:p>
      </dgm:t>
    </dgm:pt>
    <dgm:pt modelId="{07124746-2E39-491B-B8CD-0325A4B3B65E}" type="parTrans" cxnId="{FD7F658D-D570-4CBE-BE07-02ADE1A92397}">
      <dgm:prSet/>
      <dgm:spPr/>
      <dgm:t>
        <a:bodyPr/>
        <a:lstStyle/>
        <a:p>
          <a:endParaRPr lang="ru-RU">
            <a:solidFill>
              <a:schemeClr val="accent1">
                <a:lumMod val="75000"/>
              </a:schemeClr>
            </a:solidFill>
          </a:endParaRPr>
        </a:p>
      </dgm:t>
    </dgm:pt>
    <dgm:pt modelId="{80189346-BC35-4C33-8BF7-FC98FEC2A678}" type="sibTrans" cxnId="{FD7F658D-D570-4CBE-BE07-02ADE1A92397}">
      <dgm:prSet/>
      <dgm:spPr/>
      <dgm:t>
        <a:bodyPr/>
        <a:lstStyle/>
        <a:p>
          <a:endParaRPr lang="ru-RU">
            <a:solidFill>
              <a:schemeClr val="accent1">
                <a:lumMod val="75000"/>
              </a:schemeClr>
            </a:solidFill>
          </a:endParaRPr>
        </a:p>
      </dgm:t>
    </dgm:pt>
    <dgm:pt modelId="{A059545E-DE4F-4856-B406-13964D93BBB7}" type="pres">
      <dgm:prSet presAssocID="{7B15D1C2-6C46-43C4-A5A2-03DB8BB8C35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415105CD-C307-4E05-8DAE-048776759DD4}" type="pres">
      <dgm:prSet presAssocID="{E06017AD-2AC7-4F8B-89B7-C33ED1FAC941}" presName="hierRoot1" presStyleCnt="0"/>
      <dgm:spPr/>
    </dgm:pt>
    <dgm:pt modelId="{7105734B-C79A-43F9-8A0B-EA7E82833618}" type="pres">
      <dgm:prSet presAssocID="{E06017AD-2AC7-4F8B-89B7-C33ED1FAC941}" presName="composite" presStyleCnt="0"/>
      <dgm:spPr/>
    </dgm:pt>
    <dgm:pt modelId="{E7BB4840-500B-47AA-A7AA-A48DB8C73024}" type="pres">
      <dgm:prSet presAssocID="{E06017AD-2AC7-4F8B-89B7-C33ED1FAC941}" presName="background" presStyleLbl="node0" presStyleIdx="0" presStyleCnt="1"/>
      <dgm:spPr/>
    </dgm:pt>
    <dgm:pt modelId="{87E84584-EA32-4B00-A76C-1D2A4FA21F9D}" type="pres">
      <dgm:prSet presAssocID="{E06017AD-2AC7-4F8B-89B7-C33ED1FAC941}" presName="text" presStyleLbl="fgAcc0" presStyleIdx="0" presStyleCnt="1" custScaleX="178046" custScaleY="129133" custLinFactNeighborX="-5556" custLinFactNeighborY="-7107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281A301-8CF6-44BB-818F-BBB527221BD9}" type="pres">
      <dgm:prSet presAssocID="{E06017AD-2AC7-4F8B-89B7-C33ED1FAC941}" presName="hierChild2" presStyleCnt="0"/>
      <dgm:spPr/>
    </dgm:pt>
    <dgm:pt modelId="{9A21039C-4A00-4C38-87FD-3BF97B94A23B}" type="pres">
      <dgm:prSet presAssocID="{DE47A93E-55EF-4DD3-A5CF-859B5BB25D3F}" presName="Name10" presStyleLbl="parChTrans1D2" presStyleIdx="0" presStyleCnt="4"/>
      <dgm:spPr/>
      <dgm:t>
        <a:bodyPr/>
        <a:lstStyle/>
        <a:p>
          <a:endParaRPr lang="ru-RU"/>
        </a:p>
      </dgm:t>
    </dgm:pt>
    <dgm:pt modelId="{21D00697-F6B7-44D4-AD78-9217BB808333}" type="pres">
      <dgm:prSet presAssocID="{6883B6D9-96AF-4FB7-8B3D-533EB4C6B313}" presName="hierRoot2" presStyleCnt="0"/>
      <dgm:spPr/>
    </dgm:pt>
    <dgm:pt modelId="{9D23CC3B-71B3-432E-B7E8-71254262E69B}" type="pres">
      <dgm:prSet presAssocID="{6883B6D9-96AF-4FB7-8B3D-533EB4C6B313}" presName="composite2" presStyleCnt="0"/>
      <dgm:spPr/>
    </dgm:pt>
    <dgm:pt modelId="{432DFC4C-F02A-4F48-9AC2-83B50F7B1911}" type="pres">
      <dgm:prSet presAssocID="{6883B6D9-96AF-4FB7-8B3D-533EB4C6B313}" presName="background2" presStyleLbl="node2" presStyleIdx="0" presStyleCnt="4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CAC8B764-3C53-4E73-B004-BABE077717E1}" type="pres">
      <dgm:prSet presAssocID="{6883B6D9-96AF-4FB7-8B3D-533EB4C6B313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8E1460E-FA4E-470D-9370-37A4E3F52C50}" type="pres">
      <dgm:prSet presAssocID="{6883B6D9-96AF-4FB7-8B3D-533EB4C6B313}" presName="hierChild3" presStyleCnt="0"/>
      <dgm:spPr/>
    </dgm:pt>
    <dgm:pt modelId="{00463387-27A3-457D-B171-6CD7CFC69516}" type="pres">
      <dgm:prSet presAssocID="{A9D4418A-BD80-4F07-AF07-A8BA6B4CE79B}" presName="Name17" presStyleLbl="parChTrans1D3" presStyleIdx="0" presStyleCnt="5"/>
      <dgm:spPr/>
      <dgm:t>
        <a:bodyPr/>
        <a:lstStyle/>
        <a:p>
          <a:endParaRPr lang="ru-RU"/>
        </a:p>
      </dgm:t>
    </dgm:pt>
    <dgm:pt modelId="{0705B077-9337-4849-93A0-44B1DBFA451D}" type="pres">
      <dgm:prSet presAssocID="{450CFF96-5B5D-4084-AA44-E09FA9D48830}" presName="hierRoot3" presStyleCnt="0"/>
      <dgm:spPr/>
    </dgm:pt>
    <dgm:pt modelId="{6E8AC67A-043E-4B45-9C50-E1077DE24E55}" type="pres">
      <dgm:prSet presAssocID="{450CFF96-5B5D-4084-AA44-E09FA9D48830}" presName="composite3" presStyleCnt="0"/>
      <dgm:spPr/>
    </dgm:pt>
    <dgm:pt modelId="{D0348B14-FBCA-497B-9ED2-4A63BC1593DD}" type="pres">
      <dgm:prSet presAssocID="{450CFF96-5B5D-4084-AA44-E09FA9D48830}" presName="background3" presStyleLbl="node3" presStyleIdx="0" presStyleCnt="5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ru-RU"/>
        </a:p>
      </dgm:t>
    </dgm:pt>
    <dgm:pt modelId="{47AF450D-6F3A-4D28-928B-01ED1E0C1860}" type="pres">
      <dgm:prSet presAssocID="{450CFF96-5B5D-4084-AA44-E09FA9D48830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DF42C13-581A-489A-95FE-B5891D0A0783}" type="pres">
      <dgm:prSet presAssocID="{450CFF96-5B5D-4084-AA44-E09FA9D48830}" presName="hierChild4" presStyleCnt="0"/>
      <dgm:spPr/>
    </dgm:pt>
    <dgm:pt modelId="{9A050D94-97A8-4494-8178-4BC6E23776BD}" type="pres">
      <dgm:prSet presAssocID="{1DE9B851-1558-49C7-8218-41C6928C088F}" presName="Name17" presStyleLbl="parChTrans1D3" presStyleIdx="1" presStyleCnt="5"/>
      <dgm:spPr/>
      <dgm:t>
        <a:bodyPr/>
        <a:lstStyle/>
        <a:p>
          <a:endParaRPr lang="ru-RU"/>
        </a:p>
      </dgm:t>
    </dgm:pt>
    <dgm:pt modelId="{9D412207-D60C-4C0D-892F-8D0DAB5A24ED}" type="pres">
      <dgm:prSet presAssocID="{48F9F561-6668-4FF2-A92A-DD53DA67964C}" presName="hierRoot3" presStyleCnt="0"/>
      <dgm:spPr/>
    </dgm:pt>
    <dgm:pt modelId="{86FACB17-D727-4CFD-8CB2-020764BC4200}" type="pres">
      <dgm:prSet presAssocID="{48F9F561-6668-4FF2-A92A-DD53DA67964C}" presName="composite3" presStyleCnt="0"/>
      <dgm:spPr/>
    </dgm:pt>
    <dgm:pt modelId="{FFD41F26-1E63-4668-9F07-89C15D654F3B}" type="pres">
      <dgm:prSet presAssocID="{48F9F561-6668-4FF2-A92A-DD53DA67964C}" presName="background3" presStyleLbl="node3" presStyleIdx="1" presStyleCnt="5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ru-RU"/>
        </a:p>
      </dgm:t>
    </dgm:pt>
    <dgm:pt modelId="{2C79E5A9-B0B6-4EFF-B991-27874CAB6EF0}" type="pres">
      <dgm:prSet presAssocID="{48F9F561-6668-4FF2-A92A-DD53DA67964C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CFFAB9A-2A30-42F3-AA97-11269DCDA509}" type="pres">
      <dgm:prSet presAssocID="{48F9F561-6668-4FF2-A92A-DD53DA67964C}" presName="hierChild4" presStyleCnt="0"/>
      <dgm:spPr/>
    </dgm:pt>
    <dgm:pt modelId="{392A99AA-C38F-461B-BD64-D80773C56A9D}" type="pres">
      <dgm:prSet presAssocID="{819DFF95-262D-4961-9565-A0378FD9DFC0}" presName="Name17" presStyleLbl="parChTrans1D3" presStyleIdx="2" presStyleCnt="5"/>
      <dgm:spPr/>
      <dgm:t>
        <a:bodyPr/>
        <a:lstStyle/>
        <a:p>
          <a:endParaRPr lang="ru-RU"/>
        </a:p>
      </dgm:t>
    </dgm:pt>
    <dgm:pt modelId="{DECA642C-5C77-47C0-9704-907EA60E8C60}" type="pres">
      <dgm:prSet presAssocID="{DE030834-5BFA-46B0-A4CE-F45FF38A099D}" presName="hierRoot3" presStyleCnt="0"/>
      <dgm:spPr/>
    </dgm:pt>
    <dgm:pt modelId="{E44F04EA-53D8-4B0A-BC7B-9DCBCCFC8369}" type="pres">
      <dgm:prSet presAssocID="{DE030834-5BFA-46B0-A4CE-F45FF38A099D}" presName="composite3" presStyleCnt="0"/>
      <dgm:spPr/>
    </dgm:pt>
    <dgm:pt modelId="{60A050E5-F588-449E-92F4-11E639FDDDAC}" type="pres">
      <dgm:prSet presAssocID="{DE030834-5BFA-46B0-A4CE-F45FF38A099D}" presName="background3" presStyleLbl="node3" presStyleIdx="2" presStyleCnt="5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ru-RU"/>
        </a:p>
      </dgm:t>
    </dgm:pt>
    <dgm:pt modelId="{1E11FD19-5612-4767-A802-3EAD13F8C770}" type="pres">
      <dgm:prSet presAssocID="{DE030834-5BFA-46B0-A4CE-F45FF38A099D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D9B5DA9-DF22-4FCD-BD8B-2D4F579B53ED}" type="pres">
      <dgm:prSet presAssocID="{DE030834-5BFA-46B0-A4CE-F45FF38A099D}" presName="hierChild4" presStyleCnt="0"/>
      <dgm:spPr/>
    </dgm:pt>
    <dgm:pt modelId="{AC5BE8AC-222A-430E-8F8B-2BED19730D11}" type="pres">
      <dgm:prSet presAssocID="{4C2C4155-3E63-4BEC-8088-263AEDC251A6}" presName="Name10" presStyleLbl="parChTrans1D2" presStyleIdx="1" presStyleCnt="4"/>
      <dgm:spPr/>
      <dgm:t>
        <a:bodyPr/>
        <a:lstStyle/>
        <a:p>
          <a:endParaRPr lang="ru-RU"/>
        </a:p>
      </dgm:t>
    </dgm:pt>
    <dgm:pt modelId="{1DA3EC82-E1D0-4D80-8844-8E2DBFD6CA7B}" type="pres">
      <dgm:prSet presAssocID="{E08719EC-E521-4261-A279-F80A4FDBD369}" presName="hierRoot2" presStyleCnt="0"/>
      <dgm:spPr/>
    </dgm:pt>
    <dgm:pt modelId="{623352A7-120B-4D3B-B33B-86A37F8DBAB9}" type="pres">
      <dgm:prSet presAssocID="{E08719EC-E521-4261-A279-F80A4FDBD369}" presName="composite2" presStyleCnt="0"/>
      <dgm:spPr/>
    </dgm:pt>
    <dgm:pt modelId="{148FF32D-EB16-4824-AC03-A9BCD3F517F8}" type="pres">
      <dgm:prSet presAssocID="{E08719EC-E521-4261-A279-F80A4FDBD369}" presName="background2" presStyleLbl="node2" presStyleIdx="1" presStyleCnt="4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B260FA88-3ED8-4072-853F-232F0917ED95}" type="pres">
      <dgm:prSet presAssocID="{E08719EC-E521-4261-A279-F80A4FDBD369}" presName="text2" presStyleLbl="fgAcc2" presStyleIdx="1" presStyleCnt="4" custLinFactNeighborX="3316" custLinFactNeighborY="-6266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BC4852D-2EDC-4DD5-8A56-78239A813F2D}" type="pres">
      <dgm:prSet presAssocID="{E08719EC-E521-4261-A279-F80A4FDBD369}" presName="hierChild3" presStyleCnt="0"/>
      <dgm:spPr/>
    </dgm:pt>
    <dgm:pt modelId="{B914D246-8C0B-43FB-8BB6-178BAB77E06F}" type="pres">
      <dgm:prSet presAssocID="{77CD924F-0670-4DE1-9CCB-BBF742D2E5C3}" presName="Name10" presStyleLbl="parChTrans1D2" presStyleIdx="2" presStyleCnt="4"/>
      <dgm:spPr/>
      <dgm:t>
        <a:bodyPr/>
        <a:lstStyle/>
        <a:p>
          <a:endParaRPr lang="ru-RU"/>
        </a:p>
      </dgm:t>
    </dgm:pt>
    <dgm:pt modelId="{7C2215E0-A1F0-4056-B9A4-ED82DCC4AA60}" type="pres">
      <dgm:prSet presAssocID="{508F5E0C-B239-4E66-BC7D-60A24F28D456}" presName="hierRoot2" presStyleCnt="0"/>
      <dgm:spPr/>
    </dgm:pt>
    <dgm:pt modelId="{F0830FF9-153F-4BD3-A1BE-308BE8D2CBA8}" type="pres">
      <dgm:prSet presAssocID="{508F5E0C-B239-4E66-BC7D-60A24F28D456}" presName="composite2" presStyleCnt="0"/>
      <dgm:spPr/>
    </dgm:pt>
    <dgm:pt modelId="{45A4153A-17DA-4C0E-9449-A5A7F53F0A74}" type="pres">
      <dgm:prSet presAssocID="{508F5E0C-B239-4E66-BC7D-60A24F28D456}" presName="background2" presStyleLbl="node2" presStyleIdx="2" presStyleCnt="4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F6652FAA-5F6C-40D7-B02A-069AE093AD3B}" type="pres">
      <dgm:prSet presAssocID="{508F5E0C-B239-4E66-BC7D-60A24F28D456}" presName="text2" presStyleLbl="fgAcc2" presStyleIdx="2" presStyleCnt="4" custLinFactNeighborX="-4974" custLinFactNeighborY="-6004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594AC40-A7DE-41F9-A403-A3082FCB2D26}" type="pres">
      <dgm:prSet presAssocID="{508F5E0C-B239-4E66-BC7D-60A24F28D456}" presName="hierChild3" presStyleCnt="0"/>
      <dgm:spPr/>
    </dgm:pt>
    <dgm:pt modelId="{1BAAF9F1-6847-4599-B8C7-6BF70C2868F9}" type="pres">
      <dgm:prSet presAssocID="{82DB3C88-8684-478A-8381-3E39A588E088}" presName="Name10" presStyleLbl="parChTrans1D2" presStyleIdx="3" presStyleCnt="4"/>
      <dgm:spPr/>
      <dgm:t>
        <a:bodyPr/>
        <a:lstStyle/>
        <a:p>
          <a:endParaRPr lang="ru-RU"/>
        </a:p>
      </dgm:t>
    </dgm:pt>
    <dgm:pt modelId="{10FDE8E4-BFBE-4D9D-8260-7B97706436B7}" type="pres">
      <dgm:prSet presAssocID="{958FBDB7-64AB-4C16-8423-DA3B5D126963}" presName="hierRoot2" presStyleCnt="0"/>
      <dgm:spPr/>
    </dgm:pt>
    <dgm:pt modelId="{904CFC9C-10F0-4863-9694-A4E04D22D0C7}" type="pres">
      <dgm:prSet presAssocID="{958FBDB7-64AB-4C16-8423-DA3B5D126963}" presName="composite2" presStyleCnt="0"/>
      <dgm:spPr/>
    </dgm:pt>
    <dgm:pt modelId="{BC633369-2B6C-4395-A8CF-2EBCCC34206F}" type="pres">
      <dgm:prSet presAssocID="{958FBDB7-64AB-4C16-8423-DA3B5D126963}" presName="background2" presStyleLbl="node2" presStyleIdx="3" presStyleCnt="4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31FF4A57-CB35-481C-970F-6D2CC8541B74}" type="pres">
      <dgm:prSet presAssocID="{958FBDB7-64AB-4C16-8423-DA3B5D12696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7D8DE02-5B23-4EFD-9719-11AFACF6EE49}" type="pres">
      <dgm:prSet presAssocID="{958FBDB7-64AB-4C16-8423-DA3B5D126963}" presName="hierChild3" presStyleCnt="0"/>
      <dgm:spPr/>
    </dgm:pt>
    <dgm:pt modelId="{93177193-6AB2-4531-ADD1-E8B095DD939D}" type="pres">
      <dgm:prSet presAssocID="{BDD6C5EE-6CA2-4F5A-AD89-6663CA4B9CE6}" presName="Name17" presStyleLbl="parChTrans1D3" presStyleIdx="3" presStyleCnt="5"/>
      <dgm:spPr/>
      <dgm:t>
        <a:bodyPr/>
        <a:lstStyle/>
        <a:p>
          <a:endParaRPr lang="ru-RU"/>
        </a:p>
      </dgm:t>
    </dgm:pt>
    <dgm:pt modelId="{347A5AA8-C3CC-4807-886A-4B701CE91C97}" type="pres">
      <dgm:prSet presAssocID="{89D9DEF6-5442-46AA-887B-698FE45246FF}" presName="hierRoot3" presStyleCnt="0"/>
      <dgm:spPr/>
    </dgm:pt>
    <dgm:pt modelId="{65A6271B-3F32-4616-B98F-D653EFBD5139}" type="pres">
      <dgm:prSet presAssocID="{89D9DEF6-5442-46AA-887B-698FE45246FF}" presName="composite3" presStyleCnt="0"/>
      <dgm:spPr/>
    </dgm:pt>
    <dgm:pt modelId="{AAB0A16D-54FB-47C1-BA3A-AC3C756943BD}" type="pres">
      <dgm:prSet presAssocID="{89D9DEF6-5442-46AA-887B-698FE45246FF}" presName="background3" presStyleLbl="node3" presStyleIdx="3" presStyleCnt="5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/>
        </a:p>
      </dgm:t>
    </dgm:pt>
    <dgm:pt modelId="{61E5819D-4736-4106-B54B-547E5B553A49}" type="pres">
      <dgm:prSet presAssocID="{89D9DEF6-5442-46AA-887B-698FE45246FF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AC4CA8B-9A3E-4C95-866E-0A428C6011A2}" type="pres">
      <dgm:prSet presAssocID="{89D9DEF6-5442-46AA-887B-698FE45246FF}" presName="hierChild4" presStyleCnt="0"/>
      <dgm:spPr/>
    </dgm:pt>
    <dgm:pt modelId="{4880BD05-F5E2-48A3-99F4-5730E168AE98}" type="pres">
      <dgm:prSet presAssocID="{07124746-2E39-491B-B8CD-0325A4B3B65E}" presName="Name17" presStyleLbl="parChTrans1D3" presStyleIdx="4" presStyleCnt="5"/>
      <dgm:spPr/>
      <dgm:t>
        <a:bodyPr/>
        <a:lstStyle/>
        <a:p>
          <a:endParaRPr lang="ru-RU"/>
        </a:p>
      </dgm:t>
    </dgm:pt>
    <dgm:pt modelId="{8250BF71-507E-4CF2-B006-B70A28CEDD70}" type="pres">
      <dgm:prSet presAssocID="{BFBA85AA-6EF0-4076-A64D-C77E21488C49}" presName="hierRoot3" presStyleCnt="0"/>
      <dgm:spPr/>
    </dgm:pt>
    <dgm:pt modelId="{99FE3D46-4A57-49D5-A5A1-18BDC8ABD0E2}" type="pres">
      <dgm:prSet presAssocID="{BFBA85AA-6EF0-4076-A64D-C77E21488C49}" presName="composite3" presStyleCnt="0"/>
      <dgm:spPr/>
    </dgm:pt>
    <dgm:pt modelId="{38BFC3F3-F141-4382-A147-6CBF06D08313}" type="pres">
      <dgm:prSet presAssocID="{BFBA85AA-6EF0-4076-A64D-C77E21488C49}" presName="background3" presStyleLbl="node3" presStyleIdx="4" presStyleCnt="5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/>
        </a:p>
      </dgm:t>
    </dgm:pt>
    <dgm:pt modelId="{FC310B16-86B5-4D99-8D00-EFE7FE3A93AD}" type="pres">
      <dgm:prSet presAssocID="{BFBA85AA-6EF0-4076-A64D-C77E21488C49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9658FB3-4A2A-436F-B45A-330CE8B5896D}" type="pres">
      <dgm:prSet presAssocID="{BFBA85AA-6EF0-4076-A64D-C77E21488C49}" presName="hierChild4" presStyleCnt="0"/>
      <dgm:spPr/>
    </dgm:pt>
  </dgm:ptLst>
  <dgm:cxnLst>
    <dgm:cxn modelId="{F8E78F4D-8632-49BB-A161-7E3B6BC0F7F8}" type="presOf" srcId="{450CFF96-5B5D-4084-AA44-E09FA9D48830}" destId="{47AF450D-6F3A-4D28-928B-01ED1E0C1860}" srcOrd="0" destOrd="0" presId="urn:microsoft.com/office/officeart/2005/8/layout/hierarchy1"/>
    <dgm:cxn modelId="{23879613-3F4E-40D9-A898-410BB86D5606}" type="presOf" srcId="{E08719EC-E521-4261-A279-F80A4FDBD369}" destId="{B260FA88-3ED8-4072-853F-232F0917ED95}" srcOrd="0" destOrd="0" presId="urn:microsoft.com/office/officeart/2005/8/layout/hierarchy1"/>
    <dgm:cxn modelId="{4E379E7C-E258-45D6-8955-7E46D1B812AE}" type="presOf" srcId="{958FBDB7-64AB-4C16-8423-DA3B5D126963}" destId="{31FF4A57-CB35-481C-970F-6D2CC8541B74}" srcOrd="0" destOrd="0" presId="urn:microsoft.com/office/officeart/2005/8/layout/hierarchy1"/>
    <dgm:cxn modelId="{F81471C8-0D63-404D-AC80-04B66CA45072}" type="presOf" srcId="{82DB3C88-8684-478A-8381-3E39A588E088}" destId="{1BAAF9F1-6847-4599-B8C7-6BF70C2868F9}" srcOrd="0" destOrd="0" presId="urn:microsoft.com/office/officeart/2005/8/layout/hierarchy1"/>
    <dgm:cxn modelId="{70FEE24E-896F-464E-A8DA-9944C117C24B}" srcId="{E06017AD-2AC7-4F8B-89B7-C33ED1FAC941}" destId="{958FBDB7-64AB-4C16-8423-DA3B5D126963}" srcOrd="3" destOrd="0" parTransId="{82DB3C88-8684-478A-8381-3E39A588E088}" sibTransId="{2829409D-FACD-4B59-A767-BC8FB23E03B4}"/>
    <dgm:cxn modelId="{523F90B0-F426-4869-8607-25B31D7B0A10}" srcId="{7B15D1C2-6C46-43C4-A5A2-03DB8BB8C355}" destId="{E06017AD-2AC7-4F8B-89B7-C33ED1FAC941}" srcOrd="0" destOrd="0" parTransId="{A03CAB95-6D8F-4B4D-B86E-6D507A9940C7}" sibTransId="{CE66D36E-D544-450B-A687-80DA04539F2A}"/>
    <dgm:cxn modelId="{112A2C8C-CEC5-4592-B4D9-93C877DA08F4}" type="presOf" srcId="{6883B6D9-96AF-4FB7-8B3D-533EB4C6B313}" destId="{CAC8B764-3C53-4E73-B004-BABE077717E1}" srcOrd="0" destOrd="0" presId="urn:microsoft.com/office/officeart/2005/8/layout/hierarchy1"/>
    <dgm:cxn modelId="{8048F244-B01C-4067-BE11-7F392A8E1702}" type="presOf" srcId="{77CD924F-0670-4DE1-9CCB-BBF742D2E5C3}" destId="{B914D246-8C0B-43FB-8BB6-178BAB77E06F}" srcOrd="0" destOrd="0" presId="urn:microsoft.com/office/officeart/2005/8/layout/hierarchy1"/>
    <dgm:cxn modelId="{0080CE4A-39E7-40B2-A7C7-EA22BB9D1FCC}" type="presOf" srcId="{E06017AD-2AC7-4F8B-89B7-C33ED1FAC941}" destId="{87E84584-EA32-4B00-A76C-1D2A4FA21F9D}" srcOrd="0" destOrd="0" presId="urn:microsoft.com/office/officeart/2005/8/layout/hierarchy1"/>
    <dgm:cxn modelId="{92E1B61E-3FA7-42CE-BDCD-9FFBFFD7659E}" type="presOf" srcId="{819DFF95-262D-4961-9565-A0378FD9DFC0}" destId="{392A99AA-C38F-461B-BD64-D80773C56A9D}" srcOrd="0" destOrd="0" presId="urn:microsoft.com/office/officeart/2005/8/layout/hierarchy1"/>
    <dgm:cxn modelId="{0C700BA9-7713-4D43-B5A1-B57BAE69F949}" srcId="{E06017AD-2AC7-4F8B-89B7-C33ED1FAC941}" destId="{508F5E0C-B239-4E66-BC7D-60A24F28D456}" srcOrd="2" destOrd="0" parTransId="{77CD924F-0670-4DE1-9CCB-BBF742D2E5C3}" sibTransId="{3C921A8F-0297-4F99-848D-EB8CC2F8B8F0}"/>
    <dgm:cxn modelId="{9BB0D2FB-9BF7-4134-B6F7-4008CD9F506E}" type="presOf" srcId="{DE47A93E-55EF-4DD3-A5CF-859B5BB25D3F}" destId="{9A21039C-4A00-4C38-87FD-3BF97B94A23B}" srcOrd="0" destOrd="0" presId="urn:microsoft.com/office/officeart/2005/8/layout/hierarchy1"/>
    <dgm:cxn modelId="{2E695F4C-88C9-4644-AE46-F06A4AB4DF5F}" type="presOf" srcId="{7B15D1C2-6C46-43C4-A5A2-03DB8BB8C355}" destId="{A059545E-DE4F-4856-B406-13964D93BBB7}" srcOrd="0" destOrd="0" presId="urn:microsoft.com/office/officeart/2005/8/layout/hierarchy1"/>
    <dgm:cxn modelId="{392A03EB-DB60-4F95-BA83-3D0DC528E70D}" srcId="{E06017AD-2AC7-4F8B-89B7-C33ED1FAC941}" destId="{E08719EC-E521-4261-A279-F80A4FDBD369}" srcOrd="1" destOrd="0" parTransId="{4C2C4155-3E63-4BEC-8088-263AEDC251A6}" sibTransId="{EE78551A-111B-4EA3-A3F7-90EAF5965397}"/>
    <dgm:cxn modelId="{FD7F658D-D570-4CBE-BE07-02ADE1A92397}" srcId="{958FBDB7-64AB-4C16-8423-DA3B5D126963}" destId="{BFBA85AA-6EF0-4076-A64D-C77E21488C49}" srcOrd="1" destOrd="0" parTransId="{07124746-2E39-491B-B8CD-0325A4B3B65E}" sibTransId="{80189346-BC35-4C33-8BF7-FC98FEC2A678}"/>
    <dgm:cxn modelId="{C29E7CAD-B334-4ABB-B661-C8594F8E319C}" srcId="{958FBDB7-64AB-4C16-8423-DA3B5D126963}" destId="{89D9DEF6-5442-46AA-887B-698FE45246FF}" srcOrd="0" destOrd="0" parTransId="{BDD6C5EE-6CA2-4F5A-AD89-6663CA4B9CE6}" sibTransId="{E1889B8E-1690-442E-A0B3-8EAC07BA00E0}"/>
    <dgm:cxn modelId="{7759F246-9F9A-4231-B7B4-9673D203A17F}" type="presOf" srcId="{07124746-2E39-491B-B8CD-0325A4B3B65E}" destId="{4880BD05-F5E2-48A3-99F4-5730E168AE98}" srcOrd="0" destOrd="0" presId="urn:microsoft.com/office/officeart/2005/8/layout/hierarchy1"/>
    <dgm:cxn modelId="{AE326541-5A9B-4FBA-AF8D-01241DEAB54F}" type="presOf" srcId="{508F5E0C-B239-4E66-BC7D-60A24F28D456}" destId="{F6652FAA-5F6C-40D7-B02A-069AE093AD3B}" srcOrd="0" destOrd="0" presId="urn:microsoft.com/office/officeart/2005/8/layout/hierarchy1"/>
    <dgm:cxn modelId="{23E955DF-4AEA-4090-B949-8A88A1B225B3}" type="presOf" srcId="{A9D4418A-BD80-4F07-AF07-A8BA6B4CE79B}" destId="{00463387-27A3-457D-B171-6CD7CFC69516}" srcOrd="0" destOrd="0" presId="urn:microsoft.com/office/officeart/2005/8/layout/hierarchy1"/>
    <dgm:cxn modelId="{86B2E5F3-8DEB-43DE-82FF-C8D455B14925}" type="presOf" srcId="{BFBA85AA-6EF0-4076-A64D-C77E21488C49}" destId="{FC310B16-86B5-4D99-8D00-EFE7FE3A93AD}" srcOrd="0" destOrd="0" presId="urn:microsoft.com/office/officeart/2005/8/layout/hierarchy1"/>
    <dgm:cxn modelId="{92416F9B-CED8-4ACB-97AA-A94297A78B3C}" srcId="{6883B6D9-96AF-4FB7-8B3D-533EB4C6B313}" destId="{48F9F561-6668-4FF2-A92A-DD53DA67964C}" srcOrd="1" destOrd="0" parTransId="{1DE9B851-1558-49C7-8218-41C6928C088F}" sibTransId="{8F57C8A5-5E70-427C-95C1-8077BA932CE1}"/>
    <dgm:cxn modelId="{62FD2E04-C1CB-416F-8DD5-CB18F804BD62}" srcId="{6883B6D9-96AF-4FB7-8B3D-533EB4C6B313}" destId="{DE030834-5BFA-46B0-A4CE-F45FF38A099D}" srcOrd="2" destOrd="0" parTransId="{819DFF95-262D-4961-9565-A0378FD9DFC0}" sibTransId="{B9E9168B-79C6-4C50-B11A-A71EEE83307C}"/>
    <dgm:cxn modelId="{DD4FF55A-0DE8-4AF3-B573-7009C1BCC31C}" type="presOf" srcId="{89D9DEF6-5442-46AA-887B-698FE45246FF}" destId="{61E5819D-4736-4106-B54B-547E5B553A49}" srcOrd="0" destOrd="0" presId="urn:microsoft.com/office/officeart/2005/8/layout/hierarchy1"/>
    <dgm:cxn modelId="{0D95A70E-23EE-4127-95C8-55FA451812CD}" type="presOf" srcId="{DE030834-5BFA-46B0-A4CE-F45FF38A099D}" destId="{1E11FD19-5612-4767-A802-3EAD13F8C770}" srcOrd="0" destOrd="0" presId="urn:microsoft.com/office/officeart/2005/8/layout/hierarchy1"/>
    <dgm:cxn modelId="{9BD6A404-ED84-4D57-B8DB-8B47535C7DD6}" srcId="{E06017AD-2AC7-4F8B-89B7-C33ED1FAC941}" destId="{6883B6D9-96AF-4FB7-8B3D-533EB4C6B313}" srcOrd="0" destOrd="0" parTransId="{DE47A93E-55EF-4DD3-A5CF-859B5BB25D3F}" sibTransId="{953190F0-0254-4D2D-A07D-74C6E8845BD8}"/>
    <dgm:cxn modelId="{46C02B81-0708-4AB0-887E-A9E1DA6E5068}" type="presOf" srcId="{4C2C4155-3E63-4BEC-8088-263AEDC251A6}" destId="{AC5BE8AC-222A-430E-8F8B-2BED19730D11}" srcOrd="0" destOrd="0" presId="urn:microsoft.com/office/officeart/2005/8/layout/hierarchy1"/>
    <dgm:cxn modelId="{BDB4F373-374B-4332-A199-100E7A313D25}" srcId="{6883B6D9-96AF-4FB7-8B3D-533EB4C6B313}" destId="{450CFF96-5B5D-4084-AA44-E09FA9D48830}" srcOrd="0" destOrd="0" parTransId="{A9D4418A-BD80-4F07-AF07-A8BA6B4CE79B}" sibTransId="{82926CD4-2637-4658-8031-B6F19062410B}"/>
    <dgm:cxn modelId="{6A059A93-D167-4C5D-A85A-64D2482A31E0}" type="presOf" srcId="{1DE9B851-1558-49C7-8218-41C6928C088F}" destId="{9A050D94-97A8-4494-8178-4BC6E23776BD}" srcOrd="0" destOrd="0" presId="urn:microsoft.com/office/officeart/2005/8/layout/hierarchy1"/>
    <dgm:cxn modelId="{4FB5F371-D1D2-4C1B-B141-90C55DBBC483}" type="presOf" srcId="{BDD6C5EE-6CA2-4F5A-AD89-6663CA4B9CE6}" destId="{93177193-6AB2-4531-ADD1-E8B095DD939D}" srcOrd="0" destOrd="0" presId="urn:microsoft.com/office/officeart/2005/8/layout/hierarchy1"/>
    <dgm:cxn modelId="{3C674B48-F5E9-43C0-9CA6-DB9EC4F27707}" type="presOf" srcId="{48F9F561-6668-4FF2-A92A-DD53DA67964C}" destId="{2C79E5A9-B0B6-4EFF-B991-27874CAB6EF0}" srcOrd="0" destOrd="0" presId="urn:microsoft.com/office/officeart/2005/8/layout/hierarchy1"/>
    <dgm:cxn modelId="{CCE71B36-15B2-4184-AFBB-346B6475FE7A}" type="presParOf" srcId="{A059545E-DE4F-4856-B406-13964D93BBB7}" destId="{415105CD-C307-4E05-8DAE-048776759DD4}" srcOrd="0" destOrd="0" presId="urn:microsoft.com/office/officeart/2005/8/layout/hierarchy1"/>
    <dgm:cxn modelId="{C6C52E6A-4067-4F56-B7E1-1F8C0E67FFB0}" type="presParOf" srcId="{415105CD-C307-4E05-8DAE-048776759DD4}" destId="{7105734B-C79A-43F9-8A0B-EA7E82833618}" srcOrd="0" destOrd="0" presId="urn:microsoft.com/office/officeart/2005/8/layout/hierarchy1"/>
    <dgm:cxn modelId="{10ADA2CA-934C-455F-A1ED-B44D8FA5B119}" type="presParOf" srcId="{7105734B-C79A-43F9-8A0B-EA7E82833618}" destId="{E7BB4840-500B-47AA-A7AA-A48DB8C73024}" srcOrd="0" destOrd="0" presId="urn:microsoft.com/office/officeart/2005/8/layout/hierarchy1"/>
    <dgm:cxn modelId="{51885BC5-3437-4B1B-8153-E31D778BE671}" type="presParOf" srcId="{7105734B-C79A-43F9-8A0B-EA7E82833618}" destId="{87E84584-EA32-4B00-A76C-1D2A4FA21F9D}" srcOrd="1" destOrd="0" presId="urn:microsoft.com/office/officeart/2005/8/layout/hierarchy1"/>
    <dgm:cxn modelId="{223201E5-AF70-428D-B331-7E8AFCD25CBE}" type="presParOf" srcId="{415105CD-C307-4E05-8DAE-048776759DD4}" destId="{3281A301-8CF6-44BB-818F-BBB527221BD9}" srcOrd="1" destOrd="0" presId="urn:microsoft.com/office/officeart/2005/8/layout/hierarchy1"/>
    <dgm:cxn modelId="{797188C5-5731-48B1-B7FA-12F5E95100B8}" type="presParOf" srcId="{3281A301-8CF6-44BB-818F-BBB527221BD9}" destId="{9A21039C-4A00-4C38-87FD-3BF97B94A23B}" srcOrd="0" destOrd="0" presId="urn:microsoft.com/office/officeart/2005/8/layout/hierarchy1"/>
    <dgm:cxn modelId="{0076B00E-EAC8-4E69-9C77-C49EF9980D05}" type="presParOf" srcId="{3281A301-8CF6-44BB-818F-BBB527221BD9}" destId="{21D00697-F6B7-44D4-AD78-9217BB808333}" srcOrd="1" destOrd="0" presId="urn:microsoft.com/office/officeart/2005/8/layout/hierarchy1"/>
    <dgm:cxn modelId="{2B0EA245-FDCF-4830-A376-AB6A00BDF170}" type="presParOf" srcId="{21D00697-F6B7-44D4-AD78-9217BB808333}" destId="{9D23CC3B-71B3-432E-B7E8-71254262E69B}" srcOrd="0" destOrd="0" presId="urn:microsoft.com/office/officeart/2005/8/layout/hierarchy1"/>
    <dgm:cxn modelId="{835B8BB8-550C-48D2-95E9-45635B7F90FF}" type="presParOf" srcId="{9D23CC3B-71B3-432E-B7E8-71254262E69B}" destId="{432DFC4C-F02A-4F48-9AC2-83B50F7B1911}" srcOrd="0" destOrd="0" presId="urn:microsoft.com/office/officeart/2005/8/layout/hierarchy1"/>
    <dgm:cxn modelId="{2C3775B3-0459-4328-849C-59647703680E}" type="presParOf" srcId="{9D23CC3B-71B3-432E-B7E8-71254262E69B}" destId="{CAC8B764-3C53-4E73-B004-BABE077717E1}" srcOrd="1" destOrd="0" presId="urn:microsoft.com/office/officeart/2005/8/layout/hierarchy1"/>
    <dgm:cxn modelId="{B9BE9D20-4DB4-4B9F-91A4-B5515D4E7B6B}" type="presParOf" srcId="{21D00697-F6B7-44D4-AD78-9217BB808333}" destId="{88E1460E-FA4E-470D-9370-37A4E3F52C50}" srcOrd="1" destOrd="0" presId="urn:microsoft.com/office/officeart/2005/8/layout/hierarchy1"/>
    <dgm:cxn modelId="{0520DFC1-6259-4B93-9E6A-D0DB30AC889D}" type="presParOf" srcId="{88E1460E-FA4E-470D-9370-37A4E3F52C50}" destId="{00463387-27A3-457D-B171-6CD7CFC69516}" srcOrd="0" destOrd="0" presId="urn:microsoft.com/office/officeart/2005/8/layout/hierarchy1"/>
    <dgm:cxn modelId="{E59F1664-9F28-4EB5-A2DF-04217B95F429}" type="presParOf" srcId="{88E1460E-FA4E-470D-9370-37A4E3F52C50}" destId="{0705B077-9337-4849-93A0-44B1DBFA451D}" srcOrd="1" destOrd="0" presId="urn:microsoft.com/office/officeart/2005/8/layout/hierarchy1"/>
    <dgm:cxn modelId="{FDD64F9F-793D-4A93-B650-F3F5A8575259}" type="presParOf" srcId="{0705B077-9337-4849-93A0-44B1DBFA451D}" destId="{6E8AC67A-043E-4B45-9C50-E1077DE24E55}" srcOrd="0" destOrd="0" presId="urn:microsoft.com/office/officeart/2005/8/layout/hierarchy1"/>
    <dgm:cxn modelId="{C554C10F-2575-4A67-BC32-D1FED9694EED}" type="presParOf" srcId="{6E8AC67A-043E-4B45-9C50-E1077DE24E55}" destId="{D0348B14-FBCA-497B-9ED2-4A63BC1593DD}" srcOrd="0" destOrd="0" presId="urn:microsoft.com/office/officeart/2005/8/layout/hierarchy1"/>
    <dgm:cxn modelId="{8A270EE2-33B6-45D5-A549-FC962D737FB1}" type="presParOf" srcId="{6E8AC67A-043E-4B45-9C50-E1077DE24E55}" destId="{47AF450D-6F3A-4D28-928B-01ED1E0C1860}" srcOrd="1" destOrd="0" presId="urn:microsoft.com/office/officeart/2005/8/layout/hierarchy1"/>
    <dgm:cxn modelId="{A1BE0F8C-3BE7-4C9F-B16F-8D3AA0C5A6B9}" type="presParOf" srcId="{0705B077-9337-4849-93A0-44B1DBFA451D}" destId="{BDF42C13-581A-489A-95FE-B5891D0A0783}" srcOrd="1" destOrd="0" presId="urn:microsoft.com/office/officeart/2005/8/layout/hierarchy1"/>
    <dgm:cxn modelId="{004180CA-B750-4080-93EE-5FC12D093818}" type="presParOf" srcId="{88E1460E-FA4E-470D-9370-37A4E3F52C50}" destId="{9A050D94-97A8-4494-8178-4BC6E23776BD}" srcOrd="2" destOrd="0" presId="urn:microsoft.com/office/officeart/2005/8/layout/hierarchy1"/>
    <dgm:cxn modelId="{57233972-DC2B-4664-8F21-EA3D768901CE}" type="presParOf" srcId="{88E1460E-FA4E-470D-9370-37A4E3F52C50}" destId="{9D412207-D60C-4C0D-892F-8D0DAB5A24ED}" srcOrd="3" destOrd="0" presId="urn:microsoft.com/office/officeart/2005/8/layout/hierarchy1"/>
    <dgm:cxn modelId="{C8CDD5EA-6760-44B9-816A-3AB07E374198}" type="presParOf" srcId="{9D412207-D60C-4C0D-892F-8D0DAB5A24ED}" destId="{86FACB17-D727-4CFD-8CB2-020764BC4200}" srcOrd="0" destOrd="0" presId="urn:microsoft.com/office/officeart/2005/8/layout/hierarchy1"/>
    <dgm:cxn modelId="{FD087C8B-88D1-4B8B-9A23-387109D75A43}" type="presParOf" srcId="{86FACB17-D727-4CFD-8CB2-020764BC4200}" destId="{FFD41F26-1E63-4668-9F07-89C15D654F3B}" srcOrd="0" destOrd="0" presId="urn:microsoft.com/office/officeart/2005/8/layout/hierarchy1"/>
    <dgm:cxn modelId="{D3484EFC-385F-491D-9392-77F71512D6C0}" type="presParOf" srcId="{86FACB17-D727-4CFD-8CB2-020764BC4200}" destId="{2C79E5A9-B0B6-4EFF-B991-27874CAB6EF0}" srcOrd="1" destOrd="0" presId="urn:microsoft.com/office/officeart/2005/8/layout/hierarchy1"/>
    <dgm:cxn modelId="{B380C85F-7F80-4E49-BFB3-33F040113B19}" type="presParOf" srcId="{9D412207-D60C-4C0D-892F-8D0DAB5A24ED}" destId="{7CFFAB9A-2A30-42F3-AA97-11269DCDA509}" srcOrd="1" destOrd="0" presId="urn:microsoft.com/office/officeart/2005/8/layout/hierarchy1"/>
    <dgm:cxn modelId="{BA5A46BF-E862-43FA-BAD3-72D8CD18A017}" type="presParOf" srcId="{88E1460E-FA4E-470D-9370-37A4E3F52C50}" destId="{392A99AA-C38F-461B-BD64-D80773C56A9D}" srcOrd="4" destOrd="0" presId="urn:microsoft.com/office/officeart/2005/8/layout/hierarchy1"/>
    <dgm:cxn modelId="{3733A795-D5CD-4742-BD34-E31535577427}" type="presParOf" srcId="{88E1460E-FA4E-470D-9370-37A4E3F52C50}" destId="{DECA642C-5C77-47C0-9704-907EA60E8C60}" srcOrd="5" destOrd="0" presId="urn:microsoft.com/office/officeart/2005/8/layout/hierarchy1"/>
    <dgm:cxn modelId="{A70462C7-DB60-45E6-A1FD-D05C1025B7A9}" type="presParOf" srcId="{DECA642C-5C77-47C0-9704-907EA60E8C60}" destId="{E44F04EA-53D8-4B0A-BC7B-9DCBCCFC8369}" srcOrd="0" destOrd="0" presId="urn:microsoft.com/office/officeart/2005/8/layout/hierarchy1"/>
    <dgm:cxn modelId="{5B46C2D5-1FF1-45C5-9CA4-9738AA349060}" type="presParOf" srcId="{E44F04EA-53D8-4B0A-BC7B-9DCBCCFC8369}" destId="{60A050E5-F588-449E-92F4-11E639FDDDAC}" srcOrd="0" destOrd="0" presId="urn:microsoft.com/office/officeart/2005/8/layout/hierarchy1"/>
    <dgm:cxn modelId="{CDA7F856-8932-4220-9AAF-6AEC9A0EFE20}" type="presParOf" srcId="{E44F04EA-53D8-4B0A-BC7B-9DCBCCFC8369}" destId="{1E11FD19-5612-4767-A802-3EAD13F8C770}" srcOrd="1" destOrd="0" presId="urn:microsoft.com/office/officeart/2005/8/layout/hierarchy1"/>
    <dgm:cxn modelId="{1BDEEDCA-9BC4-48C7-A1AC-4637B9BFCFEC}" type="presParOf" srcId="{DECA642C-5C77-47C0-9704-907EA60E8C60}" destId="{DD9B5DA9-DF22-4FCD-BD8B-2D4F579B53ED}" srcOrd="1" destOrd="0" presId="urn:microsoft.com/office/officeart/2005/8/layout/hierarchy1"/>
    <dgm:cxn modelId="{E4B5319B-7714-4BED-A934-5D65C9BE758C}" type="presParOf" srcId="{3281A301-8CF6-44BB-818F-BBB527221BD9}" destId="{AC5BE8AC-222A-430E-8F8B-2BED19730D11}" srcOrd="2" destOrd="0" presId="urn:microsoft.com/office/officeart/2005/8/layout/hierarchy1"/>
    <dgm:cxn modelId="{C36353FC-288B-4B6A-B623-7D294E2F88A1}" type="presParOf" srcId="{3281A301-8CF6-44BB-818F-BBB527221BD9}" destId="{1DA3EC82-E1D0-4D80-8844-8E2DBFD6CA7B}" srcOrd="3" destOrd="0" presId="urn:microsoft.com/office/officeart/2005/8/layout/hierarchy1"/>
    <dgm:cxn modelId="{42207FD5-8405-4864-BEAE-20BFB40EFB87}" type="presParOf" srcId="{1DA3EC82-E1D0-4D80-8844-8E2DBFD6CA7B}" destId="{623352A7-120B-4D3B-B33B-86A37F8DBAB9}" srcOrd="0" destOrd="0" presId="urn:microsoft.com/office/officeart/2005/8/layout/hierarchy1"/>
    <dgm:cxn modelId="{5E843752-9D3C-47D7-A0A1-44BE7C9FAE6B}" type="presParOf" srcId="{623352A7-120B-4D3B-B33B-86A37F8DBAB9}" destId="{148FF32D-EB16-4824-AC03-A9BCD3F517F8}" srcOrd="0" destOrd="0" presId="urn:microsoft.com/office/officeart/2005/8/layout/hierarchy1"/>
    <dgm:cxn modelId="{318130AC-0B8C-4C2D-ADE2-7CDB84FB9D0C}" type="presParOf" srcId="{623352A7-120B-4D3B-B33B-86A37F8DBAB9}" destId="{B260FA88-3ED8-4072-853F-232F0917ED95}" srcOrd="1" destOrd="0" presId="urn:microsoft.com/office/officeart/2005/8/layout/hierarchy1"/>
    <dgm:cxn modelId="{95D439EB-3809-4158-9A66-D2081269C7DD}" type="presParOf" srcId="{1DA3EC82-E1D0-4D80-8844-8E2DBFD6CA7B}" destId="{CBC4852D-2EDC-4DD5-8A56-78239A813F2D}" srcOrd="1" destOrd="0" presId="urn:microsoft.com/office/officeart/2005/8/layout/hierarchy1"/>
    <dgm:cxn modelId="{DD17D3CE-B1F1-4607-8D63-B80B66C28D37}" type="presParOf" srcId="{3281A301-8CF6-44BB-818F-BBB527221BD9}" destId="{B914D246-8C0B-43FB-8BB6-178BAB77E06F}" srcOrd="4" destOrd="0" presId="urn:microsoft.com/office/officeart/2005/8/layout/hierarchy1"/>
    <dgm:cxn modelId="{E7B50934-54FE-464A-9589-D94C7D76F5A0}" type="presParOf" srcId="{3281A301-8CF6-44BB-818F-BBB527221BD9}" destId="{7C2215E0-A1F0-4056-B9A4-ED82DCC4AA60}" srcOrd="5" destOrd="0" presId="urn:microsoft.com/office/officeart/2005/8/layout/hierarchy1"/>
    <dgm:cxn modelId="{0E10C0E8-A10F-4EE2-AA30-CB2D843AC77A}" type="presParOf" srcId="{7C2215E0-A1F0-4056-B9A4-ED82DCC4AA60}" destId="{F0830FF9-153F-4BD3-A1BE-308BE8D2CBA8}" srcOrd="0" destOrd="0" presId="urn:microsoft.com/office/officeart/2005/8/layout/hierarchy1"/>
    <dgm:cxn modelId="{322ABEC7-2BBB-4307-9058-C7A8DE120FE6}" type="presParOf" srcId="{F0830FF9-153F-4BD3-A1BE-308BE8D2CBA8}" destId="{45A4153A-17DA-4C0E-9449-A5A7F53F0A74}" srcOrd="0" destOrd="0" presId="urn:microsoft.com/office/officeart/2005/8/layout/hierarchy1"/>
    <dgm:cxn modelId="{6B7F8571-23C6-417F-8D5F-97DBE7774CA0}" type="presParOf" srcId="{F0830FF9-153F-4BD3-A1BE-308BE8D2CBA8}" destId="{F6652FAA-5F6C-40D7-B02A-069AE093AD3B}" srcOrd="1" destOrd="0" presId="urn:microsoft.com/office/officeart/2005/8/layout/hierarchy1"/>
    <dgm:cxn modelId="{DEC9C3E6-1DF2-419C-B02E-B7D71AB22A4B}" type="presParOf" srcId="{7C2215E0-A1F0-4056-B9A4-ED82DCC4AA60}" destId="{B594AC40-A7DE-41F9-A403-A3082FCB2D26}" srcOrd="1" destOrd="0" presId="urn:microsoft.com/office/officeart/2005/8/layout/hierarchy1"/>
    <dgm:cxn modelId="{E5A03F59-A535-49C8-B66E-3218A82876BF}" type="presParOf" srcId="{3281A301-8CF6-44BB-818F-BBB527221BD9}" destId="{1BAAF9F1-6847-4599-B8C7-6BF70C2868F9}" srcOrd="6" destOrd="0" presId="urn:microsoft.com/office/officeart/2005/8/layout/hierarchy1"/>
    <dgm:cxn modelId="{30DCF253-C957-4884-997E-642AA8D42E37}" type="presParOf" srcId="{3281A301-8CF6-44BB-818F-BBB527221BD9}" destId="{10FDE8E4-BFBE-4D9D-8260-7B97706436B7}" srcOrd="7" destOrd="0" presId="urn:microsoft.com/office/officeart/2005/8/layout/hierarchy1"/>
    <dgm:cxn modelId="{1A1FB393-410A-4FF0-BECC-C5D6B585ED57}" type="presParOf" srcId="{10FDE8E4-BFBE-4D9D-8260-7B97706436B7}" destId="{904CFC9C-10F0-4863-9694-A4E04D22D0C7}" srcOrd="0" destOrd="0" presId="urn:microsoft.com/office/officeart/2005/8/layout/hierarchy1"/>
    <dgm:cxn modelId="{881C3CB5-F829-4DB3-95EE-50B78235A894}" type="presParOf" srcId="{904CFC9C-10F0-4863-9694-A4E04D22D0C7}" destId="{BC633369-2B6C-4395-A8CF-2EBCCC34206F}" srcOrd="0" destOrd="0" presId="urn:microsoft.com/office/officeart/2005/8/layout/hierarchy1"/>
    <dgm:cxn modelId="{48338D69-83BE-48E3-A1C1-8D4EFF80EA16}" type="presParOf" srcId="{904CFC9C-10F0-4863-9694-A4E04D22D0C7}" destId="{31FF4A57-CB35-481C-970F-6D2CC8541B74}" srcOrd="1" destOrd="0" presId="urn:microsoft.com/office/officeart/2005/8/layout/hierarchy1"/>
    <dgm:cxn modelId="{EF181213-2A6B-46C0-B899-06F1164C4E36}" type="presParOf" srcId="{10FDE8E4-BFBE-4D9D-8260-7B97706436B7}" destId="{47D8DE02-5B23-4EFD-9719-11AFACF6EE49}" srcOrd="1" destOrd="0" presId="urn:microsoft.com/office/officeart/2005/8/layout/hierarchy1"/>
    <dgm:cxn modelId="{3ACD93CF-436D-44F4-B550-679152523980}" type="presParOf" srcId="{47D8DE02-5B23-4EFD-9719-11AFACF6EE49}" destId="{93177193-6AB2-4531-ADD1-E8B095DD939D}" srcOrd="0" destOrd="0" presId="urn:microsoft.com/office/officeart/2005/8/layout/hierarchy1"/>
    <dgm:cxn modelId="{4D683443-21D7-46CF-A599-7EF1FD153A74}" type="presParOf" srcId="{47D8DE02-5B23-4EFD-9719-11AFACF6EE49}" destId="{347A5AA8-C3CC-4807-886A-4B701CE91C97}" srcOrd="1" destOrd="0" presId="urn:microsoft.com/office/officeart/2005/8/layout/hierarchy1"/>
    <dgm:cxn modelId="{B2D30969-439A-4C73-8901-2D136FFD4E83}" type="presParOf" srcId="{347A5AA8-C3CC-4807-886A-4B701CE91C97}" destId="{65A6271B-3F32-4616-B98F-D653EFBD5139}" srcOrd="0" destOrd="0" presId="urn:microsoft.com/office/officeart/2005/8/layout/hierarchy1"/>
    <dgm:cxn modelId="{33DE4098-A9DE-4B80-B6E5-67BD5AE42031}" type="presParOf" srcId="{65A6271B-3F32-4616-B98F-D653EFBD5139}" destId="{AAB0A16D-54FB-47C1-BA3A-AC3C756943BD}" srcOrd="0" destOrd="0" presId="urn:microsoft.com/office/officeart/2005/8/layout/hierarchy1"/>
    <dgm:cxn modelId="{D6FDD63A-B4E8-48D0-99FA-A81916643328}" type="presParOf" srcId="{65A6271B-3F32-4616-B98F-D653EFBD5139}" destId="{61E5819D-4736-4106-B54B-547E5B553A49}" srcOrd="1" destOrd="0" presId="urn:microsoft.com/office/officeart/2005/8/layout/hierarchy1"/>
    <dgm:cxn modelId="{1F234AD0-4375-41C0-8DF3-E05A427592AD}" type="presParOf" srcId="{347A5AA8-C3CC-4807-886A-4B701CE91C97}" destId="{5AC4CA8B-9A3E-4C95-866E-0A428C6011A2}" srcOrd="1" destOrd="0" presId="urn:microsoft.com/office/officeart/2005/8/layout/hierarchy1"/>
    <dgm:cxn modelId="{C4E8E2C5-379C-48C2-B996-3BE725350D6E}" type="presParOf" srcId="{47D8DE02-5B23-4EFD-9719-11AFACF6EE49}" destId="{4880BD05-F5E2-48A3-99F4-5730E168AE98}" srcOrd="2" destOrd="0" presId="urn:microsoft.com/office/officeart/2005/8/layout/hierarchy1"/>
    <dgm:cxn modelId="{E9B9DA54-BEC4-44C3-A046-043745D1E696}" type="presParOf" srcId="{47D8DE02-5B23-4EFD-9719-11AFACF6EE49}" destId="{8250BF71-507E-4CF2-B006-B70A28CEDD70}" srcOrd="3" destOrd="0" presId="urn:microsoft.com/office/officeart/2005/8/layout/hierarchy1"/>
    <dgm:cxn modelId="{525E4D69-3A15-4154-AE1D-51E3FF4B6D50}" type="presParOf" srcId="{8250BF71-507E-4CF2-B006-B70A28CEDD70}" destId="{99FE3D46-4A57-49D5-A5A1-18BDC8ABD0E2}" srcOrd="0" destOrd="0" presId="urn:microsoft.com/office/officeart/2005/8/layout/hierarchy1"/>
    <dgm:cxn modelId="{CC405CA9-DAFF-4A74-8250-8E8CC37C6C90}" type="presParOf" srcId="{99FE3D46-4A57-49D5-A5A1-18BDC8ABD0E2}" destId="{38BFC3F3-F141-4382-A147-6CBF06D08313}" srcOrd="0" destOrd="0" presId="urn:microsoft.com/office/officeart/2005/8/layout/hierarchy1"/>
    <dgm:cxn modelId="{7ED79F91-B422-4E1C-AFDE-0152365BDC6F}" type="presParOf" srcId="{99FE3D46-4A57-49D5-A5A1-18BDC8ABD0E2}" destId="{FC310B16-86B5-4D99-8D00-EFE7FE3A93AD}" srcOrd="1" destOrd="0" presId="urn:microsoft.com/office/officeart/2005/8/layout/hierarchy1"/>
    <dgm:cxn modelId="{7E27E0C8-ADE6-41E5-A5FA-2C20F5548996}" type="presParOf" srcId="{8250BF71-507E-4CF2-B006-B70A28CEDD70}" destId="{49658FB3-4A2A-436F-B45A-330CE8B5896D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hernigiv-rada.gov.ua/news/id-23853/" TargetMode="External"/><Relationship Id="rId2" Type="http://schemas.openxmlformats.org/officeDocument/2006/relationships/hyperlink" Target="https://eco.cg.gov.ua/index.php?id=15801&amp;tp=1&amp;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6" y="3161210"/>
            <a:ext cx="10178965" cy="1933303"/>
          </a:xfrm>
        </p:spPr>
        <p:txBody>
          <a:bodyPr/>
          <a:lstStyle/>
          <a:p>
            <a:r>
              <a:rPr lang="ru-RU" sz="3200" dirty="0" err="1">
                <a:solidFill>
                  <a:schemeClr val="accent6">
                    <a:lumMod val="75000"/>
                  </a:schemeClr>
                </a:solidFill>
              </a:rPr>
              <a:t>Практичне</a:t>
            </a:r>
            <a:r>
              <a:rPr lang="ru-RU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accent6">
                    <a:lumMod val="75000"/>
                  </a:schemeClr>
                </a:solidFill>
              </a:rPr>
              <a:t>заняття</a:t>
            </a:r>
            <a:r>
              <a:rPr lang="ru-RU" sz="3200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uk-UA" sz="3200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uk-UA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ru-RU" sz="3600" dirty="0" err="1">
                <a:solidFill>
                  <a:schemeClr val="accent1">
                    <a:lumMod val="50000"/>
                  </a:schemeClr>
                </a:solidFill>
              </a:rPr>
              <a:t>Дослідження</a:t>
            </a:r>
            <a:r>
              <a:rPr lang="ru-RU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3600" dirty="0" err="1">
                <a:solidFill>
                  <a:schemeClr val="accent1">
                    <a:lumMod val="50000"/>
                  </a:schemeClr>
                </a:solidFill>
              </a:rPr>
              <a:t>екологічних</a:t>
            </a:r>
            <a:r>
              <a:rPr lang="ru-RU" sz="3600" dirty="0">
                <a:solidFill>
                  <a:schemeClr val="accent1">
                    <a:lumMod val="50000"/>
                  </a:schemeClr>
                </a:solidFill>
              </a:rPr>
              <a:t> проблем </a:t>
            </a:r>
            <a:r>
              <a:rPr lang="ru-RU" sz="3600" dirty="0" err="1">
                <a:solidFill>
                  <a:schemeClr val="accent1">
                    <a:lumMod val="50000"/>
                  </a:schemeClr>
                </a:solidFill>
              </a:rPr>
              <a:t>своєї</a:t>
            </a:r>
            <a:r>
              <a:rPr lang="ru-RU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accent1">
                    <a:lumMod val="50000"/>
                  </a:schemeClr>
                </a:solidFill>
              </a:rPr>
              <a:t>місцевості</a:t>
            </a:r>
            <a:endParaRPr lang="uk-U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19095" y="5166401"/>
            <a:ext cx="7766936" cy="1096899"/>
          </a:xfrm>
        </p:spPr>
        <p:txBody>
          <a:bodyPr/>
          <a:lstStyle/>
          <a:p>
            <a:r>
              <a:rPr lang="uk-UA" dirty="0" smtClean="0">
                <a:solidFill>
                  <a:schemeClr val="accent1">
                    <a:lumMod val="50000"/>
                  </a:schemeClr>
                </a:solidFill>
              </a:rPr>
              <a:t>Природознавство </a:t>
            </a:r>
            <a:r>
              <a:rPr lang="uk-UA" dirty="0" smtClean="0">
                <a:solidFill>
                  <a:srgbClr val="FFFF00"/>
                </a:solidFill>
              </a:rPr>
              <a:t>5 клас</a:t>
            </a:r>
          </a:p>
          <a:p>
            <a:r>
              <a:rPr lang="uk-UA" dirty="0" smtClean="0">
                <a:solidFill>
                  <a:schemeClr val="accent1">
                    <a:lumMod val="50000"/>
                  </a:schemeClr>
                </a:solidFill>
              </a:rPr>
              <a:t>Підготувала : Капуста Валентина Миколаївна</a:t>
            </a:r>
            <a:endParaRPr lang="uk-UA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482" name="Picture 2" descr="https://cf2.ppt-online.org/files2/slide/o/OP6ruUcN2esykIQCZWD1MxBFzEoV8HJA5Kiw907pS/slide-0.jpg"/>
          <p:cNvPicPr>
            <a:picLocks noChangeAspect="1" noChangeArrowheads="1"/>
          </p:cNvPicPr>
          <p:nvPr/>
        </p:nvPicPr>
        <p:blipFill>
          <a:blip r:embed="rId2"/>
          <a:srcRect l="1619" t="30975" r="20033" b="9055"/>
          <a:stretch>
            <a:fillRect/>
          </a:stretch>
        </p:blipFill>
        <p:spPr bwMode="auto">
          <a:xfrm>
            <a:off x="1305769" y="339634"/>
            <a:ext cx="7185089" cy="3082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36236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dirty="0" smtClean="0"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cs typeface="Times New Roman" panose="02020603050405020304" pitchFamily="18" charset="0"/>
              </a:rPr>
              <a:t>Гірничо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cs typeface="Times New Roman" panose="02020603050405020304" pitchFamily="18" charset="0"/>
              </a:rPr>
              <a:t>- </a:t>
            </a:r>
            <a:r>
              <a:rPr lang="ru-RU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cs typeface="Times New Roman" panose="02020603050405020304" pitchFamily="18" charset="0"/>
              </a:rPr>
              <a:t>добувна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cs typeface="Times New Roman" panose="02020603050405020304" pitchFamily="18" charset="0"/>
              </a:rPr>
              <a:t>промисловість</a:t>
            </a:r>
            <a:r>
              <a:rPr lang="ru-RU" b="1" dirty="0" smtClean="0">
                <a:cs typeface="Times New Roman" panose="02020603050405020304" pitchFamily="18" charset="0"/>
              </a:rPr>
              <a:t/>
            </a:r>
            <a:br>
              <a:rPr lang="ru-RU" b="1" dirty="0" smtClean="0"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Шахти </a:t>
            </a:r>
          </a:p>
          <a:p>
            <a:r>
              <a:rPr lang="uk-UA" dirty="0" smtClean="0"/>
              <a:t>Гірничо-збагачувальні комбінати (збагачувальні, дробильні,</a:t>
            </a:r>
          </a:p>
          <a:p>
            <a:r>
              <a:rPr lang="uk-UA" dirty="0" smtClean="0"/>
              <a:t> </a:t>
            </a:r>
            <a:r>
              <a:rPr lang="uk-UA" dirty="0" err="1" smtClean="0"/>
              <a:t>обжигові</a:t>
            </a:r>
            <a:r>
              <a:rPr lang="uk-UA" dirty="0" smtClean="0"/>
              <a:t> фабрики</a:t>
            </a:r>
            <a:r>
              <a:rPr lang="en-US" dirty="0" smtClean="0"/>
              <a:t>;</a:t>
            </a:r>
            <a:r>
              <a:rPr lang="uk-UA" dirty="0" smtClean="0"/>
              <a:t> кар</a:t>
            </a:r>
            <a:r>
              <a:rPr lang="en-US" dirty="0" smtClean="0"/>
              <a:t>’</a:t>
            </a:r>
            <a:r>
              <a:rPr lang="uk-UA" dirty="0" err="1" smtClean="0"/>
              <a:t>єри</a:t>
            </a:r>
            <a:r>
              <a:rPr lang="uk-UA" dirty="0" smtClean="0"/>
              <a:t>.</a:t>
            </a:r>
          </a:p>
          <a:p>
            <a:endParaRPr lang="uk-UA" dirty="0" smtClean="0"/>
          </a:p>
          <a:p>
            <a:endParaRPr lang="ru-RU" dirty="0"/>
          </a:p>
        </p:txBody>
      </p:sp>
      <p:pic>
        <p:nvPicPr>
          <p:cNvPr id="7172" name="Picture 4" descr="Медиа-КР #КривойРог - Шахта Гвардейская, 1971 год. | Facebo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0489" y="326571"/>
            <a:ext cx="3377847" cy="2656885"/>
          </a:xfrm>
          <a:prstGeom prst="rect">
            <a:avLst/>
          </a:prstGeom>
          <a:noFill/>
        </p:spPr>
      </p:pic>
      <p:pic>
        <p:nvPicPr>
          <p:cNvPr id="7174" name="Picture 6" descr="Набсовет сменил директора СевГОК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8285" y="3496410"/>
            <a:ext cx="4650377" cy="3191773"/>
          </a:xfrm>
          <a:prstGeom prst="rect">
            <a:avLst/>
          </a:prstGeom>
          <a:noFill/>
        </p:spPr>
      </p:pic>
      <p:pic>
        <p:nvPicPr>
          <p:cNvPr id="7176" name="Picture 8" descr="Центральный горно-обогатительный комбинат, Кривой Рог — фото, описание,  карта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6143" y="3457301"/>
            <a:ext cx="4464723" cy="32178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40823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 </a:t>
            </a:r>
            <a:r>
              <a:rPr lang="ru-RU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Основні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ru-RU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підприємства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–</a:t>
            </a:r>
            <a:r>
              <a:rPr lang="ru-RU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забруднювачі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атмосферного </a:t>
            </a:r>
            <a:r>
              <a:rPr lang="ru-RU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повітря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750423"/>
            <a:ext cx="8596668" cy="478100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                 </a:t>
            </a:r>
            <a:r>
              <a:rPr lang="ru-RU" b="1" dirty="0" err="1" smtClean="0"/>
              <a:t>Організація</a:t>
            </a:r>
            <a:r>
              <a:rPr lang="ru-RU" b="1" dirty="0" smtClean="0"/>
              <a:t>                                                                                     </a:t>
            </a:r>
            <a:r>
              <a:rPr lang="ru-RU" b="1" dirty="0" err="1" smtClean="0"/>
              <a:t>Забруднення</a:t>
            </a:r>
            <a:r>
              <a:rPr lang="ru-RU" b="1" dirty="0" smtClean="0"/>
              <a:t> </a:t>
            </a:r>
            <a:br>
              <a:rPr lang="ru-RU" b="1" dirty="0" smtClean="0"/>
            </a:br>
            <a:endParaRPr lang="ru-RU" b="1" dirty="0" smtClean="0"/>
          </a:p>
          <a:p>
            <a:r>
              <a:rPr lang="ru-RU" dirty="0" smtClean="0"/>
              <a:t>ПАТ "</a:t>
            </a:r>
            <a:r>
              <a:rPr lang="ru-RU" dirty="0" err="1" smtClean="0"/>
              <a:t>Арселор</a:t>
            </a:r>
            <a:r>
              <a:rPr lang="ru-RU" dirty="0" smtClean="0"/>
              <a:t> </a:t>
            </a:r>
            <a:r>
              <a:rPr lang="ru-RU" dirty="0" err="1" smtClean="0"/>
              <a:t>Міттал</a:t>
            </a:r>
            <a:r>
              <a:rPr lang="ru-RU" dirty="0" smtClean="0"/>
              <a:t> </a:t>
            </a:r>
            <a:r>
              <a:rPr lang="ru-RU" dirty="0" err="1" smtClean="0"/>
              <a:t>Кривий</a:t>
            </a:r>
            <a:r>
              <a:rPr lang="ru-RU" dirty="0" smtClean="0"/>
              <a:t> </a:t>
            </a:r>
            <a:r>
              <a:rPr lang="ru-RU" dirty="0" err="1" smtClean="0"/>
              <a:t>Ріг</a:t>
            </a:r>
            <a:r>
              <a:rPr lang="ru-RU" dirty="0" smtClean="0"/>
              <a:t> "                                                                  80,67%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ПАТ "ЕВРАЗ Суха Балка "                                                                               0,05%                   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ПАТ "</a:t>
            </a:r>
            <a:r>
              <a:rPr lang="ru-RU" dirty="0" err="1" smtClean="0"/>
              <a:t>Інгулецький</a:t>
            </a:r>
            <a:r>
              <a:rPr lang="ru-RU" dirty="0" smtClean="0"/>
              <a:t> </a:t>
            </a:r>
            <a:r>
              <a:rPr lang="ru-RU" dirty="0" err="1" smtClean="0"/>
              <a:t>гірничо-збагачувальний</a:t>
            </a:r>
            <a:r>
              <a:rPr lang="ru-RU" dirty="0" smtClean="0"/>
              <a:t>  </a:t>
            </a:r>
            <a:r>
              <a:rPr lang="ru-RU" dirty="0" err="1" smtClean="0"/>
              <a:t>комбінат</a:t>
            </a:r>
            <a:r>
              <a:rPr lang="ru-RU" dirty="0" smtClean="0"/>
              <a:t>"                                    0,45%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ПАТ "</a:t>
            </a:r>
            <a:r>
              <a:rPr lang="ru-RU" dirty="0" err="1" smtClean="0"/>
              <a:t>Криворізький</a:t>
            </a:r>
            <a:r>
              <a:rPr lang="ru-RU" dirty="0" smtClean="0"/>
              <a:t> </a:t>
            </a:r>
            <a:r>
              <a:rPr lang="ru-RU" dirty="0" err="1" smtClean="0"/>
              <a:t>залізорудний</a:t>
            </a:r>
            <a:r>
              <a:rPr lang="ru-RU" dirty="0" smtClean="0"/>
              <a:t> </a:t>
            </a:r>
            <a:r>
              <a:rPr lang="ru-RU" dirty="0" err="1" smtClean="0"/>
              <a:t>комбінат</a:t>
            </a:r>
            <a:r>
              <a:rPr lang="ru-RU" dirty="0" smtClean="0"/>
              <a:t> "                                                   0,08% </a:t>
            </a:r>
            <a:br>
              <a:rPr lang="ru-RU" dirty="0" smtClean="0"/>
            </a:br>
            <a:r>
              <a:rPr lang="ru-RU" dirty="0" smtClean="0"/>
              <a:t>                          </a:t>
            </a:r>
            <a:br>
              <a:rPr lang="ru-RU" dirty="0" smtClean="0"/>
            </a:br>
            <a:r>
              <a:rPr lang="ru-RU" dirty="0" smtClean="0"/>
              <a:t>ПАТ "</a:t>
            </a:r>
            <a:r>
              <a:rPr lang="ru-RU" dirty="0" err="1" smtClean="0"/>
              <a:t>Південний</a:t>
            </a:r>
            <a:r>
              <a:rPr lang="ru-RU" dirty="0" smtClean="0"/>
              <a:t> </a:t>
            </a:r>
            <a:r>
              <a:rPr lang="ru-RU" dirty="0" err="1" smtClean="0"/>
              <a:t>гірничо-збагачувальний</a:t>
            </a:r>
            <a:r>
              <a:rPr lang="ru-RU" dirty="0" smtClean="0"/>
              <a:t>  </a:t>
            </a:r>
            <a:r>
              <a:rPr lang="ru-RU" dirty="0" err="1" smtClean="0"/>
              <a:t>комбінат</a:t>
            </a:r>
            <a:r>
              <a:rPr lang="ru-RU" dirty="0" smtClean="0"/>
              <a:t> "                                      3,03% </a:t>
            </a:r>
            <a:br>
              <a:rPr lang="ru-RU" dirty="0" smtClean="0"/>
            </a:br>
            <a:r>
              <a:rPr lang="ru-RU" dirty="0" smtClean="0"/>
              <a:t>                                                                       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ПАТ "</a:t>
            </a:r>
            <a:r>
              <a:rPr lang="ru-RU" dirty="0" err="1" smtClean="0"/>
              <a:t>Північний</a:t>
            </a:r>
            <a:r>
              <a:rPr lang="ru-RU" dirty="0" smtClean="0"/>
              <a:t> </a:t>
            </a:r>
            <a:r>
              <a:rPr lang="ru-RU" dirty="0" err="1" smtClean="0"/>
              <a:t>гірничо-збагачувальний</a:t>
            </a:r>
            <a:r>
              <a:rPr lang="ru-RU" dirty="0" smtClean="0"/>
              <a:t> </a:t>
            </a:r>
            <a:r>
              <a:rPr lang="ru-RU" dirty="0" err="1" smtClean="0"/>
              <a:t>комбінат</a:t>
            </a:r>
            <a:r>
              <a:rPr lang="ru-RU" dirty="0" smtClean="0"/>
              <a:t> "                                        14,14%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ПАТ "</a:t>
            </a:r>
            <a:r>
              <a:rPr lang="ru-RU" dirty="0" err="1" smtClean="0"/>
              <a:t>ХайдельбергЦемент</a:t>
            </a:r>
            <a:r>
              <a:rPr lang="ru-RU" dirty="0" smtClean="0"/>
              <a:t> </a:t>
            </a:r>
            <a:r>
              <a:rPr lang="ru-RU" dirty="0" err="1" smtClean="0"/>
              <a:t>Україна</a:t>
            </a:r>
            <a:r>
              <a:rPr lang="ru-RU" dirty="0" smtClean="0"/>
              <a:t> "                                                                0,69%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ПАТ "</a:t>
            </a:r>
            <a:r>
              <a:rPr lang="ru-RU" dirty="0" err="1" smtClean="0"/>
              <a:t>Центральний</a:t>
            </a:r>
            <a:r>
              <a:rPr lang="ru-RU" dirty="0" smtClean="0"/>
              <a:t> </a:t>
            </a:r>
            <a:r>
              <a:rPr lang="ru-RU" dirty="0" err="1" smtClean="0"/>
              <a:t>гірничо-збагачувальний</a:t>
            </a:r>
            <a:r>
              <a:rPr lang="ru-RU" dirty="0" smtClean="0"/>
              <a:t> </a:t>
            </a:r>
            <a:r>
              <a:rPr lang="ru-RU" dirty="0" err="1" smtClean="0"/>
              <a:t>комбінат</a:t>
            </a:r>
            <a:r>
              <a:rPr lang="ru-RU" dirty="0" smtClean="0"/>
              <a:t> "                                   0,87%</a:t>
            </a:r>
            <a:br>
              <a:rPr lang="ru-RU" dirty="0" smtClean="0"/>
            </a:br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Екологічна катастрофа</a:t>
            </a:r>
            <a:endParaRPr lang="ru-RU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ВАТ "</a:t>
            </a:r>
            <a:r>
              <a:rPr lang="ru-RU" dirty="0" err="1" smtClean="0"/>
              <a:t>АрселорМіттал</a:t>
            </a:r>
            <a:r>
              <a:rPr lang="ru-RU" dirty="0" smtClean="0"/>
              <a:t> </a:t>
            </a:r>
            <a:r>
              <a:rPr lang="ru-RU" dirty="0" err="1" smtClean="0"/>
              <a:t>Кривий</a:t>
            </a:r>
            <a:r>
              <a:rPr lang="ru-RU" dirty="0" smtClean="0"/>
              <a:t> </a:t>
            </a:r>
            <a:r>
              <a:rPr lang="ru-RU" dirty="0" err="1" smtClean="0"/>
              <a:t>Ріг</a:t>
            </a:r>
            <a:r>
              <a:rPr lang="ru-RU" dirty="0" smtClean="0"/>
              <a:t>"</a:t>
            </a:r>
            <a:endParaRPr lang="ru-RU" dirty="0"/>
          </a:p>
        </p:txBody>
      </p:sp>
      <p:pic>
        <p:nvPicPr>
          <p:cNvPr id="46082" name="Picture 2" descr="ArcelorMittal Кривой Рог&quot; заплатил 72 миллиона штрафа за вредные выбросы «  Новини | Мобільна версія | Бізнес.Цензор.НЕТ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4857" y="2773228"/>
            <a:ext cx="5791200" cy="3857625"/>
          </a:xfrm>
          <a:prstGeom prst="rect">
            <a:avLst/>
          </a:prstGeom>
          <a:noFill/>
        </p:spPr>
      </p:pic>
      <p:pic>
        <p:nvPicPr>
          <p:cNvPr id="46084" name="Picture 4" descr="Красное небо. Экологическая ситуация Кривого Рога в одном фото - новости  Украины, Происшествия - LIGA.ne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256" y="2826717"/>
            <a:ext cx="5695405" cy="37969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Забруднення атмосфери</a:t>
            </a:r>
            <a:endParaRPr lang="ru-RU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Забруднення  повітря  транспортом.</a:t>
            </a:r>
            <a:endParaRPr lang="ru-RU" dirty="0"/>
          </a:p>
        </p:txBody>
      </p:sp>
      <p:pic>
        <p:nvPicPr>
          <p:cNvPr id="4" name="Picture 12" descr="Що в Україні змінив екостандарт Євро-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8514" y="2710225"/>
            <a:ext cx="5334998" cy="3654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Стан </a:t>
            </a:r>
            <a:r>
              <a:rPr lang="uk-UA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водних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uk-UA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ресурсів Криворіжжя</a:t>
            </a:r>
            <a:endParaRPr lang="uk-UA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02221"/>
            <a:ext cx="9929706" cy="4359083"/>
          </a:xfrm>
        </p:spPr>
        <p:txBody>
          <a:bodyPr>
            <a:normAutofit/>
          </a:bodyPr>
          <a:lstStyle/>
          <a:p>
            <a:r>
              <a:rPr lang="uk-UA" dirty="0" smtClean="0">
                <a:solidFill>
                  <a:schemeClr val="tx1"/>
                </a:solidFill>
              </a:rPr>
              <a:t>Загалом на екологічний стан поверхневих вод впливають скиди недостатньо очищених стічних вод внаслідок неефективної роботи каналізаційно-очисних споруд, засмічення водойм побутовими відходами.</a:t>
            </a:r>
          </a:p>
          <a:p>
            <a:r>
              <a:rPr lang="uk-UA" dirty="0" smtClean="0">
                <a:solidFill>
                  <a:schemeClr val="tx1"/>
                </a:solidFill>
              </a:rPr>
              <a:t> Головними забруднювачами поверхневих водних об’єктів є підприємства житлово-комунального господарства.</a:t>
            </a:r>
            <a:r>
              <a:rPr lang="ru-RU" dirty="0" smtClean="0"/>
              <a:t> </a:t>
            </a:r>
            <a:r>
              <a:rPr lang="ru-RU" dirty="0" err="1" smtClean="0">
                <a:solidFill>
                  <a:schemeClr val="tx1"/>
                </a:solidFill>
              </a:rPr>
              <a:t>Значної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r>
              <a:rPr lang="ru-RU" dirty="0" err="1" smtClean="0">
                <a:solidFill>
                  <a:schemeClr val="tx1"/>
                </a:solidFill>
              </a:rPr>
              <a:t>шкоди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завдає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використання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населенням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великої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кількості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миючих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засобів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ru-RU" dirty="0" err="1" smtClean="0">
                <a:solidFill>
                  <a:schemeClr val="tx1"/>
                </a:solidFill>
              </a:rPr>
              <a:t>порошків</a:t>
            </a:r>
            <a:r>
              <a:rPr lang="ru-RU" dirty="0" smtClean="0">
                <a:solidFill>
                  <a:schemeClr val="tx1"/>
                </a:solidFill>
              </a:rPr>
              <a:t> , </a:t>
            </a:r>
            <a:r>
              <a:rPr lang="ru-RU" dirty="0" err="1" smtClean="0">
                <a:solidFill>
                  <a:schemeClr val="tx1"/>
                </a:solidFill>
              </a:rPr>
              <a:t>які</a:t>
            </a:r>
            <a:r>
              <a:rPr lang="ru-RU" dirty="0" smtClean="0">
                <a:solidFill>
                  <a:schemeClr val="tx1"/>
                </a:solidFill>
              </a:rPr>
              <a:t> разом </a:t>
            </a:r>
            <a:r>
              <a:rPr lang="ru-RU" dirty="0" err="1" smtClean="0">
                <a:solidFill>
                  <a:schemeClr val="tx1"/>
                </a:solidFill>
              </a:rPr>
              <a:t>з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стічними</a:t>
            </a:r>
            <a:r>
              <a:rPr lang="ru-RU" dirty="0" smtClean="0">
                <a:solidFill>
                  <a:schemeClr val="tx1"/>
                </a:solidFill>
              </a:rPr>
              <a:t> водами </a:t>
            </a:r>
            <a:r>
              <a:rPr lang="ru-RU" dirty="0" err="1" smtClean="0">
                <a:solidFill>
                  <a:schemeClr val="tx1"/>
                </a:solidFill>
              </a:rPr>
              <a:t>попадають</a:t>
            </a:r>
            <a:r>
              <a:rPr lang="ru-RU" dirty="0" smtClean="0">
                <a:solidFill>
                  <a:schemeClr val="tx1"/>
                </a:solidFill>
              </a:rPr>
              <a:t> у </a:t>
            </a:r>
            <a:r>
              <a:rPr lang="ru-RU" dirty="0" err="1" smtClean="0">
                <a:solidFill>
                  <a:schemeClr val="tx1"/>
                </a:solidFill>
              </a:rPr>
              <a:t>водойми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uk-UA" dirty="0">
              <a:solidFill>
                <a:schemeClr val="tx1"/>
              </a:solidFill>
            </a:endParaRPr>
          </a:p>
        </p:txBody>
      </p:sp>
      <p:pic>
        <p:nvPicPr>
          <p:cNvPr id="4" name="Picture 4" descr="Мільйони, що не працюють на збереження довкілля - Міст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774" y="3872365"/>
            <a:ext cx="3956597" cy="2632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498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Основні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ru-RU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підприємства-забруднювачі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водного </a:t>
            </a:r>
            <a:r>
              <a:rPr lang="ru-RU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середовища</a:t>
            </a:r>
            <a:endParaRPr lang="ru-RU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(млн.м3):</a:t>
            </a:r>
            <a:br>
              <a:rPr lang="ru-RU" dirty="0" smtClean="0"/>
            </a:br>
            <a:r>
              <a:rPr lang="ru-RU" dirty="0" smtClean="0"/>
              <a:t>1. ВАТ "</a:t>
            </a:r>
            <a:r>
              <a:rPr lang="ru-RU" dirty="0" err="1" smtClean="0"/>
              <a:t>АрселорМіттал</a:t>
            </a:r>
            <a:r>
              <a:rPr lang="ru-RU" dirty="0" smtClean="0"/>
              <a:t> </a:t>
            </a:r>
            <a:r>
              <a:rPr lang="ru-RU" dirty="0" err="1" smtClean="0"/>
              <a:t>Кривий</a:t>
            </a:r>
            <a:r>
              <a:rPr lang="ru-RU" dirty="0" smtClean="0"/>
              <a:t> </a:t>
            </a:r>
            <a:r>
              <a:rPr lang="ru-RU" dirty="0" err="1" smtClean="0"/>
              <a:t>Ріг</a:t>
            </a:r>
            <a:r>
              <a:rPr lang="ru-RU" dirty="0" smtClean="0"/>
              <a:t>" - 11,9;</a:t>
            </a:r>
            <a:br>
              <a:rPr lang="ru-RU" dirty="0" smtClean="0"/>
            </a:br>
            <a:r>
              <a:rPr lang="ru-RU" dirty="0" smtClean="0"/>
              <a:t>2. ВАТ "</a:t>
            </a:r>
            <a:r>
              <a:rPr lang="ru-RU" dirty="0" err="1" smtClean="0"/>
              <a:t>Кривбасзалізрудком</a:t>
            </a:r>
            <a:r>
              <a:rPr lang="ru-RU" dirty="0" smtClean="0"/>
              <a:t>" - 3,8;</a:t>
            </a:r>
            <a:br>
              <a:rPr lang="ru-RU" dirty="0" smtClean="0"/>
            </a:br>
            <a:r>
              <a:rPr lang="ru-RU" dirty="0" smtClean="0"/>
              <a:t>3. ВАТ "ЦГЗК" - 3,3;</a:t>
            </a:r>
            <a:br>
              <a:rPr lang="ru-RU" dirty="0" smtClean="0"/>
            </a:br>
            <a:r>
              <a:rPr lang="ru-RU" dirty="0" smtClean="0"/>
              <a:t>4. ВАТ "</a:t>
            </a:r>
            <a:r>
              <a:rPr lang="ru-RU" dirty="0" err="1" smtClean="0"/>
              <a:t>Північний</a:t>
            </a:r>
            <a:r>
              <a:rPr lang="ru-RU" dirty="0" smtClean="0"/>
              <a:t> ГЗК" - 2,0;</a:t>
            </a:r>
            <a:br>
              <a:rPr lang="ru-RU" dirty="0" smtClean="0"/>
            </a:br>
            <a:r>
              <a:rPr lang="ru-RU" dirty="0" smtClean="0"/>
              <a:t>5. ВАТ "Суха Балка" - 0,8;</a:t>
            </a:r>
            <a:br>
              <a:rPr lang="ru-RU" dirty="0" smtClean="0"/>
            </a:br>
            <a:r>
              <a:rPr lang="ru-RU" dirty="0" smtClean="0"/>
              <a:t>6. ДПП "</a:t>
            </a:r>
            <a:r>
              <a:rPr lang="ru-RU" dirty="0" err="1" smtClean="0"/>
              <a:t>Кривбаспромводопостачання</a:t>
            </a:r>
            <a:r>
              <a:rPr lang="ru-RU" dirty="0" smtClean="0"/>
              <a:t>" - 0,3;</a:t>
            </a:r>
            <a:br>
              <a:rPr lang="ru-RU" dirty="0" smtClean="0"/>
            </a:br>
            <a:r>
              <a:rPr lang="ru-RU" dirty="0" smtClean="0"/>
              <a:t>7. ПАТ "</a:t>
            </a:r>
            <a:r>
              <a:rPr lang="ru-RU" dirty="0" err="1" smtClean="0"/>
              <a:t>ХайдельбергЦемент</a:t>
            </a:r>
            <a:r>
              <a:rPr lang="ru-RU" dirty="0" smtClean="0"/>
              <a:t> </a:t>
            </a:r>
            <a:r>
              <a:rPr lang="ru-RU" dirty="0" err="1" smtClean="0"/>
              <a:t>Україна</a:t>
            </a:r>
            <a:r>
              <a:rPr lang="ru-RU" dirty="0" smtClean="0"/>
              <a:t>" - 0,2;</a:t>
            </a:r>
            <a:br>
              <a:rPr lang="ru-RU" dirty="0" smtClean="0"/>
            </a:br>
            <a:r>
              <a:rPr lang="ru-RU" dirty="0" smtClean="0"/>
              <a:t>8. </a:t>
            </a:r>
            <a:r>
              <a:rPr lang="ru-RU" dirty="0" err="1" smtClean="0"/>
              <a:t>ПрАТ</a:t>
            </a:r>
            <a:r>
              <a:rPr lang="ru-RU" dirty="0" smtClean="0"/>
              <a:t> "КЗГО" - 0,15;</a:t>
            </a:r>
            <a:br>
              <a:rPr lang="ru-RU" dirty="0" smtClean="0"/>
            </a:br>
            <a:r>
              <a:rPr lang="ru-RU" dirty="0" smtClean="0"/>
              <a:t>9. ВАТ "</a:t>
            </a:r>
            <a:r>
              <a:rPr lang="ru-RU" dirty="0" err="1" smtClean="0"/>
              <a:t>Криворізький</a:t>
            </a:r>
            <a:r>
              <a:rPr lang="ru-RU" dirty="0" smtClean="0"/>
              <a:t> </a:t>
            </a:r>
            <a:r>
              <a:rPr lang="ru-RU" dirty="0" err="1" smtClean="0"/>
              <a:t>турбінний</a:t>
            </a:r>
            <a:r>
              <a:rPr lang="ru-RU" dirty="0" smtClean="0"/>
              <a:t> завод" </a:t>
            </a:r>
            <a:r>
              <a:rPr lang="ru-RU" dirty="0" err="1" smtClean="0"/>
              <a:t>Констар</a:t>
            </a:r>
            <a:r>
              <a:rPr lang="ru-RU" dirty="0" smtClean="0"/>
              <a:t> "- 0,14;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Заходи по відновленню водних об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’</a:t>
            </a:r>
            <a:r>
              <a:rPr lang="uk-UA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єктів</a:t>
            </a:r>
            <a:endParaRPr lang="ru-RU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Позитивними</a:t>
            </a:r>
            <a:r>
              <a:rPr lang="ru-RU" dirty="0" smtClean="0"/>
              <a:t> фактором для Кривого Рогу </a:t>
            </a:r>
            <a:r>
              <a:rPr lang="ru-RU" dirty="0" err="1" smtClean="0"/>
              <a:t>являється</a:t>
            </a:r>
            <a:r>
              <a:rPr lang="ru-RU" dirty="0" smtClean="0"/>
              <a:t> </a:t>
            </a:r>
            <a:r>
              <a:rPr lang="ru-RU" dirty="0" err="1" smtClean="0"/>
              <a:t>зменшення</a:t>
            </a:r>
            <a:r>
              <a:rPr lang="ru-RU" dirty="0" smtClean="0"/>
              <a:t> </a:t>
            </a:r>
            <a:r>
              <a:rPr lang="ru-RU" dirty="0" err="1" smtClean="0"/>
              <a:t>обсягів</a:t>
            </a:r>
            <a:r>
              <a:rPr lang="ru-RU" dirty="0" smtClean="0"/>
              <a:t> </a:t>
            </a:r>
            <a:r>
              <a:rPr lang="ru-RU" dirty="0" err="1" smtClean="0"/>
              <a:t>використання</a:t>
            </a:r>
            <a:r>
              <a:rPr lang="ru-RU" dirty="0" smtClean="0"/>
              <a:t> </a:t>
            </a:r>
            <a:r>
              <a:rPr lang="ru-RU" dirty="0" err="1" smtClean="0"/>
              <a:t>питної</a:t>
            </a:r>
            <a:r>
              <a:rPr lang="ru-RU" dirty="0" smtClean="0"/>
              <a:t> води для </a:t>
            </a:r>
            <a:r>
              <a:rPr lang="ru-RU" dirty="0" err="1" smtClean="0"/>
              <a:t>господарсько-побутових</a:t>
            </a:r>
            <a:r>
              <a:rPr lang="ru-RU" dirty="0" smtClean="0"/>
              <a:t> та </a:t>
            </a:r>
            <a:r>
              <a:rPr lang="ru-RU" dirty="0" err="1" smtClean="0"/>
              <a:t>виробничих</a:t>
            </a:r>
            <a:r>
              <a:rPr lang="ru-RU" dirty="0" smtClean="0"/>
              <a:t> потреб.</a:t>
            </a:r>
          </a:p>
          <a:p>
            <a:r>
              <a:rPr lang="ru-RU" dirty="0" smtClean="0"/>
              <a:t>З метою </a:t>
            </a:r>
            <a:r>
              <a:rPr lang="ru-RU" dirty="0" err="1" smtClean="0"/>
              <a:t>забезпечення</a:t>
            </a:r>
            <a:r>
              <a:rPr lang="ru-RU" dirty="0" smtClean="0"/>
              <a:t> </a:t>
            </a:r>
            <a:r>
              <a:rPr lang="ru-RU" dirty="0" err="1" smtClean="0"/>
              <a:t>поліпшення</a:t>
            </a:r>
            <a:r>
              <a:rPr lang="ru-RU" dirty="0" smtClean="0"/>
              <a:t> </a:t>
            </a:r>
            <a:r>
              <a:rPr lang="ru-RU" dirty="0" err="1" smtClean="0"/>
              <a:t>якості</a:t>
            </a:r>
            <a:r>
              <a:rPr lang="ru-RU" dirty="0" smtClean="0"/>
              <a:t> </a:t>
            </a:r>
            <a:r>
              <a:rPr lang="ru-RU" dirty="0" err="1" smtClean="0"/>
              <a:t>питної</a:t>
            </a:r>
            <a:r>
              <a:rPr lang="ru-RU" dirty="0" smtClean="0"/>
              <a:t> води,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подається</a:t>
            </a:r>
            <a:r>
              <a:rPr lang="ru-RU" dirty="0" smtClean="0"/>
              <a:t> </a:t>
            </a:r>
            <a:r>
              <a:rPr lang="ru-RU" dirty="0" err="1" smtClean="0"/>
              <a:t>населенню</a:t>
            </a:r>
            <a:r>
              <a:rPr lang="ru-RU" dirty="0" smtClean="0"/>
              <a:t> </a:t>
            </a:r>
            <a:r>
              <a:rPr lang="ru-RU" dirty="0" err="1" smtClean="0"/>
              <a:t>міста</a:t>
            </a:r>
            <a:r>
              <a:rPr lang="ru-RU" dirty="0" smtClean="0"/>
              <a:t>, на </a:t>
            </a:r>
            <a:r>
              <a:rPr lang="ru-RU" dirty="0" err="1" smtClean="0"/>
              <a:t>Карачунівському</a:t>
            </a:r>
            <a:r>
              <a:rPr lang="ru-RU" dirty="0" smtClean="0"/>
              <a:t> </a:t>
            </a:r>
            <a:r>
              <a:rPr lang="ru-RU" dirty="0" err="1" smtClean="0"/>
              <a:t>водосховищі</a:t>
            </a:r>
            <a:r>
              <a:rPr lang="ru-RU" dirty="0" smtClean="0"/>
              <a:t> </a:t>
            </a:r>
            <a:r>
              <a:rPr lang="ru-RU" dirty="0" err="1" smtClean="0"/>
              <a:t>впроваджено</a:t>
            </a:r>
            <a:r>
              <a:rPr lang="ru-RU" dirty="0" smtClean="0"/>
              <a:t> </a:t>
            </a:r>
            <a:r>
              <a:rPr lang="ru-RU" dirty="0" err="1" smtClean="0"/>
              <a:t>сучасну</a:t>
            </a:r>
            <a:r>
              <a:rPr lang="ru-RU" dirty="0" smtClean="0"/>
              <a:t> </a:t>
            </a:r>
            <a:r>
              <a:rPr lang="ru-RU" dirty="0" err="1" smtClean="0"/>
              <a:t>триступеневу</a:t>
            </a:r>
            <a:r>
              <a:rPr lang="ru-RU" dirty="0" smtClean="0"/>
              <a:t> систему очистки води.</a:t>
            </a:r>
          </a:p>
          <a:p>
            <a:r>
              <a:rPr lang="ru-RU" dirty="0" smtClean="0"/>
              <a:t>В </a:t>
            </a:r>
            <a:r>
              <a:rPr lang="ru-RU" dirty="0" err="1" smtClean="0"/>
              <a:t>даний</a:t>
            </a:r>
            <a:r>
              <a:rPr lang="ru-RU" dirty="0" smtClean="0"/>
              <a:t> час в </a:t>
            </a:r>
            <a:r>
              <a:rPr lang="ru-RU" dirty="0" err="1" smtClean="0"/>
              <a:t>місті</a:t>
            </a:r>
            <a:r>
              <a:rPr lang="ru-RU" dirty="0" smtClean="0"/>
              <a:t> Кривому </a:t>
            </a:r>
            <a:r>
              <a:rPr lang="ru-RU" dirty="0" err="1" smtClean="0"/>
              <a:t>Розі</a:t>
            </a:r>
            <a:r>
              <a:rPr lang="ru-RU" dirty="0" smtClean="0"/>
              <a:t> </a:t>
            </a:r>
            <a:r>
              <a:rPr lang="ru-RU" dirty="0" err="1" smtClean="0"/>
              <a:t>виконуються</a:t>
            </a:r>
            <a:r>
              <a:rPr lang="ru-RU" dirty="0" smtClean="0"/>
              <a:t> </a:t>
            </a:r>
            <a:r>
              <a:rPr lang="ru-RU" dirty="0" err="1" smtClean="0"/>
              <a:t>проєктні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r>
              <a:rPr lang="ru-RU" dirty="0" smtClean="0"/>
              <a:t> </a:t>
            </a:r>
            <a:r>
              <a:rPr lang="ru-RU" dirty="0" err="1" smtClean="0"/>
              <a:t>щодо</a:t>
            </a:r>
            <a:r>
              <a:rPr lang="ru-RU" dirty="0" smtClean="0"/>
              <a:t> </a:t>
            </a:r>
            <a:r>
              <a:rPr lang="ru-RU" dirty="0" err="1" smtClean="0"/>
              <a:t>реконструкції</a:t>
            </a:r>
            <a:r>
              <a:rPr lang="ru-RU" dirty="0" smtClean="0"/>
              <a:t> </a:t>
            </a:r>
            <a:r>
              <a:rPr lang="ru-RU" dirty="0" err="1" smtClean="0"/>
              <a:t>споруд</a:t>
            </a:r>
            <a:r>
              <a:rPr lang="ru-RU" dirty="0" smtClean="0"/>
              <a:t> </a:t>
            </a:r>
            <a:r>
              <a:rPr lang="ru-RU" dirty="0" err="1" smtClean="0"/>
              <a:t>біологічного</a:t>
            </a:r>
            <a:r>
              <a:rPr lang="ru-RU" dirty="0" smtClean="0"/>
              <a:t> </a:t>
            </a:r>
            <a:r>
              <a:rPr lang="ru-RU" dirty="0" err="1" smtClean="0"/>
              <a:t>очищення</a:t>
            </a:r>
            <a:r>
              <a:rPr lang="ru-RU" dirty="0" smtClean="0"/>
              <a:t> </a:t>
            </a:r>
            <a:r>
              <a:rPr lang="ru-RU" dirty="0" err="1" smtClean="0"/>
              <a:t>стічних</a:t>
            </a:r>
            <a:r>
              <a:rPr lang="ru-RU" dirty="0" smtClean="0"/>
              <a:t> вод.</a:t>
            </a:r>
          </a:p>
          <a:p>
            <a:r>
              <a:rPr lang="ru-RU" dirty="0" smtClean="0"/>
              <a:t>Для </a:t>
            </a:r>
            <a:r>
              <a:rPr lang="ru-RU" dirty="0" err="1" smtClean="0"/>
              <a:t>створення</a:t>
            </a:r>
            <a:r>
              <a:rPr lang="ru-RU" dirty="0" smtClean="0"/>
              <a:t> </a:t>
            </a:r>
            <a:r>
              <a:rPr lang="ru-RU" dirty="0" err="1" smtClean="0"/>
              <a:t>сприятливого</a:t>
            </a:r>
            <a:r>
              <a:rPr lang="ru-RU" dirty="0" smtClean="0"/>
              <a:t> режиму </a:t>
            </a:r>
            <a:r>
              <a:rPr lang="ru-RU" dirty="0" err="1" smtClean="0"/>
              <a:t>водних</a:t>
            </a:r>
            <a:r>
              <a:rPr lang="ru-RU" dirty="0" smtClean="0"/>
              <a:t> </a:t>
            </a:r>
            <a:r>
              <a:rPr lang="ru-RU" dirty="0" err="1" smtClean="0"/>
              <a:t>об’єктів</a:t>
            </a:r>
            <a:r>
              <a:rPr lang="ru-RU" dirty="0" smtClean="0"/>
              <a:t>, </a:t>
            </a:r>
            <a:r>
              <a:rPr lang="ru-RU" dirty="0" err="1" smtClean="0"/>
              <a:t>попередження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забруднення</a:t>
            </a:r>
            <a:r>
              <a:rPr lang="ru-RU" dirty="0" smtClean="0"/>
              <a:t> </a:t>
            </a:r>
            <a:r>
              <a:rPr lang="ru-RU" dirty="0" err="1" smtClean="0"/>
              <a:t>засмічення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знищення</a:t>
            </a:r>
            <a:r>
              <a:rPr lang="ru-RU" dirty="0" smtClean="0"/>
              <a:t> </a:t>
            </a:r>
            <a:r>
              <a:rPr lang="ru-RU" dirty="0" err="1" smtClean="0"/>
              <a:t>навколоводних</a:t>
            </a:r>
            <a:r>
              <a:rPr lang="ru-RU" dirty="0" smtClean="0"/>
              <a:t> </a:t>
            </a:r>
            <a:r>
              <a:rPr lang="ru-RU" dirty="0" err="1" smtClean="0"/>
              <a:t>рослин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тварин</a:t>
            </a:r>
            <a:r>
              <a:rPr lang="ru-RU" dirty="0" smtClean="0"/>
              <a:t>, </a:t>
            </a:r>
            <a:r>
              <a:rPr lang="ru-RU" dirty="0" err="1" smtClean="0"/>
              <a:t>вздовж</a:t>
            </a:r>
            <a:r>
              <a:rPr lang="ru-RU" dirty="0" smtClean="0"/>
              <a:t> </a:t>
            </a:r>
            <a:r>
              <a:rPr lang="ru-RU" dirty="0" err="1" smtClean="0"/>
              <a:t>річок</a:t>
            </a:r>
            <a:r>
              <a:rPr lang="ru-RU" dirty="0" smtClean="0"/>
              <a:t>, </a:t>
            </a:r>
            <a:r>
              <a:rPr lang="ru-RU" dirty="0" err="1" smtClean="0"/>
              <a:t>навколо</a:t>
            </a:r>
            <a:r>
              <a:rPr lang="ru-RU" dirty="0" smtClean="0"/>
              <a:t> озер </a:t>
            </a:r>
            <a:r>
              <a:rPr lang="ru-RU" dirty="0" err="1" smtClean="0"/>
              <a:t>встановлюються</a:t>
            </a:r>
            <a:r>
              <a:rPr lang="ru-RU" dirty="0" smtClean="0"/>
              <a:t> </a:t>
            </a:r>
            <a:r>
              <a:rPr lang="ru-RU" dirty="0" err="1" smtClean="0"/>
              <a:t>водоохоронні</a:t>
            </a:r>
            <a:r>
              <a:rPr lang="ru-RU" dirty="0" smtClean="0"/>
              <a:t> </a:t>
            </a:r>
            <a:r>
              <a:rPr lang="ru-RU" dirty="0" err="1" smtClean="0"/>
              <a:t>зони</a:t>
            </a:r>
            <a:r>
              <a:rPr lang="ru-RU" dirty="0" smtClean="0"/>
              <a:t>.</a:t>
            </a:r>
          </a:p>
          <a:p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990563" cy="1320800"/>
          </a:xfrm>
        </p:spPr>
        <p:txBody>
          <a:bodyPr/>
          <a:lstStyle/>
          <a:p>
            <a:r>
              <a:rPr lang="ru-RU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Поводження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ru-RU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з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ru-RU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твердими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b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ru-RU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побутовими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ru-RU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відходами</a:t>
            </a:r>
            <a:endParaRPr lang="ru-RU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2160589"/>
            <a:ext cx="6611740" cy="4031205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Для Кривого Рогу, як </a:t>
            </a:r>
            <a:r>
              <a:rPr lang="ru-RU" dirty="0" err="1" smtClean="0">
                <a:solidFill>
                  <a:schemeClr val="tx1"/>
                </a:solidFill>
              </a:rPr>
              <a:t>і</a:t>
            </a:r>
            <a:r>
              <a:rPr lang="ru-RU" dirty="0" smtClean="0">
                <a:solidFill>
                  <a:schemeClr val="tx1"/>
                </a:solidFill>
              </a:rPr>
              <a:t> для </a:t>
            </a:r>
            <a:r>
              <a:rPr lang="ru-RU" dirty="0" err="1" smtClean="0">
                <a:solidFill>
                  <a:schemeClr val="tx1"/>
                </a:solidFill>
              </a:rPr>
              <a:t>багатьох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міст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України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ru-RU" dirty="0" err="1" smtClean="0">
                <a:solidFill>
                  <a:schemeClr val="tx1"/>
                </a:solidFill>
              </a:rPr>
              <a:t>гостро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стоїть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питання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збирання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ru-RU" dirty="0" err="1" smtClean="0">
                <a:solidFill>
                  <a:schemeClr val="tx1"/>
                </a:solidFill>
              </a:rPr>
              <a:t>вивезення</a:t>
            </a:r>
            <a:r>
              <a:rPr lang="ru-RU" dirty="0" smtClean="0">
                <a:solidFill>
                  <a:schemeClr val="tx1"/>
                </a:solidFill>
              </a:rPr>
              <a:t> та </a:t>
            </a:r>
            <a:r>
              <a:rPr lang="ru-RU" dirty="0" err="1" smtClean="0">
                <a:solidFill>
                  <a:schemeClr val="tx1"/>
                </a:solidFill>
              </a:rPr>
              <a:t>переробки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твердих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побутових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відходів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r>
              <a:rPr lang="uk-UA" dirty="0" smtClean="0">
                <a:solidFill>
                  <a:schemeClr val="tx1"/>
                </a:solidFill>
              </a:rPr>
              <a:t>Через відсутність </a:t>
            </a:r>
            <a:r>
              <a:rPr lang="uk-UA" dirty="0" err="1" smtClean="0">
                <a:solidFill>
                  <a:schemeClr val="tx1"/>
                </a:solidFill>
              </a:rPr>
              <a:t>сміттєпереробних</a:t>
            </a:r>
            <a:r>
              <a:rPr lang="uk-UA" dirty="0" smtClean="0">
                <a:solidFill>
                  <a:schemeClr val="tx1"/>
                </a:solidFill>
              </a:rPr>
              <a:t> та сортувальних комплексів, на полігони та </a:t>
            </a:r>
            <a:r>
              <a:rPr lang="uk-UA" dirty="0" err="1" smtClean="0">
                <a:solidFill>
                  <a:schemeClr val="tx1"/>
                </a:solidFill>
              </a:rPr>
              <a:t>сміттєзвалища</a:t>
            </a:r>
            <a:r>
              <a:rPr lang="uk-UA" dirty="0" smtClean="0">
                <a:solidFill>
                  <a:schemeClr val="tx1"/>
                </a:solidFill>
              </a:rPr>
              <a:t> потрапляє значна частина відходів, які мають ресурсну цінність і підлягають переробці та утилізації.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Для </a:t>
            </a:r>
            <a:r>
              <a:rPr lang="ru-RU" dirty="0" err="1" smtClean="0">
                <a:solidFill>
                  <a:schemeClr val="tx1"/>
                </a:solidFill>
              </a:rPr>
              <a:t>вирішення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екологічних</a:t>
            </a:r>
            <a:r>
              <a:rPr lang="ru-RU" dirty="0" smtClean="0">
                <a:solidFill>
                  <a:schemeClr val="tx1"/>
                </a:solidFill>
              </a:rPr>
              <a:t> проблем </a:t>
            </a:r>
            <a:r>
              <a:rPr lang="ru-RU" dirty="0" err="1" smtClean="0">
                <a:solidFill>
                  <a:schemeClr val="tx1"/>
                </a:solidFill>
              </a:rPr>
              <a:t>здійснюється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сортування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r>
              <a:rPr lang="ru-RU" dirty="0" err="1" smtClean="0">
                <a:solidFill>
                  <a:schemeClr val="tx1"/>
                </a:solidFill>
              </a:rPr>
              <a:t>побутових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відходів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У </a:t>
            </a:r>
            <a:r>
              <a:rPr lang="ru-RU" dirty="0" err="1" smtClean="0">
                <a:solidFill>
                  <a:schemeClr val="tx1"/>
                </a:solidFill>
              </a:rPr>
              <a:t>місті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налагоджується</a:t>
            </a:r>
            <a:r>
              <a:rPr lang="ru-RU" dirty="0" smtClean="0">
                <a:solidFill>
                  <a:schemeClr val="tx1"/>
                </a:solidFill>
              </a:rPr>
              <a:t> система </a:t>
            </a:r>
            <a:r>
              <a:rPr lang="ru-RU" dirty="0" err="1" smtClean="0">
                <a:solidFill>
                  <a:schemeClr val="tx1"/>
                </a:solidFill>
              </a:rPr>
              <a:t>збирання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відпрацьованих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акумуляторів</a:t>
            </a:r>
            <a:r>
              <a:rPr lang="ru-RU" dirty="0" smtClean="0">
                <a:solidFill>
                  <a:schemeClr val="tx1"/>
                </a:solidFill>
              </a:rPr>
              <a:t> та </a:t>
            </a:r>
            <a:r>
              <a:rPr lang="ru-RU" dirty="0" err="1" smtClean="0">
                <a:solidFill>
                  <a:schemeClr val="tx1"/>
                </a:solidFill>
              </a:rPr>
              <a:t>батарейок</a:t>
            </a:r>
            <a:r>
              <a:rPr lang="ru-RU" dirty="0" smtClean="0">
                <a:solidFill>
                  <a:schemeClr val="tx1"/>
                </a:solidFill>
              </a:rPr>
              <a:t>. За </a:t>
            </a:r>
            <a:r>
              <a:rPr lang="ru-RU" dirty="0" err="1" smtClean="0">
                <a:solidFill>
                  <a:schemeClr val="tx1"/>
                </a:solidFill>
              </a:rPr>
              <a:t>оцінкою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вчених</a:t>
            </a:r>
            <a:r>
              <a:rPr lang="ru-RU" dirty="0" smtClean="0">
                <a:solidFill>
                  <a:schemeClr val="tx1"/>
                </a:solidFill>
              </a:rPr>
              <a:t> одна батарейка </a:t>
            </a:r>
            <a:r>
              <a:rPr lang="ru-RU" dirty="0" err="1" smtClean="0">
                <a:solidFill>
                  <a:schemeClr val="tx1"/>
                </a:solidFill>
              </a:rPr>
              <a:t>забруднює</a:t>
            </a:r>
            <a:r>
              <a:rPr lang="ru-RU" dirty="0" smtClean="0">
                <a:solidFill>
                  <a:schemeClr val="tx1"/>
                </a:solidFill>
              </a:rPr>
              <a:t> 400 </a:t>
            </a:r>
            <a:r>
              <a:rPr lang="ru-RU" dirty="0" err="1" smtClean="0">
                <a:solidFill>
                  <a:schemeClr val="tx1"/>
                </a:solidFill>
              </a:rPr>
              <a:t>літрів</a:t>
            </a:r>
            <a:r>
              <a:rPr lang="ru-RU" dirty="0" smtClean="0">
                <a:solidFill>
                  <a:schemeClr val="tx1"/>
                </a:solidFill>
              </a:rPr>
              <a:t> води </a:t>
            </a:r>
            <a:r>
              <a:rPr lang="ru-RU" dirty="0" err="1" smtClean="0">
                <a:solidFill>
                  <a:schemeClr val="tx1"/>
                </a:solidFill>
              </a:rPr>
              <a:t>і</a:t>
            </a:r>
            <a:r>
              <a:rPr lang="ru-RU" dirty="0" smtClean="0">
                <a:solidFill>
                  <a:schemeClr val="tx1"/>
                </a:solidFill>
              </a:rPr>
              <a:t> 20 м2 </a:t>
            </a:r>
            <a:r>
              <a:rPr lang="ru-RU" dirty="0" err="1" smtClean="0">
                <a:solidFill>
                  <a:schemeClr val="tx1"/>
                </a:solidFill>
              </a:rPr>
              <a:t>ґрунту</a:t>
            </a:r>
            <a:r>
              <a:rPr lang="ru-RU" dirty="0" smtClean="0">
                <a:solidFill>
                  <a:schemeClr val="tx1"/>
                </a:solidFill>
              </a:rPr>
              <a:t>. </a:t>
            </a:r>
            <a:r>
              <a:rPr lang="ru-RU" dirty="0" err="1" smtClean="0">
                <a:solidFill>
                  <a:schemeClr val="tx1"/>
                </a:solidFill>
              </a:rPr>
              <a:t>Відпрацьовані</a:t>
            </a:r>
            <a:r>
              <a:rPr lang="ru-RU" dirty="0" smtClean="0">
                <a:solidFill>
                  <a:schemeClr val="tx1"/>
                </a:solidFill>
              </a:rPr>
              <a:t> батарейки та </a:t>
            </a:r>
            <a:r>
              <a:rPr lang="ru-RU" dirty="0" err="1" smtClean="0">
                <a:solidFill>
                  <a:schemeClr val="tx1"/>
                </a:solidFill>
              </a:rPr>
              <a:t>акумулятори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містять</a:t>
            </a:r>
            <a:r>
              <a:rPr lang="ru-RU" dirty="0" smtClean="0">
                <a:solidFill>
                  <a:schemeClr val="tx1"/>
                </a:solidFill>
              </a:rPr>
              <a:t> у </a:t>
            </a:r>
            <a:r>
              <a:rPr lang="ru-RU" dirty="0" err="1" smtClean="0">
                <a:solidFill>
                  <a:schemeClr val="tx1"/>
                </a:solidFill>
              </a:rPr>
              <a:t>своєму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складі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отруйні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важкі</a:t>
            </a:r>
            <a:r>
              <a:rPr lang="ru-RU" dirty="0" smtClean="0">
                <a:solidFill>
                  <a:schemeClr val="tx1"/>
                </a:solidFill>
              </a:rPr>
              <a:t> метали: </a:t>
            </a:r>
            <a:r>
              <a:rPr lang="ru-RU" dirty="0" err="1" smtClean="0">
                <a:solidFill>
                  <a:schemeClr val="tx1"/>
                </a:solidFill>
              </a:rPr>
              <a:t>свинець</a:t>
            </a:r>
            <a:r>
              <a:rPr lang="ru-RU" dirty="0" smtClean="0">
                <a:solidFill>
                  <a:schemeClr val="tx1"/>
                </a:solidFill>
              </a:rPr>
              <a:t>, ртуть, </a:t>
            </a:r>
            <a:r>
              <a:rPr lang="ru-RU" dirty="0" err="1" smtClean="0">
                <a:solidFill>
                  <a:schemeClr val="tx1"/>
                </a:solidFill>
              </a:rPr>
              <a:t>кадмій</a:t>
            </a:r>
            <a:r>
              <a:rPr lang="ru-RU" dirty="0" smtClean="0">
                <a:solidFill>
                  <a:schemeClr val="tx1"/>
                </a:solidFill>
              </a:rPr>
              <a:t>, хром. </a:t>
            </a:r>
            <a:r>
              <a:rPr lang="ru-RU" dirty="0" err="1" smtClean="0">
                <a:solidFill>
                  <a:schemeClr val="tx1"/>
                </a:solidFill>
              </a:rPr>
              <a:t>Ці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речовини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забруднюють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довкілля</a:t>
            </a:r>
            <a:r>
              <a:rPr lang="ru-RU" dirty="0" smtClean="0">
                <a:solidFill>
                  <a:schemeClr val="tx1"/>
                </a:solidFill>
              </a:rPr>
              <a:t> та </a:t>
            </a:r>
            <a:r>
              <a:rPr lang="ru-RU" dirty="0" err="1" smtClean="0">
                <a:solidFill>
                  <a:schemeClr val="tx1"/>
                </a:solidFill>
              </a:rPr>
              <a:t>наражають</a:t>
            </a:r>
            <a:r>
              <a:rPr lang="ru-RU" dirty="0" smtClean="0">
                <a:solidFill>
                  <a:schemeClr val="tx1"/>
                </a:solidFill>
              </a:rPr>
              <a:t> на </a:t>
            </a:r>
            <a:r>
              <a:rPr lang="ru-RU" dirty="0" err="1" smtClean="0">
                <a:solidFill>
                  <a:schemeClr val="tx1"/>
                </a:solidFill>
              </a:rPr>
              <a:t>небезпеку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здоров’я</a:t>
            </a:r>
            <a:r>
              <a:rPr lang="ru-RU" dirty="0" smtClean="0">
                <a:solidFill>
                  <a:schemeClr val="tx1"/>
                </a:solidFill>
              </a:rPr>
              <a:t> людей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7106" name="Picture 2" descr="Сортування сміття в Україні: як, навіщо та наскільки вигідне | Телеканал СТБ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5906" y="2803159"/>
            <a:ext cx="3866608" cy="3866608"/>
          </a:xfrm>
          <a:prstGeom prst="rect">
            <a:avLst/>
          </a:prstGeom>
          <a:noFill/>
        </p:spPr>
      </p:pic>
      <p:pic>
        <p:nvPicPr>
          <p:cNvPr id="47108" name="Picture 4" descr="Спорт і здоров'я Производство полезной пищевой глины Производство  натурального сорбента и источника минералов. Хорошо очищенная и прокаленная  белая глина способна заменить множество лекарственных препаратов и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2035" y="182880"/>
            <a:ext cx="3759562" cy="25139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Покращання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ru-RU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екологічного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стану </a:t>
            </a:r>
            <a:r>
              <a:rPr lang="ru-RU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міста</a:t>
            </a:r>
            <a:endParaRPr lang="ru-RU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Незважаючи</a:t>
            </a:r>
            <a:r>
              <a:rPr lang="ru-RU" dirty="0" smtClean="0"/>
              <a:t> на те,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Кривбас</a:t>
            </a:r>
            <a:r>
              <a:rPr lang="ru-RU" dirty="0" smtClean="0"/>
              <a:t> один </a:t>
            </a:r>
            <a:r>
              <a:rPr lang="ru-RU" dirty="0" err="1" smtClean="0"/>
              <a:t>із</a:t>
            </a:r>
            <a:r>
              <a:rPr lang="ru-RU" dirty="0" smtClean="0"/>
              <a:t> </a:t>
            </a:r>
            <a:r>
              <a:rPr lang="ru-RU" dirty="0" err="1" smtClean="0"/>
              <a:t>найстаріших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найбільших</a:t>
            </a:r>
            <a:r>
              <a:rPr lang="ru-RU" dirty="0" smtClean="0"/>
              <a:t> </a:t>
            </a:r>
            <a:r>
              <a:rPr lang="ru-RU" dirty="0" err="1" smtClean="0"/>
              <a:t>залізорудних</a:t>
            </a:r>
            <a:r>
              <a:rPr lang="ru-RU" dirty="0" smtClean="0"/>
              <a:t> </a:t>
            </a:r>
            <a:r>
              <a:rPr lang="ru-RU" dirty="0" err="1" smtClean="0"/>
              <a:t>басейнів</a:t>
            </a:r>
            <a:r>
              <a:rPr lang="ru-RU" dirty="0" smtClean="0"/>
              <a:t> в </a:t>
            </a:r>
            <a:r>
              <a:rPr lang="ru-RU" dirty="0" err="1" smtClean="0"/>
              <a:t>Україні</a:t>
            </a:r>
            <a:r>
              <a:rPr lang="ru-RU" dirty="0" smtClean="0"/>
              <a:t> та </a:t>
            </a:r>
            <a:r>
              <a:rPr lang="ru-RU" dirty="0" err="1" smtClean="0"/>
              <a:t>найбільший</a:t>
            </a:r>
            <a:r>
              <a:rPr lang="ru-RU" dirty="0" smtClean="0"/>
              <a:t> </a:t>
            </a:r>
            <a:r>
              <a:rPr lang="ru-RU" dirty="0" err="1" smtClean="0"/>
              <a:t>регіон</a:t>
            </a:r>
            <a:r>
              <a:rPr lang="ru-RU" dirty="0" smtClean="0"/>
              <a:t> </a:t>
            </a:r>
            <a:r>
              <a:rPr lang="ru-RU" dirty="0" err="1" smtClean="0"/>
              <a:t>видобутку</a:t>
            </a:r>
            <a:r>
              <a:rPr lang="ru-RU" dirty="0" smtClean="0"/>
              <a:t> </a:t>
            </a:r>
            <a:r>
              <a:rPr lang="ru-RU" dirty="0" err="1" smtClean="0"/>
              <a:t>залізної</a:t>
            </a:r>
            <a:r>
              <a:rPr lang="ru-RU" dirty="0" smtClean="0"/>
              <a:t> </a:t>
            </a:r>
            <a:r>
              <a:rPr lang="ru-RU" dirty="0" err="1" smtClean="0"/>
              <a:t>руди</a:t>
            </a:r>
            <a:r>
              <a:rPr lang="ru-RU" dirty="0" smtClean="0"/>
              <a:t> в </a:t>
            </a:r>
            <a:r>
              <a:rPr lang="ru-RU" dirty="0" err="1" smtClean="0"/>
              <a:t>світі</a:t>
            </a:r>
            <a:r>
              <a:rPr lang="ru-RU" dirty="0" smtClean="0"/>
              <a:t>, на </a:t>
            </a:r>
            <a:r>
              <a:rPr lang="ru-RU" dirty="0" err="1" smtClean="0"/>
              <a:t>території</a:t>
            </a:r>
            <a:r>
              <a:rPr lang="ru-RU" dirty="0" smtClean="0"/>
              <a:t> </a:t>
            </a:r>
            <a:r>
              <a:rPr lang="ru-RU" dirty="0" err="1" smtClean="0"/>
              <a:t>ще</a:t>
            </a:r>
            <a:r>
              <a:rPr lang="ru-RU" dirty="0" smtClean="0"/>
              <a:t> </a:t>
            </a:r>
            <a:r>
              <a:rPr lang="ru-RU" dirty="0" err="1" smtClean="0"/>
              <a:t>збереглися</a:t>
            </a:r>
            <a:r>
              <a:rPr lang="ru-RU" dirty="0" smtClean="0"/>
              <a:t> </a:t>
            </a:r>
            <a:r>
              <a:rPr lang="ru-RU" dirty="0" err="1" smtClean="0"/>
              <a:t>ділянки</a:t>
            </a:r>
            <a:r>
              <a:rPr lang="ru-RU" dirty="0" smtClean="0"/>
              <a:t> </a:t>
            </a:r>
            <a:r>
              <a:rPr lang="ru-RU" dirty="0" err="1" smtClean="0"/>
              <a:t>незайманої</a:t>
            </a:r>
            <a:r>
              <a:rPr lang="ru-RU" dirty="0" smtClean="0"/>
              <a:t> </a:t>
            </a:r>
            <a:r>
              <a:rPr lang="ru-RU" dirty="0" err="1" smtClean="0"/>
              <a:t>природи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Об’єктам</a:t>
            </a:r>
            <a:r>
              <a:rPr lang="ru-RU" dirty="0" smtClean="0"/>
              <a:t> </a:t>
            </a:r>
            <a:r>
              <a:rPr lang="ru-RU" dirty="0" err="1" smtClean="0"/>
              <a:t>загальнодержавного</a:t>
            </a:r>
            <a:r>
              <a:rPr lang="ru-RU" dirty="0" smtClean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 </a:t>
            </a:r>
            <a:r>
              <a:rPr lang="ru-RU" dirty="0" err="1" smtClean="0"/>
              <a:t>є</a:t>
            </a:r>
            <a:r>
              <a:rPr lang="ru-RU" dirty="0" smtClean="0"/>
              <a:t>  </a:t>
            </a:r>
            <a:r>
              <a:rPr lang="ru-RU" dirty="0" err="1" smtClean="0"/>
              <a:t>ландшафтний</a:t>
            </a:r>
            <a:r>
              <a:rPr lang="ru-RU" dirty="0" smtClean="0"/>
              <a:t> заказник "Балка </a:t>
            </a:r>
            <a:r>
              <a:rPr lang="ru-RU" dirty="0" err="1" smtClean="0"/>
              <a:t>Північна</a:t>
            </a:r>
            <a:r>
              <a:rPr lang="ru-RU" dirty="0" smtClean="0"/>
              <a:t> </a:t>
            </a:r>
            <a:r>
              <a:rPr lang="ru-RU" dirty="0" err="1" smtClean="0"/>
              <a:t>Червона</a:t>
            </a:r>
            <a:r>
              <a:rPr lang="ru-RU" dirty="0" smtClean="0"/>
              <a:t>«.</a:t>
            </a:r>
          </a:p>
          <a:p>
            <a:r>
              <a:rPr lang="ru-RU" dirty="0" err="1" smtClean="0"/>
              <a:t>Перлиною</a:t>
            </a:r>
            <a:r>
              <a:rPr lang="ru-RU" dirty="0" smtClean="0"/>
              <a:t> </a:t>
            </a:r>
            <a:r>
              <a:rPr lang="ru-RU" dirty="0" err="1" smtClean="0"/>
              <a:t>міста</a:t>
            </a:r>
            <a:r>
              <a:rPr lang="ru-RU" dirty="0" smtClean="0"/>
              <a:t> </a:t>
            </a:r>
            <a:r>
              <a:rPr lang="ru-RU" dirty="0" err="1" smtClean="0"/>
              <a:t>називають</a:t>
            </a:r>
            <a:r>
              <a:rPr lang="ru-RU" dirty="0" smtClean="0"/>
              <a:t> </a:t>
            </a:r>
            <a:r>
              <a:rPr lang="ru-RU" dirty="0" err="1" smtClean="0"/>
              <a:t>Криворізький</a:t>
            </a:r>
            <a:r>
              <a:rPr lang="ru-RU" dirty="0" smtClean="0"/>
              <a:t> </a:t>
            </a:r>
            <a:r>
              <a:rPr lang="ru-RU" dirty="0" err="1" smtClean="0"/>
              <a:t>ботанічний</a:t>
            </a:r>
            <a:r>
              <a:rPr lang="ru-RU" dirty="0" smtClean="0"/>
              <a:t> сад </a:t>
            </a:r>
            <a:r>
              <a:rPr lang="ru-RU" dirty="0" err="1" smtClean="0"/>
              <a:t>Національної</a:t>
            </a:r>
            <a:r>
              <a:rPr lang="ru-RU" dirty="0" smtClean="0"/>
              <a:t> </a:t>
            </a:r>
            <a:r>
              <a:rPr lang="ru-RU" dirty="0" err="1" smtClean="0"/>
              <a:t>академії</a:t>
            </a:r>
            <a:r>
              <a:rPr lang="ru-RU" dirty="0" smtClean="0"/>
              <a:t> наук </a:t>
            </a:r>
            <a:r>
              <a:rPr lang="ru-RU" dirty="0" err="1" smtClean="0"/>
              <a:t>України</a:t>
            </a:r>
            <a:r>
              <a:rPr lang="ru-RU" dirty="0" smtClean="0"/>
              <a:t>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розташований</a:t>
            </a:r>
            <a:r>
              <a:rPr lang="ru-RU" dirty="0" smtClean="0"/>
              <a:t> у </a:t>
            </a:r>
            <a:r>
              <a:rPr lang="ru-RU" dirty="0" err="1" smtClean="0"/>
              <a:t>Тернівському</a:t>
            </a:r>
            <a:r>
              <a:rPr lang="ru-RU" dirty="0" smtClean="0"/>
              <a:t> </a:t>
            </a:r>
            <a:r>
              <a:rPr lang="ru-RU" dirty="0" err="1" smtClean="0"/>
              <a:t>районі</a:t>
            </a:r>
            <a:r>
              <a:rPr lang="ru-RU" dirty="0" smtClean="0"/>
              <a:t> </a:t>
            </a:r>
            <a:r>
              <a:rPr lang="ru-RU" dirty="0" err="1" smtClean="0"/>
              <a:t>нашого</a:t>
            </a:r>
            <a:r>
              <a:rPr lang="ru-RU" dirty="0" smtClean="0"/>
              <a:t> </a:t>
            </a:r>
            <a:r>
              <a:rPr lang="ru-RU" dirty="0" err="1" smtClean="0"/>
              <a:t>міста</a:t>
            </a:r>
            <a:r>
              <a:rPr lang="ru-RU" dirty="0" smtClean="0"/>
              <a:t>. </a:t>
            </a:r>
            <a:r>
              <a:rPr lang="ru-RU" dirty="0" err="1" smtClean="0"/>
              <a:t>Ботанічний</a:t>
            </a:r>
            <a:r>
              <a:rPr lang="ru-RU" dirty="0" smtClean="0"/>
              <a:t> сад </a:t>
            </a:r>
            <a:r>
              <a:rPr lang="ru-RU" dirty="0" err="1" smtClean="0"/>
              <a:t>відіграє</a:t>
            </a:r>
            <a:r>
              <a:rPr lang="ru-RU" dirty="0" smtClean="0"/>
              <a:t> </a:t>
            </a:r>
            <a:r>
              <a:rPr lang="ru-RU" dirty="0" err="1" smtClean="0"/>
              <a:t>значну</a:t>
            </a:r>
            <a:r>
              <a:rPr lang="ru-RU" dirty="0" smtClean="0"/>
              <a:t> роль в </a:t>
            </a:r>
            <a:r>
              <a:rPr lang="ru-RU" dirty="0" err="1" smtClean="0"/>
              <a:t>покращанні</a:t>
            </a:r>
            <a:r>
              <a:rPr lang="ru-RU" dirty="0" smtClean="0"/>
              <a:t> </a:t>
            </a:r>
            <a:r>
              <a:rPr lang="ru-RU" dirty="0" err="1" smtClean="0"/>
              <a:t>екологічного</a:t>
            </a:r>
            <a:r>
              <a:rPr lang="ru-RU" dirty="0" smtClean="0"/>
              <a:t> стану </a:t>
            </a:r>
            <a:r>
              <a:rPr lang="ru-RU" dirty="0" err="1" smtClean="0"/>
              <a:t>нашого</a:t>
            </a:r>
            <a:r>
              <a:rPr lang="ru-RU" dirty="0" smtClean="0"/>
              <a:t> </a:t>
            </a:r>
            <a:r>
              <a:rPr lang="ru-RU" dirty="0" err="1" smtClean="0"/>
              <a:t>міста</a:t>
            </a:r>
            <a:r>
              <a:rPr lang="ru-RU" dirty="0" smtClean="0"/>
              <a:t>. </a:t>
            </a:r>
            <a:r>
              <a:rPr lang="ru-RU" dirty="0" err="1" smtClean="0"/>
              <a:t>Всього</a:t>
            </a:r>
            <a:r>
              <a:rPr lang="ru-RU" dirty="0" smtClean="0"/>
              <a:t> в </a:t>
            </a:r>
            <a:r>
              <a:rPr lang="ru-RU" dirty="0" err="1" smtClean="0"/>
              <a:t>колекціях</a:t>
            </a:r>
            <a:r>
              <a:rPr lang="ru-RU" dirty="0" smtClean="0"/>
              <a:t> саду </a:t>
            </a:r>
            <a:r>
              <a:rPr lang="ru-RU" dirty="0" err="1" smtClean="0"/>
              <a:t>зібрано</a:t>
            </a:r>
            <a:r>
              <a:rPr lang="ru-RU" dirty="0" smtClean="0"/>
              <a:t> 4112 </a:t>
            </a:r>
            <a:r>
              <a:rPr lang="ru-RU" dirty="0" err="1" smtClean="0"/>
              <a:t>видів</a:t>
            </a:r>
            <a:r>
              <a:rPr lang="ru-RU" dirty="0" smtClean="0"/>
              <a:t>, форм та </a:t>
            </a:r>
            <a:r>
              <a:rPr lang="ru-RU" dirty="0" err="1" smtClean="0"/>
              <a:t>сортів</a:t>
            </a:r>
            <a:r>
              <a:rPr lang="ru-RU" dirty="0" smtClean="0"/>
              <a:t> </a:t>
            </a:r>
            <a:r>
              <a:rPr lang="ru-RU" dirty="0" err="1" smtClean="0"/>
              <a:t>рослин</a:t>
            </a:r>
            <a:r>
              <a:rPr lang="ru-RU" dirty="0" smtClean="0"/>
              <a:t> </a:t>
            </a:r>
            <a:r>
              <a:rPr lang="ru-RU" dirty="0" err="1" smtClean="0"/>
              <a:t>світової</a:t>
            </a:r>
            <a:r>
              <a:rPr lang="ru-RU" dirty="0" smtClean="0"/>
              <a:t> </a:t>
            </a:r>
            <a:r>
              <a:rPr lang="ru-RU" dirty="0" err="1" smtClean="0"/>
              <a:t>флори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37744"/>
            <a:ext cx="11319594" cy="886968"/>
          </a:xfrm>
        </p:spPr>
        <p:txBody>
          <a:bodyPr>
            <a:normAutofit/>
          </a:bodyPr>
          <a:lstStyle/>
          <a:p>
            <a:r>
              <a:rPr lang="uk-UA" dirty="0" smtClean="0">
                <a:solidFill>
                  <a:schemeClr val="accent2">
                    <a:lumMod val="50000"/>
                  </a:schemeClr>
                </a:solidFill>
              </a:rPr>
              <a:t>Практичне заняття </a:t>
            </a:r>
            <a:endParaRPr lang="uk-UA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038" y="1124712"/>
            <a:ext cx="11319594" cy="5303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>
                <a:solidFill>
                  <a:schemeClr val="tx1"/>
                </a:solidFill>
              </a:rPr>
              <a:t>Завдання </a:t>
            </a:r>
            <a:r>
              <a:rPr lang="uk-UA" dirty="0">
                <a:solidFill>
                  <a:schemeClr val="tx1"/>
                </a:solidFill>
              </a:rPr>
              <a:t>для </a:t>
            </a:r>
            <a:r>
              <a:rPr lang="uk-UA" dirty="0" smtClean="0">
                <a:solidFill>
                  <a:schemeClr val="tx1"/>
                </a:solidFill>
              </a:rPr>
              <a:t>досліджень</a:t>
            </a:r>
            <a:endParaRPr lang="uk-U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dirty="0">
                <a:solidFill>
                  <a:schemeClr val="tx1"/>
                </a:solidFill>
              </a:rPr>
              <a:t>1. Проведіть спостереження за навколишнім середовищем по дорозі додому, до школи,</a:t>
            </a:r>
          </a:p>
          <a:p>
            <a:pPr marL="0" indent="0">
              <a:buNone/>
            </a:pPr>
            <a:r>
              <a:rPr lang="uk-UA" dirty="0">
                <a:solidFill>
                  <a:schemeClr val="tx1"/>
                </a:solidFill>
              </a:rPr>
              <a:t>під час відпочинку з батьками</a:t>
            </a:r>
            <a:r>
              <a:rPr lang="uk-UA" dirty="0" smtClean="0">
                <a:solidFill>
                  <a:schemeClr val="tx1"/>
                </a:solidFill>
              </a:rPr>
              <a:t>. Наприклад, порахуйте транспорте навантаження, наявність недозволених сміттєзвалищ, забрудненості берегів річки чи водного об’єкту поблизу.</a:t>
            </a:r>
            <a:endParaRPr lang="uk-U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dirty="0" smtClean="0">
                <a:solidFill>
                  <a:schemeClr val="tx1"/>
                </a:solidFill>
              </a:rPr>
              <a:t>2.Дослідіть</a:t>
            </a:r>
            <a:r>
              <a:rPr lang="uk-UA" dirty="0">
                <a:solidFill>
                  <a:schemeClr val="tx1"/>
                </a:solidFill>
              </a:rPr>
              <a:t>, чи є екологічні проблеми у вашій місцевості, назвіть їх. Подумайте, чи є</a:t>
            </a:r>
          </a:p>
          <a:p>
            <a:pPr marL="0" indent="0">
              <a:buNone/>
            </a:pPr>
            <a:r>
              <a:rPr lang="uk-UA" dirty="0">
                <a:solidFill>
                  <a:schemeClr val="tx1"/>
                </a:solidFill>
              </a:rPr>
              <a:t>спосіб їх вирішення.</a:t>
            </a:r>
          </a:p>
          <a:p>
            <a:pPr marL="0" indent="0">
              <a:buNone/>
            </a:pPr>
            <a:r>
              <a:rPr lang="uk-UA" dirty="0" smtClean="0">
                <a:solidFill>
                  <a:schemeClr val="tx1"/>
                </a:solidFill>
              </a:rPr>
              <a:t>3. У висновку дайте відповідь на питання « Що може зробити кожний з нас, щоб екологічних проблем стало менше?»</a:t>
            </a:r>
            <a:endParaRPr lang="uk-UA" dirty="0">
              <a:solidFill>
                <a:schemeClr val="tx1"/>
              </a:solidFill>
            </a:endParaRPr>
          </a:p>
        </p:txBody>
      </p:sp>
      <p:pic>
        <p:nvPicPr>
          <p:cNvPr id="4" name="Picture 2" descr="Проблеми екології в Україні, ознайомитися на karbon-cns.com.u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5346" y="3920716"/>
            <a:ext cx="4298859" cy="26792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2027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Мета практичного заняття:</a:t>
            </a:r>
            <a:endParaRPr lang="uk-UA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77334" y="2160589"/>
            <a:ext cx="10158306" cy="3880773"/>
          </a:xfrm>
        </p:spPr>
        <p:txBody>
          <a:bodyPr>
            <a:normAutofit/>
          </a:bodyPr>
          <a:lstStyle/>
          <a:p>
            <a:r>
              <a:rPr lang="uk-UA" dirty="0" smtClean="0"/>
              <a:t>Навчальна мета: розглянути сучасні екологічні проблеми міста Кривого Рогу, обговорити </a:t>
            </a:r>
            <a:r>
              <a:rPr lang="uk-UA" dirty="0" err="1" smtClean="0"/>
              <a:t>переспективи</a:t>
            </a:r>
            <a:r>
              <a:rPr lang="uk-UA" dirty="0" smtClean="0"/>
              <a:t> їх розв’язання, довести необхідність </a:t>
            </a:r>
            <a:r>
              <a:rPr lang="uk-UA" dirty="0"/>
              <a:t>проведення  природоохоронних </a:t>
            </a:r>
            <a:r>
              <a:rPr lang="uk-UA" dirty="0" smtClean="0"/>
              <a:t>заходів, пояснити значущість раціонального використання природних ресурсів, проаналізувати причини екологічних проблем </a:t>
            </a:r>
            <a:r>
              <a:rPr lang="uk-UA" dirty="0"/>
              <a:t>своєї місцевості під час  виконання дослідницького практикуму.</a:t>
            </a:r>
          </a:p>
          <a:p>
            <a:r>
              <a:rPr lang="uk-UA" dirty="0"/>
              <a:t>Розвиваюча </a:t>
            </a:r>
            <a:r>
              <a:rPr lang="uk-UA" dirty="0" smtClean="0"/>
              <a:t>мета:</a:t>
            </a:r>
            <a:r>
              <a:rPr lang="uk-UA" dirty="0"/>
              <a:t> розвивати вміння аналізувати </a:t>
            </a:r>
            <a:r>
              <a:rPr lang="uk-UA" dirty="0" smtClean="0"/>
              <a:t>і порівнювати подібну інформацію в навчальному  матеріалі, </a:t>
            </a:r>
            <a:r>
              <a:rPr lang="uk-UA" dirty="0"/>
              <a:t>встановлювати </a:t>
            </a:r>
            <a:r>
              <a:rPr lang="uk-UA" dirty="0" smtClean="0"/>
              <a:t>закономірності, самостійно </a:t>
            </a:r>
            <a:r>
              <a:rPr lang="uk-UA" dirty="0"/>
              <a:t>знаходити причинно-наслідкові зв’язки (робити висновки); узагальнювати; систематизувати, встановлювати зв’язки нового з раніше </a:t>
            </a:r>
            <a:r>
              <a:rPr lang="uk-UA" dirty="0" smtClean="0"/>
              <a:t>вивченим.</a:t>
            </a:r>
            <a:endParaRPr lang="uk-UA" dirty="0"/>
          </a:p>
          <a:p>
            <a:r>
              <a:rPr lang="uk-UA" dirty="0"/>
              <a:t>Виховна </a:t>
            </a:r>
            <a:r>
              <a:rPr lang="uk-UA" dirty="0" smtClean="0"/>
              <a:t>мета: виховувати </a:t>
            </a:r>
            <a:r>
              <a:rPr lang="uk-UA" dirty="0"/>
              <a:t>відповідальне ставлення до природи. </a:t>
            </a:r>
          </a:p>
        </p:txBody>
      </p:sp>
    </p:spTree>
    <p:extLst>
      <p:ext uri="{BB962C8B-B14F-4D97-AF65-F5344CB8AC3E}">
        <p14:creationId xmlns="" xmlns:p14="http://schemas.microsoft.com/office/powerpoint/2010/main" val="31130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15859009"/>
              </p:ext>
            </p:extLst>
          </p:nvPr>
        </p:nvGraphicFramePr>
        <p:xfrm>
          <a:off x="1984248" y="1579202"/>
          <a:ext cx="80843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156">
                  <a:extLst>
                    <a:ext uri="{9D8B030D-6E8A-4147-A177-3AD203B41FA5}">
                      <a16:colId xmlns="" xmlns:a16="http://schemas.microsoft.com/office/drawing/2014/main" val="3193759011"/>
                    </a:ext>
                  </a:extLst>
                </a:gridCol>
                <a:gridCol w="4042156">
                  <a:extLst>
                    <a:ext uri="{9D8B030D-6E8A-4147-A177-3AD203B41FA5}">
                      <a16:colId xmlns="" xmlns:a16="http://schemas.microsoft.com/office/drawing/2014/main" val="242645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Екологічні проблеми 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 Пропонований спосіб</a:t>
                      </a:r>
                      <a:r>
                        <a:rPr lang="uk-UA" baseline="0" dirty="0" smtClean="0"/>
                        <a:t> вирішення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926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9760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501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098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5005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077627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490472" y="4100959"/>
            <a:ext cx="9637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Висновок</a:t>
            </a:r>
            <a:r>
              <a:rPr lang="ru-RU" dirty="0"/>
              <a:t> (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зробити</a:t>
            </a:r>
            <a:r>
              <a:rPr lang="ru-RU" dirty="0" smtClean="0"/>
              <a:t> </a:t>
            </a:r>
            <a:r>
              <a:rPr lang="ru-RU" dirty="0" err="1" smtClean="0"/>
              <a:t>кожний</a:t>
            </a:r>
            <a:r>
              <a:rPr lang="ru-RU" dirty="0" smtClean="0"/>
              <a:t> з нас 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екологічних</a:t>
            </a:r>
            <a:r>
              <a:rPr lang="ru-RU" dirty="0"/>
              <a:t> проблем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менше</a:t>
            </a:r>
            <a:r>
              <a:rPr lang="ru-RU" dirty="0" smtClean="0"/>
              <a:t>?)_________________________________________________________________________________________________________________________________________________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261104" y="859536"/>
            <a:ext cx="477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               </a:t>
            </a:r>
            <a:r>
              <a:rPr lang="uk-UA" sz="2400" dirty="0" smtClean="0"/>
              <a:t>Хід роботи</a:t>
            </a:r>
            <a:endParaRPr lang="uk-UA" sz="2400" dirty="0"/>
          </a:p>
        </p:txBody>
      </p:sp>
    </p:spTree>
    <p:extLst>
      <p:ext uri="{BB962C8B-B14F-4D97-AF65-F5344CB8AC3E}">
        <p14:creationId xmlns="" xmlns:p14="http://schemas.microsoft.com/office/powerpoint/2010/main" val="248003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423482" cy="1740408"/>
          </a:xfrm>
        </p:spPr>
        <p:txBody>
          <a:bodyPr/>
          <a:lstStyle/>
          <a:p>
            <a:r>
              <a:rPr lang="uk-UA" dirty="0" smtClean="0"/>
              <a:t>Домашнє завдання: оформлену роботи вислати на пошту вчителю.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0580" y="2654365"/>
            <a:ext cx="9472506" cy="3880773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Додаткові джерела, які були використані під час створення презентації вчителем і можуть бути використані учнями:</a:t>
            </a:r>
          </a:p>
          <a:p>
            <a:pPr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eco.cg.gov.ua/index.php?id=15801&amp;tp=1&amp;pg</a:t>
            </a:r>
            <a:endParaRPr lang="uk-UA" dirty="0" smtClean="0"/>
          </a:p>
          <a:p>
            <a:pPr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chernigiv-rada.gov.ua/news/id-23853/</a:t>
            </a:r>
            <a:endParaRPr lang="uk-UA" dirty="0" smtClean="0"/>
          </a:p>
          <a:p>
            <a:pPr>
              <a:buAutoNum type="arabicPeriod"/>
            </a:pPr>
            <a:endParaRPr lang="uk-UA" dirty="0" smtClean="0"/>
          </a:p>
          <a:p>
            <a:pPr>
              <a:buAutoNum type="arabicPeriod"/>
            </a:pP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22638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3069771"/>
            <a:ext cx="8596668" cy="2971591"/>
          </a:xfrm>
        </p:spPr>
        <p:txBody>
          <a:bodyPr>
            <a:normAutofit/>
          </a:bodyPr>
          <a:lstStyle/>
          <a:p>
            <a:r>
              <a:rPr lang="ru-RU" dirty="0" smtClean="0"/>
              <a:t> </a:t>
            </a:r>
            <a:r>
              <a:rPr lang="ru-RU" dirty="0" err="1" smtClean="0"/>
              <a:t>Місто</a:t>
            </a:r>
            <a:r>
              <a:rPr lang="ru-RU" dirty="0" smtClean="0"/>
              <a:t> </a:t>
            </a:r>
            <a:r>
              <a:rPr lang="ru-RU" dirty="0" err="1" smtClean="0"/>
              <a:t>Кривий</a:t>
            </a:r>
            <a:r>
              <a:rPr lang="ru-RU" dirty="0" smtClean="0"/>
              <a:t> </a:t>
            </a:r>
            <a:r>
              <a:rPr lang="ru-RU" dirty="0" err="1" smtClean="0"/>
              <a:t>Ріг</a:t>
            </a:r>
            <a:r>
              <a:rPr lang="ru-RU" dirty="0" smtClean="0"/>
              <a:t> </a:t>
            </a:r>
            <a:r>
              <a:rPr lang="ru-RU" dirty="0" err="1" smtClean="0"/>
              <a:t>займає</a:t>
            </a:r>
            <a:r>
              <a:rPr lang="ru-RU" dirty="0" smtClean="0"/>
              <a:t> </a:t>
            </a:r>
            <a:r>
              <a:rPr lang="ru-RU" dirty="0" err="1" smtClean="0"/>
              <a:t>територію</a:t>
            </a:r>
            <a:r>
              <a:rPr lang="ru-RU" dirty="0" smtClean="0"/>
              <a:t> </a:t>
            </a:r>
            <a:r>
              <a:rPr lang="ru-RU" dirty="0" err="1" smtClean="0"/>
              <a:t>площею</a:t>
            </a:r>
            <a:r>
              <a:rPr lang="ru-RU" dirty="0" smtClean="0"/>
              <a:t> 430,0 км2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протяжність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півночі</a:t>
            </a:r>
            <a:r>
              <a:rPr lang="ru-RU" dirty="0" smtClean="0"/>
              <a:t> на </a:t>
            </a:r>
            <a:r>
              <a:rPr lang="ru-RU" dirty="0" err="1" smtClean="0"/>
              <a:t>південь</a:t>
            </a:r>
            <a:r>
              <a:rPr lang="ru-RU" dirty="0" smtClean="0"/>
              <a:t> 126 км (</a:t>
            </a:r>
            <a:r>
              <a:rPr lang="ru-RU" dirty="0" err="1" smtClean="0"/>
              <a:t>найбільша</a:t>
            </a:r>
            <a:r>
              <a:rPr lang="ru-RU" dirty="0" smtClean="0"/>
              <a:t> в </a:t>
            </a:r>
            <a:r>
              <a:rPr lang="ru-RU" dirty="0" err="1" smtClean="0"/>
              <a:t>Європі</a:t>
            </a:r>
            <a:r>
              <a:rPr lang="ru-RU" dirty="0" smtClean="0"/>
              <a:t>) та ширину до 20 км . За </a:t>
            </a:r>
            <a:r>
              <a:rPr lang="ru-RU" dirty="0" err="1" smtClean="0"/>
              <a:t>чисельністю</a:t>
            </a:r>
            <a:r>
              <a:rPr lang="ru-RU" dirty="0" smtClean="0"/>
              <a:t> </a:t>
            </a:r>
            <a:r>
              <a:rPr lang="ru-RU" dirty="0" err="1" smtClean="0"/>
              <a:t>населення</a:t>
            </a:r>
            <a:r>
              <a:rPr lang="ru-RU" dirty="0" smtClean="0"/>
              <a:t> </a:t>
            </a:r>
            <a:r>
              <a:rPr lang="ru-RU" dirty="0" err="1" smtClean="0"/>
              <a:t>Кривий</a:t>
            </a:r>
            <a:r>
              <a:rPr lang="ru-RU" dirty="0" smtClean="0"/>
              <a:t> </a:t>
            </a:r>
            <a:r>
              <a:rPr lang="ru-RU" dirty="0" err="1" smtClean="0"/>
              <a:t>Ріг</a:t>
            </a:r>
            <a:r>
              <a:rPr lang="ru-RU" dirty="0" smtClean="0"/>
              <a:t> </a:t>
            </a:r>
            <a:r>
              <a:rPr lang="ru-RU" dirty="0" err="1" smtClean="0"/>
              <a:t>займає</a:t>
            </a:r>
            <a:r>
              <a:rPr lang="ru-RU" dirty="0" smtClean="0"/>
              <a:t> 8 </a:t>
            </a:r>
            <a:r>
              <a:rPr lang="ru-RU" dirty="0" err="1" smtClean="0"/>
              <a:t>місце</a:t>
            </a:r>
            <a:r>
              <a:rPr lang="ru-RU" dirty="0" smtClean="0"/>
              <a:t> в </a:t>
            </a:r>
            <a:r>
              <a:rPr lang="ru-RU" dirty="0" err="1" smtClean="0"/>
              <a:t>Україні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Кривий</a:t>
            </a:r>
            <a:r>
              <a:rPr lang="ru-RU" dirty="0" smtClean="0"/>
              <a:t> </a:t>
            </a:r>
            <a:r>
              <a:rPr lang="ru-RU" dirty="0" err="1" smtClean="0"/>
              <a:t>Ріг</a:t>
            </a:r>
            <a:r>
              <a:rPr lang="ru-RU" dirty="0" smtClean="0"/>
              <a:t> – </a:t>
            </a:r>
            <a:r>
              <a:rPr lang="ru-RU" dirty="0" err="1" smtClean="0"/>
              <a:t>місто</a:t>
            </a:r>
            <a:r>
              <a:rPr lang="ru-RU" dirty="0" smtClean="0"/>
              <a:t> </a:t>
            </a:r>
            <a:r>
              <a:rPr lang="ru-RU" dirty="0" err="1" smtClean="0"/>
              <a:t>розташоване</a:t>
            </a:r>
            <a:r>
              <a:rPr lang="ru-RU" dirty="0" smtClean="0"/>
              <a:t> в </a:t>
            </a:r>
            <a:r>
              <a:rPr lang="ru-RU" dirty="0" err="1" smtClean="0"/>
              <a:t>центральній</a:t>
            </a:r>
            <a:r>
              <a:rPr lang="ru-RU" dirty="0" smtClean="0"/>
              <a:t> </a:t>
            </a:r>
            <a:r>
              <a:rPr lang="ru-RU" dirty="0" err="1" smtClean="0"/>
              <a:t>частині</a:t>
            </a:r>
            <a:r>
              <a:rPr lang="ru-RU" dirty="0" smtClean="0"/>
              <a:t> </a:t>
            </a:r>
            <a:r>
              <a:rPr lang="ru-RU" dirty="0" err="1" smtClean="0"/>
              <a:t>України</a:t>
            </a:r>
            <a:r>
              <a:rPr lang="ru-RU" dirty="0" smtClean="0"/>
              <a:t>, у </a:t>
            </a:r>
            <a:r>
              <a:rPr lang="ru-RU" dirty="0" err="1" smtClean="0"/>
              <a:t>степовій</a:t>
            </a:r>
            <a:r>
              <a:rPr lang="ru-RU" dirty="0" smtClean="0"/>
              <a:t> </a:t>
            </a:r>
            <a:r>
              <a:rPr lang="ru-RU" dirty="0" err="1" smtClean="0"/>
              <a:t>зоні</a:t>
            </a:r>
            <a:r>
              <a:rPr lang="ru-RU" dirty="0" smtClean="0"/>
              <a:t>, на </a:t>
            </a:r>
            <a:r>
              <a:rPr lang="ru-RU" dirty="0" err="1" smtClean="0"/>
              <a:t>злитті</a:t>
            </a:r>
            <a:r>
              <a:rPr lang="ru-RU" dirty="0" smtClean="0"/>
              <a:t> </a:t>
            </a:r>
            <a:r>
              <a:rPr lang="ru-RU" dirty="0" err="1" smtClean="0"/>
              <a:t>річок</a:t>
            </a:r>
            <a:r>
              <a:rPr lang="ru-RU" dirty="0" smtClean="0"/>
              <a:t> </a:t>
            </a:r>
            <a:r>
              <a:rPr lang="ru-RU" dirty="0" err="1" smtClean="0"/>
              <a:t>Інгулець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Саксагань.</a:t>
            </a:r>
          </a:p>
          <a:p>
            <a:r>
              <a:rPr lang="ru-RU" dirty="0" err="1" smtClean="0"/>
              <a:t>Криворіжжя</a:t>
            </a:r>
            <a:r>
              <a:rPr lang="ru-RU" dirty="0" smtClean="0"/>
              <a:t> – один </a:t>
            </a:r>
            <a:r>
              <a:rPr lang="ru-RU" dirty="0" err="1" smtClean="0"/>
              <a:t>із</a:t>
            </a:r>
            <a:r>
              <a:rPr lang="ru-RU" dirty="0" smtClean="0"/>
              <a:t> </a:t>
            </a:r>
            <a:r>
              <a:rPr lang="ru-RU" dirty="0" err="1" smtClean="0"/>
              <a:t>найбагатших</a:t>
            </a:r>
            <a:r>
              <a:rPr lang="ru-RU" dirty="0" smtClean="0"/>
              <a:t> на </a:t>
            </a:r>
            <a:r>
              <a:rPr lang="ru-RU" dirty="0" err="1" smtClean="0"/>
              <a:t>корисні</a:t>
            </a:r>
            <a:r>
              <a:rPr lang="ru-RU" dirty="0" smtClean="0"/>
              <a:t> </a:t>
            </a:r>
            <a:r>
              <a:rPr lang="ru-RU" dirty="0" err="1" smtClean="0"/>
              <a:t>копалини</a:t>
            </a:r>
            <a:r>
              <a:rPr lang="ru-RU" dirty="0" smtClean="0"/>
              <a:t> </a:t>
            </a:r>
            <a:r>
              <a:rPr lang="ru-RU" dirty="0" err="1" smtClean="0"/>
              <a:t>регіонів</a:t>
            </a:r>
            <a:r>
              <a:rPr lang="ru-RU" dirty="0" smtClean="0"/>
              <a:t> </a:t>
            </a:r>
            <a:r>
              <a:rPr lang="ru-RU" dirty="0" err="1" smtClean="0"/>
              <a:t>України</a:t>
            </a:r>
            <a:r>
              <a:rPr lang="ru-RU" dirty="0" smtClean="0"/>
              <a:t>. </a:t>
            </a:r>
            <a:endParaRPr lang="uk-UA" dirty="0" smtClean="0"/>
          </a:p>
          <a:p>
            <a:r>
              <a:rPr lang="ru-RU" dirty="0" err="1" smtClean="0"/>
              <a:t>Найбільш</a:t>
            </a:r>
            <a:r>
              <a:rPr lang="ru-RU" dirty="0" smtClean="0"/>
              <a:t> </a:t>
            </a:r>
            <a:r>
              <a:rPr lang="ru-RU" dirty="0" err="1" smtClean="0"/>
              <a:t>важливими</a:t>
            </a:r>
            <a:r>
              <a:rPr lang="ru-RU" dirty="0" smtClean="0"/>
              <a:t> </a:t>
            </a:r>
            <a:r>
              <a:rPr lang="ru-RU" dirty="0" err="1" smtClean="0"/>
              <a:t>серед</a:t>
            </a:r>
            <a:r>
              <a:rPr lang="ru-RU" dirty="0" smtClean="0"/>
              <a:t> них </a:t>
            </a:r>
            <a:r>
              <a:rPr lang="ru-RU" dirty="0" err="1" smtClean="0"/>
              <a:t>є</a:t>
            </a:r>
            <a:r>
              <a:rPr lang="ru-RU" dirty="0" smtClean="0"/>
              <a:t> </a:t>
            </a:r>
            <a:r>
              <a:rPr lang="ru-RU" dirty="0" err="1" smtClean="0"/>
              <a:t>рудні</a:t>
            </a:r>
            <a:r>
              <a:rPr lang="ru-RU" dirty="0" smtClean="0"/>
              <a:t> </a:t>
            </a:r>
            <a:r>
              <a:rPr lang="ru-RU" dirty="0" err="1" smtClean="0"/>
              <a:t>родовища</a:t>
            </a:r>
            <a:r>
              <a:rPr lang="ru-RU" dirty="0" smtClean="0"/>
              <a:t>, </a:t>
            </a:r>
            <a:r>
              <a:rPr lang="ru-RU" dirty="0" err="1" smtClean="0"/>
              <a:t>поклади</a:t>
            </a:r>
            <a:r>
              <a:rPr lang="ru-RU" dirty="0" smtClean="0"/>
              <a:t> </a:t>
            </a:r>
            <a:r>
              <a:rPr lang="ru-RU" dirty="0" err="1" smtClean="0"/>
              <a:t>мармуру</a:t>
            </a:r>
            <a:r>
              <a:rPr lang="ru-RU" dirty="0" smtClean="0"/>
              <a:t>, </a:t>
            </a:r>
            <a:r>
              <a:rPr lang="ru-RU" dirty="0" err="1" smtClean="0"/>
              <a:t>доломітів</a:t>
            </a:r>
            <a:r>
              <a:rPr lang="ru-RU" dirty="0" smtClean="0"/>
              <a:t> (40% </a:t>
            </a:r>
            <a:r>
              <a:rPr lang="ru-RU" dirty="0" err="1" smtClean="0"/>
              <a:t>балансових</a:t>
            </a:r>
            <a:r>
              <a:rPr lang="ru-RU" dirty="0" smtClean="0"/>
              <a:t> </a:t>
            </a:r>
            <a:r>
              <a:rPr lang="ru-RU" dirty="0" err="1" smtClean="0"/>
              <a:t>запасів</a:t>
            </a:r>
            <a:r>
              <a:rPr lang="ru-RU" dirty="0" smtClean="0"/>
              <a:t> </a:t>
            </a:r>
            <a:r>
              <a:rPr lang="ru-RU" dirty="0" err="1" smtClean="0"/>
              <a:t>України</a:t>
            </a:r>
            <a:r>
              <a:rPr lang="ru-RU" dirty="0" smtClean="0"/>
              <a:t>) </a:t>
            </a:r>
            <a:r>
              <a:rPr lang="ru-RU" dirty="0" err="1" smtClean="0"/>
              <a:t>сланців</a:t>
            </a:r>
            <a:r>
              <a:rPr lang="ru-RU" dirty="0" smtClean="0"/>
              <a:t>, </a:t>
            </a:r>
            <a:r>
              <a:rPr lang="ru-RU" dirty="0" err="1" smtClean="0"/>
              <a:t>будівельних</a:t>
            </a:r>
            <a:r>
              <a:rPr lang="ru-RU" dirty="0" smtClean="0"/>
              <a:t> </a:t>
            </a:r>
            <a:r>
              <a:rPr lang="ru-RU" dirty="0" err="1" smtClean="0"/>
              <a:t>пісків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3010" name="Picture 2" descr="У ''Слузі народу'' назвали орієнтовну дату виборів мера Кривого Рогу |  Українська правда"/>
          <p:cNvPicPr>
            <a:picLocks noChangeAspect="1" noChangeArrowheads="1"/>
          </p:cNvPicPr>
          <p:nvPr/>
        </p:nvPicPr>
        <p:blipFill>
          <a:blip r:embed="rId2"/>
          <a:srcRect t="22063"/>
          <a:stretch>
            <a:fillRect/>
          </a:stretch>
        </p:blipFill>
        <p:spPr bwMode="auto">
          <a:xfrm>
            <a:off x="1670867" y="169817"/>
            <a:ext cx="5946869" cy="25995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Екологічні</a:t>
            </a:r>
            <a:r>
              <a:rPr lang="ru-RU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</a:t>
            </a:r>
            <a:r>
              <a:rPr lang="ru-RU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проблеми</a:t>
            </a:r>
            <a:r>
              <a:rPr lang="ru-RU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/>
            </a:r>
            <a:br>
              <a:rPr lang="ru-RU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</a:br>
            <a:r>
              <a:rPr lang="ru-RU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як </a:t>
            </a:r>
            <a:r>
              <a:rPr lang="ru-RU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наслідки</a:t>
            </a:r>
            <a:r>
              <a:rPr lang="ru-RU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</a:t>
            </a:r>
            <a:r>
              <a:rPr lang="ru-RU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діяльності</a:t>
            </a:r>
            <a:r>
              <a:rPr lang="ru-RU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</a:t>
            </a:r>
            <a:r>
              <a:rPr lang="ru-RU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людини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Розвиток цивілізації призвів до недбалого ставлення людини до природних ресурсів.</a:t>
            </a:r>
          </a:p>
          <a:p>
            <a:r>
              <a:rPr lang="uk-UA" dirty="0" smtClean="0"/>
              <a:t>Унаслідок діяльності людини у природі відбуваються зміни, багато яких шкідливі для природи і самої людини.</a:t>
            </a:r>
          </a:p>
          <a:p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Промислові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підприємства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транспорт, 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побутові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відходи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забруднюють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воду,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повітря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ґрунти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uk-UA" dirty="0" smtClean="0"/>
          </a:p>
          <a:p>
            <a:r>
              <a:rPr lang="ru-RU" sz="20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</a:t>
            </a:r>
            <a:r>
              <a:rPr lang="ru-RU" sz="20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Екологічні</a:t>
            </a:r>
            <a:r>
              <a:rPr lang="ru-RU" sz="20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</a:t>
            </a:r>
            <a:r>
              <a:rPr lang="ru-RU" sz="20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проблеми</a:t>
            </a:r>
            <a:r>
              <a:rPr lang="ru-RU" sz="20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</a:t>
            </a:r>
            <a:r>
              <a:rPr lang="ru-RU" dirty="0" smtClean="0"/>
              <a:t>—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порушення</a:t>
            </a:r>
            <a:r>
              <a:rPr lang="ru-RU" dirty="0" smtClean="0"/>
              <a:t> стану природного </a:t>
            </a:r>
            <a:r>
              <a:rPr lang="ru-RU" dirty="0" err="1" smtClean="0"/>
              <a:t>середовища</a:t>
            </a:r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</a:t>
            </a:r>
            <a:r>
              <a:rPr lang="ru-RU" dirty="0" err="1" smtClean="0"/>
              <a:t>впливом</a:t>
            </a:r>
            <a:r>
              <a:rPr lang="ru-RU" dirty="0" smtClean="0"/>
              <a:t> </a:t>
            </a:r>
            <a:r>
              <a:rPr lang="ru-RU" dirty="0" err="1" smtClean="0"/>
              <a:t>різних</a:t>
            </a:r>
            <a:r>
              <a:rPr lang="ru-RU" dirty="0" smtClean="0"/>
              <a:t> </a:t>
            </a:r>
            <a:r>
              <a:rPr lang="ru-RU" dirty="0" err="1" smtClean="0"/>
              <a:t>чинників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96004"/>
            <a:ext cx="9905998" cy="831459"/>
          </a:xfrm>
        </p:spPr>
        <p:txBody>
          <a:bodyPr/>
          <a:lstStyle/>
          <a:p>
            <a:pPr algn="ctr"/>
            <a:r>
              <a:rPr lang="uk-UA" b="1" cap="none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Забруднювачі у нашому місті</a:t>
            </a:r>
            <a:endParaRPr lang="ru-RU" b="1" cap="none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7017" y="1476103"/>
            <a:ext cx="7354390" cy="4315098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відвали</a:t>
            </a:r>
            <a:endParaRPr lang="ru-RU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cs typeface="Times New Roman" panose="02020603050405020304" pitchFamily="18" charset="0"/>
              </a:rPr>
              <a:t>транспорт (</a:t>
            </a:r>
            <a:r>
              <a:rPr lang="ru-RU" sz="2800" b="1" dirty="0" err="1">
                <a:cs typeface="Times New Roman" panose="02020603050405020304" pitchFamily="18" charset="0"/>
              </a:rPr>
              <a:t>передусім</a:t>
            </a:r>
            <a:r>
              <a:rPr lang="ru-RU" sz="2800" b="1" dirty="0"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cs typeface="Times New Roman" panose="02020603050405020304" pitchFamily="18" charset="0"/>
              </a:rPr>
              <a:t>автомобільний</a:t>
            </a:r>
            <a:r>
              <a:rPr lang="ru-RU" sz="2800" b="1" dirty="0">
                <a:cs typeface="Times New Roman" panose="02020603050405020304" pitchFamily="18" charset="0"/>
              </a:rPr>
              <a:t>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800" b="1" dirty="0" smtClean="0">
                <a:cs typeface="Times New Roman" panose="02020603050405020304" pitchFamily="18" charset="0"/>
              </a:rPr>
              <a:t> </a:t>
            </a:r>
            <a:r>
              <a:rPr lang="ru-RU" sz="2800" b="1" dirty="0" err="1" smtClean="0">
                <a:cs typeface="Times New Roman" panose="02020603050405020304" pitchFamily="18" charset="0"/>
              </a:rPr>
              <a:t>гірничо</a:t>
            </a:r>
            <a:r>
              <a:rPr lang="ru-RU" sz="2800" b="1" dirty="0" smtClean="0">
                <a:cs typeface="Times New Roman" panose="02020603050405020304" pitchFamily="18" charset="0"/>
              </a:rPr>
              <a:t>- </a:t>
            </a:r>
            <a:r>
              <a:rPr lang="ru-RU" sz="2800" b="1" dirty="0" err="1" smtClean="0">
                <a:cs typeface="Times New Roman" panose="02020603050405020304" pitchFamily="18" charset="0"/>
              </a:rPr>
              <a:t>добувна</a:t>
            </a:r>
            <a:r>
              <a:rPr lang="ru-RU" sz="2800" b="1" dirty="0" smtClean="0">
                <a:cs typeface="Times New Roman" panose="02020603050405020304" pitchFamily="18" charset="0"/>
              </a:rPr>
              <a:t> </a:t>
            </a:r>
            <a:r>
              <a:rPr lang="ru-RU" sz="2800" b="1" dirty="0" err="1" smtClean="0">
                <a:cs typeface="Times New Roman" panose="02020603050405020304" pitchFamily="18" charset="0"/>
              </a:rPr>
              <a:t>промисловість</a:t>
            </a:r>
            <a:endParaRPr lang="ru-RU" sz="2800" b="1" dirty="0" smtClean="0"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800" b="1" dirty="0" smtClean="0">
                <a:cs typeface="Times New Roman" panose="02020603050405020304" pitchFamily="18" charset="0"/>
              </a:rPr>
              <a:t> </a:t>
            </a:r>
            <a:r>
              <a:rPr lang="ru-RU" sz="2800" b="1" dirty="0" err="1" smtClean="0">
                <a:cs typeface="Times New Roman" panose="02020603050405020304" pitchFamily="18" charset="0"/>
              </a:rPr>
              <a:t>металургійне</a:t>
            </a:r>
            <a:r>
              <a:rPr lang="ru-RU" sz="2800" b="1" dirty="0" smtClean="0">
                <a:cs typeface="Times New Roman" panose="02020603050405020304" pitchFamily="18" charset="0"/>
              </a:rPr>
              <a:t>  </a:t>
            </a:r>
            <a:r>
              <a:rPr lang="ru-RU" sz="2800" b="1" dirty="0" err="1" smtClean="0">
                <a:cs typeface="Times New Roman" panose="02020603050405020304" pitchFamily="18" charset="0"/>
              </a:rPr>
              <a:t>виробництво</a:t>
            </a:r>
            <a:endParaRPr lang="ru-RU" sz="2800" b="1" dirty="0" smtClean="0"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800" b="1" dirty="0" smtClean="0">
                <a:cs typeface="Times New Roman" panose="02020603050405020304" pitchFamily="18" charset="0"/>
              </a:rPr>
              <a:t> </a:t>
            </a:r>
            <a:r>
              <a:rPr lang="ru-RU" sz="2800" b="1" dirty="0" err="1" smtClean="0">
                <a:cs typeface="Times New Roman" panose="02020603050405020304" pitchFamily="18" charset="0"/>
              </a:rPr>
              <a:t>підприємства</a:t>
            </a:r>
            <a:r>
              <a:rPr lang="ru-RU" sz="2800" b="1" dirty="0" smtClean="0">
                <a:cs typeface="Times New Roman" panose="02020603050405020304" pitchFamily="18" charset="0"/>
              </a:rPr>
              <a:t>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uk-UA" sz="2800" b="1" dirty="0" smtClean="0">
                <a:cs typeface="Times New Roman" panose="02020603050405020304" pitchFamily="18" charset="0"/>
              </a:rPr>
              <a:t>побутові відходи</a:t>
            </a:r>
            <a:endParaRPr lang="ru-RU" sz="2800" b="1" dirty="0" smtClean="0"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ru-RU" sz="2800" b="1" dirty="0" smtClean="0">
              <a:cs typeface="Times New Roman" panose="02020603050405020304" pitchFamily="18" charset="0"/>
            </a:endParaRPr>
          </a:p>
          <a:p>
            <a:pPr lvl="0">
              <a:buNone/>
            </a:pPr>
            <a:endParaRPr lang="ru-RU" sz="2800" b="1" dirty="0" smtClean="0"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800" b="1" dirty="0" smtClean="0">
                <a:cs typeface="Times New Roman" panose="02020603050405020304" pitchFamily="18" charset="0"/>
              </a:rPr>
              <a:t> 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800" b="1" dirty="0" smtClean="0">
                <a:cs typeface="Times New Roman" panose="02020603050405020304" pitchFamily="18" charset="0"/>
              </a:rPr>
              <a:t>  </a:t>
            </a:r>
            <a:endParaRPr lang="ru-RU" sz="2800" b="1" dirty="0">
              <a:cs typeface="Times New Roman" panose="02020603050405020304" pitchFamily="18" charset="0"/>
            </a:endParaRPr>
          </a:p>
        </p:txBody>
      </p:sp>
      <p:pic>
        <p:nvPicPr>
          <p:cNvPr id="1032" name="Picture 8" descr="Те, чого ви не знали про шкідливий вплив транспорту на екологію | Карбон  КНС Бло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" y="4689565"/>
            <a:ext cx="2460482" cy="1638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glazastik.com/wp-content/uploads/2018/04/Zabrudnennja_navkolyshnogo_seredovyshh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0" y="4624251"/>
            <a:ext cx="2517734" cy="1769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У світі щорічно 12,6 млн людей помирають через забруднення навколишнього  середовища - ВООЗ | УНІАН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38" y="4637314"/>
            <a:ext cx="2588376" cy="1721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528" y="4604522"/>
            <a:ext cx="2763152" cy="1774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388" y="1526698"/>
            <a:ext cx="3846175" cy="2621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7970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314785"/>
          </a:xfrm>
        </p:spPr>
        <p:txBody>
          <a:bodyPr/>
          <a:lstStyle/>
          <a:p>
            <a:pPr algn="ctr"/>
            <a:r>
              <a:rPr lang="ru-RU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Наслідки</a:t>
            </a:r>
            <a:r>
              <a:rPr lang="ru-RU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ru-RU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забруднення</a:t>
            </a:r>
            <a:r>
              <a:rPr lang="ru-RU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ru-RU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навколишнього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ru-RU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середовища</a:t>
            </a:r>
            <a:endParaRPr lang="ru-RU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4212" y="1471540"/>
            <a:ext cx="5220199" cy="489007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 err="1" smtClean="0"/>
              <a:t>менше</a:t>
            </a:r>
            <a:r>
              <a:rPr lang="ru-RU" sz="2400" dirty="0"/>
              <a:t> </a:t>
            </a:r>
            <a:r>
              <a:rPr lang="ru-RU" sz="2400" dirty="0" smtClean="0"/>
              <a:t>чистого </a:t>
            </a:r>
            <a:r>
              <a:rPr lang="ru-RU" sz="2400" dirty="0" err="1" smtClean="0"/>
              <a:t>повітря</a:t>
            </a:r>
            <a:r>
              <a:rPr lang="ru-RU" sz="2400" dirty="0" smtClean="0"/>
              <a:t>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 smtClean="0"/>
              <a:t>забруднення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водойм</a:t>
            </a:r>
            <a:r>
              <a:rPr lang="ru-RU" sz="2400" dirty="0" smtClean="0"/>
              <a:t>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на </a:t>
            </a:r>
            <a:r>
              <a:rPr lang="ru-RU" sz="2400" dirty="0" err="1"/>
              <a:t>забруднених</a:t>
            </a:r>
            <a:r>
              <a:rPr lang="ru-RU" sz="2400" dirty="0"/>
              <a:t> </a:t>
            </a:r>
            <a:r>
              <a:rPr lang="ru-RU" sz="2400" dirty="0" err="1" smtClean="0"/>
              <a:t>ґрунтах</a:t>
            </a:r>
            <a:r>
              <a:rPr lang="ru-RU" sz="2400" dirty="0"/>
              <a:t> </a:t>
            </a:r>
            <a:r>
              <a:rPr lang="ru-RU" sz="2400" dirty="0" err="1" smtClean="0"/>
              <a:t>виростають</a:t>
            </a:r>
            <a:r>
              <a:rPr lang="ru-RU" sz="2400" dirty="0" smtClean="0"/>
              <a:t> </a:t>
            </a:r>
            <a:r>
              <a:rPr lang="ru-RU" sz="2400" dirty="0" err="1"/>
              <a:t>рослини</a:t>
            </a:r>
            <a:r>
              <a:rPr lang="ru-RU" sz="2400" dirty="0"/>
              <a:t>, які </a:t>
            </a:r>
            <a:r>
              <a:rPr lang="ru-RU" sz="2400" dirty="0" err="1"/>
              <a:t>містять</a:t>
            </a:r>
            <a:r>
              <a:rPr lang="ru-RU" sz="2400" dirty="0"/>
              <a:t> </a:t>
            </a:r>
            <a:r>
              <a:rPr lang="ru-RU" sz="2400" dirty="0" err="1"/>
              <a:t>небезпечні</a:t>
            </a:r>
            <a:r>
              <a:rPr lang="ru-RU" sz="2400" dirty="0"/>
              <a:t> </a:t>
            </a:r>
            <a:r>
              <a:rPr lang="ru-RU" sz="2400" dirty="0" smtClean="0"/>
              <a:t>для здоров’я </a:t>
            </a:r>
            <a:r>
              <a:rPr lang="ru-RU" sz="2400" dirty="0" err="1"/>
              <a:t>людини</a:t>
            </a:r>
            <a:r>
              <a:rPr lang="ru-RU" sz="2400" dirty="0"/>
              <a:t> </a:t>
            </a:r>
            <a:r>
              <a:rPr lang="ru-RU" sz="2400" dirty="0" err="1" smtClean="0"/>
              <a:t>речовини</a:t>
            </a:r>
            <a:r>
              <a:rPr lang="ru-RU" sz="2400" dirty="0"/>
              <a:t>,</a:t>
            </a:r>
            <a:r>
              <a:rPr lang="ru-RU" sz="2400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 smtClean="0"/>
              <a:t>знижується</a:t>
            </a:r>
            <a:r>
              <a:rPr lang="ru-RU" sz="2400" dirty="0" smtClean="0"/>
              <a:t> </a:t>
            </a:r>
            <a:r>
              <a:rPr lang="ru-RU" sz="2400" dirty="0" err="1" smtClean="0"/>
              <a:t>чисельність</a:t>
            </a:r>
            <a:r>
              <a:rPr lang="ru-RU" sz="2400" dirty="0" smtClean="0"/>
              <a:t> </a:t>
            </a:r>
            <a:r>
              <a:rPr lang="ru-RU" sz="2400" dirty="0" err="1" smtClean="0"/>
              <a:t>рослин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тварин</a:t>
            </a:r>
            <a:r>
              <a:rPr lang="ru-RU" sz="2400" dirty="0" smtClean="0"/>
              <a:t>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 smtClean="0"/>
              <a:t>погіршується</a:t>
            </a:r>
            <a:r>
              <a:rPr lang="ru-RU" sz="2400" dirty="0" smtClean="0"/>
              <a:t> </a:t>
            </a:r>
            <a:r>
              <a:rPr lang="ru-RU" sz="2400" dirty="0" err="1"/>
              <a:t>здоров’я</a:t>
            </a:r>
            <a:r>
              <a:rPr lang="ru-RU" sz="2400" dirty="0"/>
              <a:t> </a:t>
            </a:r>
            <a:r>
              <a:rPr lang="ru-RU" sz="2400" dirty="0" err="1" smtClean="0"/>
              <a:t>людини</a:t>
            </a:r>
            <a:r>
              <a:rPr lang="ru-RU" sz="2400" dirty="0" smtClean="0"/>
              <a:t>.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962" y="1815739"/>
            <a:ext cx="5683030" cy="37751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3977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Стан атмосферного </a:t>
            </a:r>
            <a:r>
              <a:rPr lang="uk-UA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повітря</a:t>
            </a:r>
            <a:endParaRPr lang="ru-RU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724297"/>
            <a:ext cx="8596668" cy="4317065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Топ-10 </a:t>
            </a:r>
            <a:r>
              <a:rPr lang="ru-RU" b="1" dirty="0" err="1" smtClean="0"/>
              <a:t>найбрудніших</a:t>
            </a:r>
            <a:r>
              <a:rPr lang="ru-RU" b="1" dirty="0" smtClean="0"/>
              <a:t> </a:t>
            </a:r>
            <a:r>
              <a:rPr lang="ru-RU" b="1" dirty="0" err="1" smtClean="0"/>
              <a:t>міст</a:t>
            </a:r>
            <a:r>
              <a:rPr lang="ru-RU" b="1" dirty="0" smtClean="0"/>
              <a:t> </a:t>
            </a:r>
            <a:r>
              <a:rPr lang="ru-RU" b="1" dirty="0" err="1" smtClean="0"/>
              <a:t>України</a:t>
            </a:r>
            <a:endParaRPr lang="ru-RU" dirty="0" smtClean="0"/>
          </a:p>
          <a:p>
            <a:r>
              <a:rPr lang="ru-RU" dirty="0" smtClean="0"/>
              <a:t>Одесса – 14,4.</a:t>
            </a:r>
          </a:p>
          <a:p>
            <a:r>
              <a:rPr lang="ru-RU" dirty="0" err="1" smtClean="0"/>
              <a:t>Кам'янське</a:t>
            </a:r>
            <a:r>
              <a:rPr lang="ru-RU" dirty="0" smtClean="0"/>
              <a:t> – 14,3.</a:t>
            </a:r>
          </a:p>
          <a:p>
            <a:r>
              <a:rPr lang="ru-RU" dirty="0" err="1" smtClean="0"/>
              <a:t>Миколаїв</a:t>
            </a:r>
            <a:r>
              <a:rPr lang="ru-RU" dirty="0" smtClean="0"/>
              <a:t> – 13,7.</a:t>
            </a:r>
          </a:p>
          <a:p>
            <a:r>
              <a:rPr lang="ru-RU" dirty="0" err="1" smtClean="0"/>
              <a:t>Кривий</a:t>
            </a:r>
            <a:r>
              <a:rPr lang="ru-RU" dirty="0" smtClean="0"/>
              <a:t> </a:t>
            </a:r>
            <a:r>
              <a:rPr lang="ru-RU" dirty="0" err="1" smtClean="0"/>
              <a:t>Ріг</a:t>
            </a:r>
            <a:r>
              <a:rPr lang="ru-RU" dirty="0" smtClean="0"/>
              <a:t> – 12,7.</a:t>
            </a:r>
          </a:p>
          <a:p>
            <a:r>
              <a:rPr lang="ru-RU" dirty="0" smtClean="0"/>
              <a:t>Херсон – 10,5.</a:t>
            </a:r>
          </a:p>
          <a:p>
            <a:r>
              <a:rPr lang="ru-RU" dirty="0" err="1" smtClean="0"/>
              <a:t>Київ</a:t>
            </a:r>
            <a:r>
              <a:rPr lang="ru-RU" dirty="0" smtClean="0"/>
              <a:t> – 9,6.</a:t>
            </a:r>
          </a:p>
          <a:p>
            <a:r>
              <a:rPr lang="ru-RU" dirty="0" err="1" smtClean="0"/>
              <a:t>Запоріжжя</a:t>
            </a:r>
            <a:r>
              <a:rPr lang="ru-RU" dirty="0" smtClean="0"/>
              <a:t> – 8,0.</a:t>
            </a:r>
          </a:p>
          <a:p>
            <a:r>
              <a:rPr lang="ru-RU" dirty="0" err="1" smtClean="0"/>
              <a:t>Луцьк</a:t>
            </a:r>
            <a:r>
              <a:rPr lang="ru-RU" dirty="0" smtClean="0"/>
              <a:t> – 7,7.</a:t>
            </a:r>
          </a:p>
          <a:p>
            <a:endParaRPr lang="ru-RU" dirty="0"/>
          </a:p>
        </p:txBody>
      </p:sp>
      <p:pic>
        <p:nvPicPr>
          <p:cNvPr id="38916" name="Picture 4" descr="Які підприємства України найбільше забруднюють довкілля – Поводження з  відходами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9486" y="2207624"/>
            <a:ext cx="5917478" cy="39449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8551227" cy="753082"/>
          </a:xfrm>
        </p:spPr>
        <p:txBody>
          <a:bodyPr/>
          <a:lstStyle/>
          <a:p>
            <a:pPr algn="ctr"/>
            <a:r>
              <a:rPr lang="uk-UA" b="1" cap="none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Екологічні проблеми Кривого Рогу</a:t>
            </a:r>
            <a:endParaRPr lang="ru-RU" b="1" cap="none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24053230"/>
              </p:ext>
            </p:extLst>
          </p:nvPr>
        </p:nvGraphicFramePr>
        <p:xfrm>
          <a:off x="882332" y="1240971"/>
          <a:ext cx="10424160" cy="551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Кривий ріг тяжко дихає. Іспит, який провалив президент Зеленський - Главком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5801" y="1097279"/>
            <a:ext cx="4170490" cy="16459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4749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248193"/>
            <a:ext cx="9905998" cy="1018903"/>
          </a:xfrm>
        </p:spPr>
        <p:txBody>
          <a:bodyPr/>
          <a:lstStyle/>
          <a:p>
            <a:pPr algn="ctr"/>
            <a:r>
              <a:rPr lang="uk-UA" b="1" cap="none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Мета дослідження</a:t>
            </a:r>
            <a:endParaRPr lang="ru-RU" b="1" cap="none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9343" y="1502228"/>
            <a:ext cx="10536782" cy="51075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uk-UA" altLang="ru-RU" sz="2800" b="1" dirty="0" smtClean="0"/>
              <a:t>звернути </a:t>
            </a:r>
            <a:r>
              <a:rPr lang="uk-UA" altLang="ru-RU" sz="2800" b="1" dirty="0"/>
              <a:t>увагу місцевого </a:t>
            </a:r>
            <a:r>
              <a:rPr lang="uk-UA" altLang="ru-RU" sz="2800" b="1" dirty="0" smtClean="0"/>
              <a:t>населення </a:t>
            </a:r>
            <a:r>
              <a:rPr lang="uk-UA" altLang="ru-RU" sz="2800" b="1" dirty="0"/>
              <a:t>до проблеми </a:t>
            </a:r>
            <a:r>
              <a:rPr lang="uk-UA" altLang="ru-RU" sz="2800" b="1" dirty="0" err="1"/>
              <a:t>забрудення</a:t>
            </a:r>
            <a:r>
              <a:rPr lang="uk-UA" altLang="ru-RU" sz="2800" b="1" dirty="0"/>
              <a:t> </a:t>
            </a:r>
            <a:r>
              <a:rPr lang="uk-UA" altLang="ru-RU" sz="2800" b="1" dirty="0" smtClean="0"/>
              <a:t>навколишнього </a:t>
            </a:r>
            <a:r>
              <a:rPr lang="uk-UA" altLang="ru-RU" sz="2800" b="1" dirty="0"/>
              <a:t>середовища.</a:t>
            </a:r>
          </a:p>
          <a:p>
            <a:pPr algn="ctr">
              <a:buNone/>
            </a:pPr>
            <a:r>
              <a:rPr lang="uk-UA" altLang="ru-RU" sz="32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Завдання </a:t>
            </a:r>
            <a:r>
              <a:rPr lang="uk-UA" altLang="ru-RU" sz="32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дослідження: </a:t>
            </a:r>
            <a:endParaRPr lang="uk-UA" altLang="ru-RU" sz="32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uk-UA" altLang="ru-RU" sz="2800" b="1" dirty="0" smtClean="0"/>
              <a:t>Дослідити екологічні проблеми своєї місцевості</a:t>
            </a:r>
            <a:endParaRPr lang="uk-UA" altLang="ru-RU" sz="2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uk-UA" altLang="ru-RU" sz="2800" b="1" dirty="0" smtClean="0"/>
              <a:t>виховати </a:t>
            </a:r>
            <a:r>
              <a:rPr lang="uk-UA" altLang="ru-RU" sz="2800" b="1" dirty="0"/>
              <a:t>екологічну культуру;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altLang="ru-RU" sz="2800" b="1" dirty="0" smtClean="0"/>
              <a:t>створити </a:t>
            </a:r>
            <a:r>
              <a:rPr lang="uk-UA" altLang="ru-RU" sz="2800" b="1" dirty="0"/>
              <a:t>і зберегти навколишнє </a:t>
            </a:r>
            <a:r>
              <a:rPr lang="uk-UA" altLang="ru-RU" sz="2800" b="1" dirty="0" smtClean="0"/>
              <a:t>середовище, </a:t>
            </a:r>
            <a:r>
              <a:rPr lang="uk-UA" altLang="ru-RU" sz="2800" b="1" dirty="0"/>
              <a:t>сприятливе для </a:t>
            </a:r>
            <a:r>
              <a:rPr lang="uk-UA" altLang="ru-RU" sz="2800" b="1" dirty="0" smtClean="0"/>
              <a:t>проживання людей</a:t>
            </a:r>
            <a:r>
              <a:rPr lang="uk-UA" altLang="ru-RU" sz="2800" b="1" dirty="0"/>
              <a:t>.</a:t>
            </a:r>
            <a:endParaRPr lang="ru-RU" altLang="ru-RU" sz="2800" b="1" dirty="0"/>
          </a:p>
          <a:p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98340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</TotalTime>
  <Words>886</Words>
  <Application>Microsoft Office PowerPoint</Application>
  <PresentationFormat>Произвольный</PresentationFormat>
  <Paragraphs>110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Аспект</vt:lpstr>
      <vt:lpstr>Практичне заняття: Дослідження екологічних проблем своєї місцевості</vt:lpstr>
      <vt:lpstr>Мета практичного заняття:</vt:lpstr>
      <vt:lpstr>Слайд 3</vt:lpstr>
      <vt:lpstr>Екологічні проблеми  як наслідки діяльності людини</vt:lpstr>
      <vt:lpstr>Забруднювачі у нашому місті</vt:lpstr>
      <vt:lpstr>Наслідки забруднення  навколишнього середовища</vt:lpstr>
      <vt:lpstr> Стан атмосферного повітря</vt:lpstr>
      <vt:lpstr>Екологічні проблеми Кривого Рогу</vt:lpstr>
      <vt:lpstr>Мета дослідження</vt:lpstr>
      <vt:lpstr> Гірничо- добувна промисловість </vt:lpstr>
      <vt:lpstr> Основні підприємства–забруднювачі атмосферного повітря </vt:lpstr>
      <vt:lpstr>Екологічна катастрофа</vt:lpstr>
      <vt:lpstr>Забруднення атмосфери</vt:lpstr>
      <vt:lpstr>Стан водних ресурсів Криворіжжя</vt:lpstr>
      <vt:lpstr>Основні підприємства-забруднювачі водного середовища</vt:lpstr>
      <vt:lpstr>Заходи по відновленню водних об’єктів</vt:lpstr>
      <vt:lpstr>Поводження з твердими  побутовими відходами</vt:lpstr>
      <vt:lpstr>Покращання екологічного стану міста</vt:lpstr>
      <vt:lpstr>Практичне заняття </vt:lpstr>
      <vt:lpstr>Слайд 20</vt:lpstr>
      <vt:lpstr>Домашнє завдання: оформлену роботи вислати на пошту вчителю.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Практичне заняття: Дослідження екологічних проблем своєї місцевості.</dc:title>
  <dc:creator>STRELOK</dc:creator>
  <cp:lastModifiedBy>Валентина Капуста</cp:lastModifiedBy>
  <cp:revision>51</cp:revision>
  <dcterms:created xsi:type="dcterms:W3CDTF">2021-05-02T09:50:51Z</dcterms:created>
  <dcterms:modified xsi:type="dcterms:W3CDTF">2022-05-18T10:40:53Z</dcterms:modified>
</cp:coreProperties>
</file>