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322" r:id="rId3"/>
    <p:sldId id="323" r:id="rId4"/>
    <p:sldId id="324" r:id="rId5"/>
    <p:sldId id="301" r:id="rId6"/>
    <p:sldId id="270" r:id="rId7"/>
    <p:sldId id="302" r:id="rId8"/>
    <p:sldId id="279" r:id="rId9"/>
    <p:sldId id="280" r:id="rId10"/>
    <p:sldId id="281" r:id="rId11"/>
    <p:sldId id="274" r:id="rId12"/>
    <p:sldId id="282" r:id="rId13"/>
    <p:sldId id="283" r:id="rId14"/>
    <p:sldId id="284" r:id="rId15"/>
    <p:sldId id="278" r:id="rId16"/>
    <p:sldId id="291" r:id="rId17"/>
    <p:sldId id="292" r:id="rId18"/>
    <p:sldId id="304" r:id="rId19"/>
    <p:sldId id="299" r:id="rId20"/>
    <p:sldId id="294" r:id="rId21"/>
    <p:sldId id="295" r:id="rId22"/>
    <p:sldId id="296" r:id="rId23"/>
    <p:sldId id="325" r:id="rId24"/>
    <p:sldId id="300" r:id="rId25"/>
    <p:sldId id="297" r:id="rId26"/>
    <p:sldId id="285" r:id="rId27"/>
    <p:sldId id="286" r:id="rId28"/>
    <p:sldId id="290" r:id="rId29"/>
    <p:sldId id="345" r:id="rId30"/>
    <p:sldId id="34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image" Target="../media/image49.jpeg"/><Relationship Id="rId7" Type="http://schemas.openxmlformats.org/officeDocument/2006/relationships/image" Target="../media/image53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№74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6662" y="3555007"/>
            <a:ext cx="8758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7200" b="1" dirty="0">
                <a:solidFill>
                  <a:srgbClr val="2F3242"/>
                </a:solidFill>
              </a:rPr>
              <a:t>Сім’я – найближче моє оточення </a:t>
            </a:r>
            <a:endParaRPr lang="ru-RU" sz="72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ÑÐµÐ¼ÑÑ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7523" y="63630"/>
            <a:ext cx="3660321" cy="37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7907" y="1231639"/>
            <a:ext cx="11676185" cy="1392701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Сім’я, родина - </a:t>
            </a:r>
            <a:r>
              <a:rPr lang="ru-RU" sz="3600" b="1" dirty="0" err="1"/>
              <a:t>це</a:t>
            </a:r>
            <a:r>
              <a:rPr lang="ru-RU" sz="3600" b="1" dirty="0"/>
              <a:t> </a:t>
            </a:r>
            <a:r>
              <a:rPr lang="ru-RU" sz="3600" b="1" dirty="0" err="1"/>
              <a:t>найрідніші</a:t>
            </a:r>
            <a:r>
              <a:rPr lang="ru-RU" sz="3600" b="1" dirty="0"/>
              <a:t> люди, </a:t>
            </a:r>
            <a:r>
              <a:rPr lang="ru-RU" sz="3600" b="1" dirty="0" err="1"/>
              <a:t>які</a:t>
            </a:r>
            <a:r>
              <a:rPr lang="ru-RU" sz="3600" b="1" dirty="0"/>
              <a:t> </a:t>
            </a:r>
            <a:r>
              <a:rPr lang="ru-RU" sz="3600" b="1" dirty="0" err="1"/>
              <a:t>живуть</a:t>
            </a:r>
            <a:r>
              <a:rPr lang="ru-RU" sz="3600" b="1" dirty="0"/>
              <a:t> разом. </a:t>
            </a:r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55596" y="2861241"/>
            <a:ext cx="5361797" cy="383765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26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23512"/>
            <a:ext cx="8732066" cy="65451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Які</a:t>
            </a:r>
            <a:r>
              <a:rPr lang="ru-RU" sz="2000" b="1" dirty="0"/>
              <a:t> </a:t>
            </a:r>
            <a:r>
              <a:rPr lang="ru-RU" sz="2000" b="1" dirty="0" err="1"/>
              <a:t>імена</a:t>
            </a:r>
            <a:r>
              <a:rPr lang="ru-RU" sz="2000" b="1" dirty="0"/>
              <a:t> </a:t>
            </a:r>
            <a:r>
              <a:rPr lang="ru-RU" sz="2000" b="1" dirty="0" err="1"/>
              <a:t>мають</a:t>
            </a:r>
            <a:r>
              <a:rPr lang="ru-RU" sz="2000" b="1" dirty="0"/>
              <a:t> хлопчики та </a:t>
            </a:r>
            <a:r>
              <a:rPr lang="ru-RU" sz="2000" b="1" dirty="0" err="1"/>
              <a:t>дівчатка</a:t>
            </a:r>
            <a:r>
              <a:rPr lang="ru-RU" sz="2000" b="1" dirty="0"/>
              <a:t> у </a:t>
            </a:r>
            <a:r>
              <a:rPr lang="ru-RU" sz="2000" b="1" dirty="0" err="1"/>
              <a:t>вашому</a:t>
            </a:r>
            <a:r>
              <a:rPr lang="ru-RU" sz="2000" b="1" dirty="0"/>
              <a:t> </a:t>
            </a:r>
            <a:r>
              <a:rPr lang="ru-RU" sz="2000" b="1" dirty="0" err="1"/>
              <a:t>класі</a:t>
            </a:r>
            <a:r>
              <a:rPr lang="ru-RU" sz="2000" b="1" dirty="0"/>
              <a:t>? </a:t>
            </a:r>
            <a:r>
              <a:rPr lang="ru-RU" sz="2000" b="1" dirty="0" err="1"/>
              <a:t>Чи</a:t>
            </a:r>
            <a:r>
              <a:rPr lang="ru-RU" sz="2000" b="1" dirty="0"/>
              <a:t> є тут </a:t>
            </a:r>
            <a:r>
              <a:rPr lang="ru-RU" sz="2000" b="1" dirty="0" err="1"/>
              <a:t>хтось</a:t>
            </a:r>
            <a:r>
              <a:rPr lang="ru-RU" sz="2000" b="1" dirty="0"/>
              <a:t> схожий на них? Чим </a:t>
            </a:r>
            <a:r>
              <a:rPr lang="ru-RU" sz="2000" b="1" dirty="0" err="1"/>
              <a:t>саме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56394C-0EDD-4BC8-946E-32949E60FB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0331" y="1278729"/>
            <a:ext cx="7879449" cy="53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Бес</a:t>
            </a:r>
            <a:r>
              <a:rPr lang="uk-UA" sz="2000" b="1" dirty="0" err="1">
                <a:solidFill>
                  <a:schemeClr val="bg1"/>
                </a:solidFill>
              </a:rPr>
              <a:t>іда</a:t>
            </a:r>
            <a:r>
              <a:rPr lang="uk-UA" sz="2000" b="1" dirty="0">
                <a:solidFill>
                  <a:schemeClr val="bg1"/>
                </a:solidFill>
              </a:rPr>
              <a:t> на тему «Моя родина»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AF3605-06C2-4D7A-B2C9-FA35F3EC05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02462" y="1340899"/>
            <a:ext cx="7195789" cy="52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4037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Розкажіть</a:t>
            </a:r>
            <a:r>
              <a:rPr lang="ru-RU" sz="2000" b="1" dirty="0"/>
              <a:t> про </a:t>
            </a:r>
            <a:r>
              <a:rPr lang="ru-RU" sz="2000" b="1" dirty="0" err="1"/>
              <a:t>сім’ю</a:t>
            </a:r>
            <a:r>
              <a:rPr lang="ru-RU" sz="2000" b="1" dirty="0"/>
              <a:t> </a:t>
            </a:r>
            <a:r>
              <a:rPr lang="ru-RU" sz="2000" b="1" dirty="0" err="1"/>
              <a:t>Алінки</a:t>
            </a:r>
            <a:r>
              <a:rPr lang="ru-RU" sz="2000" b="1" dirty="0"/>
              <a:t>. </a:t>
            </a:r>
            <a:r>
              <a:rPr lang="ru-RU" sz="2000" b="1" dirty="0" err="1"/>
              <a:t>Хто</a:t>
            </a:r>
            <a:r>
              <a:rPr lang="ru-RU" sz="2000" b="1" dirty="0"/>
              <a:t> є в </a:t>
            </a:r>
            <a:r>
              <a:rPr lang="ru-RU" sz="2000" b="1" dirty="0" err="1"/>
              <a:t>її</a:t>
            </a:r>
            <a:r>
              <a:rPr lang="ru-RU" sz="2000" b="1" dirty="0"/>
              <a:t> </a:t>
            </a:r>
            <a:r>
              <a:rPr lang="ru-RU" sz="2000" b="1" dirty="0" err="1"/>
              <a:t>родині</a:t>
            </a:r>
            <a:r>
              <a:rPr lang="ru-RU" sz="2000" b="1" dirty="0"/>
              <a:t>? </a:t>
            </a:r>
            <a:r>
              <a:rPr lang="ru-RU" sz="2000" b="1" dirty="0" err="1"/>
              <a:t>Зі</a:t>
            </a:r>
            <a:r>
              <a:rPr lang="ru-RU" sz="2000" b="1" dirty="0"/>
              <a:t> </a:t>
            </a:r>
            <a:r>
              <a:rPr lang="ru-RU" sz="2000" b="1" dirty="0" err="1"/>
              <a:t>скількох</a:t>
            </a:r>
            <a:r>
              <a:rPr lang="ru-RU" sz="2000" b="1" dirty="0"/>
              <a:t> людей вона </a:t>
            </a:r>
            <a:r>
              <a:rPr lang="ru-RU" sz="2000" b="1" dirty="0" err="1"/>
              <a:t>складається</a:t>
            </a:r>
            <a:r>
              <a:rPr lang="ru-RU" sz="2000" b="1" dirty="0"/>
              <a:t>? </a:t>
            </a:r>
            <a:r>
              <a:rPr lang="ru-RU" sz="2000" b="1" dirty="0" err="1"/>
              <a:t>Поміркуйте</a:t>
            </a:r>
            <a:r>
              <a:rPr lang="ru-RU" sz="2000" b="1" dirty="0"/>
              <a:t>,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таке</a:t>
            </a:r>
            <a:r>
              <a:rPr lang="ru-RU" sz="2000" b="1" dirty="0"/>
              <a:t> культура </a:t>
            </a:r>
            <a:r>
              <a:rPr lang="ru-RU" sz="2000" b="1" dirty="0" err="1"/>
              <a:t>спілкування</a:t>
            </a:r>
            <a:r>
              <a:rPr lang="ru-RU" sz="2000" b="1" dirty="0"/>
              <a:t>.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потрібна</a:t>
            </a:r>
            <a:r>
              <a:rPr lang="ru-RU" sz="2000" b="1" dirty="0"/>
              <a:t> вона в </a:t>
            </a:r>
            <a:r>
              <a:rPr lang="ru-RU" sz="2000" b="1" dirty="0" err="1"/>
              <a:t>сім’ї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159429-1A64-4C77-BB2C-E28986ED38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2148195"/>
            <a:ext cx="6754112" cy="3800219"/>
          </a:xfrm>
          <a:prstGeom prst="rect">
            <a:avLst/>
          </a:prstGeom>
          <a:ln w="228600" cap="sq" cmpd="thickThin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6F5ACD-8AE0-499C-BB08-2712CD4BEE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4431" y="2432637"/>
            <a:ext cx="1549001" cy="37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478A31B-FA10-42F3-A0AC-EEBFAD32BE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1951" y="1496427"/>
            <a:ext cx="6506287" cy="494475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49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Хто є в родині героями вірша? Обведи на малюнку. Знайди та підкресли в тексті слова, які відповідають на запитання </a:t>
            </a:r>
            <a:r>
              <a:rPr lang="uk-UA" sz="2000" b="1" i="1" dirty="0">
                <a:solidFill>
                  <a:schemeClr val="bg1"/>
                </a:solidFill>
              </a:rPr>
              <a:t>хто? що?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334210" y="2015476"/>
            <a:ext cx="1362221" cy="1849901"/>
          </a:xfrm>
          <a:prstGeom prst="ellipse">
            <a:avLst/>
          </a:prstGeom>
          <a:noFill/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46069928-B511-4754-9353-2E5DF3513F29}"/>
              </a:ext>
            </a:extLst>
          </p:cNvPr>
          <p:cNvSpPr/>
          <p:nvPr/>
        </p:nvSpPr>
        <p:spPr>
          <a:xfrm>
            <a:off x="6922878" y="2274515"/>
            <a:ext cx="4442241" cy="3539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Намалюю маму,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Намалюю тата.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Тут ось — наш садочок,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Біля нього — хата.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Біля хати — квіти: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Мальви та жоржини.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Ніби сонце сходить —</a:t>
            </a:r>
          </a:p>
          <a:p>
            <a:r>
              <a:rPr lang="uk-UA" sz="2800" b="1" dirty="0">
                <a:solidFill>
                  <a:schemeClr val="accent6">
                    <a:lumMod val="50000"/>
                  </a:schemeClr>
                </a:solidFill>
              </a:rPr>
              <a:t>Соняшник над ними.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1BED9FFE-C198-4FE8-A8F2-A7A4146CAF7E}"/>
              </a:ext>
            </a:extLst>
          </p:cNvPr>
          <p:cNvSpPr/>
          <p:nvPr/>
        </p:nvSpPr>
        <p:spPr>
          <a:xfrm>
            <a:off x="8214040" y="5989592"/>
            <a:ext cx="3672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Іван Складаний</a:t>
            </a:r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86A03428-7A29-4DD9-9269-2BE217427553}"/>
              </a:ext>
            </a:extLst>
          </p:cNvPr>
          <p:cNvSpPr/>
          <p:nvPr/>
        </p:nvSpPr>
        <p:spPr>
          <a:xfrm>
            <a:off x="6922879" y="1390982"/>
            <a:ext cx="444224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НАМАЛЮЮ МАМУ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01BF0703-6013-4576-B1ED-FB1D7534638D}"/>
              </a:ext>
            </a:extLst>
          </p:cNvPr>
          <p:cNvSpPr/>
          <p:nvPr/>
        </p:nvSpPr>
        <p:spPr>
          <a:xfrm>
            <a:off x="3943397" y="2053148"/>
            <a:ext cx="1362221" cy="1849901"/>
          </a:xfrm>
          <a:prstGeom prst="ellipse">
            <a:avLst/>
          </a:prstGeom>
          <a:noFill/>
          <a:ln w="3810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2">
            <a:extLst>
              <a:ext uri="{FF2B5EF4-FFF2-40B4-BE49-F238E27FC236}">
                <a16:creationId xmlns:a16="http://schemas.microsoft.com/office/drawing/2014/main" id="{A7D045BB-E06E-4C67-B837-8BFBAB9359A0}"/>
              </a:ext>
            </a:extLst>
          </p:cNvPr>
          <p:cNvCxnSpPr>
            <a:cxnSpLocks/>
          </p:cNvCxnSpPr>
          <p:nvPr/>
        </p:nvCxnSpPr>
        <p:spPr>
          <a:xfrm>
            <a:off x="9306889" y="3557740"/>
            <a:ext cx="1203898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2">
            <a:extLst>
              <a:ext uri="{FF2B5EF4-FFF2-40B4-BE49-F238E27FC236}">
                <a16:creationId xmlns:a16="http://schemas.microsoft.com/office/drawing/2014/main" id="{D17D4EA3-17A1-4BA8-BDB5-A9698984EB7E}"/>
              </a:ext>
            </a:extLst>
          </p:cNvPr>
          <p:cNvCxnSpPr>
            <a:cxnSpLocks/>
          </p:cNvCxnSpPr>
          <p:nvPr/>
        </p:nvCxnSpPr>
        <p:spPr>
          <a:xfrm>
            <a:off x="9095133" y="3990877"/>
            <a:ext cx="626383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2">
            <a:extLst>
              <a:ext uri="{FF2B5EF4-FFF2-40B4-BE49-F238E27FC236}">
                <a16:creationId xmlns:a16="http://schemas.microsoft.com/office/drawing/2014/main" id="{84D4B7C8-99FB-4BAA-A34F-28EDEE0C36DC}"/>
              </a:ext>
            </a:extLst>
          </p:cNvPr>
          <p:cNvCxnSpPr>
            <a:cxnSpLocks/>
          </p:cNvCxnSpPr>
          <p:nvPr/>
        </p:nvCxnSpPr>
        <p:spPr>
          <a:xfrm>
            <a:off x="8912253" y="4424014"/>
            <a:ext cx="809263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22">
            <a:extLst>
              <a:ext uri="{FF2B5EF4-FFF2-40B4-BE49-F238E27FC236}">
                <a16:creationId xmlns:a16="http://schemas.microsoft.com/office/drawing/2014/main" id="{54073E4C-8C81-4A92-96D6-3F4F6AA69029}"/>
              </a:ext>
            </a:extLst>
          </p:cNvPr>
          <p:cNvCxnSpPr>
            <a:cxnSpLocks/>
          </p:cNvCxnSpPr>
          <p:nvPr/>
        </p:nvCxnSpPr>
        <p:spPr>
          <a:xfrm>
            <a:off x="7035327" y="4837901"/>
            <a:ext cx="1178713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22">
            <a:extLst>
              <a:ext uri="{FF2B5EF4-FFF2-40B4-BE49-F238E27FC236}">
                <a16:creationId xmlns:a16="http://schemas.microsoft.com/office/drawing/2014/main" id="{6CEDE0CE-5039-4DEB-A8BB-4F02B3961CDA}"/>
              </a:ext>
            </a:extLst>
          </p:cNvPr>
          <p:cNvCxnSpPr>
            <a:cxnSpLocks/>
          </p:cNvCxnSpPr>
          <p:nvPr/>
        </p:nvCxnSpPr>
        <p:spPr>
          <a:xfrm>
            <a:off x="8717532" y="4837901"/>
            <a:ext cx="1417870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22">
            <a:extLst>
              <a:ext uri="{FF2B5EF4-FFF2-40B4-BE49-F238E27FC236}">
                <a16:creationId xmlns:a16="http://schemas.microsoft.com/office/drawing/2014/main" id="{6988F39E-BC2B-4967-A3A2-B67DC9FC6CA9}"/>
              </a:ext>
            </a:extLst>
          </p:cNvPr>
          <p:cNvCxnSpPr>
            <a:cxnSpLocks/>
          </p:cNvCxnSpPr>
          <p:nvPr/>
        </p:nvCxnSpPr>
        <p:spPr>
          <a:xfrm>
            <a:off x="7805348" y="5271038"/>
            <a:ext cx="912184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22">
            <a:extLst>
              <a:ext uri="{FF2B5EF4-FFF2-40B4-BE49-F238E27FC236}">
                <a16:creationId xmlns:a16="http://schemas.microsoft.com/office/drawing/2014/main" id="{057BCB30-E793-4639-8DE3-D9D9923E84CE}"/>
              </a:ext>
            </a:extLst>
          </p:cNvPr>
          <p:cNvCxnSpPr>
            <a:cxnSpLocks/>
          </p:cNvCxnSpPr>
          <p:nvPr/>
        </p:nvCxnSpPr>
        <p:spPr>
          <a:xfrm>
            <a:off x="7035327" y="5684925"/>
            <a:ext cx="1608159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27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Обведи червоним кольором, ким ти є в родині для бабусі й дідуся, а синім – для тата й мами.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4180" y="-1981853"/>
            <a:ext cx="2969743" cy="173761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E38470-42E0-4314-BFA3-063414BAEE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0351" y="1252399"/>
            <a:ext cx="9273572" cy="53299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DABA7299-1B10-41DD-9EFB-1968053198F1}"/>
              </a:ext>
            </a:extLst>
          </p:cNvPr>
          <p:cNvSpPr/>
          <p:nvPr/>
        </p:nvSpPr>
        <p:spPr>
          <a:xfrm>
            <a:off x="3355596" y="1684356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тато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70198175-B88C-4583-B77F-64CB6C7A2AF2}"/>
              </a:ext>
            </a:extLst>
          </p:cNvPr>
          <p:cNvSpPr/>
          <p:nvPr/>
        </p:nvSpPr>
        <p:spPr>
          <a:xfrm>
            <a:off x="9622478" y="3448100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діти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5776499-608B-40F6-A6EB-FF24B40E8B37}"/>
              </a:ext>
            </a:extLst>
          </p:cNvPr>
          <p:cNvSpPr/>
          <p:nvPr/>
        </p:nvSpPr>
        <p:spPr>
          <a:xfrm>
            <a:off x="2310932" y="2609860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мама</a:t>
            </a:r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BE1F62DC-F5A5-4A31-AB8A-8FB70DF5B554}"/>
              </a:ext>
            </a:extLst>
          </p:cNvPr>
          <p:cNvSpPr/>
          <p:nvPr/>
        </p:nvSpPr>
        <p:spPr>
          <a:xfrm>
            <a:off x="9214585" y="5003269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син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BE5B0A48-32B0-4D7E-8431-754C28B38C4C}"/>
              </a:ext>
            </a:extLst>
          </p:cNvPr>
          <p:cNvSpPr/>
          <p:nvPr/>
        </p:nvSpPr>
        <p:spPr>
          <a:xfrm>
            <a:off x="1328287" y="4436581"/>
            <a:ext cx="1737728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донька</a:t>
            </a:r>
          </a:p>
        </p:txBody>
      </p:sp>
      <p:sp>
        <p:nvSpPr>
          <p:cNvPr id="14" name="Прямокутник 13">
            <a:extLst>
              <a:ext uri="{FF2B5EF4-FFF2-40B4-BE49-F238E27FC236}">
                <a16:creationId xmlns:a16="http://schemas.microsoft.com/office/drawing/2014/main" id="{7BC2C7BA-E5FA-40DF-9879-7DD72D357707}"/>
              </a:ext>
            </a:extLst>
          </p:cNvPr>
          <p:cNvSpPr/>
          <p:nvPr/>
        </p:nvSpPr>
        <p:spPr>
          <a:xfrm>
            <a:off x="5872051" y="1836047"/>
            <a:ext cx="1975539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сестричка</a:t>
            </a:r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80299346-70A4-4AAF-8F92-1215E3A53B0F}"/>
              </a:ext>
            </a:extLst>
          </p:cNvPr>
          <p:cNvSpPr/>
          <p:nvPr/>
        </p:nvSpPr>
        <p:spPr>
          <a:xfrm>
            <a:off x="6413747" y="5237899"/>
            <a:ext cx="1975539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бабуся</a:t>
            </a: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8A6BFF29-D81F-4CFF-9A2D-96B7B7810CBB}"/>
              </a:ext>
            </a:extLst>
          </p:cNvPr>
          <p:cNvSpPr/>
          <p:nvPr/>
        </p:nvSpPr>
        <p:spPr>
          <a:xfrm>
            <a:off x="4267176" y="5203096"/>
            <a:ext cx="1975539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дідусь</a:t>
            </a: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98207F0E-B898-4627-92C9-2F854E0529C6}"/>
              </a:ext>
            </a:extLst>
          </p:cNvPr>
          <p:cNvSpPr/>
          <p:nvPr/>
        </p:nvSpPr>
        <p:spPr>
          <a:xfrm>
            <a:off x="8634709" y="1697733"/>
            <a:ext cx="1975539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братик</a:t>
            </a: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1AC0DD2-4962-41F6-B427-5C210A15F3BC}"/>
              </a:ext>
            </a:extLst>
          </p:cNvPr>
          <p:cNvSpPr/>
          <p:nvPr/>
        </p:nvSpPr>
        <p:spPr>
          <a:xfrm>
            <a:off x="2700481" y="5237899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онука</a:t>
            </a:r>
          </a:p>
        </p:txBody>
      </p:sp>
      <p:sp>
        <p:nvSpPr>
          <p:cNvPr id="19" name="Прямокутник 18">
            <a:extLst>
              <a:ext uri="{FF2B5EF4-FFF2-40B4-BE49-F238E27FC236}">
                <a16:creationId xmlns:a16="http://schemas.microsoft.com/office/drawing/2014/main" id="{17C572FC-064C-48E0-A11C-5979BF6CE57E}"/>
              </a:ext>
            </a:extLst>
          </p:cNvPr>
          <p:cNvSpPr/>
          <p:nvPr/>
        </p:nvSpPr>
        <p:spPr>
          <a:xfrm>
            <a:off x="8887538" y="2823721"/>
            <a:ext cx="1395663" cy="469260"/>
          </a:xfrm>
          <a:prstGeom prst="rect">
            <a:avLst/>
          </a:prstGeom>
          <a:solidFill>
            <a:schemeClr val="bg1"/>
          </a:solidFill>
          <a:ln w="57150"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2F3242"/>
                </a:solidFill>
              </a:rPr>
              <a:t>онук</a:t>
            </a:r>
          </a:p>
        </p:txBody>
      </p:sp>
    </p:spTree>
    <p:extLst>
      <p:ext uri="{BB962C8B-B14F-4D97-AF65-F5344CB8AC3E}">
        <p14:creationId xmlns:p14="http://schemas.microsoft.com/office/powerpoint/2010/main" val="356551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991E782-CAFE-4187-8C63-C965ACC820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2662" y="1438977"/>
            <a:ext cx="8051697" cy="66375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Доповни речення. Розкажи, які родичі є в тебе.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7823" y="1438977"/>
            <a:ext cx="156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тітка.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9EFC0-0BEB-4D77-A8E2-11050F146F74}"/>
              </a:ext>
            </a:extLst>
          </p:cNvPr>
          <p:cNvSpPr txBox="1"/>
          <p:nvPr/>
        </p:nvSpPr>
        <p:spPr>
          <a:xfrm>
            <a:off x="433657" y="1456402"/>
            <a:ext cx="436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2F3242"/>
                </a:solidFill>
              </a:rPr>
              <a:t>Сестра мами це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3D5AB-36C5-40F8-B0EA-6F4CB7AD96FC}"/>
              </a:ext>
            </a:extLst>
          </p:cNvPr>
          <p:cNvSpPr txBox="1"/>
          <p:nvPr/>
        </p:nvSpPr>
        <p:spPr>
          <a:xfrm>
            <a:off x="433657" y="2369878"/>
            <a:ext cx="639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2F3242"/>
                </a:solidFill>
              </a:rPr>
              <a:t>Мамина мама це -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5F7EA-1CB2-406D-9648-935BFBB96DA7}"/>
              </a:ext>
            </a:extLst>
          </p:cNvPr>
          <p:cNvSpPr txBox="1"/>
          <p:nvPr/>
        </p:nvSpPr>
        <p:spPr>
          <a:xfrm>
            <a:off x="6833587" y="2397607"/>
            <a:ext cx="488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2F3242"/>
                </a:solidFill>
              </a:rPr>
              <a:t>Тато тата це -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7ADE49-37FA-4506-9392-D812A9090454}"/>
              </a:ext>
            </a:extLst>
          </p:cNvPr>
          <p:cNvSpPr txBox="1"/>
          <p:nvPr/>
        </p:nvSpPr>
        <p:spPr>
          <a:xfrm>
            <a:off x="433657" y="3265929"/>
            <a:ext cx="639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>
                <a:solidFill>
                  <a:srgbClr val="2F3242"/>
                </a:solidFill>
              </a:rPr>
              <a:t>Брат тата це -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BBCE5AF-DE88-48A7-AF2B-A2051E6195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9019" y="4325173"/>
            <a:ext cx="2056947" cy="228256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1DD2509-2637-4DB1-96A4-4DE7ABC6ED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9547" y="2345372"/>
            <a:ext cx="2519282" cy="66375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CBB762C-0738-45B3-BACD-071CA221FD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65078" y="2425337"/>
            <a:ext cx="2519282" cy="66375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6ABA6A8-CE41-4404-A118-5B48F2C7B4A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5" y="3215379"/>
            <a:ext cx="8728764" cy="6637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53C0A9E-BD9D-49A4-B5E1-8CD650A13967}"/>
              </a:ext>
            </a:extLst>
          </p:cNvPr>
          <p:cNvSpPr txBox="1"/>
          <p:nvPr/>
        </p:nvSpPr>
        <p:spPr>
          <a:xfrm>
            <a:off x="4717568" y="2344830"/>
            <a:ext cx="198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бабуся.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B4BE88-2BB7-4FD4-BA1D-EF0156269B4F}"/>
              </a:ext>
            </a:extLst>
          </p:cNvPr>
          <p:cNvSpPr txBox="1"/>
          <p:nvPr/>
        </p:nvSpPr>
        <p:spPr>
          <a:xfrm>
            <a:off x="9753403" y="2418671"/>
            <a:ext cx="1568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дідусь.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EE74A4-A66D-45F4-95D8-15A9388CD877}"/>
              </a:ext>
            </a:extLst>
          </p:cNvPr>
          <p:cNvSpPr txBox="1"/>
          <p:nvPr/>
        </p:nvSpPr>
        <p:spPr>
          <a:xfrm>
            <a:off x="3633622" y="3217734"/>
            <a:ext cx="205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дядько.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3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6">
            <a:extLst>
              <a:ext uri="{FF2B5EF4-FFF2-40B4-BE49-F238E27FC236}">
                <a16:creationId xmlns:a16="http://schemas.microsoft.com/office/drawing/2014/main" id="{D8718E1B-03EE-4015-960D-F786688442CF}"/>
              </a:ext>
            </a:extLst>
          </p:cNvPr>
          <p:cNvSpPr/>
          <p:nvPr/>
        </p:nvSpPr>
        <p:spPr>
          <a:xfrm>
            <a:off x="363071" y="1610635"/>
            <a:ext cx="4652681" cy="475283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з зошитом на сторінці 2. Упиши імена членів своєї родини у відповідну колонку таблиці.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D8DCC47-CEDD-41E1-9ECE-10F08967C6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08691" y="1227674"/>
            <a:ext cx="4172754" cy="54712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Усім, усім добрий день!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Геть з дороги, наша лінь!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Хай не заважає працювати </a:t>
            </a:r>
          </a:p>
          <a:p>
            <a:pPr algn="ctr"/>
            <a:r>
              <a:rPr lang="uk-UA" sz="3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Гарним хлопцям та дівчатам.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6187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Познайомся із сім’єю Тараса. Світлана – мама Тараса. Таня – мама Світлани. Яна – сестра Тараса. Дмитро -  чоловік Світлани. Знайди та напиши імена всіх членів сім’ї.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171601-790B-457C-B67E-7BDA615D1D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325887" y="1505852"/>
            <a:ext cx="4360069" cy="42482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F05F9B-364B-48EC-ACF3-F5ADDB9F21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2365" y="1505852"/>
            <a:ext cx="2383239" cy="42482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C66C2C8-A853-4E06-A923-C0274F3956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33068" y="3166711"/>
            <a:ext cx="1972013" cy="22127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356736E-5DD1-4462-B3E3-18D52CD9DF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2592" y="5754145"/>
            <a:ext cx="10163364" cy="8378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486C77-213C-46E0-96CE-79F7C601409A}"/>
              </a:ext>
            </a:extLst>
          </p:cNvPr>
          <p:cNvSpPr txBox="1"/>
          <p:nvPr/>
        </p:nvSpPr>
        <p:spPr>
          <a:xfrm>
            <a:off x="1808530" y="5824824"/>
            <a:ext cx="179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Тарас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FCFED-AE57-4468-A582-CD96DA18E20F}"/>
              </a:ext>
            </a:extLst>
          </p:cNvPr>
          <p:cNvSpPr txBox="1"/>
          <p:nvPr/>
        </p:nvSpPr>
        <p:spPr>
          <a:xfrm>
            <a:off x="3023175" y="5849897"/>
            <a:ext cx="2372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Світлана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0E26AF-2710-49CD-BBC4-E2B83E364BAC}"/>
              </a:ext>
            </a:extLst>
          </p:cNvPr>
          <p:cNvSpPr txBox="1"/>
          <p:nvPr/>
        </p:nvSpPr>
        <p:spPr>
          <a:xfrm>
            <a:off x="5163514" y="5849896"/>
            <a:ext cx="225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Дмитро</a:t>
            </a:r>
            <a:endParaRPr lang="ru-RU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6AC1A-1D47-4B27-9026-D2F6B39AC188}"/>
              </a:ext>
            </a:extLst>
          </p:cNvPr>
          <p:cNvSpPr txBox="1"/>
          <p:nvPr/>
        </p:nvSpPr>
        <p:spPr>
          <a:xfrm>
            <a:off x="7075630" y="5852874"/>
            <a:ext cx="225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Яна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FD6A49-FDCE-4DEC-B205-D0C4CB4B6CA8}"/>
              </a:ext>
            </a:extLst>
          </p:cNvPr>
          <p:cNvSpPr txBox="1"/>
          <p:nvPr/>
        </p:nvSpPr>
        <p:spPr>
          <a:xfrm>
            <a:off x="8960171" y="5849896"/>
            <a:ext cx="225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Таня.</a:t>
            </a:r>
          </a:p>
        </p:txBody>
      </p:sp>
    </p:spTree>
    <p:extLst>
      <p:ext uri="{BB962C8B-B14F-4D97-AF65-F5344CB8AC3E}">
        <p14:creationId xmlns:p14="http://schemas.microsoft.com/office/powerpoint/2010/main" val="239713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6085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Досліди ім’я українського письменника та художника Тараса Григоровича Шевченка. Як звали його батька? Запиши.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в’язане зображення">
            <a:extLst>
              <a:ext uri="{FF2B5EF4-FFF2-40B4-BE49-F238E27FC236}">
                <a16:creationId xmlns:a16="http://schemas.microsoft.com/office/drawing/2014/main" id="{B74AF3C0-B3F7-4C5D-B74E-234EC2343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2723" y="1249959"/>
            <a:ext cx="3268561" cy="43580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0B2E5606-3076-4F7B-BF71-0760634D52C4}"/>
              </a:ext>
            </a:extLst>
          </p:cNvPr>
          <p:cNvSpPr/>
          <p:nvPr/>
        </p:nvSpPr>
        <p:spPr>
          <a:xfrm>
            <a:off x="7879028" y="5322771"/>
            <a:ext cx="4065024" cy="13234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Тарас Григорович</a:t>
            </a:r>
          </a:p>
          <a:p>
            <a:pPr algn="ctr"/>
            <a:r>
              <a:rPr lang="uk-UA" sz="4000" b="1" dirty="0">
                <a:solidFill>
                  <a:schemeClr val="accent2">
                    <a:lumMod val="50000"/>
                  </a:schemeClr>
                </a:solidFill>
              </a:rPr>
              <a:t>Шевченко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06F762-C27B-48B1-99E4-A49C339973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050" y="1646780"/>
            <a:ext cx="7258335" cy="10838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557" y="1667427"/>
            <a:ext cx="3948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Григорій.</a:t>
            </a:r>
            <a:endParaRPr lang="ru-RU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8BDD4B-FFAF-4361-8982-6E676B02E61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8005" y="3126994"/>
            <a:ext cx="2026228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езультат пошуку зображень за запитом &quot;дедушка с внуком&quot;">
            <a:extLst>
              <a:ext uri="{FF2B5EF4-FFF2-40B4-BE49-F238E27FC236}">
                <a16:creationId xmlns:a16="http://schemas.microsoft.com/office/drawing/2014/main" id="{074E6CA8-CB97-4959-BF33-6E85F6B9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420" y="1925557"/>
            <a:ext cx="6755892" cy="422243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6085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Подумайте, про що можуть розмовляти: дідусь із онуко; мама з донькою; тато із сином; два брати між собою. Театралізуйте ці діалоги.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Пов’язане зображення">
            <a:extLst>
              <a:ext uri="{FF2B5EF4-FFF2-40B4-BE49-F238E27FC236}">
                <a16:creationId xmlns:a16="http://schemas.microsoft.com/office/drawing/2014/main" id="{D4F05B7A-8C2F-44D4-80DC-8B534B8B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1282" y="1925557"/>
            <a:ext cx="4225250" cy="422525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ов’язане зображення">
            <a:extLst>
              <a:ext uri="{FF2B5EF4-FFF2-40B4-BE49-F238E27FC236}">
                <a16:creationId xmlns:a16="http://schemas.microsoft.com/office/drawing/2014/main" id="{6644FB9E-08B9-498D-8577-B98FDEA07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675" y="1564750"/>
            <a:ext cx="6806355" cy="45340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6085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Подумайте, про що можуть розмовляти: дідусь із онуко; мама з донькою; тато із сином; два брати між собою. Театралізуйте ці діалоги.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6" name="Picture 4" descr="Результат пошуку зображень за запитом &quot;брат с братом&quot;">
            <a:extLst>
              <a:ext uri="{FF2B5EF4-FFF2-40B4-BE49-F238E27FC236}">
                <a16:creationId xmlns:a16="http://schemas.microsoft.com/office/drawing/2014/main" id="{DC5896EB-37AE-475F-89B2-57D4CB87A8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81643" y="1564750"/>
            <a:ext cx="4524618" cy="45340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0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6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Намалюй свою улюблену іграшку. Склади про неї розповідь за планом.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езультат пошуку зображень за запитом &quot;улюблена іграшка&quot;">
            <a:extLst>
              <a:ext uri="{FF2B5EF4-FFF2-40B4-BE49-F238E27FC236}">
                <a16:creationId xmlns:a16="http://schemas.microsoft.com/office/drawing/2014/main" id="{C844D3E8-6FC7-41E6-AD1E-5325B9702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62505" y="1417858"/>
            <a:ext cx="9363300" cy="504944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</a:t>
            </a:r>
            <a:r>
              <a:rPr lang="ru-RU" sz="2000" b="1" dirty="0" err="1"/>
              <a:t>старовинні</a:t>
            </a:r>
            <a:r>
              <a:rPr lang="ru-RU" sz="2000" b="1" dirty="0"/>
              <a:t> та </a:t>
            </a:r>
            <a:r>
              <a:rPr lang="ru-RU" sz="2000" b="1" dirty="0" err="1"/>
              <a:t>сучасні</a:t>
            </a:r>
            <a:r>
              <a:rPr lang="ru-RU" sz="2000" b="1" dirty="0"/>
              <a:t> </a:t>
            </a:r>
            <a:r>
              <a:rPr lang="ru-RU" sz="2000" b="1" dirty="0" err="1"/>
              <a:t>іграшки</a:t>
            </a:r>
            <a:r>
              <a:rPr lang="ru-RU" sz="2000" b="1" dirty="0"/>
              <a:t>. Чим вони </a:t>
            </a:r>
            <a:r>
              <a:rPr lang="ru-RU" sz="2000" b="1" dirty="0" err="1"/>
              <a:t>відрізняються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Результат пошуку зображень за запитом &quot;старовинні іграшки&quot;">
            <a:extLst>
              <a:ext uri="{FF2B5EF4-FFF2-40B4-BE49-F238E27FC236}">
                <a16:creationId xmlns:a16="http://schemas.microsoft.com/office/drawing/2014/main" id="{117E696A-111E-42D6-9482-A50713432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8168" y="1397937"/>
            <a:ext cx="5336012" cy="327985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Результат пошуку зображень за запитом &quot;сучасні іграшки&quot;">
            <a:extLst>
              <a:ext uri="{FF2B5EF4-FFF2-40B4-BE49-F238E27FC236}">
                <a16:creationId xmlns:a16="http://schemas.microsoft.com/office/drawing/2014/main" id="{44E78D22-88BC-4478-B06D-8B211A44D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0349" y="3428003"/>
            <a:ext cx="5921508" cy="333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ьтат пошуку зображень за запитом &quot;сучасні іграшки&quot;">
            <a:extLst>
              <a:ext uri="{FF2B5EF4-FFF2-40B4-BE49-F238E27FC236}">
                <a16:creationId xmlns:a16="http://schemas.microsoft.com/office/drawing/2014/main" id="{CB7F1874-9CE3-4CB5-9117-B80F9789B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9125" y="1140011"/>
            <a:ext cx="2891617" cy="228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Результат пошуку зображень за запитом &quot;сучасні іграшки&quot;">
            <a:extLst>
              <a:ext uri="{FF2B5EF4-FFF2-40B4-BE49-F238E27FC236}">
                <a16:creationId xmlns:a16="http://schemas.microsoft.com/office/drawing/2014/main" id="{93C1016A-4495-41DB-B05D-DE7BE3A3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8153" y="4889473"/>
            <a:ext cx="1698029" cy="169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6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можна</a:t>
            </a:r>
            <a:r>
              <a:rPr lang="ru-RU" sz="2000" b="1" dirty="0"/>
              <a:t> </a:t>
            </a:r>
            <a:r>
              <a:rPr lang="ru-RU" sz="2000" b="1" dirty="0" err="1"/>
              <a:t>гратися</a:t>
            </a:r>
            <a:r>
              <a:rPr lang="ru-RU" sz="2000" b="1" dirty="0"/>
              <a:t> предметами, </a:t>
            </a:r>
            <a:r>
              <a:rPr lang="ru-RU" sz="2000" b="1" dirty="0" err="1"/>
              <a:t>зображеними</a:t>
            </a:r>
            <a:r>
              <a:rPr lang="ru-RU" sz="2000" b="1" dirty="0"/>
              <a:t> на фото? </a:t>
            </a:r>
            <a:r>
              <a:rPr lang="ru-RU" sz="2000" b="1" dirty="0" err="1"/>
              <a:t>Відповідь</a:t>
            </a:r>
            <a:r>
              <a:rPr lang="ru-RU" sz="2000" b="1" dirty="0"/>
              <a:t> </a:t>
            </a:r>
            <a:r>
              <a:rPr lang="ru-RU" sz="2000" b="1" dirty="0" err="1"/>
              <a:t>поясніть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Результат пошуку зображень за запитом &quot;таблетки&quot;">
            <a:extLst>
              <a:ext uri="{FF2B5EF4-FFF2-40B4-BE49-F238E27FC236}">
                <a16:creationId xmlns:a16="http://schemas.microsoft.com/office/drawing/2014/main" id="{77302DA9-B1D6-43BB-B74A-3787FC4AD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589" y="1142178"/>
            <a:ext cx="3091955" cy="216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Результат пошуку зображень за запитом &quot;ножницы&quot;">
            <a:extLst>
              <a:ext uri="{FF2B5EF4-FFF2-40B4-BE49-F238E27FC236}">
                <a16:creationId xmlns:a16="http://schemas.microsoft.com/office/drawing/2014/main" id="{26A37352-74A8-4C47-BA25-4D2AE7AAE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3795" y="3120509"/>
            <a:ext cx="3163925" cy="1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Результат пошуку зображень за запитом &quot;спички&quot;">
            <a:extLst>
              <a:ext uri="{FF2B5EF4-FFF2-40B4-BE49-F238E27FC236}">
                <a16:creationId xmlns:a16="http://schemas.microsoft.com/office/drawing/2014/main" id="{0C3C3F6C-CD87-49AB-B625-EE4D2046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2290" y="4822794"/>
            <a:ext cx="2309555" cy="178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Результат пошуку зображень за запитом &quot;зажигалка&quot;">
            <a:extLst>
              <a:ext uri="{FF2B5EF4-FFF2-40B4-BE49-F238E27FC236}">
                <a16:creationId xmlns:a16="http://schemas.microsoft.com/office/drawing/2014/main" id="{20A7DAB4-70B6-4197-A90D-D5DE5961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77720" y="2049874"/>
            <a:ext cx="2634842" cy="263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Результат пошуку зображень за запитом &quot;нож&quot;">
            <a:extLst>
              <a:ext uri="{FF2B5EF4-FFF2-40B4-BE49-F238E27FC236}">
                <a16:creationId xmlns:a16="http://schemas.microsoft.com/office/drawing/2014/main" id="{2D107948-0507-4831-801A-B82F80706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2447" y="4513628"/>
            <a:ext cx="2274650" cy="21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Результат пошуку зображень за запитом &quot;вилка&quot;">
            <a:extLst>
              <a:ext uri="{FF2B5EF4-FFF2-40B4-BE49-F238E27FC236}">
                <a16:creationId xmlns:a16="http://schemas.microsoft.com/office/drawing/2014/main" id="{00200DDC-EC05-4047-81EA-82582814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2171" y="1181138"/>
            <a:ext cx="2361319" cy="236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Результат пошуку зображень за запитом &quot;утуюг&quot;">
            <a:extLst>
              <a:ext uri="{FF2B5EF4-FFF2-40B4-BE49-F238E27FC236}">
                <a16:creationId xmlns:a16="http://schemas.microsoft.com/office/drawing/2014/main" id="{8767FF2D-A2B3-4F1C-A5CC-9B1C12F6E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8338" y="3120509"/>
            <a:ext cx="3519867" cy="213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Висновок.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Ð ÐµÐ·ÑÐ»ÑÑÐ°Ñ Ð¿Ð¾ÑÑÐºÑ Ð·Ð¾Ð±ÑÐ°Ð¶ÐµÐ½Ñ Ð·Ð° Ð·Ð°Ð¿Ð¸ÑÐ¾Ð¼ &quot;ÐºÐ»Ð¸Ð¿Ð°ÑÑ ÑÐ¾Ð´Ð½Ñ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8218" y="1346739"/>
            <a:ext cx="7021586" cy="526619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5335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Кого </a:t>
            </a:r>
            <a:r>
              <a:rPr lang="ru-RU" sz="2000" b="1" dirty="0" err="1"/>
              <a:t>зображено</a:t>
            </a:r>
            <a:r>
              <a:rPr lang="ru-RU" sz="2000" b="1" dirty="0"/>
              <a:t> на фото?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Результат пошуку зображень за запитом &quot;Фото семья&quot;">
            <a:extLst>
              <a:ext uri="{FF2B5EF4-FFF2-40B4-BE49-F238E27FC236}">
                <a16:creationId xmlns:a16="http://schemas.microsoft.com/office/drawing/2014/main" id="{5E7E1B38-AC40-421F-AC47-EF920C2F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3610" y="1348189"/>
            <a:ext cx="8258676" cy="525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Кого </a:t>
            </a:r>
            <a:r>
              <a:rPr lang="ru-RU" sz="2000" b="1" dirty="0" err="1"/>
              <a:t>зображено</a:t>
            </a:r>
            <a:r>
              <a:rPr lang="ru-RU" sz="2000" b="1" dirty="0"/>
              <a:t> на фото?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Пов’язане зображення">
            <a:extLst>
              <a:ext uri="{FF2B5EF4-FFF2-40B4-BE49-F238E27FC236}">
                <a16:creationId xmlns:a16="http://schemas.microsoft.com/office/drawing/2014/main" id="{B26C4B23-53F1-4246-8A86-F09357C3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342780"/>
            <a:ext cx="9363300" cy="526685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Кого </a:t>
            </a:r>
            <a:r>
              <a:rPr lang="ru-RU" sz="2000" b="1" dirty="0" err="1"/>
              <a:t>зображено</a:t>
            </a:r>
            <a:r>
              <a:rPr lang="ru-RU" sz="2000" b="1" dirty="0"/>
              <a:t> на фото?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&quot;Фото семья&quot;">
            <a:extLst>
              <a:ext uri="{FF2B5EF4-FFF2-40B4-BE49-F238E27FC236}">
                <a16:creationId xmlns:a16="http://schemas.microsoft.com/office/drawing/2014/main" id="{C23AB414-3014-41D5-B554-227D2B2F8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6256" y="1328338"/>
            <a:ext cx="7795933" cy="527443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1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Ким </a:t>
            </a:r>
            <a:r>
              <a:rPr lang="ru-RU" sz="2000" b="1" dirty="0" err="1"/>
              <a:t>ви</a:t>
            </a:r>
            <a:r>
              <a:rPr lang="ru-RU" sz="2000" b="1" dirty="0"/>
              <a:t> є в </a:t>
            </a:r>
            <a:r>
              <a:rPr lang="ru-RU" sz="2000" b="1" dirty="0" err="1"/>
              <a:t>сім’ї</a:t>
            </a:r>
            <a:r>
              <a:rPr lang="ru-RU" sz="2000" b="1" dirty="0"/>
              <a:t>? Ким </a:t>
            </a:r>
            <a:r>
              <a:rPr lang="ru-RU" sz="2000" b="1" dirty="0" err="1"/>
              <a:t>ви</a:t>
            </a:r>
            <a:r>
              <a:rPr lang="ru-RU" sz="2000" b="1" dirty="0"/>
              <a:t> є для тата і </a:t>
            </a:r>
            <a:r>
              <a:rPr lang="ru-RU" sz="2000" b="1" dirty="0" err="1"/>
              <a:t>мами</a:t>
            </a:r>
            <a:r>
              <a:rPr lang="ru-RU" sz="2000" b="1" dirty="0"/>
              <a:t>? Для </a:t>
            </a:r>
            <a:r>
              <a:rPr lang="ru-RU" sz="2000" b="1" dirty="0" err="1"/>
              <a:t>бабусі</a:t>
            </a:r>
            <a:r>
              <a:rPr lang="ru-RU" sz="2000" b="1" dirty="0"/>
              <a:t> й </a:t>
            </a:r>
            <a:r>
              <a:rPr lang="ru-RU" sz="2000" b="1" dirty="0" err="1"/>
              <a:t>дідуся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49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11551C-C18C-4B16-99FB-A948CC3611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8382" y="1147841"/>
            <a:ext cx="1742172" cy="172048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C114F7B-831A-4DC9-83D8-5DDFDC9E93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8967" y="1140090"/>
            <a:ext cx="1742172" cy="172048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45EDE47-5168-4A40-A9BC-D6580293C9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8973" y="2300436"/>
            <a:ext cx="1838425" cy="195028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EB3A64-8188-4A94-9EA7-77BD66EE21F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59552" y="2384787"/>
            <a:ext cx="1838425" cy="195028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D5644F3-A2C2-40AE-92E4-781FF8F1E7A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0486" y="4596137"/>
            <a:ext cx="3523823" cy="199211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80CA66-7A53-46C7-8DD4-B1507EEF1D9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31217" y="4598499"/>
            <a:ext cx="3608432" cy="203279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F56F3FC4-041A-4443-84D5-4F40D5E2CBA8}"/>
              </a:ext>
            </a:extLst>
          </p:cNvPr>
          <p:cNvCxnSpPr>
            <a:stCxn id="8" idx="2"/>
          </p:cNvCxnSpPr>
          <p:nvPr/>
        </p:nvCxnSpPr>
        <p:spPr>
          <a:xfrm>
            <a:off x="5649468" y="2868325"/>
            <a:ext cx="0" cy="407255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 сполучна лінія 18">
            <a:extLst>
              <a:ext uri="{FF2B5EF4-FFF2-40B4-BE49-F238E27FC236}">
                <a16:creationId xmlns:a16="http://schemas.microsoft.com/office/drawing/2014/main" id="{708C4774-19E1-4EA2-8386-972E01786424}"/>
              </a:ext>
            </a:extLst>
          </p:cNvPr>
          <p:cNvCxnSpPr/>
          <p:nvPr/>
        </p:nvCxnSpPr>
        <p:spPr>
          <a:xfrm>
            <a:off x="7629867" y="2860574"/>
            <a:ext cx="0" cy="407255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id="{748340DD-C861-4393-896D-FC6A47E036F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7398" y="3267829"/>
            <a:ext cx="4722154" cy="7751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 сполучна лінія 23">
            <a:extLst>
              <a:ext uri="{FF2B5EF4-FFF2-40B4-BE49-F238E27FC236}">
                <a16:creationId xmlns:a16="http://schemas.microsoft.com/office/drawing/2014/main" id="{03CEF968-B408-4C31-AFC3-10218A02CA37}"/>
              </a:ext>
            </a:extLst>
          </p:cNvPr>
          <p:cNvCxnSpPr>
            <a:cxnSpLocks/>
          </p:cNvCxnSpPr>
          <p:nvPr/>
        </p:nvCxnSpPr>
        <p:spPr>
          <a:xfrm>
            <a:off x="3013411" y="4250724"/>
            <a:ext cx="0" cy="345413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 сполучна лінія 29">
            <a:extLst>
              <a:ext uri="{FF2B5EF4-FFF2-40B4-BE49-F238E27FC236}">
                <a16:creationId xmlns:a16="http://schemas.microsoft.com/office/drawing/2014/main" id="{CFE4F247-29E4-46E4-A302-EDD9FB46A8FE}"/>
              </a:ext>
            </a:extLst>
          </p:cNvPr>
          <p:cNvCxnSpPr>
            <a:cxnSpLocks/>
          </p:cNvCxnSpPr>
          <p:nvPr/>
        </p:nvCxnSpPr>
        <p:spPr>
          <a:xfrm>
            <a:off x="9678764" y="4335075"/>
            <a:ext cx="0" cy="261062"/>
          </a:xfrm>
          <a:prstGeom prst="line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5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Скільки</a:t>
            </a:r>
            <a:r>
              <a:rPr lang="ru-RU" sz="2000" b="1" dirty="0"/>
              <a:t> людей у </a:t>
            </a:r>
            <a:r>
              <a:rPr lang="ru-RU" sz="2000" b="1" dirty="0" err="1"/>
              <a:t>сім’ї</a:t>
            </a:r>
            <a:r>
              <a:rPr lang="ru-RU" sz="2000" b="1" dirty="0"/>
              <a:t> героя </a:t>
            </a:r>
            <a:r>
              <a:rPr lang="ru-RU" sz="2000" b="1" dirty="0" err="1"/>
              <a:t>вірша</a:t>
            </a:r>
            <a:r>
              <a:rPr lang="ru-RU" sz="2000" b="1" dirty="0"/>
              <a:t>? </a:t>
            </a:r>
            <a:r>
              <a:rPr lang="ru-RU" sz="2000" b="1" dirty="0" err="1"/>
              <a:t>Перелічіть</a:t>
            </a:r>
            <a:r>
              <a:rPr lang="ru-RU" sz="2000" b="1" dirty="0"/>
              <a:t> </a:t>
            </a:r>
            <a:r>
              <a:rPr lang="ru-RU" sz="2000" b="1" dirty="0" err="1"/>
              <a:t>їх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42760" y="2425566"/>
            <a:ext cx="6471139" cy="403742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МОЯ СІМ’Я</a:t>
            </a:r>
          </a:p>
          <a:p>
            <a:pPr algn="ctr"/>
            <a:r>
              <a:rPr lang="ru-RU" sz="3600" dirty="0"/>
              <a:t> </a:t>
            </a:r>
            <a:r>
              <a:rPr lang="ru-RU" sz="3600" dirty="0" err="1"/>
              <a:t>Дід</a:t>
            </a:r>
            <a:r>
              <a:rPr lang="ru-RU" sz="3600" dirty="0"/>
              <a:t>, бабуся, </a:t>
            </a:r>
            <a:r>
              <a:rPr lang="ru-RU" sz="3600" dirty="0" err="1"/>
              <a:t>тато</a:t>
            </a:r>
            <a:r>
              <a:rPr lang="ru-RU" sz="3600" dirty="0"/>
              <a:t>, </a:t>
            </a:r>
            <a:r>
              <a:rPr lang="ru-RU" sz="3600" dirty="0" err="1"/>
              <a:t>ненька</a:t>
            </a:r>
            <a:r>
              <a:rPr lang="ru-RU" sz="3600" dirty="0"/>
              <a:t>, старший брат, сестра </a:t>
            </a:r>
            <a:r>
              <a:rPr lang="ru-RU" sz="3600" dirty="0" err="1"/>
              <a:t>маленька</a:t>
            </a:r>
            <a:r>
              <a:rPr lang="ru-RU" sz="3600" dirty="0"/>
              <a:t>.</a:t>
            </a:r>
          </a:p>
          <a:p>
            <a:pPr algn="ctr"/>
            <a:r>
              <a:rPr lang="ru-RU" sz="3600" dirty="0"/>
              <a:t>В кожного — </a:t>
            </a:r>
            <a:r>
              <a:rPr lang="ru-RU" sz="3600" dirty="0" err="1"/>
              <a:t>своє</a:t>
            </a:r>
            <a:r>
              <a:rPr lang="ru-RU" sz="3600" dirty="0"/>
              <a:t> </a:t>
            </a:r>
            <a:r>
              <a:rPr lang="ru-RU" sz="3600" dirty="0" err="1"/>
              <a:t>ім’я</a:t>
            </a:r>
            <a:r>
              <a:rPr lang="ru-RU" sz="3600" dirty="0"/>
              <a:t>, </a:t>
            </a:r>
          </a:p>
          <a:p>
            <a:pPr algn="ctr"/>
            <a:r>
              <a:rPr lang="ru-RU" sz="3600" dirty="0"/>
              <a:t>а </a:t>
            </a:r>
            <a:r>
              <a:rPr lang="ru-RU" sz="3600" dirty="0" err="1"/>
              <a:t>всі</a:t>
            </a:r>
            <a:r>
              <a:rPr lang="ru-RU" sz="3600" dirty="0"/>
              <a:t> разом — ми </a:t>
            </a:r>
            <a:r>
              <a:rPr lang="ru-RU" sz="3600" dirty="0" err="1"/>
              <a:t>сім’я</a:t>
            </a:r>
            <a:r>
              <a:rPr lang="ru-RU" sz="3600" dirty="0"/>
              <a:t>.</a:t>
            </a:r>
          </a:p>
          <a:p>
            <a:pPr algn="r"/>
            <a:r>
              <a:rPr lang="ru-RU" sz="3200" i="1" dirty="0" err="1"/>
              <a:t>Володимир</a:t>
            </a:r>
            <a:r>
              <a:rPr lang="ru-RU" sz="3200" i="1" dirty="0"/>
              <a:t> </a:t>
            </a:r>
            <a:r>
              <a:rPr lang="ru-RU" sz="3200" i="1" dirty="0" err="1"/>
              <a:t>Верховень</a:t>
            </a:r>
            <a:endParaRPr lang="ru-RU" sz="3200" i="1" dirty="0"/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878" y="1631852"/>
            <a:ext cx="4890558" cy="373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4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695</Words>
  <Application>Microsoft Office PowerPoint</Application>
  <PresentationFormat>Широкоэкранный</PresentationFormat>
  <Paragraphs>207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96</cp:revision>
  <dcterms:created xsi:type="dcterms:W3CDTF">2018-01-05T16:38:53Z</dcterms:created>
  <dcterms:modified xsi:type="dcterms:W3CDTF">2022-03-23T06:26:03Z</dcterms:modified>
</cp:coreProperties>
</file>