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8" r:id="rId2"/>
    <p:sldId id="1696" r:id="rId3"/>
    <p:sldId id="2762" r:id="rId4"/>
    <p:sldId id="2851" r:id="rId5"/>
    <p:sldId id="2826" r:id="rId6"/>
    <p:sldId id="2852" r:id="rId7"/>
    <p:sldId id="2828" r:id="rId8"/>
    <p:sldId id="2853" r:id="rId9"/>
    <p:sldId id="2830" r:id="rId10"/>
    <p:sldId id="2854" r:id="rId11"/>
    <p:sldId id="2832" r:id="rId12"/>
    <p:sldId id="2855" r:id="rId13"/>
    <p:sldId id="2489" r:id="rId14"/>
    <p:sldId id="956" r:id="rId15"/>
    <p:sldId id="888" r:id="rId16"/>
    <p:sldId id="2856" r:id="rId17"/>
    <p:sldId id="2880" r:id="rId18"/>
    <p:sldId id="2881" r:id="rId19"/>
    <p:sldId id="2882" r:id="rId20"/>
    <p:sldId id="2883" r:id="rId21"/>
    <p:sldId id="2884" r:id="rId22"/>
    <p:sldId id="2885" r:id="rId23"/>
    <p:sldId id="2886" r:id="rId24"/>
    <p:sldId id="2857" r:id="rId25"/>
    <p:sldId id="2887" r:id="rId26"/>
    <p:sldId id="2859" r:id="rId27"/>
    <p:sldId id="2834" r:id="rId28"/>
    <p:sldId id="2888" r:id="rId29"/>
    <p:sldId id="2889" r:id="rId30"/>
    <p:sldId id="2890" r:id="rId31"/>
    <p:sldId id="2891" r:id="rId32"/>
    <p:sldId id="2892" r:id="rId33"/>
    <p:sldId id="2893" r:id="rId34"/>
    <p:sldId id="2894" r:id="rId35"/>
    <p:sldId id="2810" r:id="rId36"/>
    <p:sldId id="2895" r:id="rId37"/>
    <p:sldId id="2896" r:id="rId38"/>
    <p:sldId id="2897" r:id="rId39"/>
    <p:sldId id="2898" r:id="rId40"/>
    <p:sldId id="2800" r:id="rId41"/>
    <p:sldId id="1237" r:id="rId42"/>
    <p:sldId id="2900" r:id="rId43"/>
    <p:sldId id="2901" r:id="rId44"/>
    <p:sldId id="2743" r:id="rId45"/>
    <p:sldId id="2899" r:id="rId46"/>
    <p:sldId id="2902" r:id="rId47"/>
    <p:sldId id="965" r:id="rId48"/>
    <p:sldId id="2277" r:id="rId4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696"/>
            <p14:sldId id="2762"/>
            <p14:sldId id="2851"/>
            <p14:sldId id="2826"/>
            <p14:sldId id="2852"/>
            <p14:sldId id="2828"/>
            <p14:sldId id="2853"/>
            <p14:sldId id="2830"/>
            <p14:sldId id="2854"/>
            <p14:sldId id="2832"/>
            <p14:sldId id="2855"/>
            <p14:sldId id="2489"/>
            <p14:sldId id="956"/>
            <p14:sldId id="888"/>
            <p14:sldId id="2856"/>
            <p14:sldId id="2880"/>
            <p14:sldId id="2881"/>
            <p14:sldId id="2882"/>
            <p14:sldId id="2883"/>
            <p14:sldId id="2884"/>
            <p14:sldId id="2885"/>
            <p14:sldId id="2886"/>
            <p14:sldId id="2857"/>
            <p14:sldId id="2887"/>
            <p14:sldId id="2859"/>
            <p14:sldId id="2834"/>
            <p14:sldId id="2888"/>
            <p14:sldId id="2889"/>
            <p14:sldId id="2890"/>
            <p14:sldId id="2891"/>
            <p14:sldId id="2892"/>
            <p14:sldId id="2893"/>
            <p14:sldId id="2894"/>
            <p14:sldId id="2810"/>
            <p14:sldId id="2895"/>
            <p14:sldId id="2896"/>
            <p14:sldId id="2897"/>
            <p14:sldId id="2898"/>
            <p14:sldId id="2800"/>
            <p14:sldId id="1237"/>
            <p14:sldId id="2900"/>
            <p14:sldId id="2901"/>
            <p14:sldId id="2743"/>
            <p14:sldId id="2899"/>
          </p14:sldIdLst>
        </p14:section>
        <p14:section name="Раздел без заголовка" id="{AC9334F8-F988-4E78-9E68-3A8F16322EC6}">
          <p14:sldIdLst>
            <p14:sldId id="2902"/>
            <p14:sldId id="965"/>
            <p14:sldId id="2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2F3242"/>
    <a:srgbClr val="FF6600"/>
    <a:srgbClr val="1694E9"/>
    <a:srgbClr val="FF3131"/>
    <a:srgbClr val="BA1CBA"/>
    <a:srgbClr val="9E0000"/>
    <a:srgbClr val="00B050"/>
    <a:srgbClr val="0D0D0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Средний стиль 3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6" autoAdjust="0"/>
    <p:restoredTop sz="94322" autoAdjust="0"/>
  </p:normalViewPr>
  <p:slideViewPr>
    <p:cSldViewPr snapToGrid="0">
      <p:cViewPr varScale="1">
        <p:scale>
          <a:sx n="71" d="100"/>
          <a:sy n="71" d="100"/>
        </p:scale>
        <p:origin x="51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23.03.2022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23.03.2022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23.03.2022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23.03.2022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23.03.2022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23.03.2022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23.03.2022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23.03.2022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5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5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5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5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5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5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5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5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5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image" Target="../media/image47.jpeg"/><Relationship Id="rId3" Type="http://schemas.openxmlformats.org/officeDocument/2006/relationships/image" Target="../media/image13.png"/><Relationship Id="rId21" Type="http://schemas.openxmlformats.org/officeDocument/2006/relationships/image" Target="../media/image49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5.jpeg"/><Relationship Id="rId16" Type="http://schemas.openxmlformats.org/officeDocument/2006/relationships/image" Target="../media/image46.png"/><Relationship Id="rId20" Type="http://schemas.microsoft.com/office/2007/relationships/hdphoto" Target="../media/hdphoto2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microsoft.com/office/2007/relationships/hdphoto" Target="../media/hdphoto3.wdp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23" Type="http://schemas.openxmlformats.org/officeDocument/2006/relationships/image" Target="../media/image51.png"/><Relationship Id="rId10" Type="http://schemas.openxmlformats.org/officeDocument/2006/relationships/image" Target="../media/image20.png"/><Relationship Id="rId19" Type="http://schemas.openxmlformats.org/officeDocument/2006/relationships/image" Target="../media/image48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Relationship Id="rId22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image" Target="../media/image53.png"/><Relationship Id="rId26" Type="http://schemas.openxmlformats.org/officeDocument/2006/relationships/image" Target="../media/image61.png"/><Relationship Id="rId39" Type="http://schemas.openxmlformats.org/officeDocument/2006/relationships/image" Target="../media/image74.png"/><Relationship Id="rId3" Type="http://schemas.openxmlformats.org/officeDocument/2006/relationships/image" Target="../media/image13.png"/><Relationship Id="rId21" Type="http://schemas.openxmlformats.org/officeDocument/2006/relationships/image" Target="../media/image56.png"/><Relationship Id="rId34" Type="http://schemas.openxmlformats.org/officeDocument/2006/relationships/image" Target="../media/image69.png"/><Relationship Id="rId42" Type="http://schemas.openxmlformats.org/officeDocument/2006/relationships/image" Target="../media/image77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5" Type="http://schemas.openxmlformats.org/officeDocument/2006/relationships/image" Target="../media/image60.png"/><Relationship Id="rId33" Type="http://schemas.openxmlformats.org/officeDocument/2006/relationships/image" Target="../media/image68.png"/><Relationship Id="rId38" Type="http://schemas.openxmlformats.org/officeDocument/2006/relationships/image" Target="../media/image73.png"/><Relationship Id="rId2" Type="http://schemas.openxmlformats.org/officeDocument/2006/relationships/image" Target="../media/image52.png"/><Relationship Id="rId16" Type="http://schemas.openxmlformats.org/officeDocument/2006/relationships/image" Target="../media/image46.png"/><Relationship Id="rId20" Type="http://schemas.openxmlformats.org/officeDocument/2006/relationships/image" Target="../media/image55.png"/><Relationship Id="rId29" Type="http://schemas.openxmlformats.org/officeDocument/2006/relationships/image" Target="../media/image64.png"/><Relationship Id="rId41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59.png"/><Relationship Id="rId32" Type="http://schemas.openxmlformats.org/officeDocument/2006/relationships/image" Target="../media/image67.png"/><Relationship Id="rId37" Type="http://schemas.openxmlformats.org/officeDocument/2006/relationships/image" Target="../media/image72.png"/><Relationship Id="rId40" Type="http://schemas.openxmlformats.org/officeDocument/2006/relationships/image" Target="../media/image75.png"/><Relationship Id="rId45" Type="http://schemas.openxmlformats.org/officeDocument/2006/relationships/image" Target="../media/image80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23" Type="http://schemas.openxmlformats.org/officeDocument/2006/relationships/image" Target="../media/image58.png"/><Relationship Id="rId28" Type="http://schemas.openxmlformats.org/officeDocument/2006/relationships/image" Target="../media/image63.png"/><Relationship Id="rId36" Type="http://schemas.openxmlformats.org/officeDocument/2006/relationships/image" Target="../media/image71.png"/><Relationship Id="rId10" Type="http://schemas.openxmlformats.org/officeDocument/2006/relationships/image" Target="../media/image20.png"/><Relationship Id="rId19" Type="http://schemas.openxmlformats.org/officeDocument/2006/relationships/image" Target="../media/image54.png"/><Relationship Id="rId31" Type="http://schemas.openxmlformats.org/officeDocument/2006/relationships/image" Target="../media/image66.png"/><Relationship Id="rId44" Type="http://schemas.openxmlformats.org/officeDocument/2006/relationships/image" Target="../media/image7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Relationship Id="rId22" Type="http://schemas.openxmlformats.org/officeDocument/2006/relationships/image" Target="../media/image57.png"/><Relationship Id="rId27" Type="http://schemas.openxmlformats.org/officeDocument/2006/relationships/image" Target="../media/image62.png"/><Relationship Id="rId30" Type="http://schemas.openxmlformats.org/officeDocument/2006/relationships/image" Target="../media/image65.png"/><Relationship Id="rId35" Type="http://schemas.openxmlformats.org/officeDocument/2006/relationships/image" Target="../media/image70.png"/><Relationship Id="rId43" Type="http://schemas.openxmlformats.org/officeDocument/2006/relationships/image" Target="../media/image7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5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5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5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5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5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5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5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5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5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17" Type="http://schemas.openxmlformats.org/officeDocument/2006/relationships/image" Target="../media/image81.png"/><Relationship Id="rId2" Type="http://schemas.openxmlformats.org/officeDocument/2006/relationships/image" Target="../media/image13.png"/><Relationship Id="rId16" Type="http://schemas.microsoft.com/office/2007/relationships/hdphoto" Target="../media/hdphoto1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5.png"/><Relationship Id="rId5" Type="http://schemas.openxmlformats.org/officeDocument/2006/relationships/image" Target="../media/image16.png"/><Relationship Id="rId15" Type="http://schemas.openxmlformats.org/officeDocument/2006/relationships/image" Target="../media/image4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image" Target="../media/image83.jpe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82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" Type="http://schemas.openxmlformats.org/officeDocument/2006/relationships/image" Target="../media/image45.jpe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18" Type="http://schemas.openxmlformats.org/officeDocument/2006/relationships/image" Target="../media/image85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17" Type="http://schemas.openxmlformats.org/officeDocument/2006/relationships/image" Target="../media/image84.jpeg"/><Relationship Id="rId2" Type="http://schemas.openxmlformats.org/officeDocument/2006/relationships/image" Target="../media/image13.png"/><Relationship Id="rId16" Type="http://schemas.microsoft.com/office/2007/relationships/hdphoto" Target="../media/hdphoto1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5.png"/><Relationship Id="rId5" Type="http://schemas.openxmlformats.org/officeDocument/2006/relationships/image" Target="../media/image16.png"/><Relationship Id="rId15" Type="http://schemas.openxmlformats.org/officeDocument/2006/relationships/image" Target="../media/image46.png"/><Relationship Id="rId10" Type="http://schemas.openxmlformats.org/officeDocument/2006/relationships/image" Target="../media/image21.png"/><Relationship Id="rId19" Type="http://schemas.openxmlformats.org/officeDocument/2006/relationships/image" Target="../media/image86.jpe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18" Type="http://schemas.openxmlformats.org/officeDocument/2006/relationships/image" Target="../media/image53.png"/><Relationship Id="rId26" Type="http://schemas.openxmlformats.org/officeDocument/2006/relationships/image" Target="../media/image91.png"/><Relationship Id="rId3" Type="http://schemas.openxmlformats.org/officeDocument/2006/relationships/image" Target="../media/image13.png"/><Relationship Id="rId21" Type="http://schemas.openxmlformats.org/officeDocument/2006/relationships/image" Target="../media/image87.png"/><Relationship Id="rId34" Type="http://schemas.openxmlformats.org/officeDocument/2006/relationships/image" Target="../media/image97.pn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microsoft.com/office/2007/relationships/hdphoto" Target="../media/hdphoto1.wdp"/><Relationship Id="rId25" Type="http://schemas.openxmlformats.org/officeDocument/2006/relationships/image" Target="../media/image90.png"/><Relationship Id="rId33" Type="http://schemas.openxmlformats.org/officeDocument/2006/relationships/image" Target="../media/image96.png"/><Relationship Id="rId2" Type="http://schemas.openxmlformats.org/officeDocument/2006/relationships/image" Target="../media/image52.png"/><Relationship Id="rId16" Type="http://schemas.openxmlformats.org/officeDocument/2006/relationships/image" Target="../media/image46.png"/><Relationship Id="rId20" Type="http://schemas.openxmlformats.org/officeDocument/2006/relationships/image" Target="../media/image55.png"/><Relationship Id="rId29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89.png"/><Relationship Id="rId32" Type="http://schemas.openxmlformats.org/officeDocument/2006/relationships/image" Target="../media/image95.png"/><Relationship Id="rId37" Type="http://schemas.openxmlformats.org/officeDocument/2006/relationships/image" Target="../media/image100.png"/><Relationship Id="rId5" Type="http://schemas.openxmlformats.org/officeDocument/2006/relationships/image" Target="../media/image15.png"/><Relationship Id="rId15" Type="http://schemas.openxmlformats.org/officeDocument/2006/relationships/image" Target="../media/image24.png"/><Relationship Id="rId23" Type="http://schemas.openxmlformats.org/officeDocument/2006/relationships/image" Target="../media/image88.png"/><Relationship Id="rId28" Type="http://schemas.openxmlformats.org/officeDocument/2006/relationships/image" Target="../media/image63.png"/><Relationship Id="rId36" Type="http://schemas.openxmlformats.org/officeDocument/2006/relationships/image" Target="../media/image99.png"/><Relationship Id="rId10" Type="http://schemas.openxmlformats.org/officeDocument/2006/relationships/image" Target="../media/image20.png"/><Relationship Id="rId19" Type="http://schemas.openxmlformats.org/officeDocument/2006/relationships/image" Target="../media/image54.png"/><Relationship Id="rId31" Type="http://schemas.openxmlformats.org/officeDocument/2006/relationships/image" Target="../media/image94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Relationship Id="rId22" Type="http://schemas.openxmlformats.org/officeDocument/2006/relationships/image" Target="../media/image57.png"/><Relationship Id="rId27" Type="http://schemas.openxmlformats.org/officeDocument/2006/relationships/image" Target="../media/image92.png"/><Relationship Id="rId30" Type="http://schemas.openxmlformats.org/officeDocument/2006/relationships/image" Target="../media/image65.png"/><Relationship Id="rId35" Type="http://schemas.openxmlformats.org/officeDocument/2006/relationships/image" Target="../media/image9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4.png"/><Relationship Id="rId18" Type="http://schemas.openxmlformats.org/officeDocument/2006/relationships/image" Target="../media/image107.png"/><Relationship Id="rId3" Type="http://schemas.openxmlformats.org/officeDocument/2006/relationships/image" Target="../media/image102.jpe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openxmlformats.org/officeDocument/2006/relationships/image" Target="../media/image106.png"/><Relationship Id="rId2" Type="http://schemas.openxmlformats.org/officeDocument/2006/relationships/image" Target="../media/image101.jpeg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104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10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4.png"/><Relationship Id="rId18" Type="http://schemas.openxmlformats.org/officeDocument/2006/relationships/image" Target="../media/image110.png"/><Relationship Id="rId3" Type="http://schemas.openxmlformats.org/officeDocument/2006/relationships/image" Target="../media/image102.jpeg"/><Relationship Id="rId7" Type="http://schemas.openxmlformats.org/officeDocument/2006/relationships/image" Target="../media/image17.png"/><Relationship Id="rId12" Type="http://schemas.openxmlformats.org/officeDocument/2006/relationships/image" Target="../media/image25.png"/><Relationship Id="rId17" Type="http://schemas.openxmlformats.org/officeDocument/2006/relationships/image" Target="../media/image106.png"/><Relationship Id="rId2" Type="http://schemas.openxmlformats.org/officeDocument/2006/relationships/image" Target="../media/image101.jpeg"/><Relationship Id="rId16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108.png"/><Relationship Id="rId10" Type="http://schemas.openxmlformats.org/officeDocument/2006/relationships/image" Target="../media/image20.png"/><Relationship Id="rId19" Type="http://schemas.openxmlformats.org/officeDocument/2006/relationships/image" Target="../media/image111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10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5.png"/><Relationship Id="rId18" Type="http://schemas.microsoft.com/office/2007/relationships/hdphoto" Target="../media/hdphoto1.wdp"/><Relationship Id="rId3" Type="http://schemas.openxmlformats.org/officeDocument/2006/relationships/image" Target="../media/image45.jpe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46.png"/><Relationship Id="rId2" Type="http://schemas.openxmlformats.org/officeDocument/2006/relationships/image" Target="../media/image112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5.png"/><Relationship Id="rId18" Type="http://schemas.microsoft.com/office/2007/relationships/hdphoto" Target="../media/hdphoto1.wdp"/><Relationship Id="rId26" Type="http://schemas.openxmlformats.org/officeDocument/2006/relationships/image" Target="../media/image116.png"/><Relationship Id="rId3" Type="http://schemas.openxmlformats.org/officeDocument/2006/relationships/image" Target="../media/image45.jpeg"/><Relationship Id="rId21" Type="http://schemas.openxmlformats.org/officeDocument/2006/relationships/image" Target="../media/image55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46.png"/><Relationship Id="rId25" Type="http://schemas.openxmlformats.org/officeDocument/2006/relationships/image" Target="../media/image115.png"/><Relationship Id="rId2" Type="http://schemas.openxmlformats.org/officeDocument/2006/relationships/image" Target="../media/image52.png"/><Relationship Id="rId16" Type="http://schemas.openxmlformats.org/officeDocument/2006/relationships/image" Target="../media/image24.png"/><Relationship Id="rId20" Type="http://schemas.openxmlformats.org/officeDocument/2006/relationships/image" Target="../media/image54.png"/><Relationship Id="rId29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114.pn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23" Type="http://schemas.openxmlformats.org/officeDocument/2006/relationships/image" Target="../media/image57.png"/><Relationship Id="rId28" Type="http://schemas.openxmlformats.org/officeDocument/2006/relationships/image" Target="../media/image118.png"/><Relationship Id="rId10" Type="http://schemas.openxmlformats.org/officeDocument/2006/relationships/image" Target="../media/image19.png"/><Relationship Id="rId19" Type="http://schemas.openxmlformats.org/officeDocument/2006/relationships/image" Target="../media/image53.png"/><Relationship Id="rId31" Type="http://schemas.openxmlformats.org/officeDocument/2006/relationships/image" Target="../media/image121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2.png"/><Relationship Id="rId22" Type="http://schemas.openxmlformats.org/officeDocument/2006/relationships/image" Target="../media/image113.png"/><Relationship Id="rId27" Type="http://schemas.openxmlformats.org/officeDocument/2006/relationships/image" Target="../media/image117.png"/><Relationship Id="rId30" Type="http://schemas.openxmlformats.org/officeDocument/2006/relationships/image" Target="../media/image12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ingapps.org/create?new=71#preview" TargetMode="Externa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34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12" Type="http://schemas.openxmlformats.org/officeDocument/2006/relationships/image" Target="../media/image133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0" Type="http://schemas.openxmlformats.org/officeDocument/2006/relationships/image" Target="../media/image131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Relationship Id="rId14" Type="http://schemas.openxmlformats.org/officeDocument/2006/relationships/image" Target="../media/image13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70581" y="1583079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985934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119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5380" y="2478102"/>
            <a:ext cx="68568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5400" b="1" dirty="0">
                <a:solidFill>
                  <a:srgbClr val="2F3242"/>
                </a:solidFill>
              </a:rPr>
              <a:t>Множення </a:t>
            </a:r>
            <a:endParaRPr lang="en-US" sz="5400" b="1" dirty="0">
              <a:solidFill>
                <a:srgbClr val="2F3242"/>
              </a:solidFill>
            </a:endParaRPr>
          </a:p>
          <a:p>
            <a:pPr algn="ctr"/>
            <a:r>
              <a:rPr lang="uk-UA" sz="5400" b="1" dirty="0">
                <a:solidFill>
                  <a:srgbClr val="2F3242"/>
                </a:solidFill>
              </a:rPr>
              <a:t>виду 320∙3. Розв'язування задач</a:t>
            </a:r>
            <a:endParaRPr lang="ru-RU" sz="54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18167" y="400359"/>
            <a:ext cx="87793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6</a:t>
            </a:r>
            <a:r>
              <a:rPr lang="uk-UA" sz="2800" b="1" dirty="0">
                <a:solidFill>
                  <a:schemeClr val="bg1"/>
                </a:solidFill>
              </a:rPr>
              <a:t>.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uk-UA" sz="2800" b="1" dirty="0">
                <a:solidFill>
                  <a:schemeClr val="bg1"/>
                </a:solidFill>
              </a:rPr>
              <a:t>Множення і ділення в межах 1000. Усне множення і ділення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1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82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66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029" y="1291772"/>
            <a:ext cx="3848996" cy="538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5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39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78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16955" y="1267096"/>
            <a:ext cx="4008394" cy="541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0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39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78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516955" y="1267096"/>
            <a:ext cx="4008394" cy="541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6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0847" y="3424058"/>
            <a:ext cx="578163" cy="72129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3009" y="3432319"/>
            <a:ext cx="578163" cy="72129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09365" y="3444576"/>
            <a:ext cx="578163" cy="72129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38924" y="3432319"/>
            <a:ext cx="578163" cy="721295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26882" y="3424058"/>
            <a:ext cx="578163" cy="721295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9044" y="3432319"/>
            <a:ext cx="578163" cy="721295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52797" y="3424058"/>
            <a:ext cx="578163" cy="721295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4959" y="3432319"/>
            <a:ext cx="578163" cy="72129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92917" y="3424056"/>
            <a:ext cx="578163" cy="721295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5255" y="3432319"/>
            <a:ext cx="578163" cy="721295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9008" y="3432319"/>
            <a:ext cx="578163" cy="721295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05551" y="3424055"/>
            <a:ext cx="578163" cy="721295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69128" y="3432319"/>
            <a:ext cx="578163" cy="721295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11964" y="3432318"/>
            <a:ext cx="578163" cy="721295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95043" y="3432319"/>
            <a:ext cx="578163" cy="721295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48901" y="3427402"/>
            <a:ext cx="578163" cy="721295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ADA764D4-70D1-483E-A2C2-B658842C96F8}"/>
              </a:ext>
            </a:extLst>
          </p:cNvPr>
          <p:cNvPicPr>
            <a:picLocks noChangeAspect="1"/>
          </p:cNvPicPr>
          <p:nvPr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7631" y="1190813"/>
            <a:ext cx="3413131" cy="183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00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071" y="1610635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із підручником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«Математика»</a:t>
            </a:r>
          </a:p>
          <a:p>
            <a:pPr algn="ctr"/>
            <a:r>
              <a:rPr lang="uk-UA" sz="4000" b="1" dirty="0" err="1">
                <a:solidFill>
                  <a:schemeClr val="bg1"/>
                </a:solidFill>
              </a:rPr>
              <a:t>Г.Лишенко</a:t>
            </a:r>
            <a:r>
              <a:rPr lang="uk-UA" sz="4000" b="1" dirty="0">
                <a:solidFill>
                  <a:schemeClr val="bg1"/>
                </a:solidFill>
              </a:rPr>
              <a:t> </a:t>
            </a:r>
            <a:endParaRPr lang="en-US" sz="40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</a:t>
            </a:r>
            <a:r>
              <a:rPr lang="en-US" sz="4000" b="1" dirty="0">
                <a:solidFill>
                  <a:schemeClr val="bg1"/>
                </a:solidFill>
              </a:rPr>
              <a:t>61</a:t>
            </a:r>
            <a:r>
              <a:rPr lang="uk-UA" sz="4000" b="1" dirty="0">
                <a:solidFill>
                  <a:schemeClr val="bg1"/>
                </a:solidFill>
              </a:rPr>
              <a:t> - </a:t>
            </a:r>
            <a:r>
              <a:rPr lang="en-US" sz="4000" b="1" dirty="0">
                <a:solidFill>
                  <a:schemeClr val="bg1"/>
                </a:solidFill>
              </a:rPr>
              <a:t>63</a:t>
            </a:r>
            <a:endParaRPr lang="uk-UA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367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649352" y="1466576"/>
            <a:ext cx="7351744" cy="1364505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solidFill>
                  <a:schemeClr val="tx1"/>
                </a:solidFill>
              </a:rPr>
              <a:t>23 </a:t>
            </a:r>
            <a:r>
              <a:rPr lang="uk-UA" sz="8800" b="1" dirty="0">
                <a:solidFill>
                  <a:schemeClr val="tx1"/>
                </a:solidFill>
              </a:rPr>
              <a:t>∙ </a:t>
            </a:r>
            <a:r>
              <a:rPr lang="en-US" sz="8800" b="1" dirty="0">
                <a:solidFill>
                  <a:schemeClr val="tx1"/>
                </a:solidFill>
              </a:rPr>
              <a:t>3</a:t>
            </a:r>
            <a:r>
              <a:rPr lang="uk-UA" sz="8800" b="1" dirty="0">
                <a:solidFill>
                  <a:schemeClr val="tx1"/>
                </a:solidFill>
              </a:rPr>
              <a:t> =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8001096" y="1466575"/>
            <a:ext cx="3366472" cy="1364505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solidFill>
                  <a:schemeClr val="tx1"/>
                </a:solidFill>
              </a:rPr>
              <a:t>69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49352" y="2953420"/>
            <a:ext cx="7351744" cy="1364505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solidFill>
                  <a:schemeClr val="tx1"/>
                </a:solidFill>
              </a:rPr>
              <a:t>12 ∙ 4 </a:t>
            </a:r>
            <a:r>
              <a:rPr lang="uk-UA" sz="8800" b="1" dirty="0">
                <a:solidFill>
                  <a:schemeClr val="tx1"/>
                </a:solidFill>
              </a:rPr>
              <a:t>=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8001096" y="2953419"/>
            <a:ext cx="3366472" cy="1364505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solidFill>
                  <a:schemeClr val="tx1"/>
                </a:solidFill>
              </a:rPr>
              <a:t>48</a:t>
            </a:r>
            <a:endParaRPr lang="ru-RU" sz="8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74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43" grpId="0" animBg="1"/>
      <p:bldP spid="44" grpId="0" animBg="1"/>
      <p:bldP spid="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367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649352" y="1466576"/>
            <a:ext cx="6754136" cy="1364505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solidFill>
                  <a:schemeClr val="tx1"/>
                </a:solidFill>
              </a:rPr>
              <a:t>23 </a:t>
            </a:r>
            <a:r>
              <a:rPr lang="uk-UA" sz="8800" b="1" dirty="0" err="1">
                <a:solidFill>
                  <a:schemeClr val="tx1"/>
                </a:solidFill>
              </a:rPr>
              <a:t>дес</a:t>
            </a:r>
            <a:r>
              <a:rPr lang="uk-UA" sz="8800" b="1" dirty="0">
                <a:solidFill>
                  <a:schemeClr val="tx1"/>
                </a:solidFill>
              </a:rPr>
              <a:t>. ∙ </a:t>
            </a:r>
            <a:r>
              <a:rPr lang="en-US" sz="8800" b="1" dirty="0">
                <a:solidFill>
                  <a:schemeClr val="tx1"/>
                </a:solidFill>
              </a:rPr>
              <a:t>3</a:t>
            </a:r>
            <a:r>
              <a:rPr lang="uk-UA" sz="8800" b="1" dirty="0">
                <a:solidFill>
                  <a:schemeClr val="tx1"/>
                </a:solidFill>
              </a:rPr>
              <a:t> =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7403488" y="1466575"/>
            <a:ext cx="3964080" cy="1364505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solidFill>
                  <a:schemeClr val="tx1"/>
                </a:solidFill>
              </a:rPr>
              <a:t>69</a:t>
            </a:r>
            <a:r>
              <a:rPr lang="uk-UA" sz="8800" b="1" dirty="0">
                <a:solidFill>
                  <a:schemeClr val="tx1"/>
                </a:solidFill>
              </a:rPr>
              <a:t> </a:t>
            </a:r>
            <a:r>
              <a:rPr lang="uk-UA" sz="8800" b="1" dirty="0" err="1">
                <a:solidFill>
                  <a:schemeClr val="tx1"/>
                </a:solidFill>
              </a:rPr>
              <a:t>дес</a:t>
            </a:r>
            <a:r>
              <a:rPr lang="uk-UA" sz="8800" b="1" dirty="0">
                <a:solidFill>
                  <a:schemeClr val="tx1"/>
                </a:solidFill>
              </a:rPr>
              <a:t>.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49352" y="2953420"/>
            <a:ext cx="6754136" cy="1364505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solidFill>
                  <a:schemeClr val="tx1"/>
                </a:solidFill>
              </a:rPr>
              <a:t>12</a:t>
            </a:r>
            <a:r>
              <a:rPr lang="uk-UA" sz="8800" b="1" dirty="0">
                <a:solidFill>
                  <a:schemeClr val="tx1"/>
                </a:solidFill>
              </a:rPr>
              <a:t> </a:t>
            </a:r>
            <a:r>
              <a:rPr lang="uk-UA" sz="8800" b="1" dirty="0" err="1">
                <a:solidFill>
                  <a:schemeClr val="tx1"/>
                </a:solidFill>
              </a:rPr>
              <a:t>дес</a:t>
            </a:r>
            <a:r>
              <a:rPr lang="uk-UA" sz="8800" b="1" dirty="0">
                <a:solidFill>
                  <a:schemeClr val="tx1"/>
                </a:solidFill>
              </a:rPr>
              <a:t>.</a:t>
            </a:r>
            <a:r>
              <a:rPr lang="en-US" sz="8800" b="1" dirty="0">
                <a:solidFill>
                  <a:schemeClr val="tx1"/>
                </a:solidFill>
              </a:rPr>
              <a:t> ∙ 4 </a:t>
            </a:r>
            <a:r>
              <a:rPr lang="uk-UA" sz="8800" b="1" dirty="0">
                <a:solidFill>
                  <a:schemeClr val="tx1"/>
                </a:solidFill>
              </a:rPr>
              <a:t>=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7403488" y="2953419"/>
            <a:ext cx="3964080" cy="1364505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solidFill>
                  <a:schemeClr val="tx1"/>
                </a:solidFill>
              </a:rPr>
              <a:t>48</a:t>
            </a:r>
            <a:r>
              <a:rPr lang="uk-UA" sz="8800" b="1" dirty="0">
                <a:solidFill>
                  <a:schemeClr val="tx1"/>
                </a:solidFill>
              </a:rPr>
              <a:t> </a:t>
            </a:r>
            <a:r>
              <a:rPr lang="uk-UA" sz="8800" b="1" dirty="0" err="1">
                <a:solidFill>
                  <a:schemeClr val="tx1"/>
                </a:solidFill>
              </a:rPr>
              <a:t>дес</a:t>
            </a:r>
            <a:r>
              <a:rPr lang="uk-UA" sz="8800" b="1" dirty="0">
                <a:solidFill>
                  <a:schemeClr val="tx1"/>
                </a:solidFill>
              </a:rPr>
              <a:t>.</a:t>
            </a:r>
            <a:endParaRPr lang="ru-RU" sz="8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43" grpId="0" animBg="1"/>
      <p:bldP spid="44" grpId="0" animBg="1"/>
      <p:bldP spid="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367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649352" y="1466576"/>
            <a:ext cx="6754136" cy="1364505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540 : 9 =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7403488" y="1466575"/>
            <a:ext cx="3964080" cy="1364505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solidFill>
                  <a:schemeClr val="tx1"/>
                </a:solidFill>
              </a:rPr>
              <a:t>6</a:t>
            </a:r>
            <a:r>
              <a:rPr lang="uk-UA" sz="8800" b="1" dirty="0">
                <a:solidFill>
                  <a:schemeClr val="tx1"/>
                </a:solidFill>
              </a:rPr>
              <a:t>0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649352" y="2953420"/>
            <a:ext cx="6754136" cy="1364505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630 : 7</a:t>
            </a:r>
            <a:r>
              <a:rPr lang="en-US" sz="8800" b="1" dirty="0">
                <a:solidFill>
                  <a:schemeClr val="tx1"/>
                </a:solidFill>
              </a:rPr>
              <a:t> </a:t>
            </a:r>
            <a:r>
              <a:rPr lang="uk-UA" sz="8800" b="1" dirty="0">
                <a:solidFill>
                  <a:schemeClr val="tx1"/>
                </a:solidFill>
              </a:rPr>
              <a:t>=</a:t>
            </a:r>
            <a:endParaRPr lang="ru-RU" sz="8800" b="1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7403488" y="2953419"/>
            <a:ext cx="3964080" cy="1364505"/>
          </a:xfrm>
          <a:prstGeom prst="rect">
            <a:avLst/>
          </a:prstGeom>
          <a:solidFill>
            <a:srgbClr val="FFFF0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800" b="1" dirty="0">
                <a:solidFill>
                  <a:schemeClr val="tx1"/>
                </a:solidFill>
              </a:rPr>
              <a:t>90</a:t>
            </a:r>
            <a:endParaRPr lang="ru-RU" sz="8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4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43" grpId="0" animBg="1"/>
      <p:bldP spid="44" grpId="0" animBg="1"/>
      <p:bldP spid="4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4888360" y="5041391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Поясни  спосіб обчислення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</a:t>
            </a:r>
            <a:r>
              <a:rPr lang="en-US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36</a:t>
            </a:r>
            <a:r>
              <a:rPr lang="uk-UA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220798" y="1252822"/>
            <a:ext cx="10588418" cy="90103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320 ∙ 3 = 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220798" y="2310256"/>
            <a:ext cx="10588418" cy="90103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(300 + 20) ∙ 3 = 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220798" y="3360392"/>
            <a:ext cx="10588418" cy="90103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300 ∙ 3 + 20 ∙ 3 = 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108482" y="4440123"/>
            <a:ext cx="10588418" cy="90103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900 + 60 = 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220798" y="5483904"/>
            <a:ext cx="10588418" cy="90103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960</a:t>
            </a:r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103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oy and girl behind math book">
            <a:extLst>
              <a:ext uri="{FF2B5EF4-FFF2-40B4-BE49-F238E27FC236}">
                <a16:creationId xmlns:a16="http://schemas.microsoft.com/office/drawing/2014/main" id="{BAE3C306-54A6-4F66-B006-3E402D4C0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62927" y="4598126"/>
            <a:ext cx="3930359" cy="212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Організація класу </a:t>
            </a:r>
          </a:p>
        </p:txBody>
      </p:sp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1355F926-84C1-4534-9CB2-319E2B5CC316}"/>
              </a:ext>
            </a:extLst>
          </p:cNvPr>
          <p:cNvSpPr/>
          <p:nvPr/>
        </p:nvSpPr>
        <p:spPr>
          <a:xfrm>
            <a:off x="744583" y="1247943"/>
            <a:ext cx="10367048" cy="3166824"/>
          </a:xfrm>
          <a:prstGeom prst="round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b="1" dirty="0">
                <a:solidFill>
                  <a:schemeClr val="bg1"/>
                </a:solidFill>
              </a:rPr>
              <a:t>Клас готовий працювати?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b="1" dirty="0">
                <a:solidFill>
                  <a:schemeClr val="bg1"/>
                </a:solidFill>
              </a:rPr>
              <a:t>Додавати й віднімати,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b="1" dirty="0">
                <a:solidFill>
                  <a:schemeClr val="bg1"/>
                </a:solidFill>
              </a:rPr>
              <a:t>Числа й вирази рівняти,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b="1" dirty="0">
                <a:solidFill>
                  <a:schemeClr val="bg1"/>
                </a:solidFill>
              </a:rPr>
              <a:t>Вчасно руки піднімати,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600" b="1" dirty="0">
                <a:solidFill>
                  <a:schemeClr val="bg1"/>
                </a:solidFill>
              </a:rPr>
              <a:t>Щоб складні задачі розв'язати. </a:t>
            </a:r>
            <a:endParaRPr lang="ru-RU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1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з коментуванням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36</a:t>
            </a:r>
            <a:r>
              <a:rPr lang="uk-UA" sz="4000" b="1" dirty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220798" y="1252822"/>
            <a:ext cx="10588418" cy="90103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180 ∙ 3 = 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220798" y="2310256"/>
            <a:ext cx="10588418" cy="90103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(100 + 80) ∙ 3 = 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220798" y="3360392"/>
            <a:ext cx="10588418" cy="90103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100 ∙ 3 + 80 ∙ 3 = 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208525" y="4433768"/>
            <a:ext cx="10588418" cy="90103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300 + 240 = 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220798" y="5483904"/>
            <a:ext cx="10588418" cy="90103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540</a:t>
            </a:r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607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з коментуванням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36</a:t>
            </a:r>
            <a:r>
              <a:rPr lang="uk-UA" sz="4000" b="1" dirty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220798" y="1252822"/>
            <a:ext cx="10588418" cy="90103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240 ∙ 2 = 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220798" y="2310256"/>
            <a:ext cx="10588418" cy="90103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(200 + 40) ∙ 2 = 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220798" y="3360392"/>
            <a:ext cx="10588418" cy="90103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200 ∙ 2 + 40 ∙ 2 = 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191356" y="4440123"/>
            <a:ext cx="10588418" cy="90103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400 + 80 = 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220798" y="5483904"/>
            <a:ext cx="10588418" cy="90103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480</a:t>
            </a:r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23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з коментуванням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36</a:t>
            </a:r>
            <a:r>
              <a:rPr lang="uk-UA" sz="4000" b="1" dirty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220798" y="1252822"/>
            <a:ext cx="10588418" cy="90103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150 ∙ 5 = 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220798" y="2310256"/>
            <a:ext cx="10588418" cy="90103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(100 + 50) ∙ 5 = 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220798" y="3360392"/>
            <a:ext cx="10588418" cy="90103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100 ∙ 5 + 50 ∙ 5 = 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208525" y="4433768"/>
            <a:ext cx="10588418" cy="90103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500 + 250 = 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220798" y="5483904"/>
            <a:ext cx="10588418" cy="90103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750</a:t>
            </a:r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481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з коментуванням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36</a:t>
            </a:r>
            <a:r>
              <a:rPr lang="uk-UA" sz="4000" b="1" dirty="0">
                <a:solidFill>
                  <a:schemeClr val="bg1"/>
                </a:solidFill>
              </a:rPr>
              <a:t>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220798" y="1252822"/>
            <a:ext cx="10588418" cy="90103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210 ∙ 4 = 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220798" y="2310256"/>
            <a:ext cx="10588418" cy="90103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(200 + 10) ∙ 4 = 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220798" y="3360392"/>
            <a:ext cx="10588418" cy="90103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200 ∙ 4 + 10 ∙ 4 = </a:t>
            </a: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208525" y="4433768"/>
            <a:ext cx="10588418" cy="90103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800 + 40 = 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220798" y="5483904"/>
            <a:ext cx="10588418" cy="901031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840</a:t>
            </a:r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69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705477" y="1417395"/>
            <a:ext cx="11146476" cy="3681030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До свята зустрічі весни спекли 120 гречаних млинців, а пшеничних – у 3 рази більше. Усі млинці розклали на тарілки, по 6 млинців на кожну. Скільки тарілок з млинцями вийшло?</a:t>
            </a: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70</a:t>
            </a:r>
            <a:endParaRPr lang="ru-RU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32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70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Результат пошуку зображень за запитом млинці вектор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68126" y="1585904"/>
            <a:ext cx="1921500" cy="130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Стрелка вправо 1"/>
          <p:cNvSpPr/>
          <p:nvPr/>
        </p:nvSpPr>
        <p:spPr>
          <a:xfrm>
            <a:off x="380798" y="2671235"/>
            <a:ext cx="1125275" cy="126927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3" name="Picture 2" descr="Результат пошуку зображень за запитом млинці вектор"/>
          <p:cNvPicPr>
            <a:picLocks noChangeAspect="1" noChangeArrowheads="1"/>
          </p:cNvPicPr>
          <p:nvPr/>
        </p:nvPicPr>
        <p:blipFill>
          <a:blip r:embed="rId19" cstate="email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0" b="100000" l="0" r="100000">
                        <a14:foregroundMark x1="20221" y1="12432" x2="85294" y2="11351"/>
                        <a14:foregroundMark x1="19485" y1="3784" x2="64338" y2="8649"/>
                      </a14:backgroundRemoval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3958" y="2784359"/>
            <a:ext cx="1921500" cy="130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Результат пошуку зображень за запитом млинці вектор"/>
          <p:cNvPicPr>
            <a:picLocks noChangeAspect="1" noChangeArrowheads="1"/>
          </p:cNvPicPr>
          <p:nvPr/>
        </p:nvPicPr>
        <p:blipFill>
          <a:blip r:embed="rId21" cstate="email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0" b="100000" l="0" r="100000">
                        <a14:foregroundMark x1="19118" y1="4865" x2="87500" y2="12432"/>
                        <a14:foregroundMark x1="28676" y1="4865" x2="83088" y2="59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25196" y="2298202"/>
            <a:ext cx="1921500" cy="130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Результат пошуку зображень за запитом млинці вектор"/>
          <p:cNvPicPr>
            <a:picLocks noChangeAspect="1" noChangeArrowheads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6842" y="3108498"/>
            <a:ext cx="1921500" cy="130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608788" y="4064714"/>
            <a:ext cx="168667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120 мл</a:t>
            </a:r>
            <a:endParaRPr lang="ru-R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4169738" y="4427461"/>
            <a:ext cx="251222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?, у 3 рази </a:t>
            </a:r>
          </a:p>
          <a:p>
            <a:pPr algn="ctr"/>
            <a:r>
              <a:rPr lang="uk-UA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більше</a:t>
            </a:r>
            <a:endParaRPr lang="uk-UA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Стрелка вправо 43"/>
          <p:cNvSpPr/>
          <p:nvPr/>
        </p:nvSpPr>
        <p:spPr>
          <a:xfrm>
            <a:off x="7258734" y="2675605"/>
            <a:ext cx="1125275" cy="126927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 descr="Результат пошуку зображень за запитом млинці вектор"/>
          <p:cNvPicPr>
            <a:picLocks noChangeAspect="1" noChangeArrowheads="1"/>
          </p:cNvPicPr>
          <p:nvPr/>
        </p:nvPicPr>
        <p:blipFill>
          <a:blip r:embed="rId23" cstate="email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0" b="99518" l="0" r="99674">
                        <a14:foregroundMark x1="5652" y1="66720" x2="31087" y2="87781"/>
                        <a14:foregroundMark x1="4130" y1="67846" x2="17935" y2="82154"/>
                        <a14:foregroundMark x1="9457" y1="73794" x2="25543" y2="86334"/>
                        <a14:foregroundMark x1="73696" y1="61736" x2="82500" y2="73151"/>
                        <a14:foregroundMark x1="6196" y1="69775" x2="16196" y2="81994"/>
                        <a14:foregroundMark x1="7283" y1="72669" x2="12283" y2="77653"/>
                        <a14:foregroundMark x1="3370" y1="63344" x2="12065" y2="53537"/>
                        <a14:foregroundMark x1="81848" y1="68971" x2="83043" y2="745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96231" y="2168237"/>
            <a:ext cx="3365357" cy="227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Прямоугольник 46"/>
          <p:cNvSpPr/>
          <p:nvPr/>
        </p:nvSpPr>
        <p:spPr>
          <a:xfrm>
            <a:off x="8001096" y="1349395"/>
            <a:ext cx="233910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Розклали 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7301902" y="4633268"/>
            <a:ext cx="476925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</a:t>
            </a:r>
            <a:r>
              <a:rPr lang="uk-UA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 6 мл. </a:t>
            </a:r>
            <a:r>
              <a:rPr lang="uk-UA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 </a:t>
            </a:r>
            <a:r>
              <a:rPr lang="uk-UA" sz="4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r>
              <a:rPr lang="uk-UA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тарілок</a:t>
            </a:r>
            <a:r>
              <a:rPr lang="uk-UA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409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38" grpId="0"/>
      <p:bldP spid="44" grpId="0" animBg="1"/>
      <p:bldP spid="47" grpId="1"/>
      <p:bldP spid="51" grpId="0"/>
      <p:bldP spid="51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3436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370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319256" y="-683400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8652" y="222555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15650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080533" y="2273485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(м.) – пшеничних;</a:t>
            </a: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5033" y="4125868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2392" y="2962342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89889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840790" y="3017734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(м.) – всього спекли;</a:t>
            </a: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79955" y="2258325"/>
            <a:ext cx="463844" cy="58925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40355" y="2366379"/>
            <a:ext cx="278475" cy="25091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49344" y="3004624"/>
            <a:ext cx="463844" cy="589254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9268" y="3126744"/>
            <a:ext cx="278475" cy="25091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85917" y="2257541"/>
            <a:ext cx="463844" cy="589254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08989" y="2237694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30660" y="2294622"/>
            <a:ext cx="463844" cy="589254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34874" y="2320150"/>
            <a:ext cx="408812" cy="41878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97183" y="2264596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3150" y="1034499"/>
            <a:ext cx="3032302" cy="1548409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02652" y="1490749"/>
            <a:ext cx="432472" cy="549400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60931" y="1501434"/>
            <a:ext cx="432472" cy="549400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66850" y="1501434"/>
            <a:ext cx="432472" cy="5494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65833" y="4519060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80 тарілок вийшло.</a:t>
            </a:r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08989" y="2992567"/>
            <a:ext cx="463844" cy="589254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5960" y="2997850"/>
            <a:ext cx="463844" cy="589254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54635" y="2238135"/>
            <a:ext cx="463844" cy="58925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55610" y="3052532"/>
            <a:ext cx="463844" cy="589254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71402" y="2989158"/>
            <a:ext cx="463844" cy="5892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6935" y="3714167"/>
            <a:ext cx="470473" cy="586945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65610" y="3650724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708870" y="3763838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(т.)</a:t>
            </a:r>
          </a:p>
        </p:txBody>
      </p:sp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5520" y="3866976"/>
            <a:ext cx="278475" cy="250911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05900" y="3713747"/>
            <a:ext cx="463844" cy="589254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33032" y="3792156"/>
            <a:ext cx="463844" cy="589254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85917" y="3721382"/>
            <a:ext cx="463844" cy="589254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2110" y="3713262"/>
            <a:ext cx="463844" cy="589254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8800" y="3153183"/>
            <a:ext cx="421206" cy="276501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21921" y="3001956"/>
            <a:ext cx="463844" cy="589254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27813" y="3749231"/>
            <a:ext cx="463844" cy="589254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73776" y="3728941"/>
            <a:ext cx="463844" cy="589254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1798" y="2290799"/>
            <a:ext cx="463844" cy="589254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50292" y="2977797"/>
            <a:ext cx="463844" cy="589254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87590" y="3027821"/>
            <a:ext cx="463844" cy="589254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0579" y="3029382"/>
            <a:ext cx="463844" cy="589254"/>
          </a:xfrm>
          <a:prstGeom prst="rect">
            <a:avLst/>
          </a:prstGeom>
        </p:spPr>
      </p:pic>
      <p:grpSp>
        <p:nvGrpSpPr>
          <p:cNvPr id="121" name="Группа 120"/>
          <p:cNvGrpSpPr/>
          <p:nvPr/>
        </p:nvGrpSpPr>
        <p:grpSpPr>
          <a:xfrm>
            <a:off x="2916817" y="3749231"/>
            <a:ext cx="408812" cy="542922"/>
            <a:chOff x="2361639" y="2985697"/>
            <a:chExt cx="408812" cy="542922"/>
          </a:xfrm>
        </p:grpSpPr>
        <p:pic>
          <p:nvPicPr>
            <p:cNvPr id="122" name="Рисунок 12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23" name="Рисунок 12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632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  <p:bldP spid="84" grpId="0"/>
      <p:bldP spid="8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496357" cy="50020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Добери всі значення х, щоб нерівності були істинні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71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609500" y="1349893"/>
            <a:ext cx="9562388" cy="717446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х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– 30 &lt; 60 : 5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609500" y="2214336"/>
            <a:ext cx="9562388" cy="71744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41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– 30 &lt; 60 : 5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609500" y="3060051"/>
            <a:ext cx="9562388" cy="71744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40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– 30 &lt; 60 : 5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609500" y="3897022"/>
            <a:ext cx="9562388" cy="71744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39 – 30 &lt; 60 : 5</a:t>
            </a:r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1609500" y="4742737"/>
            <a:ext cx="9562388" cy="71744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38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– 30 &lt; 60 : 5</a:t>
            </a:r>
          </a:p>
        </p:txBody>
      </p:sp>
    </p:spTree>
    <p:extLst>
      <p:ext uri="{BB962C8B-B14F-4D97-AF65-F5344CB8AC3E}">
        <p14:creationId xmlns:p14="http://schemas.microsoft.com/office/powerpoint/2010/main" val="80350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4" grpId="0" animBg="1"/>
      <p:bldP spid="35" grpId="0" animBg="1"/>
      <p:bldP spid="36" grpId="0" animBg="1"/>
      <p:bldP spid="4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496357" cy="50020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Добери всі значення х, щоб нерівності були істинні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71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609500" y="1349893"/>
            <a:ext cx="9562388" cy="717446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х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– 30 &lt; 60 : 5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609500" y="2214336"/>
            <a:ext cx="9562388" cy="71744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37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– 30 &lt; 60 : 5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609500" y="3060051"/>
            <a:ext cx="9562388" cy="71744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36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– 30 &lt; 60 : 5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609500" y="3897022"/>
            <a:ext cx="9562388" cy="71744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35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– 30 &lt; 60 : 5</a:t>
            </a:r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1609500" y="4742737"/>
            <a:ext cx="9562388" cy="71744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34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– 30 &lt; 60 : 5</a:t>
            </a:r>
          </a:p>
        </p:txBody>
      </p:sp>
    </p:spTree>
    <p:extLst>
      <p:ext uri="{BB962C8B-B14F-4D97-AF65-F5344CB8AC3E}">
        <p14:creationId xmlns:p14="http://schemas.microsoft.com/office/powerpoint/2010/main" val="220173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4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496357" cy="50020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Добери всі значення х, щоб нерівності були істинні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71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609500" y="1349893"/>
            <a:ext cx="9562388" cy="717446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х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– 30 &lt; 60 : 5</a:t>
            </a: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609500" y="2214336"/>
            <a:ext cx="9562388" cy="71744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33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– 30 &lt; 60 : 5</a:t>
            </a: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609500" y="3060051"/>
            <a:ext cx="9562388" cy="71744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32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– 30 &lt; 60 : 5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609500" y="3897022"/>
            <a:ext cx="9562388" cy="71744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31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– 30 &lt; 60 : 5</a:t>
            </a:r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1609500" y="4742737"/>
            <a:ext cx="9562388" cy="71744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30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– 30 &lt; 60 : 5</a:t>
            </a:r>
          </a:p>
        </p:txBody>
      </p:sp>
    </p:spTree>
    <p:extLst>
      <p:ext uri="{BB962C8B-B14F-4D97-AF65-F5344CB8AC3E}">
        <p14:creationId xmlns:p14="http://schemas.microsoft.com/office/powerpoint/2010/main" val="376342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4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48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084217" y="1391914"/>
            <a:ext cx="3707311" cy="5284053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48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36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496357" cy="50020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Добери всі значення х, щоб нерівності були істинні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71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609500" y="1349893"/>
            <a:ext cx="9562388" cy="717446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25 –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х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&gt; 90 : 6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 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609500" y="2214336"/>
            <a:ext cx="9562388" cy="71744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25 –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9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&gt; 90 : 6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 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609500" y="3060051"/>
            <a:ext cx="9562388" cy="71744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25 –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8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&gt; 90 : 6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 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609500" y="3897022"/>
            <a:ext cx="9562388" cy="71744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25 –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7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&gt; 90 : 6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 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1609500" y="4742737"/>
            <a:ext cx="9562388" cy="71744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25 –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6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&gt; 90 : 6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 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1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4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496357" cy="50020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Добери всі значення х, щоб нерівності були істинні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71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609500" y="1349893"/>
            <a:ext cx="9562388" cy="717446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25 –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х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&gt; 90 : 6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 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609500" y="2214336"/>
            <a:ext cx="9562388" cy="71744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25 –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5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&gt; 90 : 6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 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609500" y="3060051"/>
            <a:ext cx="9562388" cy="71744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25 –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4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&gt; 90 : 6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 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609500" y="3897022"/>
            <a:ext cx="9562388" cy="71744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25 –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3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&gt; 90 : 6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 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1609500" y="4742737"/>
            <a:ext cx="9562388" cy="71744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25 –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2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&gt; 90 : 6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 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13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4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496357" cy="50020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Добери всі значення х, щоб нерівності були істинні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71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609500" y="1349893"/>
            <a:ext cx="9562388" cy="717446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25 –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х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&gt; 90 : 6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 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609500" y="2214336"/>
            <a:ext cx="9562388" cy="71744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25 –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1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&gt; 90 : 6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 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609500" y="3060051"/>
            <a:ext cx="9562388" cy="71744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25 –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0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&gt; 90 : 6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 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10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496357" cy="50020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Добери всі значення х, щоб нерівності були істинні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71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609500" y="1349893"/>
            <a:ext cx="9562388" cy="717446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х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∙ 4 &lt; 15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 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609500" y="2214336"/>
            <a:ext cx="9562388" cy="71744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0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∙ 4 &lt; 15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 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Скругленный прямоугольник 34"/>
          <p:cNvSpPr/>
          <p:nvPr/>
        </p:nvSpPr>
        <p:spPr>
          <a:xfrm>
            <a:off x="1609500" y="3060051"/>
            <a:ext cx="9562388" cy="71744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1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∙ 4 &lt; 15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 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609500" y="3897022"/>
            <a:ext cx="9562388" cy="71744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2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∙ 4 &lt; 15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 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1609500" y="4742737"/>
            <a:ext cx="9562388" cy="71744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3 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∙ 4 &lt; 15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 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99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4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496357" cy="50020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72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1223464" y="1370275"/>
            <a:ext cx="7622629" cy="717446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 </a:t>
            </a:r>
            <a:r>
              <a:rPr lang="uk-UA" sz="6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дм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8 см : 6 см =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8579074" y="1370275"/>
            <a:ext cx="3272879" cy="717446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1223464" y="2170336"/>
            <a:ext cx="7622629" cy="717446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 доби 8 год : 7 =</a:t>
            </a:r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8579074" y="2170336"/>
            <a:ext cx="3272879" cy="717446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 год</a:t>
            </a:r>
          </a:p>
        </p:txBody>
      </p:sp>
      <p:sp>
        <p:nvSpPr>
          <p:cNvPr id="55" name="Скругленный прямоугольник 54"/>
          <p:cNvSpPr/>
          <p:nvPr/>
        </p:nvSpPr>
        <p:spPr>
          <a:xfrm>
            <a:off x="1214324" y="2946562"/>
            <a:ext cx="7622629" cy="717446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 м 6 </a:t>
            </a:r>
            <a:r>
              <a:rPr lang="uk-UA" sz="6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дм</a:t>
            </a:r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: 9 =</a:t>
            </a:r>
          </a:p>
        </p:txBody>
      </p:sp>
      <p:sp>
        <p:nvSpPr>
          <p:cNvPr id="70" name="Скругленный прямоугольник 69"/>
          <p:cNvSpPr/>
          <p:nvPr/>
        </p:nvSpPr>
        <p:spPr>
          <a:xfrm>
            <a:off x="8569934" y="2946562"/>
            <a:ext cx="3272879" cy="717446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 </a:t>
            </a:r>
            <a:r>
              <a:rPr lang="uk-UA" sz="6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дм</a:t>
            </a:r>
            <a:endParaRPr lang="uk-UA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1" name="Скругленный прямоугольник 70"/>
          <p:cNvSpPr/>
          <p:nvPr/>
        </p:nvSpPr>
        <p:spPr>
          <a:xfrm>
            <a:off x="1214324" y="3746623"/>
            <a:ext cx="7622629" cy="717446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6 ц 30 кг : 9 =</a:t>
            </a:r>
          </a:p>
        </p:txBody>
      </p:sp>
      <p:sp>
        <p:nvSpPr>
          <p:cNvPr id="72" name="Скругленный прямоугольник 71"/>
          <p:cNvSpPr/>
          <p:nvPr/>
        </p:nvSpPr>
        <p:spPr>
          <a:xfrm>
            <a:off x="8569934" y="3746623"/>
            <a:ext cx="3272879" cy="717446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70 кг</a:t>
            </a:r>
          </a:p>
        </p:txBody>
      </p:sp>
      <p:sp>
        <p:nvSpPr>
          <p:cNvPr id="73" name="Скругленный прямоугольник 72"/>
          <p:cNvSpPr/>
          <p:nvPr/>
        </p:nvSpPr>
        <p:spPr>
          <a:xfrm>
            <a:off x="1214324" y="4546684"/>
            <a:ext cx="7622629" cy="717446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 грн : 50 коп. =</a:t>
            </a:r>
          </a:p>
        </p:txBody>
      </p:sp>
      <p:sp>
        <p:nvSpPr>
          <p:cNvPr id="74" name="Скругленный прямоугольник 73"/>
          <p:cNvSpPr/>
          <p:nvPr/>
        </p:nvSpPr>
        <p:spPr>
          <a:xfrm>
            <a:off x="8569934" y="4546684"/>
            <a:ext cx="3272879" cy="717446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5" name="Скругленный прямоугольник 74"/>
          <p:cNvSpPr/>
          <p:nvPr/>
        </p:nvSpPr>
        <p:spPr>
          <a:xfrm>
            <a:off x="1214324" y="5346745"/>
            <a:ext cx="7622629" cy="717446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25 коп. ∙ 8 =</a:t>
            </a:r>
          </a:p>
        </p:txBody>
      </p:sp>
      <p:sp>
        <p:nvSpPr>
          <p:cNvPr id="76" name="Скругленный прямоугольник 75"/>
          <p:cNvSpPr/>
          <p:nvPr/>
        </p:nvSpPr>
        <p:spPr>
          <a:xfrm>
            <a:off x="8569934" y="5346745"/>
            <a:ext cx="3272879" cy="717446"/>
          </a:xfrm>
          <a:prstGeom prst="roundRect">
            <a:avLst/>
          </a:prstGeom>
          <a:solidFill>
            <a:srgbClr val="1694E9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 грн</a:t>
            </a:r>
          </a:p>
        </p:txBody>
      </p:sp>
    </p:spTree>
    <p:extLst>
      <p:ext uri="{BB962C8B-B14F-4D97-AF65-F5344CB8AC3E}">
        <p14:creationId xmlns:p14="http://schemas.microsoft.com/office/powerpoint/2010/main" val="190813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3" grpId="0" animBg="1"/>
      <p:bldP spid="44" grpId="0" animBg="1"/>
      <p:bldP spid="55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73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292087" y="1499544"/>
            <a:ext cx="10559866" cy="378041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Учні їздили на свято Масляної до парку «Київська Русь» та до </a:t>
            </a:r>
            <a:r>
              <a:rPr lang="uk-UA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етнокомплексу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«Українське село». В </a:t>
            </a:r>
            <a:r>
              <a:rPr lang="uk-UA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етнокомплексі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побувало 16 учнів, а в парку – 22. Причому в обох місцях побувало 6 учнів. Скільки всього учнів побувало на святі?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1350266" y="5376501"/>
            <a:ext cx="7588498" cy="930599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(16 + 22) – 6 = </a:t>
            </a: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8228604" y="5389637"/>
            <a:ext cx="3644057" cy="930599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32 (уч.)</a:t>
            </a:r>
          </a:p>
        </p:txBody>
      </p:sp>
    </p:spTree>
    <p:extLst>
      <p:ext uri="{BB962C8B-B14F-4D97-AF65-F5344CB8AC3E}">
        <p14:creationId xmlns:p14="http://schemas.microsoft.com/office/powerpoint/2010/main" val="18024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2" grpId="0" animBg="1"/>
      <p:bldP spid="3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73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Результат пошуку зображень за запитом парк київська русь на київщині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4" descr="Результат пошуку зображень за запитом парк київська русь на київщині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9177" y="1287267"/>
            <a:ext cx="6949181" cy="3731347"/>
          </a:xfrm>
          <a:prstGeom prst="rect">
            <a:avLst/>
          </a:prstGeom>
          <a:ln>
            <a:solidFill>
              <a:srgbClr val="2F3242"/>
            </a:solidFill>
          </a:ln>
        </p:spPr>
      </p:pic>
      <p:sp>
        <p:nvSpPr>
          <p:cNvPr id="9" name="Прямоугольник 8"/>
          <p:cNvSpPr/>
          <p:nvPr/>
        </p:nvSpPr>
        <p:spPr>
          <a:xfrm>
            <a:off x="3184484" y="5063602"/>
            <a:ext cx="660309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Парк «Київська Русь» </a:t>
            </a:r>
          </a:p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 Київщині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421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924" y="1425154"/>
            <a:ext cx="5345388" cy="3587256"/>
          </a:xfrm>
          <a:prstGeom prst="rect">
            <a:avLst/>
          </a:prstGeom>
          <a:ln>
            <a:solidFill>
              <a:srgbClr val="2F3242"/>
            </a:solidFill>
          </a:ln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73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AutoShape 2" descr="Результат пошуку зображень за запитом парк київська русь на київщині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4" descr="Результат пошуку зображень за запитом парк київська русь на київщині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609500" y="4941554"/>
            <a:ext cx="985545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Етнокомплекс</a:t>
            </a:r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«Українське село»</a:t>
            </a:r>
          </a:p>
          <a:p>
            <a:pPr algn="ctr"/>
            <a:r>
              <a:rPr lang="uk-UA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 Київщині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AutoShape 2" descr="Результат пошуку зображень за запитом етнокомплекс українське село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6" name="Picture 4" descr="Результат пошуку зображень за запитом етнокомплекс українське село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61797" y="1449857"/>
            <a:ext cx="5390156" cy="3590874"/>
          </a:xfrm>
          <a:prstGeom prst="rect">
            <a:avLst/>
          </a:prstGeom>
          <a:noFill/>
          <a:ln>
            <a:solidFill>
              <a:srgbClr val="2F324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26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45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Прямоугольник 4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48" name="Группа 47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49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Прямоугольник 49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74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292087" y="1499544"/>
            <a:ext cx="10559866" cy="3780416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Три сестри на Святі зустрічі весни придбали 90 </a:t>
            </a:r>
            <a:r>
              <a:rPr lang="uk-UA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смаколиків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для друзів. Старша сестра купила на 10 </a:t>
            </a:r>
            <a:r>
              <a:rPr lang="uk-UA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смаколиків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менше, а молодша – на 10 більше, ніж середня. Скільки </a:t>
            </a:r>
            <a:r>
              <a:rPr lang="uk-UA" sz="4000" b="1" dirty="0" err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смаколиків</a:t>
            </a:r>
            <a:r>
              <a:rPr lang="uk-UA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 придбала кожна із сестер?</a:t>
            </a:r>
          </a:p>
        </p:txBody>
      </p:sp>
    </p:spTree>
    <p:extLst>
      <p:ext uri="{BB962C8B-B14F-4D97-AF65-F5344CB8AC3E}">
        <p14:creationId xmlns:p14="http://schemas.microsoft.com/office/powerpoint/2010/main" val="1375376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44317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74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100" name="Picture 4" descr="Результат пошуку зображень за запитом дівчинка вектор"/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5367" y="2298809"/>
            <a:ext cx="2688469" cy="370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Результат пошуку зображень за запитом дівчинка вектор"/>
          <p:cNvPicPr>
            <a:picLocks noChangeAspect="1" noChangeArrowheads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698516" y="2667489"/>
            <a:ext cx="1863366" cy="3243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Результат пошуку зображень за запитом дівчинка вектор"/>
          <p:cNvPicPr>
            <a:picLocks noChangeAspect="1" noChangeArrowheads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64621" y="2141243"/>
            <a:ext cx="2406275" cy="381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авая фигурная скобка 1"/>
          <p:cNvSpPr/>
          <p:nvPr/>
        </p:nvSpPr>
        <p:spPr>
          <a:xfrm rot="5400000">
            <a:off x="6390488" y="994981"/>
            <a:ext cx="341393" cy="9832913"/>
          </a:xfrm>
          <a:prstGeom prst="rightBrace">
            <a:avLst/>
          </a:prstGeom>
          <a:ln w="38100">
            <a:solidFill>
              <a:srgbClr val="1694E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720116" y="3431217"/>
            <a:ext cx="505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5295438" y="3734596"/>
            <a:ext cx="505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1995217" y="3651970"/>
            <a:ext cx="5052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ru-RU" sz="5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Овальная выноска 6"/>
          <p:cNvSpPr/>
          <p:nvPr/>
        </p:nvSpPr>
        <p:spPr>
          <a:xfrm>
            <a:off x="204962" y="1248748"/>
            <a:ext cx="2042760" cy="1484074"/>
          </a:xfrm>
          <a:prstGeom prst="wedgeEllipseCallout">
            <a:avLst>
              <a:gd name="adj1" fmla="val 57644"/>
              <a:gd name="adj2" fmla="val 49477"/>
            </a:avLst>
          </a:prstGeom>
          <a:solidFill>
            <a:srgbClr val="FF6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На 10 с.</a:t>
            </a:r>
          </a:p>
          <a:p>
            <a:pPr algn="ctr"/>
            <a:r>
              <a:rPr lang="uk-UA" sz="2800" dirty="0"/>
              <a:t>менше</a:t>
            </a:r>
            <a:endParaRPr lang="ru-RU" sz="2800" dirty="0"/>
          </a:p>
        </p:txBody>
      </p:sp>
      <p:sp>
        <p:nvSpPr>
          <p:cNvPr id="44" name="Овальная выноска 43"/>
          <p:cNvSpPr/>
          <p:nvPr/>
        </p:nvSpPr>
        <p:spPr>
          <a:xfrm>
            <a:off x="9913967" y="1156998"/>
            <a:ext cx="2042760" cy="1484074"/>
          </a:xfrm>
          <a:prstGeom prst="wedgeEllipseCallout">
            <a:avLst>
              <a:gd name="adj1" fmla="val -45506"/>
              <a:gd name="adj2" fmla="val 74926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/>
              <a:t>На 10 с.</a:t>
            </a:r>
          </a:p>
          <a:p>
            <a:pPr algn="ctr"/>
            <a:r>
              <a:rPr lang="uk-UA" sz="2800" dirty="0"/>
              <a:t>більше</a:t>
            </a:r>
            <a:endParaRPr lang="ru-RU" sz="2800" dirty="0"/>
          </a:p>
        </p:txBody>
      </p:sp>
      <p:cxnSp>
        <p:nvCxnSpPr>
          <p:cNvPr id="28" name="Прямая со стрелкой 27"/>
          <p:cNvCxnSpPr/>
          <p:nvPr/>
        </p:nvCxnSpPr>
        <p:spPr>
          <a:xfrm>
            <a:off x="4509381" y="2391429"/>
            <a:ext cx="1644200" cy="3686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/>
          <p:nvPr/>
        </p:nvCxnSpPr>
        <p:spPr>
          <a:xfrm flipH="1">
            <a:off x="7196298" y="2379473"/>
            <a:ext cx="1644200" cy="3686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ик 70"/>
          <p:cNvSpPr/>
          <p:nvPr/>
        </p:nvSpPr>
        <p:spPr>
          <a:xfrm>
            <a:off x="5802001" y="5920722"/>
            <a:ext cx="15183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90 с</a:t>
            </a:r>
            <a:r>
              <a:rPr lang="uk-UA" sz="5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  <a:endParaRPr lang="ru-RU" sz="5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627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48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084217" y="1391914"/>
            <a:ext cx="3707311" cy="5284053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48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62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3436" y="1121585"/>
            <a:ext cx="11748236" cy="5627558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496357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374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68652" y="2225552"/>
            <a:ext cx="470473" cy="5869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15650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324360" y="2263611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(с.) – середня;</a:t>
            </a:r>
          </a:p>
        </p:txBody>
      </p:sp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8146" y="4160105"/>
            <a:ext cx="2918206" cy="116639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2392" y="2962342"/>
            <a:ext cx="470473" cy="58694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81067" y="2898899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694436" y="3026221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(с.) – старша;</a:t>
            </a:r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05153" y="2269833"/>
            <a:ext cx="463844" cy="58925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71703" y="2354210"/>
            <a:ext cx="278475" cy="25091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10694" y="2979208"/>
            <a:ext cx="463844" cy="589254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97191" y="3129316"/>
            <a:ext cx="278475" cy="250911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92754" y="2248435"/>
            <a:ext cx="463844" cy="589254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76236" y="2219240"/>
            <a:ext cx="463844" cy="58925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55235" y="2281451"/>
            <a:ext cx="463844" cy="58925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38058" y="2248019"/>
            <a:ext cx="463844" cy="589254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69085447-83EF-41C4-B955-1D080D2D78C8}"/>
              </a:ext>
            </a:extLst>
          </p:cNvPr>
          <p:cNvPicPr>
            <a:picLocks noChangeAspect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6104" y="1034499"/>
            <a:ext cx="3032302" cy="1548409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02652" y="1490749"/>
            <a:ext cx="432472" cy="549400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60931" y="1501434"/>
            <a:ext cx="432472" cy="549400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66850" y="1501434"/>
            <a:ext cx="432472" cy="54940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99182" y="4586426"/>
            <a:ext cx="8255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Monotype Corsiva" panose="03010101010201010101" pitchFamily="66" charset="0"/>
              </a:rPr>
              <a:t>20 </a:t>
            </a:r>
            <a:r>
              <a:rPr lang="uk-UA" sz="2800" dirty="0" err="1">
                <a:latin typeface="Monotype Corsiva" panose="03010101010201010101" pitchFamily="66" charset="0"/>
              </a:rPr>
              <a:t>смаколиків</a:t>
            </a:r>
            <a:r>
              <a:rPr lang="uk-UA" sz="2800" dirty="0">
                <a:latin typeface="Monotype Corsiva" panose="03010101010201010101" pitchFamily="66" charset="0"/>
              </a:rPr>
              <a:t> – старша сестра, 30 – середня, 40 - менша.</a:t>
            </a:r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22206" y="2985829"/>
            <a:ext cx="463844" cy="589254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52750" y="3039583"/>
            <a:ext cx="463844" cy="5892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50585" y="3720364"/>
            <a:ext cx="470473" cy="586945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649260" y="3656921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27877" y="3877807"/>
            <a:ext cx="278475" cy="250911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24782" y="3895006"/>
            <a:ext cx="421206" cy="276501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716074" y="3748978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</a:t>
            </a:r>
            <a:r>
              <a:rPr lang="en-US" sz="3600" dirty="0">
                <a:latin typeface="Monotype Corsiva" panose="03010101010201010101" pitchFamily="66" charset="0"/>
              </a:rPr>
              <a:t>c</a:t>
            </a:r>
            <a:r>
              <a:rPr lang="uk-UA" sz="3600" dirty="0">
                <a:latin typeface="Monotype Corsiva" panose="03010101010201010101" pitchFamily="66" charset="0"/>
              </a:rPr>
              <a:t>.) </a:t>
            </a:r>
            <a:r>
              <a:rPr lang="en-US" sz="3600" dirty="0">
                <a:latin typeface="Monotype Corsiva" panose="03010101010201010101" pitchFamily="66" charset="0"/>
              </a:rPr>
              <a:t>– </a:t>
            </a:r>
            <a:r>
              <a:rPr lang="uk-UA" sz="3600" dirty="0">
                <a:latin typeface="Monotype Corsiva" panose="03010101010201010101" pitchFamily="66" charset="0"/>
              </a:rPr>
              <a:t>менша;</a:t>
            </a:r>
          </a:p>
        </p:txBody>
      </p:sp>
      <p:grpSp>
        <p:nvGrpSpPr>
          <p:cNvPr id="76" name="Группа 75"/>
          <p:cNvGrpSpPr/>
          <p:nvPr/>
        </p:nvGrpSpPr>
        <p:grpSpPr>
          <a:xfrm>
            <a:off x="2575210" y="2279962"/>
            <a:ext cx="408812" cy="542922"/>
            <a:chOff x="2361639" y="2985697"/>
            <a:chExt cx="408812" cy="542922"/>
          </a:xfrm>
        </p:grpSpPr>
        <p:pic>
          <p:nvPicPr>
            <p:cNvPr id="77" name="Рисунок 7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81" name="Рисунок 80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91821" y="3146046"/>
            <a:ext cx="421206" cy="276501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5338" y="2988657"/>
            <a:ext cx="463844" cy="589254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2514" y="2975723"/>
            <a:ext cx="463844" cy="589254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93058" y="3029477"/>
            <a:ext cx="463844" cy="589254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25410" y="3727514"/>
            <a:ext cx="463844" cy="589254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55954" y="3781268"/>
            <a:ext cx="463844" cy="589254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03591" y="3718570"/>
            <a:ext cx="463844" cy="589254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28235" y="3728019"/>
            <a:ext cx="463844" cy="589254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95289" y="3781268"/>
            <a:ext cx="463844" cy="589254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2514" y="3727514"/>
            <a:ext cx="463844" cy="5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3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3" grpId="0"/>
      <p:bldP spid="51" grpId="0"/>
      <p:bldP spid="52" grpId="0"/>
      <p:bldP spid="100" grpId="0"/>
      <p:bldP spid="84" grpId="0"/>
      <p:bldP spid="9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071" y="1610635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із зошитом </a:t>
            </a:r>
          </a:p>
          <a:p>
            <a:pPr algn="ctr"/>
            <a:r>
              <a:rPr lang="uk-UA" sz="4000" b="1" dirty="0" err="1">
                <a:solidFill>
                  <a:schemeClr val="bg1"/>
                </a:solidFill>
              </a:rPr>
              <a:t>Г.Лишенко</a:t>
            </a:r>
            <a:r>
              <a:rPr lang="uk-UA" sz="4000" b="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</a:t>
            </a:r>
            <a:r>
              <a:rPr lang="en-US" sz="4000" b="1" dirty="0">
                <a:solidFill>
                  <a:schemeClr val="bg1"/>
                </a:solidFill>
              </a:rPr>
              <a:t> 72</a:t>
            </a:r>
            <a:endParaRPr lang="uk-UA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5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10146839" y="1267071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Группа 28"/>
          <p:cNvGrpSpPr/>
          <p:nvPr/>
        </p:nvGrpSpPr>
        <p:grpSpPr>
          <a:xfrm>
            <a:off x="1041292" y="4595528"/>
            <a:ext cx="10877991" cy="2220058"/>
            <a:chOff x="1041292" y="4521429"/>
            <a:chExt cx="10877991" cy="2220058"/>
          </a:xfrm>
        </p:grpSpPr>
        <p:pic>
          <p:nvPicPr>
            <p:cNvPr id="30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1041292" y="4521429"/>
              <a:ext cx="10877991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Прямоугольник 30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2051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901" y="1267072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563688" cy="33375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Віднови рівності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94288" y="-629511"/>
            <a:ext cx="302864" cy="272886"/>
          </a:xfrm>
          <a:prstGeom prst="rect">
            <a:avLst/>
          </a:prstGeom>
        </p:spPr>
      </p:pic>
      <p:pic>
        <p:nvPicPr>
          <p:cNvPr id="53" name="Рисунок 52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43925" y="1391967"/>
            <a:ext cx="3256197" cy="1109314"/>
          </a:xfrm>
          <a:prstGeom prst="rect">
            <a:avLst/>
          </a:prstGeom>
        </p:spPr>
      </p:pic>
      <p:sp>
        <p:nvSpPr>
          <p:cNvPr id="51" name="Прямоугольник 50"/>
          <p:cNvSpPr/>
          <p:nvPr/>
        </p:nvSpPr>
        <p:spPr>
          <a:xfrm>
            <a:off x="578185" y="1243921"/>
            <a:ext cx="763244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cap="none" spc="0" dirty="0">
                <a:ln w="12700">
                  <a:noFill/>
                  <a:prstDash val="solid"/>
                </a:ln>
                <a:solidFill>
                  <a:srgbClr val="2F3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120 ∙ 5 – 340 = </a:t>
            </a:r>
            <a:endParaRPr lang="ru-RU" sz="8000" cap="none" spc="0" dirty="0">
              <a:ln w="12700">
                <a:noFill/>
                <a:prstDash val="solid"/>
              </a:ln>
              <a:solidFill>
                <a:srgbClr val="2F32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75479" y="1159265"/>
            <a:ext cx="1270296" cy="1613747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84911" y="1141159"/>
            <a:ext cx="1270296" cy="1613747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37275" y="1159265"/>
            <a:ext cx="1270296" cy="1613747"/>
          </a:xfrm>
          <a:prstGeom prst="rect">
            <a:avLst/>
          </a:prstGeom>
        </p:spPr>
      </p:pic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64818" y="2836696"/>
            <a:ext cx="3256197" cy="1109314"/>
          </a:xfrm>
          <a:prstGeom prst="rect">
            <a:avLst/>
          </a:prstGeom>
        </p:spPr>
      </p:pic>
      <p:sp>
        <p:nvSpPr>
          <p:cNvPr id="45" name="Прямоугольник 44"/>
          <p:cNvSpPr/>
          <p:nvPr/>
        </p:nvSpPr>
        <p:spPr>
          <a:xfrm>
            <a:off x="368654" y="2715406"/>
            <a:ext cx="763244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cap="none" spc="0" dirty="0">
                <a:ln w="12700">
                  <a:noFill/>
                  <a:prstDash val="solid"/>
                </a:ln>
                <a:solidFill>
                  <a:srgbClr val="2F3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1000 – 340 ∙ 2 = </a:t>
            </a:r>
            <a:endParaRPr lang="ru-RU" sz="8000" cap="none" spc="0" dirty="0">
              <a:ln w="12700">
                <a:noFill/>
                <a:prstDash val="solid"/>
              </a:ln>
              <a:solidFill>
                <a:srgbClr val="2F32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84911" y="2614315"/>
            <a:ext cx="1270296" cy="1613747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41431" y="2626177"/>
            <a:ext cx="1270296" cy="1613747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58168" y="2603994"/>
            <a:ext cx="1270296" cy="161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7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4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10146839" y="1267071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Группа 28"/>
          <p:cNvGrpSpPr/>
          <p:nvPr/>
        </p:nvGrpSpPr>
        <p:grpSpPr>
          <a:xfrm>
            <a:off x="1041292" y="4595528"/>
            <a:ext cx="10877991" cy="2220058"/>
            <a:chOff x="1041292" y="4521429"/>
            <a:chExt cx="10877991" cy="2220058"/>
          </a:xfrm>
        </p:grpSpPr>
        <p:pic>
          <p:nvPicPr>
            <p:cNvPr id="30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10800000">
              <a:off x="1041292" y="4521429"/>
              <a:ext cx="10877991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Прямоугольник 30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2051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901" y="1267072"/>
            <a:ext cx="1900398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563688" cy="33375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Віднови рівності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94288" y="-629511"/>
            <a:ext cx="302864" cy="272886"/>
          </a:xfrm>
          <a:prstGeom prst="rect">
            <a:avLst/>
          </a:prstGeom>
        </p:spPr>
      </p:pic>
      <p:pic>
        <p:nvPicPr>
          <p:cNvPr id="53" name="Рисунок 52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43925" y="1391967"/>
            <a:ext cx="3256197" cy="1109314"/>
          </a:xfrm>
          <a:prstGeom prst="rect">
            <a:avLst/>
          </a:prstGeom>
        </p:spPr>
      </p:pic>
      <p:sp>
        <p:nvSpPr>
          <p:cNvPr id="51" name="Прямоугольник 50"/>
          <p:cNvSpPr/>
          <p:nvPr/>
        </p:nvSpPr>
        <p:spPr>
          <a:xfrm>
            <a:off x="578185" y="1243921"/>
            <a:ext cx="763244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dirty="0">
                <a:ln w="12700">
                  <a:noFill/>
                  <a:prstDash val="solid"/>
                </a:ln>
                <a:solidFill>
                  <a:srgbClr val="2F3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r>
            <a:r>
              <a:rPr lang="uk-UA" sz="8000" cap="none" spc="0" dirty="0">
                <a:ln w="12700">
                  <a:noFill/>
                  <a:prstDash val="solid"/>
                </a:ln>
                <a:solidFill>
                  <a:srgbClr val="2F3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∙ 3 + 180 = </a:t>
            </a:r>
            <a:endParaRPr lang="ru-RU" sz="8000" cap="none" spc="0" dirty="0">
              <a:ln w="12700">
                <a:noFill/>
                <a:prstDash val="solid"/>
              </a:ln>
              <a:solidFill>
                <a:srgbClr val="2F32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75479" y="1159265"/>
            <a:ext cx="1270296" cy="1613747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84911" y="1141159"/>
            <a:ext cx="1270296" cy="1613747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37275" y="1159265"/>
            <a:ext cx="1270296" cy="1613747"/>
          </a:xfrm>
          <a:prstGeom prst="rect">
            <a:avLst/>
          </a:prstGeom>
        </p:spPr>
      </p:pic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64818" y="2836696"/>
            <a:ext cx="2222521" cy="1109314"/>
          </a:xfrm>
          <a:prstGeom prst="rect">
            <a:avLst/>
          </a:prstGeom>
        </p:spPr>
      </p:pic>
      <p:sp>
        <p:nvSpPr>
          <p:cNvPr id="45" name="Прямоугольник 44"/>
          <p:cNvSpPr/>
          <p:nvPr/>
        </p:nvSpPr>
        <p:spPr>
          <a:xfrm>
            <a:off x="368654" y="2715406"/>
            <a:ext cx="763244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8000" dirty="0">
                <a:ln w="12700">
                  <a:noFill/>
                  <a:prstDash val="solid"/>
                </a:ln>
                <a:solidFill>
                  <a:srgbClr val="2F3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68</a:t>
            </a:r>
            <a:r>
              <a:rPr lang="uk-UA" sz="8000" cap="none" spc="0" dirty="0">
                <a:ln w="12700">
                  <a:noFill/>
                  <a:prstDash val="solid"/>
                </a:ln>
                <a:solidFill>
                  <a:srgbClr val="2F32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 – 150 ∙ 4 = </a:t>
            </a:r>
            <a:endParaRPr lang="ru-RU" sz="8000" cap="none" spc="0" dirty="0">
              <a:ln w="12700">
                <a:noFill/>
                <a:prstDash val="solid"/>
              </a:ln>
              <a:solidFill>
                <a:srgbClr val="2F32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41431" y="2626177"/>
            <a:ext cx="1270296" cy="1613747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73401" y="2605535"/>
            <a:ext cx="1270296" cy="161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1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4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9094" y="1376498"/>
            <a:ext cx="4164141" cy="3719966"/>
          </a:xfrm>
          <a:prstGeom prst="rect">
            <a:avLst/>
          </a:prstGeom>
        </p:spPr>
      </p:pic>
      <p:grpSp>
        <p:nvGrpSpPr>
          <p:cNvPr id="83" name="Группа 82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84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Прямоугольник 8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87" name="Группа 86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88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Прямоугольник 88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1"/>
            <a:ext cx="8552386" cy="46535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85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3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5328229" y="1239089"/>
            <a:ext cx="6863771" cy="3684610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Вісім пеліканів за 10 днів з'їдають 320 кг риби. Скільки кілограмів риби з'їдає один пелікан за день?</a:t>
            </a:r>
          </a:p>
        </p:txBody>
      </p:sp>
    </p:spTree>
    <p:extLst>
      <p:ext uri="{BB962C8B-B14F-4D97-AF65-F5344CB8AC3E}">
        <p14:creationId xmlns:p14="http://schemas.microsoft.com/office/powerpoint/2010/main" val="106227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35E112CB-298A-4A02-B09F-07EF6A840F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4100" y="1599202"/>
            <a:ext cx="11748236" cy="5627558"/>
          </a:xfrm>
          <a:prstGeom prst="rect">
            <a:avLst/>
          </a:prstGeom>
        </p:spPr>
      </p:pic>
      <p:grpSp>
        <p:nvGrpSpPr>
          <p:cNvPr id="83" name="Группа 82"/>
          <p:cNvGrpSpPr/>
          <p:nvPr/>
        </p:nvGrpSpPr>
        <p:grpSpPr>
          <a:xfrm flipH="1">
            <a:off x="5034779" y="5063602"/>
            <a:ext cx="8100807" cy="1677145"/>
            <a:chOff x="-1357124" y="4521429"/>
            <a:chExt cx="13349353" cy="2220058"/>
          </a:xfrm>
        </p:grpSpPr>
        <p:pic>
          <p:nvPicPr>
            <p:cNvPr id="84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" name="Прямоугольник 85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grpSp>
        <p:nvGrpSpPr>
          <p:cNvPr id="87" name="Группа 86"/>
          <p:cNvGrpSpPr/>
          <p:nvPr/>
        </p:nvGrpSpPr>
        <p:grpSpPr>
          <a:xfrm flipH="1">
            <a:off x="-1555336" y="5041391"/>
            <a:ext cx="8100807" cy="1677145"/>
            <a:chOff x="-1357124" y="4521429"/>
            <a:chExt cx="13349353" cy="2220058"/>
          </a:xfrm>
        </p:grpSpPr>
        <p:pic>
          <p:nvPicPr>
            <p:cNvPr id="88" name="Picture 2" descr="C:\Users\Anna\Downloads\4543904.jpg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672" r="-22050"/>
            <a:stretch/>
          </p:blipFill>
          <p:spPr bwMode="auto">
            <a:xfrm rot="10800000">
              <a:off x="-1357124" y="4521429"/>
              <a:ext cx="13349353" cy="2220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Прямоугольник 88"/>
            <p:cNvSpPr/>
            <p:nvPr/>
          </p:nvSpPr>
          <p:spPr>
            <a:xfrm>
              <a:off x="4643021" y="4521429"/>
              <a:ext cx="3231472" cy="396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1"/>
            <a:ext cx="8552386" cy="46535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C8A322-BC43-4843-BFCE-48C5133FF8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DCE11F0F-5553-42C9-9307-07D210DF2BD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D93B0E4B-1F7B-4126-A842-27F00148D0D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649E3F79-C56A-4CC2-80B8-4946FA2E627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8266630E-8DE3-48DB-8DA0-461205CCF7E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5795157E-71E0-47DE-BA16-2295EBB4EDF7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18579685-51E3-4281-9A0C-A753F30C376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34FA8706-1790-47B9-ADC6-821A296B15C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309E241-9C00-4129-9D06-6BDAFBF89EF2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67" name="Группа 66"/>
          <p:cNvGrpSpPr/>
          <p:nvPr/>
        </p:nvGrpSpPr>
        <p:grpSpPr>
          <a:xfrm>
            <a:off x="10274504" y="-656728"/>
            <a:ext cx="408812" cy="542922"/>
            <a:chOff x="2361639" y="2985697"/>
            <a:chExt cx="408812" cy="542922"/>
          </a:xfrm>
        </p:grpSpPr>
        <p:pic>
          <p:nvPicPr>
            <p:cNvPr id="68" name="Рисунок 6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9" name="Рисунок 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85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3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79316" y="2703169"/>
            <a:ext cx="470473" cy="58694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791731" y="2634118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778348" y="2734517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 – 1 пелікан за 10 днів;</a:t>
            </a:r>
          </a:p>
        </p:txBody>
      </p:sp>
      <p:pic>
        <p:nvPicPr>
          <p:cNvPr id="37" name="Рисунок 36"/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3968" y="3885891"/>
            <a:ext cx="2918206" cy="11663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DF32223D-D5D3-4745-BBF8-7241DE88D553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93056" y="3439959"/>
            <a:ext cx="470473" cy="58694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791731" y="3376516"/>
            <a:ext cx="3155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) 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4087253" y="3490289"/>
            <a:ext cx="6301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(кг)</a:t>
            </a:r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4469" y="2745713"/>
            <a:ext cx="463844" cy="589254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51019" y="2830090"/>
            <a:ext cx="278475" cy="25091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85516" y="3455326"/>
            <a:ext cx="463844" cy="589254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63245" y="3608668"/>
            <a:ext cx="278475" cy="250911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96581" y="2721252"/>
            <a:ext cx="463844" cy="589254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19653" y="2701405"/>
            <a:ext cx="463844" cy="589254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12946" y="2764161"/>
            <a:ext cx="463844" cy="589254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05098" y="2741471"/>
            <a:ext cx="408812" cy="418784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07847" y="2728307"/>
            <a:ext cx="463844" cy="589254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716391" y="4266677"/>
            <a:ext cx="825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latin typeface="Monotype Corsiva" panose="03010101010201010101" pitchFamily="66" charset="0"/>
              </a:rPr>
              <a:t>5 кг риби з'їдає один пелікан за день.</a:t>
            </a:r>
          </a:p>
        </p:txBody>
      </p:sp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45839" y="3463446"/>
            <a:ext cx="463844" cy="589254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2204" y="3506355"/>
            <a:ext cx="463844" cy="589254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49721" y="3489442"/>
            <a:ext cx="408812" cy="418784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42402" y="3463446"/>
            <a:ext cx="463844" cy="589254"/>
          </a:xfrm>
          <a:prstGeom prst="rect">
            <a:avLst/>
          </a:prstGeom>
        </p:spPr>
      </p:pic>
      <p:sp>
        <p:nvSpPr>
          <p:cNvPr id="47" name="Скругленный прямоугольник 46"/>
          <p:cNvSpPr/>
          <p:nvPr/>
        </p:nvSpPr>
        <p:spPr>
          <a:xfrm>
            <a:off x="179882" y="1239086"/>
            <a:ext cx="11833699" cy="1368184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Вісім пеліканів за 10 днів з'їдають 320 кг риби. Скільки кілограмів риби з'їдає один пелікан за день?</a:t>
            </a:r>
          </a:p>
        </p:txBody>
      </p:sp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05098" y="2863286"/>
            <a:ext cx="408812" cy="418784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42236" y="3604063"/>
            <a:ext cx="408812" cy="418784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51077" y="2709505"/>
            <a:ext cx="463844" cy="58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6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9" grpId="0"/>
      <p:bldP spid="43" grpId="0"/>
      <p:bldP spid="7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0636" y="484217"/>
            <a:ext cx="8697595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600" i="1" dirty="0">
                <a:solidFill>
                  <a:schemeClr val="bg1">
                    <a:lumMod val="50000"/>
                  </a:schemeClr>
                </a:solidFill>
              </a:rPr>
              <a:t>(для відкриття інтерактивного завдання натисніть на помаранчевий прямокутник)</a:t>
            </a:r>
          </a:p>
        </p:txBody>
      </p:sp>
      <p:sp>
        <p:nvSpPr>
          <p:cNvPr id="7" name="Прямоугольник 4">
            <a:hlinkClick r:id="rId2"/>
            <a:extLst>
              <a:ext uri="{FF2B5EF4-FFF2-40B4-BE49-F238E27FC236}">
                <a16:creationId xmlns:a16="http://schemas.microsoft.com/office/drawing/2014/main" id="{8643C996-07F1-4E83-B056-0B2B0A2B5055}"/>
              </a:ext>
            </a:extLst>
          </p:cNvPr>
          <p:cNvSpPr/>
          <p:nvPr/>
        </p:nvSpPr>
        <p:spPr>
          <a:xfrm>
            <a:off x="258077" y="1299961"/>
            <a:ext cx="11675846" cy="5245217"/>
          </a:xfrm>
          <a:prstGeom prst="rect">
            <a:avLst/>
          </a:prstGeom>
          <a:solidFill>
            <a:srgbClr val="C55A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5400" b="1" dirty="0"/>
              <a:t>Відкрити онлайнове інтерактивне завдання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153411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8" y="1204331"/>
            <a:ext cx="6799040" cy="549572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На сторінці 6</a:t>
            </a:r>
            <a:r>
              <a:rPr lang="en-US" sz="4400" b="1" dirty="0">
                <a:solidFill>
                  <a:srgbClr val="2F3242"/>
                </a:solidFill>
              </a:rPr>
              <a:t>3</a:t>
            </a:r>
            <a:r>
              <a:rPr lang="uk-UA" sz="4400" b="1" dirty="0">
                <a:solidFill>
                  <a:srgbClr val="2F3242"/>
                </a:solidFill>
              </a:rPr>
              <a:t>,</a:t>
            </a:r>
            <a:r>
              <a:rPr lang="en-US" sz="4400" b="1" dirty="0">
                <a:solidFill>
                  <a:srgbClr val="2F3242"/>
                </a:solidFill>
              </a:rPr>
              <a:t> </a:t>
            </a:r>
            <a:r>
              <a:rPr lang="uk-UA" sz="4400" b="1" dirty="0">
                <a:solidFill>
                  <a:srgbClr val="2F3242"/>
                </a:solidFill>
              </a:rPr>
              <a:t>виконати </a:t>
            </a: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задачу 3</a:t>
            </a:r>
            <a:r>
              <a:rPr lang="en-US" sz="4400" b="1" dirty="0">
                <a:solidFill>
                  <a:srgbClr val="2F3242"/>
                </a:solidFill>
              </a:rPr>
              <a:t>76</a:t>
            </a:r>
            <a:r>
              <a:rPr lang="uk-UA" sz="4400" b="1" dirty="0">
                <a:solidFill>
                  <a:srgbClr val="2F3242"/>
                </a:solidFill>
              </a:rPr>
              <a:t>, </a:t>
            </a:r>
            <a:endParaRPr lang="en-US" sz="4400" b="1" dirty="0">
              <a:solidFill>
                <a:srgbClr val="2F3242"/>
              </a:solidFill>
            </a:endParaRP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завдання 3</a:t>
            </a:r>
            <a:r>
              <a:rPr lang="en-US" sz="4400" b="1" dirty="0">
                <a:solidFill>
                  <a:srgbClr val="2F3242"/>
                </a:solidFill>
              </a:rPr>
              <a:t>75</a:t>
            </a:r>
            <a:endParaRPr lang="uk-UA" sz="4400" b="1" dirty="0">
              <a:solidFill>
                <a:srgbClr val="2F3242"/>
              </a:solidFill>
            </a:endParaRPr>
          </a:p>
          <a:p>
            <a:pPr algn="ctr"/>
            <a:r>
              <a:rPr lang="uk-UA" sz="4400" i="1" dirty="0">
                <a:solidFill>
                  <a:srgbClr val="2F3242"/>
                </a:solidFill>
              </a:rPr>
              <a:t>Короткий запис у щоденник</a:t>
            </a:r>
          </a:p>
          <a:p>
            <a:pPr algn="ctr"/>
            <a:r>
              <a:rPr lang="ru-RU" sz="4800" dirty="0">
                <a:solidFill>
                  <a:srgbClr val="2F3242"/>
                </a:solidFill>
              </a:rPr>
              <a:t>С.</a:t>
            </a:r>
            <a:r>
              <a:rPr lang="uk-UA" sz="4800" dirty="0">
                <a:solidFill>
                  <a:srgbClr val="2F3242"/>
                </a:solidFill>
              </a:rPr>
              <a:t>6</a:t>
            </a:r>
            <a:r>
              <a:rPr lang="en-US" sz="4800" dirty="0">
                <a:solidFill>
                  <a:srgbClr val="2F3242"/>
                </a:solidFill>
              </a:rPr>
              <a:t>3</a:t>
            </a:r>
            <a:r>
              <a:rPr lang="uk-UA" sz="4800" dirty="0">
                <a:solidFill>
                  <a:srgbClr val="2F3242"/>
                </a:solidFill>
              </a:rPr>
              <a:t>,</a:t>
            </a:r>
            <a:r>
              <a:rPr lang="ru-RU" sz="4800" dirty="0">
                <a:solidFill>
                  <a:srgbClr val="2F3242"/>
                </a:solidFill>
              </a:rPr>
              <a:t> №</a:t>
            </a:r>
            <a:r>
              <a:rPr lang="en-US" sz="4800" dirty="0">
                <a:solidFill>
                  <a:srgbClr val="2F3242"/>
                </a:solidFill>
              </a:rPr>
              <a:t>375</a:t>
            </a:r>
            <a:r>
              <a:rPr lang="ru-RU" sz="4800" dirty="0">
                <a:solidFill>
                  <a:srgbClr val="2F3242"/>
                </a:solidFill>
              </a:rPr>
              <a:t>, №</a:t>
            </a:r>
            <a:r>
              <a:rPr lang="uk-UA" sz="4800" dirty="0">
                <a:solidFill>
                  <a:srgbClr val="2F3242"/>
                </a:solidFill>
              </a:rPr>
              <a:t>3</a:t>
            </a:r>
            <a:r>
              <a:rPr lang="en-US" sz="4800" dirty="0">
                <a:solidFill>
                  <a:srgbClr val="2F3242"/>
                </a:solidFill>
              </a:rPr>
              <a:t>76</a:t>
            </a:r>
            <a:endParaRPr lang="ru-RU" sz="4800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5C8320-B91F-4219-B4C8-845C1A9B41A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5176007"/>
            <a:ext cx="2124262" cy="15228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949A44-46C1-45C3-809D-7DF9BCAF99A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2519351"/>
            <a:ext cx="2124262" cy="150293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052D09-F118-4EE1-A7A1-9BDE3CB28B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2573665"/>
            <a:ext cx="2124262" cy="147732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8C897F-E745-44BA-A41C-8AF22EA1A51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369" y="2519351"/>
            <a:ext cx="2124262" cy="152207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18E90A-2030-4389-9B8C-68C6C94D12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0458" y="5176007"/>
            <a:ext cx="2124262" cy="151331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4C3D260-8613-413A-B6D6-531319C182B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78913" y="5185577"/>
            <a:ext cx="2124262" cy="1522885"/>
          </a:xfrm>
          <a:prstGeom prst="rect">
            <a:avLst/>
          </a:prstGeom>
        </p:spPr>
      </p:pic>
      <p:grpSp>
        <p:nvGrpSpPr>
          <p:cNvPr id="35" name="Групувати 34">
            <a:extLst>
              <a:ext uri="{FF2B5EF4-FFF2-40B4-BE49-F238E27FC236}">
                <a16:creationId xmlns:a16="http://schemas.microsoft.com/office/drawing/2014/main" id="{F6C8355B-DE56-497F-966E-230AE1892956}"/>
              </a:ext>
            </a:extLst>
          </p:cNvPr>
          <p:cNvGrpSpPr/>
          <p:nvPr/>
        </p:nvGrpSpPr>
        <p:grpSpPr>
          <a:xfrm>
            <a:off x="551010" y="1453212"/>
            <a:ext cx="2124262" cy="2588211"/>
            <a:chOff x="943132" y="1443642"/>
            <a:chExt cx="2124262" cy="2588211"/>
          </a:xfrm>
        </p:grpSpPr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1AC4841A-E256-45E2-8B84-6666A9959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3132" y="1443642"/>
              <a:ext cx="2124262" cy="258821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422E68-C715-41C5-BD9F-D4C4EE7F7FFA}"/>
                </a:ext>
              </a:extLst>
            </p:cNvPr>
            <p:cNvSpPr txBox="1"/>
            <p:nvPr/>
          </p:nvSpPr>
          <p:spPr>
            <a:xfrm>
              <a:off x="1290277" y="1605593"/>
              <a:ext cx="14299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uk-UA" sz="1800" b="1" dirty="0"/>
                <a:t>Сьогодні </a:t>
              </a:r>
            </a:p>
            <a:p>
              <a:pPr algn="ctr"/>
              <a:r>
                <a:rPr lang="uk-UA" sz="1800" b="1" dirty="0"/>
                <a:t>на уроці </a:t>
              </a:r>
            </a:p>
            <a:p>
              <a:pPr algn="ctr"/>
              <a:r>
                <a:rPr lang="uk-UA" sz="1800" b="1" dirty="0"/>
                <a:t>я навчився/</a:t>
              </a:r>
            </a:p>
            <a:p>
              <a:pPr algn="ctr"/>
              <a:r>
                <a:rPr lang="uk-UA" sz="1800" b="1" dirty="0"/>
                <a:t>навчилася…</a:t>
              </a:r>
              <a:endParaRPr lang="ru-RU" sz="1800" b="1" dirty="0"/>
            </a:p>
          </p:txBody>
        </p:sp>
      </p:grpSp>
      <p:grpSp>
        <p:nvGrpSpPr>
          <p:cNvPr id="36" name="Групувати 35">
            <a:extLst>
              <a:ext uri="{FF2B5EF4-FFF2-40B4-BE49-F238E27FC236}">
                <a16:creationId xmlns:a16="http://schemas.microsoft.com/office/drawing/2014/main" id="{59C71607-5FF6-495D-87B1-4E26A8726C1B}"/>
              </a:ext>
            </a:extLst>
          </p:cNvPr>
          <p:cNvGrpSpPr/>
          <p:nvPr/>
        </p:nvGrpSpPr>
        <p:grpSpPr>
          <a:xfrm>
            <a:off x="2678913" y="1462782"/>
            <a:ext cx="2124262" cy="2588211"/>
            <a:chOff x="4656229" y="1453212"/>
            <a:chExt cx="2124262" cy="2588211"/>
          </a:xfrm>
        </p:grpSpPr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EA5B5146-B43A-40AF-8B89-30D354672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56229" y="1453212"/>
              <a:ext cx="2124262" cy="258821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7A4D3-CAF4-43F6-9D4A-86A306BE94A3}"/>
                </a:ext>
              </a:extLst>
            </p:cNvPr>
            <p:cNvSpPr txBox="1"/>
            <p:nvPr/>
          </p:nvSpPr>
          <p:spPr>
            <a:xfrm>
              <a:off x="4967129" y="1605593"/>
              <a:ext cx="146621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 уроці</a:t>
              </a:r>
            </a:p>
            <a:p>
              <a:r>
                <a:rPr lang="uk-UA" dirty="0"/>
                <a:t>я</a:t>
              </a:r>
              <a:r>
                <a:rPr lang="en-US" dirty="0"/>
                <a:t> </a:t>
              </a:r>
              <a:r>
                <a:rPr lang="uk-UA" dirty="0"/>
                <a:t>запам’ятав/</a:t>
              </a:r>
            </a:p>
            <a:p>
              <a:r>
                <a:rPr lang="uk-UA" dirty="0"/>
                <a:t>запам’ятала…</a:t>
              </a:r>
              <a:endParaRPr lang="ru-RU" dirty="0"/>
            </a:p>
          </p:txBody>
        </p:sp>
      </p:grpSp>
      <p:grpSp>
        <p:nvGrpSpPr>
          <p:cNvPr id="37" name="Групувати 36">
            <a:extLst>
              <a:ext uri="{FF2B5EF4-FFF2-40B4-BE49-F238E27FC236}">
                <a16:creationId xmlns:a16="http://schemas.microsoft.com/office/drawing/2014/main" id="{90B76003-0E5E-4C40-B2BC-15396009528E}"/>
              </a:ext>
            </a:extLst>
          </p:cNvPr>
          <p:cNvGrpSpPr/>
          <p:nvPr/>
        </p:nvGrpSpPr>
        <p:grpSpPr>
          <a:xfrm>
            <a:off x="4814099" y="1434070"/>
            <a:ext cx="2124262" cy="2588211"/>
            <a:chOff x="8728843" y="1443642"/>
            <a:chExt cx="2124262" cy="2588211"/>
          </a:xfrm>
        </p:grpSpPr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289B3287-9B64-46DF-8007-3ED5A1C65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1443642"/>
              <a:ext cx="2124262" cy="258821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A5B367-759C-4656-8406-C6FEB2C4ADA9}"/>
                </a:ext>
              </a:extLst>
            </p:cNvPr>
            <p:cNvSpPr txBox="1"/>
            <p:nvPr/>
          </p:nvSpPr>
          <p:spPr>
            <a:xfrm>
              <a:off x="9075988" y="1605593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Найкраще </a:t>
              </a:r>
            </a:p>
            <a:p>
              <a:r>
                <a:rPr lang="uk-UA" dirty="0"/>
                <a:t>мені вдалося…</a:t>
              </a:r>
              <a:endParaRPr lang="ru-RU" dirty="0"/>
            </a:p>
          </p:txBody>
        </p:sp>
      </p:grpSp>
      <p:grpSp>
        <p:nvGrpSpPr>
          <p:cNvPr id="38" name="Групувати 37">
            <a:extLst>
              <a:ext uri="{FF2B5EF4-FFF2-40B4-BE49-F238E27FC236}">
                <a16:creationId xmlns:a16="http://schemas.microsoft.com/office/drawing/2014/main" id="{1FAC3E24-8DED-4D03-963B-9E8A528F0BEE}"/>
              </a:ext>
            </a:extLst>
          </p:cNvPr>
          <p:cNvGrpSpPr/>
          <p:nvPr/>
        </p:nvGrpSpPr>
        <p:grpSpPr>
          <a:xfrm>
            <a:off x="547369" y="4110680"/>
            <a:ext cx="2124262" cy="2588211"/>
            <a:chOff x="1062120" y="4120252"/>
            <a:chExt cx="2124262" cy="2588211"/>
          </a:xfrm>
        </p:grpSpPr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4FBA025D-9DEF-4413-9329-DD62BEF4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2120" y="4120252"/>
              <a:ext cx="2124262" cy="2588211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6D81AE-5CFB-4C25-A3D2-05B1D10F4D90}"/>
                </a:ext>
              </a:extLst>
            </p:cNvPr>
            <p:cNvSpPr txBox="1"/>
            <p:nvPr/>
          </p:nvSpPr>
          <p:spPr>
            <a:xfrm>
              <a:off x="1338894" y="4310292"/>
              <a:ext cx="150034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Найбільше</a:t>
              </a:r>
            </a:p>
            <a:p>
              <a:r>
                <a:rPr lang="uk-UA" dirty="0"/>
                <a:t> мені сподобалося…</a:t>
              </a:r>
              <a:endParaRPr lang="ru-RU" dirty="0"/>
            </a:p>
          </p:txBody>
        </p:sp>
      </p:grpSp>
      <p:grpSp>
        <p:nvGrpSpPr>
          <p:cNvPr id="39" name="Групувати 38">
            <a:extLst>
              <a:ext uri="{FF2B5EF4-FFF2-40B4-BE49-F238E27FC236}">
                <a16:creationId xmlns:a16="http://schemas.microsoft.com/office/drawing/2014/main" id="{A4E2C8E9-B043-48B3-A66A-E17BEC8EA6A3}"/>
              </a:ext>
            </a:extLst>
          </p:cNvPr>
          <p:cNvGrpSpPr/>
          <p:nvPr/>
        </p:nvGrpSpPr>
        <p:grpSpPr>
          <a:xfrm>
            <a:off x="2678913" y="4114874"/>
            <a:ext cx="2124263" cy="2588212"/>
            <a:chOff x="4619984" y="4110680"/>
            <a:chExt cx="2124263" cy="2588212"/>
          </a:xfrm>
        </p:grpSpPr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9E1467B5-76D2-4065-A416-84FA16829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19984" y="4110680"/>
              <a:ext cx="2124263" cy="258821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854B14-A831-4207-9DA7-F8B11852112C}"/>
                </a:ext>
              </a:extLst>
            </p:cNvPr>
            <p:cNvSpPr txBox="1"/>
            <p:nvPr/>
          </p:nvSpPr>
          <p:spPr>
            <a:xfrm>
              <a:off x="4967129" y="4310292"/>
              <a:ext cx="142997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Урок </a:t>
              </a:r>
            </a:p>
            <a:p>
              <a:r>
                <a:rPr lang="uk-UA" dirty="0"/>
                <a:t>завершую з настроєм…</a:t>
              </a:r>
              <a:endParaRPr lang="ru-RU" dirty="0"/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01C56E89-3617-49DC-9DD7-F78EF09F9185}"/>
              </a:ext>
            </a:extLst>
          </p:cNvPr>
          <p:cNvGrpSpPr/>
          <p:nvPr/>
        </p:nvGrpSpPr>
        <p:grpSpPr>
          <a:xfrm>
            <a:off x="4810457" y="4092236"/>
            <a:ext cx="2124263" cy="2597084"/>
            <a:chOff x="8728843" y="4110680"/>
            <a:chExt cx="2124263" cy="2588212"/>
          </a:xfrm>
        </p:grpSpPr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7900379D-F458-47D6-B608-DD9EE02E8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8843" y="4110680"/>
              <a:ext cx="2124263" cy="2588212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42A582-EBEF-45E5-89DE-6246D26FEEBC}"/>
                </a:ext>
              </a:extLst>
            </p:cNvPr>
            <p:cNvSpPr txBox="1"/>
            <p:nvPr/>
          </p:nvSpPr>
          <p:spPr>
            <a:xfrm>
              <a:off x="9091540" y="4310292"/>
              <a:ext cx="14299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ru-RU"/>
              </a:defPPr>
              <a:lvl1pPr algn="ctr">
                <a:defRPr b="1"/>
              </a:lvl1pPr>
            </a:lstStyle>
            <a:p>
              <a:r>
                <a:rPr lang="uk-UA" dirty="0"/>
                <a:t>Труднощі виникали…</a:t>
              </a:r>
              <a:endParaRPr lang="ru-RU" dirty="0"/>
            </a:p>
          </p:txBody>
        </p:sp>
      </p:grp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/>
              <a:t>Рефлексія «Загадкові листи»</a:t>
            </a: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03A0F1C-25E8-4812-8FCC-E4BF13205540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55763" y="1820312"/>
            <a:ext cx="5069999" cy="4979958"/>
          </a:xfrm>
          <a:prstGeom prst="rect">
            <a:avLst/>
          </a:prstGeom>
        </p:spPr>
      </p:pic>
      <p:sp>
        <p:nvSpPr>
          <p:cNvPr id="43" name="Бульбашка прямої мови: прямокутна з округленими кутами 42">
            <a:extLst>
              <a:ext uri="{FF2B5EF4-FFF2-40B4-BE49-F238E27FC236}">
                <a16:creationId xmlns:a16="http://schemas.microsoft.com/office/drawing/2014/main" id="{3CA92863-B7FF-496A-BA1F-CAC1B6F06959}"/>
              </a:ext>
            </a:extLst>
          </p:cNvPr>
          <p:cNvSpPr/>
          <p:nvPr/>
        </p:nvSpPr>
        <p:spPr>
          <a:xfrm>
            <a:off x="6934720" y="1097280"/>
            <a:ext cx="4359125" cy="923330"/>
          </a:xfrm>
          <a:prstGeom prst="wedgeRoundRectCallout">
            <a:avLst>
              <a:gd name="adj1" fmla="val -16196"/>
              <a:gd name="adj2" fmla="val 78137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accent6">
                    <a:lumMod val="50000"/>
                  </a:schemeClr>
                </a:solidFill>
              </a:rPr>
              <a:t>Обери лист, який ти хочеш відкрити</a:t>
            </a:r>
          </a:p>
          <a:p>
            <a:pPr algn="ctr"/>
            <a:r>
              <a:rPr lang="uk-UA" sz="1400" i="1" dirty="0">
                <a:solidFill>
                  <a:schemeClr val="accent6">
                    <a:lumMod val="50000"/>
                  </a:schemeClr>
                </a:solidFill>
              </a:rPr>
              <a:t>(для відкриття по листі варто натиснути)</a:t>
            </a:r>
          </a:p>
        </p:txBody>
      </p:sp>
    </p:spTree>
    <p:extLst>
      <p:ext uri="{BB962C8B-B14F-4D97-AF65-F5344CB8AC3E}">
        <p14:creationId xmlns:p14="http://schemas.microsoft.com/office/powerpoint/2010/main" val="246446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7387" y="1669369"/>
            <a:ext cx="5409992" cy="467917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29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58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64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141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7387" y="1669369"/>
            <a:ext cx="5409992" cy="467917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2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58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64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56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1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62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68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5553" y="1333062"/>
            <a:ext cx="3739796" cy="534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8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1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62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68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5553" y="1333062"/>
            <a:ext cx="3739796" cy="534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8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45145" y="490840"/>
            <a:ext cx="6693637" cy="618512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23.03.2022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 err="1">
                <a:solidFill>
                  <a:schemeClr val="bg1"/>
                </a:solidFill>
              </a:rPr>
              <a:t>Обери</a:t>
            </a:r>
            <a:r>
              <a:rPr lang="uk-UA" sz="2000" b="1" dirty="0">
                <a:solidFill>
                  <a:schemeClr val="bg1"/>
                </a:solidFill>
              </a:rPr>
              <a:t> правильну відповідь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711494" y="1499294"/>
            <a:ext cx="4152099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∙ 1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/>
          <p:cNvSpPr/>
          <p:nvPr/>
        </p:nvSpPr>
        <p:spPr>
          <a:xfrm rot="20953789">
            <a:off x="6270733" y="3694475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r>
              <a:rPr lang="uk-UA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7827233" y="3574520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82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/>
          <p:cNvSpPr/>
          <p:nvPr/>
        </p:nvSpPr>
        <p:spPr>
          <a:xfrm rot="551130">
            <a:off x="9564023" y="3644902"/>
            <a:ext cx="143180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66</a:t>
            </a:r>
            <a:endParaRPr lang="ru-RU" sz="96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029" y="1291772"/>
            <a:ext cx="3848996" cy="538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60884</TotalTime>
  <Words>1491</Words>
  <Application>Microsoft Office PowerPoint</Application>
  <PresentationFormat>Широкоэкранный</PresentationFormat>
  <Paragraphs>546</Paragraphs>
  <Slides>48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11470</cp:revision>
  <dcterms:created xsi:type="dcterms:W3CDTF">2018-01-05T16:38:53Z</dcterms:created>
  <dcterms:modified xsi:type="dcterms:W3CDTF">2022-03-23T06:19:09Z</dcterms:modified>
</cp:coreProperties>
</file>