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8" r:id="rId2"/>
    <p:sldId id="1696" r:id="rId3"/>
    <p:sldId id="2762" r:id="rId4"/>
    <p:sldId id="2851" r:id="rId5"/>
    <p:sldId id="2826" r:id="rId6"/>
    <p:sldId id="2852" r:id="rId7"/>
    <p:sldId id="2828" r:id="rId8"/>
    <p:sldId id="2853" r:id="rId9"/>
    <p:sldId id="2830" r:id="rId10"/>
    <p:sldId id="2854" r:id="rId11"/>
    <p:sldId id="2832" r:id="rId12"/>
    <p:sldId id="2855" r:id="rId13"/>
    <p:sldId id="2489" r:id="rId14"/>
    <p:sldId id="2856" r:id="rId15"/>
    <p:sldId id="2880" r:id="rId16"/>
    <p:sldId id="2881" r:id="rId17"/>
    <p:sldId id="2882" r:id="rId18"/>
    <p:sldId id="2883" r:id="rId19"/>
    <p:sldId id="2884" r:id="rId20"/>
    <p:sldId id="2885" r:id="rId21"/>
    <p:sldId id="2886" r:id="rId22"/>
    <p:sldId id="2857" r:id="rId23"/>
    <p:sldId id="2859" r:id="rId24"/>
    <p:sldId id="2894" r:id="rId25"/>
    <p:sldId id="2898" r:id="rId26"/>
    <p:sldId id="2897" r:id="rId27"/>
    <p:sldId id="2800" r:id="rId28"/>
    <p:sldId id="965" r:id="rId29"/>
    <p:sldId id="2277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6"/>
            <p14:sldId id="2762"/>
            <p14:sldId id="2851"/>
            <p14:sldId id="2826"/>
            <p14:sldId id="2852"/>
            <p14:sldId id="2828"/>
            <p14:sldId id="2853"/>
            <p14:sldId id="2830"/>
            <p14:sldId id="2854"/>
            <p14:sldId id="2832"/>
            <p14:sldId id="2855"/>
            <p14:sldId id="2489"/>
            <p14:sldId id="2856"/>
            <p14:sldId id="2880"/>
            <p14:sldId id="2881"/>
            <p14:sldId id="2882"/>
            <p14:sldId id="2883"/>
            <p14:sldId id="2884"/>
            <p14:sldId id="2885"/>
            <p14:sldId id="2886"/>
            <p14:sldId id="2857"/>
            <p14:sldId id="2859"/>
            <p14:sldId id="2894"/>
            <p14:sldId id="2898"/>
            <p14:sldId id="2897"/>
            <p14:sldId id="2800"/>
          </p14:sldIdLst>
        </p14:section>
        <p14:section name="Раздел без заголовка" id="{AC9334F8-F988-4E78-9E68-3A8F16322EC6}">
          <p14:sldIdLst>
            <p14:sldId id="965"/>
            <p14:sldId id="2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2F3242"/>
    <a:srgbClr val="FF6600"/>
    <a:srgbClr val="1694E9"/>
    <a:srgbClr val="FF3131"/>
    <a:srgbClr val="BA1CBA"/>
    <a:srgbClr val="9E0000"/>
    <a:srgbClr val="00B050"/>
    <a:srgbClr val="0D0D0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322" autoAdjust="0"/>
  </p:normalViewPr>
  <p:slideViewPr>
    <p:cSldViewPr snapToGrid="0">
      <p:cViewPr varScale="1">
        <p:scale>
          <a:sx n="109" d="100"/>
          <a:sy n="109" d="100"/>
        </p:scale>
        <p:origin x="78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21.03.2022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21.03.2022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21.03.2022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21.03.2022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5.jpeg"/><Relationship Id="rId5" Type="http://schemas.openxmlformats.org/officeDocument/2006/relationships/image" Target="../media/image16.png"/><Relationship Id="rId10" Type="http://schemas.openxmlformats.org/officeDocument/2006/relationships/image" Target="../media/image24.jpeg"/><Relationship Id="rId4" Type="http://schemas.openxmlformats.org/officeDocument/2006/relationships/image" Target="../media/image15.png"/><Relationship Id="rId9" Type="http://schemas.openxmlformats.org/officeDocument/2006/relationships/image" Target="../media/image23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5" t="6285" r="25006" b="12381"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119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5380" y="2478102"/>
            <a:ext cx="68568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Множення </a:t>
            </a:r>
            <a:endParaRPr lang="en-US" sz="5400" b="1" dirty="0">
              <a:solidFill>
                <a:srgbClr val="2F3242"/>
              </a:solidFill>
            </a:endParaRPr>
          </a:p>
          <a:p>
            <a:pPr algn="ctr"/>
            <a:r>
              <a:rPr lang="uk-UA" sz="5400" b="1" dirty="0">
                <a:solidFill>
                  <a:srgbClr val="2F3242"/>
                </a:solidFill>
              </a:rPr>
              <a:t>виду 320∙3. Розв'язування задач</a:t>
            </a:r>
            <a:endParaRPr lang="ru-RU" sz="54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18167" y="400359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6"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1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82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66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33"/>
          <a:stretch/>
        </p:blipFill>
        <p:spPr>
          <a:xfrm>
            <a:off x="1045029" y="1291772"/>
            <a:ext cx="3848996" cy="538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5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6"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39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78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3" b="10095"/>
          <a:stretch/>
        </p:blipFill>
        <p:spPr>
          <a:xfrm flipH="1">
            <a:off x="516955" y="1267096"/>
            <a:ext cx="4008394" cy="541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0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6"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39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78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3" b="10095"/>
          <a:stretch/>
        </p:blipFill>
        <p:spPr>
          <a:xfrm flipH="1">
            <a:off x="516955" y="1267096"/>
            <a:ext cx="4008394" cy="541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6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72" t="43020" r="38987" b="43138"/>
          <a:stretch/>
        </p:blipFill>
        <p:spPr>
          <a:xfrm>
            <a:off x="1360847" y="3424058"/>
            <a:ext cx="578163" cy="72129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75" t="43233" r="38984" b="42925"/>
          <a:stretch/>
        </p:blipFill>
        <p:spPr>
          <a:xfrm>
            <a:off x="913009" y="3432319"/>
            <a:ext cx="578163" cy="72129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81" t="43497" r="21578" b="42661"/>
          <a:stretch/>
        </p:blipFill>
        <p:spPr>
          <a:xfrm>
            <a:off x="2709365" y="3444576"/>
            <a:ext cx="578163" cy="72129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1" t="43147" r="48268" b="43011"/>
          <a:stretch/>
        </p:blipFill>
        <p:spPr>
          <a:xfrm>
            <a:off x="2238924" y="3432319"/>
            <a:ext cx="578163" cy="721295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5" t="43023" r="39134" b="43135"/>
          <a:stretch/>
        </p:blipFill>
        <p:spPr>
          <a:xfrm>
            <a:off x="4026882" y="3424058"/>
            <a:ext cx="578163" cy="72129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9" t="43175" r="39100" b="42983"/>
          <a:stretch/>
        </p:blipFill>
        <p:spPr>
          <a:xfrm>
            <a:off x="3579044" y="3432319"/>
            <a:ext cx="578163" cy="721295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24" t="42901" r="21935" b="43257"/>
          <a:stretch/>
        </p:blipFill>
        <p:spPr>
          <a:xfrm>
            <a:off x="5352797" y="3424058"/>
            <a:ext cx="578163" cy="72129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1" t="42999" r="48298" b="43159"/>
          <a:stretch/>
        </p:blipFill>
        <p:spPr>
          <a:xfrm>
            <a:off x="4904959" y="3432319"/>
            <a:ext cx="578163" cy="72129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97" t="43000" r="39162" b="43158"/>
          <a:stretch/>
        </p:blipFill>
        <p:spPr>
          <a:xfrm>
            <a:off x="6692917" y="3424056"/>
            <a:ext cx="578163" cy="72129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44" t="43199" r="39115" b="42959"/>
          <a:stretch/>
        </p:blipFill>
        <p:spPr>
          <a:xfrm>
            <a:off x="6255255" y="3432319"/>
            <a:ext cx="578163" cy="721295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83" t="43135" r="21776" b="43023"/>
          <a:stretch/>
        </p:blipFill>
        <p:spPr>
          <a:xfrm>
            <a:off x="8029008" y="3432319"/>
            <a:ext cx="578163" cy="721295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19" t="42898" r="47940" b="43260"/>
          <a:stretch/>
        </p:blipFill>
        <p:spPr>
          <a:xfrm>
            <a:off x="7605551" y="3424055"/>
            <a:ext cx="578163" cy="721295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39" t="43065" r="39120" b="43093"/>
          <a:stretch/>
        </p:blipFill>
        <p:spPr>
          <a:xfrm>
            <a:off x="9369128" y="3432319"/>
            <a:ext cx="578163" cy="721295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52" t="43270" r="39207" b="42888"/>
          <a:stretch/>
        </p:blipFill>
        <p:spPr>
          <a:xfrm>
            <a:off x="8911964" y="3432318"/>
            <a:ext cx="578163" cy="721295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83" t="43230" r="21876" b="42928"/>
          <a:stretch/>
        </p:blipFill>
        <p:spPr>
          <a:xfrm>
            <a:off x="10695043" y="3432319"/>
            <a:ext cx="578163" cy="721295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3" t="42924" r="48296" b="43234"/>
          <a:stretch/>
        </p:blipFill>
        <p:spPr>
          <a:xfrm>
            <a:off x="10248901" y="3427402"/>
            <a:ext cx="578163" cy="721295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ADA764D4-70D1-483E-A2C2-B658842C96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631" y="1190813"/>
            <a:ext cx="3413131" cy="183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367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649352" y="1466576"/>
            <a:ext cx="7351744" cy="1364505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solidFill>
                  <a:schemeClr val="tx1"/>
                </a:solidFill>
              </a:rPr>
              <a:t>23 </a:t>
            </a:r>
            <a:r>
              <a:rPr lang="uk-UA" sz="8800" b="1" dirty="0">
                <a:solidFill>
                  <a:schemeClr val="tx1"/>
                </a:solidFill>
              </a:rPr>
              <a:t>∙ </a:t>
            </a:r>
            <a:r>
              <a:rPr lang="en-US" sz="8800" b="1" dirty="0">
                <a:solidFill>
                  <a:schemeClr val="tx1"/>
                </a:solidFill>
              </a:rPr>
              <a:t>3</a:t>
            </a:r>
            <a:r>
              <a:rPr lang="uk-UA" sz="8800" b="1" dirty="0">
                <a:solidFill>
                  <a:schemeClr val="tx1"/>
                </a:solidFill>
              </a:rPr>
              <a:t> =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8001096" y="1466575"/>
            <a:ext cx="3366472" cy="1364505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solidFill>
                  <a:schemeClr val="tx1"/>
                </a:solidFill>
              </a:rPr>
              <a:t>69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49352" y="2953420"/>
            <a:ext cx="7351744" cy="1364505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solidFill>
                  <a:schemeClr val="tx1"/>
                </a:solidFill>
              </a:rPr>
              <a:t>12 ∙ 4 </a:t>
            </a:r>
            <a:r>
              <a:rPr lang="uk-UA" sz="8800" b="1" dirty="0">
                <a:solidFill>
                  <a:schemeClr val="tx1"/>
                </a:solidFill>
              </a:rPr>
              <a:t>=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8001096" y="2953419"/>
            <a:ext cx="3366472" cy="1364505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solidFill>
                  <a:schemeClr val="tx1"/>
                </a:solidFill>
              </a:rPr>
              <a:t>48</a:t>
            </a:r>
            <a:endParaRPr lang="ru-RU" sz="8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74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43" grpId="0" animBg="1"/>
      <p:bldP spid="44" grpId="0" animBg="1"/>
      <p:bldP spid="4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367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649352" y="1466576"/>
            <a:ext cx="6754136" cy="1364505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solidFill>
                  <a:schemeClr val="tx1"/>
                </a:solidFill>
              </a:rPr>
              <a:t>23 </a:t>
            </a:r>
            <a:r>
              <a:rPr lang="uk-UA" sz="8800" b="1" dirty="0" err="1">
                <a:solidFill>
                  <a:schemeClr val="tx1"/>
                </a:solidFill>
              </a:rPr>
              <a:t>дес</a:t>
            </a:r>
            <a:r>
              <a:rPr lang="uk-UA" sz="8800" b="1" dirty="0">
                <a:solidFill>
                  <a:schemeClr val="tx1"/>
                </a:solidFill>
              </a:rPr>
              <a:t>. ∙ </a:t>
            </a:r>
            <a:r>
              <a:rPr lang="en-US" sz="8800" b="1" dirty="0">
                <a:solidFill>
                  <a:schemeClr val="tx1"/>
                </a:solidFill>
              </a:rPr>
              <a:t>3</a:t>
            </a:r>
            <a:r>
              <a:rPr lang="uk-UA" sz="8800" b="1" dirty="0">
                <a:solidFill>
                  <a:schemeClr val="tx1"/>
                </a:solidFill>
              </a:rPr>
              <a:t> =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7403488" y="1466575"/>
            <a:ext cx="3964080" cy="1364505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solidFill>
                  <a:schemeClr val="tx1"/>
                </a:solidFill>
              </a:rPr>
              <a:t>69</a:t>
            </a:r>
            <a:r>
              <a:rPr lang="uk-UA" sz="8800" b="1" dirty="0">
                <a:solidFill>
                  <a:schemeClr val="tx1"/>
                </a:solidFill>
              </a:rPr>
              <a:t> </a:t>
            </a:r>
            <a:r>
              <a:rPr lang="uk-UA" sz="8800" b="1" dirty="0" err="1">
                <a:solidFill>
                  <a:schemeClr val="tx1"/>
                </a:solidFill>
              </a:rPr>
              <a:t>дес</a:t>
            </a:r>
            <a:r>
              <a:rPr lang="uk-UA" sz="8800" b="1" dirty="0">
                <a:solidFill>
                  <a:schemeClr val="tx1"/>
                </a:solidFill>
              </a:rPr>
              <a:t>.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49352" y="2953420"/>
            <a:ext cx="6754136" cy="1364505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solidFill>
                  <a:schemeClr val="tx1"/>
                </a:solidFill>
              </a:rPr>
              <a:t>12</a:t>
            </a:r>
            <a:r>
              <a:rPr lang="uk-UA" sz="8800" b="1" dirty="0">
                <a:solidFill>
                  <a:schemeClr val="tx1"/>
                </a:solidFill>
              </a:rPr>
              <a:t> </a:t>
            </a:r>
            <a:r>
              <a:rPr lang="uk-UA" sz="8800" b="1" dirty="0" err="1">
                <a:solidFill>
                  <a:schemeClr val="tx1"/>
                </a:solidFill>
              </a:rPr>
              <a:t>дес</a:t>
            </a:r>
            <a:r>
              <a:rPr lang="uk-UA" sz="8800" b="1" dirty="0">
                <a:solidFill>
                  <a:schemeClr val="tx1"/>
                </a:solidFill>
              </a:rPr>
              <a:t>.</a:t>
            </a:r>
            <a:r>
              <a:rPr lang="en-US" sz="8800" b="1" dirty="0">
                <a:solidFill>
                  <a:schemeClr val="tx1"/>
                </a:solidFill>
              </a:rPr>
              <a:t> ∙ 4 </a:t>
            </a:r>
            <a:r>
              <a:rPr lang="uk-UA" sz="8800" b="1" dirty="0">
                <a:solidFill>
                  <a:schemeClr val="tx1"/>
                </a:solidFill>
              </a:rPr>
              <a:t>=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7403488" y="2953419"/>
            <a:ext cx="3964080" cy="1364505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solidFill>
                  <a:schemeClr val="tx1"/>
                </a:solidFill>
              </a:rPr>
              <a:t>48</a:t>
            </a:r>
            <a:r>
              <a:rPr lang="uk-UA" sz="8800" b="1" dirty="0">
                <a:solidFill>
                  <a:schemeClr val="tx1"/>
                </a:solidFill>
              </a:rPr>
              <a:t> </a:t>
            </a:r>
            <a:r>
              <a:rPr lang="uk-UA" sz="8800" b="1" dirty="0" err="1">
                <a:solidFill>
                  <a:schemeClr val="tx1"/>
                </a:solidFill>
              </a:rPr>
              <a:t>дес</a:t>
            </a:r>
            <a:r>
              <a:rPr lang="uk-UA" sz="8800" b="1" dirty="0">
                <a:solidFill>
                  <a:schemeClr val="tx1"/>
                </a:solidFill>
              </a:rPr>
              <a:t>.</a:t>
            </a:r>
            <a:endParaRPr lang="ru-RU" sz="8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43" grpId="0" animBg="1"/>
      <p:bldP spid="44" grpId="0" animBg="1"/>
      <p:bldP spid="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367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649352" y="1466576"/>
            <a:ext cx="6754136" cy="1364505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540 : 9 =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7403488" y="1466575"/>
            <a:ext cx="3964080" cy="1364505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solidFill>
                  <a:schemeClr val="tx1"/>
                </a:solidFill>
              </a:rPr>
              <a:t>6</a:t>
            </a:r>
            <a:r>
              <a:rPr lang="uk-UA" sz="8800" b="1" dirty="0">
                <a:solidFill>
                  <a:schemeClr val="tx1"/>
                </a:solidFill>
              </a:rPr>
              <a:t>0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49352" y="2953420"/>
            <a:ext cx="6754136" cy="1364505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630 : 7</a:t>
            </a:r>
            <a:r>
              <a:rPr lang="en-US" sz="8800" b="1" dirty="0">
                <a:solidFill>
                  <a:schemeClr val="tx1"/>
                </a:solidFill>
              </a:rPr>
              <a:t> </a:t>
            </a:r>
            <a:r>
              <a:rPr lang="uk-UA" sz="8800" b="1" dirty="0">
                <a:solidFill>
                  <a:schemeClr val="tx1"/>
                </a:solidFill>
              </a:rPr>
              <a:t>=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7403488" y="2953419"/>
            <a:ext cx="3964080" cy="1364505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90</a:t>
            </a:r>
            <a:endParaRPr lang="ru-RU" sz="8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4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43" grpId="0" animBg="1"/>
      <p:bldP spid="44" grpId="0" animBg="1"/>
      <p:bldP spid="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Поясни  спосіб обчислення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36</a:t>
            </a:r>
            <a:r>
              <a:rPr lang="uk-UA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220798" y="1252822"/>
            <a:ext cx="10588418" cy="90103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320 ∙ 3 = 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220798" y="2310256"/>
            <a:ext cx="10588418" cy="90103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(300 + 20) ∙ 3 = 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220798" y="3360392"/>
            <a:ext cx="10588418" cy="90103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300 ∙ 3 + 20 ∙ 3 = 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208525" y="4433768"/>
            <a:ext cx="10588418" cy="90103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900 + 60 = 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220798" y="5483904"/>
            <a:ext cx="10588418" cy="90103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960</a:t>
            </a:r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103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з коментуванням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36</a:t>
            </a:r>
            <a:r>
              <a:rPr lang="uk-UA" sz="4000" b="1" dirty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220798" y="1252822"/>
            <a:ext cx="10588418" cy="90103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180 ∙ 3 = 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220798" y="2310256"/>
            <a:ext cx="10588418" cy="90103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(100 + 80) ∙ 3 = 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220798" y="3360392"/>
            <a:ext cx="10588418" cy="90103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100 ∙ 3 + 80 ∙ 3 = 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208525" y="4433768"/>
            <a:ext cx="10588418" cy="90103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300 + 240 = 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220798" y="5483904"/>
            <a:ext cx="10588418" cy="90103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540</a:t>
            </a:r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607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з коментуванням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36</a:t>
            </a:r>
            <a:r>
              <a:rPr lang="uk-UA" sz="4000" b="1" dirty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220798" y="1252822"/>
            <a:ext cx="10588418" cy="90103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240 ∙ 2 = 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220798" y="2310256"/>
            <a:ext cx="10588418" cy="90103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(200 + 40) ∙ 2 = 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220798" y="3360392"/>
            <a:ext cx="10588418" cy="90103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200 ∙ 2 + 40 ∙ 2 = 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208525" y="4433768"/>
            <a:ext cx="10588418" cy="90103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400 + 80 = 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220798" y="5483904"/>
            <a:ext cx="10588418" cy="90103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480</a:t>
            </a:r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23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oy and girl behind math book">
            <a:extLst>
              <a:ext uri="{FF2B5EF4-FFF2-40B4-BE49-F238E27FC236}">
                <a16:creationId xmlns:a16="http://schemas.microsoft.com/office/drawing/2014/main" id="{BAE3C306-54A6-4F66-B006-3E402D4C0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25" b="24102"/>
          <a:stretch/>
        </p:blipFill>
        <p:spPr bwMode="auto">
          <a:xfrm>
            <a:off x="3962927" y="4598126"/>
            <a:ext cx="3930359" cy="21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1355F926-84C1-4534-9CB2-319E2B5CC316}"/>
              </a:ext>
            </a:extLst>
          </p:cNvPr>
          <p:cNvSpPr/>
          <p:nvPr/>
        </p:nvSpPr>
        <p:spPr>
          <a:xfrm>
            <a:off x="744583" y="1247943"/>
            <a:ext cx="10367048" cy="3166824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b="1" dirty="0">
                <a:solidFill>
                  <a:schemeClr val="bg1"/>
                </a:solidFill>
              </a:rPr>
              <a:t>Клас готовий працювати?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b="1" dirty="0">
                <a:solidFill>
                  <a:schemeClr val="bg1"/>
                </a:solidFill>
              </a:rPr>
              <a:t>Додавати й віднімати,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b="1" dirty="0">
                <a:solidFill>
                  <a:schemeClr val="bg1"/>
                </a:solidFill>
              </a:rPr>
              <a:t>Числа й вирази рівняти,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b="1" dirty="0">
                <a:solidFill>
                  <a:schemeClr val="bg1"/>
                </a:solidFill>
              </a:rPr>
              <a:t>Вчасно руки піднімати,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b="1" dirty="0">
                <a:solidFill>
                  <a:schemeClr val="bg1"/>
                </a:solidFill>
              </a:rPr>
              <a:t>Щоб складні </a:t>
            </a:r>
            <a:r>
              <a:rPr lang="uk-UA" sz="3600" b="1">
                <a:solidFill>
                  <a:schemeClr val="bg1"/>
                </a:solidFill>
              </a:rPr>
              <a:t>задачі розв'язати. 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з коментуванням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36</a:t>
            </a:r>
            <a:r>
              <a:rPr lang="uk-UA" sz="4000" b="1" dirty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220798" y="1252822"/>
            <a:ext cx="10588418" cy="90103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150 ∙ 5 = 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220798" y="2310256"/>
            <a:ext cx="10588418" cy="90103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(100 + 50) ∙ 5 = 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220798" y="3360392"/>
            <a:ext cx="10588418" cy="90103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100 ∙ 5 + 50 ∙ 5 = 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208525" y="4433768"/>
            <a:ext cx="10588418" cy="90103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500 + 250 = 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220798" y="5483904"/>
            <a:ext cx="10588418" cy="90103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750</a:t>
            </a:r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481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з коментуванням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36</a:t>
            </a:r>
            <a:r>
              <a:rPr lang="uk-UA" sz="4000" b="1" dirty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220798" y="1252822"/>
            <a:ext cx="10588418" cy="90103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210 ∙ 4 = 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220798" y="2310256"/>
            <a:ext cx="10588418" cy="90103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(200 + 10) ∙ 4 = 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220798" y="3360392"/>
            <a:ext cx="10588418" cy="90103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200 ∙ 4 + 10 ∙ 4 = 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208525" y="4433768"/>
            <a:ext cx="10588418" cy="90103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800 + 40 = 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220798" y="5483904"/>
            <a:ext cx="10588418" cy="90103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840</a:t>
            </a:r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69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438542" y="5069909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127797" y="5056474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3" name="Скругленный прямоугольник 42"/>
          <p:cNvSpPr/>
          <p:nvPr/>
        </p:nvSpPr>
        <p:spPr>
          <a:xfrm>
            <a:off x="705477" y="1417395"/>
            <a:ext cx="11146476" cy="3681030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Гречані -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120 мл.						    ?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м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л.</a:t>
            </a:r>
          </a:p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П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шеничні –?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м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л.,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у 3 рази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більше</a:t>
            </a:r>
          </a:p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Усі млинці - ?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м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л. по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на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?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т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 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6" name="Соединительная линия уступом 5"/>
          <p:cNvCxnSpPr/>
          <p:nvPr/>
        </p:nvCxnSpPr>
        <p:spPr>
          <a:xfrm rot="10800000">
            <a:off x="7403489" y="2417885"/>
            <a:ext cx="1151427" cy="870438"/>
          </a:xfrm>
          <a:prstGeom prst="bentConnector3">
            <a:avLst>
              <a:gd name="adj1" fmla="val -11088"/>
            </a:avLst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авая фигурная скобка 8"/>
          <p:cNvSpPr/>
          <p:nvPr/>
        </p:nvSpPr>
        <p:spPr>
          <a:xfrm>
            <a:off x="9005859" y="2373923"/>
            <a:ext cx="452539" cy="914400"/>
          </a:xfrm>
          <a:prstGeom prst="rightBrac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0432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943436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319256" y="-683400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0" t="42985" r="85209" b="43173"/>
          <a:stretch/>
        </p:blipFill>
        <p:spPr>
          <a:xfrm>
            <a:off x="1468652" y="222555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15650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080533" y="2273485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</a:t>
            </a:r>
            <a:r>
              <a:rPr lang="uk-UA" sz="3600" dirty="0" smtClean="0">
                <a:latin typeface="Monotype Corsiva" panose="03010101010201010101" pitchFamily="66" charset="0"/>
              </a:rPr>
              <a:t>мл.) </a:t>
            </a:r>
            <a:r>
              <a:rPr lang="uk-UA" sz="3600" dirty="0">
                <a:latin typeface="Monotype Corsiva" panose="03010101010201010101" pitchFamily="66" charset="0"/>
              </a:rPr>
              <a:t>– </a:t>
            </a:r>
            <a:r>
              <a:rPr lang="uk-UA" sz="3600" dirty="0" smtClean="0">
                <a:latin typeface="Monotype Corsiva" panose="03010101010201010101" pitchFamily="66" charset="0"/>
              </a:rPr>
              <a:t>пшеничних.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855033" y="4125868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t="42985" r="76330" b="43173"/>
          <a:stretch/>
        </p:blipFill>
        <p:spPr>
          <a:xfrm>
            <a:off x="1482392" y="2962342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89889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840790" y="3017734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</a:t>
            </a:r>
            <a:r>
              <a:rPr lang="uk-UA" sz="3600" dirty="0" smtClean="0">
                <a:latin typeface="Monotype Corsiva" panose="03010101010201010101" pitchFamily="66" charset="0"/>
              </a:rPr>
              <a:t>мл.) </a:t>
            </a:r>
            <a:r>
              <a:rPr lang="uk-UA" sz="3600" dirty="0">
                <a:latin typeface="Monotype Corsiva" panose="03010101010201010101" pitchFamily="66" charset="0"/>
              </a:rPr>
              <a:t>– всього </a:t>
            </a:r>
            <a:r>
              <a:rPr lang="uk-UA" sz="3600" dirty="0" smtClean="0">
                <a:latin typeface="Monotype Corsiva" panose="03010101010201010101" pitchFamily="66" charset="0"/>
              </a:rPr>
              <a:t>спекли.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32" t="44046" r="66796" b="42918"/>
          <a:stretch/>
        </p:blipFill>
        <p:spPr>
          <a:xfrm>
            <a:off x="3379955" y="2258325"/>
            <a:ext cx="463844" cy="58925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740355" y="2366379"/>
            <a:ext cx="278475" cy="25091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77" t="44024" r="67051" b="42940"/>
          <a:stretch/>
        </p:blipFill>
        <p:spPr>
          <a:xfrm>
            <a:off x="3349344" y="3004624"/>
            <a:ext cx="463844" cy="589254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489268" y="3126744"/>
            <a:ext cx="278475" cy="25091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6" t="44185" r="67332" b="42779"/>
          <a:stretch/>
        </p:blipFill>
        <p:spPr>
          <a:xfrm>
            <a:off x="4085917" y="2257541"/>
            <a:ext cx="463844" cy="589254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1" t="43499" r="76407" b="43465"/>
          <a:stretch/>
        </p:blipFill>
        <p:spPr>
          <a:xfrm>
            <a:off x="2208989" y="2237694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33" t="44637" r="39995" b="42327"/>
          <a:stretch/>
        </p:blipFill>
        <p:spPr>
          <a:xfrm>
            <a:off x="4430660" y="2294622"/>
            <a:ext cx="463844" cy="589254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34874" y="2320150"/>
            <a:ext cx="408812" cy="41878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37" t="44104" r="4191" b="42860"/>
          <a:stretch/>
        </p:blipFill>
        <p:spPr>
          <a:xfrm>
            <a:off x="2597183" y="2264596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150" y="1034499"/>
            <a:ext cx="3032302" cy="1548409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43" t="43066" r="4585" b="43898"/>
          <a:stretch/>
        </p:blipFill>
        <p:spPr>
          <a:xfrm>
            <a:off x="8202652" y="1490749"/>
            <a:ext cx="432472" cy="549400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8" t="43072" r="67520" b="43892"/>
          <a:stretch/>
        </p:blipFill>
        <p:spPr>
          <a:xfrm>
            <a:off x="7460931" y="1501434"/>
            <a:ext cx="432472" cy="549400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73" t="43568" r="31155" b="43396"/>
          <a:stretch/>
        </p:blipFill>
        <p:spPr>
          <a:xfrm>
            <a:off x="7866850" y="1501434"/>
            <a:ext cx="432472" cy="5494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65833" y="4519060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80 тарілок вийшло.</a:t>
            </a:r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7" t="43878" r="76451" b="43086"/>
          <a:stretch/>
        </p:blipFill>
        <p:spPr>
          <a:xfrm>
            <a:off x="2208989" y="2992567"/>
            <a:ext cx="463844" cy="589254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98" t="43922" r="4230" b="43042"/>
          <a:stretch/>
        </p:blipFill>
        <p:spPr>
          <a:xfrm>
            <a:off x="2575960" y="2997850"/>
            <a:ext cx="463844" cy="589254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6" t="43653" r="85352" b="43311"/>
          <a:stretch/>
        </p:blipFill>
        <p:spPr>
          <a:xfrm>
            <a:off x="1854635" y="2238135"/>
            <a:ext cx="463844" cy="58925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80" t="44946" r="3448" b="42017"/>
          <a:stretch/>
        </p:blipFill>
        <p:spPr>
          <a:xfrm>
            <a:off x="5655610" y="3052532"/>
            <a:ext cx="463844" cy="589254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90" t="43913" r="57338" b="43051"/>
          <a:stretch/>
        </p:blipFill>
        <p:spPr>
          <a:xfrm>
            <a:off x="4871402" y="2989158"/>
            <a:ext cx="463844" cy="5892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0" t="43093" r="66869" b="43065"/>
          <a:stretch/>
        </p:blipFill>
        <p:spPr>
          <a:xfrm>
            <a:off x="1387988" y="3713083"/>
            <a:ext cx="470473" cy="586945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550537" y="3668757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708870" y="3763838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(т.)</a:t>
            </a:r>
          </a:p>
        </p:txBody>
      </p:sp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725520" y="3866976"/>
            <a:ext cx="278475" cy="250911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3" t="43245" r="58015" b="43719"/>
          <a:stretch/>
        </p:blipFill>
        <p:spPr>
          <a:xfrm>
            <a:off x="1832383" y="3742261"/>
            <a:ext cx="463844" cy="589254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34" t="44890" r="4894" b="42074"/>
          <a:stretch/>
        </p:blipFill>
        <p:spPr>
          <a:xfrm>
            <a:off x="2533032" y="3792156"/>
            <a:ext cx="463844" cy="589254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9" t="43302" r="22439" b="43662"/>
          <a:stretch/>
        </p:blipFill>
        <p:spPr>
          <a:xfrm>
            <a:off x="4085917" y="3721382"/>
            <a:ext cx="463844" cy="589254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36" t="43379" r="4092" b="43585"/>
          <a:stretch/>
        </p:blipFill>
        <p:spPr>
          <a:xfrm>
            <a:off x="4462110" y="3713262"/>
            <a:ext cx="463844" cy="589254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848800" y="3153183"/>
            <a:ext cx="421206" cy="276501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0" t="43676" r="22318" b="43288"/>
          <a:stretch/>
        </p:blipFill>
        <p:spPr>
          <a:xfrm>
            <a:off x="5221921" y="3001956"/>
            <a:ext cx="463844" cy="589254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91" t="44025" r="22037" b="42939"/>
          <a:stretch/>
        </p:blipFill>
        <p:spPr>
          <a:xfrm>
            <a:off x="2227813" y="3749231"/>
            <a:ext cx="463844" cy="589254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29" t="43419" r="39499" b="43545"/>
          <a:stretch/>
        </p:blipFill>
        <p:spPr>
          <a:xfrm>
            <a:off x="3373776" y="3728941"/>
            <a:ext cx="463844" cy="589254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29" t="44764" r="4499" b="42200"/>
          <a:stretch/>
        </p:blipFill>
        <p:spPr>
          <a:xfrm>
            <a:off x="4811798" y="2290799"/>
            <a:ext cx="463844" cy="589254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6" t="43653" r="85352" b="43311"/>
          <a:stretch/>
        </p:blipFill>
        <p:spPr>
          <a:xfrm>
            <a:off x="1850292" y="2977797"/>
            <a:ext cx="463844" cy="589254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33" t="44637" r="39995" b="42327"/>
          <a:stretch/>
        </p:blipFill>
        <p:spPr>
          <a:xfrm>
            <a:off x="3687590" y="3027821"/>
            <a:ext cx="463844" cy="589254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29" t="44764" r="4499" b="42200"/>
          <a:stretch/>
        </p:blipFill>
        <p:spPr>
          <a:xfrm>
            <a:off x="4060579" y="3029382"/>
            <a:ext cx="463844" cy="589254"/>
          </a:xfrm>
          <a:prstGeom prst="rect">
            <a:avLst/>
          </a:prstGeom>
        </p:spPr>
      </p:pic>
      <p:grpSp>
        <p:nvGrpSpPr>
          <p:cNvPr id="121" name="Группа 120"/>
          <p:cNvGrpSpPr/>
          <p:nvPr/>
        </p:nvGrpSpPr>
        <p:grpSpPr>
          <a:xfrm>
            <a:off x="2916817" y="3749231"/>
            <a:ext cx="408812" cy="542922"/>
            <a:chOff x="2361639" y="2985697"/>
            <a:chExt cx="408812" cy="542922"/>
          </a:xfrm>
        </p:grpSpPr>
        <p:pic>
          <p:nvPicPr>
            <p:cNvPr id="122" name="Рисунок 12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23" name="Рисунок 12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632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  <p:bldP spid="84" grpId="0"/>
      <p:bldP spid="8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484589" y="504139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106957" y="5180855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496357" cy="50020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7" name="Скругленный прямоугольник 36"/>
          <p:cNvSpPr/>
          <p:nvPr/>
        </p:nvSpPr>
        <p:spPr>
          <a:xfrm>
            <a:off x="1223464" y="1370275"/>
            <a:ext cx="7622629" cy="717446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 </a:t>
            </a:r>
            <a:r>
              <a:rPr lang="uk-UA" sz="6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дм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8 см : 6 см =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8579074" y="1370275"/>
            <a:ext cx="3272879" cy="717446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223464" y="2170336"/>
            <a:ext cx="7622629" cy="717446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 доби 8 год : 7 =</a:t>
            </a:r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8579074" y="2170336"/>
            <a:ext cx="3272879" cy="717446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 год</a:t>
            </a:r>
          </a:p>
        </p:txBody>
      </p:sp>
      <p:sp>
        <p:nvSpPr>
          <p:cNvPr id="55" name="Скругленный прямоугольник 54"/>
          <p:cNvSpPr/>
          <p:nvPr/>
        </p:nvSpPr>
        <p:spPr>
          <a:xfrm>
            <a:off x="1214324" y="2946562"/>
            <a:ext cx="7622629" cy="717446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 м 6 </a:t>
            </a:r>
            <a:r>
              <a:rPr lang="uk-UA" sz="6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дм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: 9 =</a:t>
            </a:r>
          </a:p>
        </p:txBody>
      </p:sp>
      <p:sp>
        <p:nvSpPr>
          <p:cNvPr id="70" name="Скругленный прямоугольник 69"/>
          <p:cNvSpPr/>
          <p:nvPr/>
        </p:nvSpPr>
        <p:spPr>
          <a:xfrm>
            <a:off x="8569934" y="2946562"/>
            <a:ext cx="3272879" cy="717446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 </a:t>
            </a:r>
            <a:r>
              <a:rPr lang="uk-UA" sz="6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дм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1" name="Скругленный прямоугольник 70"/>
          <p:cNvSpPr/>
          <p:nvPr/>
        </p:nvSpPr>
        <p:spPr>
          <a:xfrm>
            <a:off x="1214324" y="3746623"/>
            <a:ext cx="7622629" cy="717446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 ц 30 кг : 9 =</a:t>
            </a:r>
          </a:p>
        </p:txBody>
      </p:sp>
      <p:sp>
        <p:nvSpPr>
          <p:cNvPr id="72" name="Скругленный прямоугольник 71"/>
          <p:cNvSpPr/>
          <p:nvPr/>
        </p:nvSpPr>
        <p:spPr>
          <a:xfrm>
            <a:off x="8569934" y="3746623"/>
            <a:ext cx="3272879" cy="717446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70 кг</a:t>
            </a: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1214324" y="4546684"/>
            <a:ext cx="7622629" cy="717446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 грн : 50 коп. =</a:t>
            </a:r>
          </a:p>
        </p:txBody>
      </p:sp>
      <p:sp>
        <p:nvSpPr>
          <p:cNvPr id="74" name="Скругленный прямоугольник 73"/>
          <p:cNvSpPr/>
          <p:nvPr/>
        </p:nvSpPr>
        <p:spPr>
          <a:xfrm>
            <a:off x="8569934" y="4546684"/>
            <a:ext cx="3272879" cy="717446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5" name="Скругленный прямоугольник 74"/>
          <p:cNvSpPr/>
          <p:nvPr/>
        </p:nvSpPr>
        <p:spPr>
          <a:xfrm>
            <a:off x="1214324" y="5346745"/>
            <a:ext cx="7622629" cy="717446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25 коп. ∙ 8 =</a:t>
            </a:r>
          </a:p>
        </p:txBody>
      </p:sp>
      <p:sp>
        <p:nvSpPr>
          <p:cNvPr id="76" name="Скругленный прямоугольник 75"/>
          <p:cNvSpPr/>
          <p:nvPr/>
        </p:nvSpPr>
        <p:spPr>
          <a:xfrm>
            <a:off x="8569934" y="5346745"/>
            <a:ext cx="3272879" cy="717446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 грн</a:t>
            </a:r>
          </a:p>
        </p:txBody>
      </p:sp>
    </p:spTree>
    <p:extLst>
      <p:ext uri="{BB962C8B-B14F-4D97-AF65-F5344CB8AC3E}">
        <p14:creationId xmlns:p14="http://schemas.microsoft.com/office/powerpoint/2010/main" val="190813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3" grpId="0" animBg="1"/>
      <p:bldP spid="44" grpId="0" animBg="1"/>
      <p:bldP spid="55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74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100" name="Picture 4" descr="Результат пошуку зображень за запитом дівчинка вектор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367" y="2298809"/>
            <a:ext cx="2688469" cy="370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Результат пошуку зображень за запитом дівчинка вектор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8" r="22191" b="1915"/>
          <a:stretch/>
        </p:blipFill>
        <p:spPr bwMode="auto">
          <a:xfrm>
            <a:off x="5698516" y="2667489"/>
            <a:ext cx="1863366" cy="324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Результат пошуку зображень за запитом дівчинка вектор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621" y="2141243"/>
            <a:ext cx="2406275" cy="381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авая фигурная скобка 1"/>
          <p:cNvSpPr/>
          <p:nvPr/>
        </p:nvSpPr>
        <p:spPr>
          <a:xfrm rot="5400000">
            <a:off x="6390488" y="994981"/>
            <a:ext cx="341393" cy="9832913"/>
          </a:xfrm>
          <a:prstGeom prst="rightBrace">
            <a:avLst/>
          </a:prstGeom>
          <a:ln w="38100">
            <a:solidFill>
              <a:srgbClr val="1694E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720116" y="3431217"/>
            <a:ext cx="505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5295438" y="3734596"/>
            <a:ext cx="505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1995217" y="3651970"/>
            <a:ext cx="505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Овальная выноска 6"/>
          <p:cNvSpPr/>
          <p:nvPr/>
        </p:nvSpPr>
        <p:spPr>
          <a:xfrm>
            <a:off x="204962" y="1248748"/>
            <a:ext cx="2042760" cy="1484074"/>
          </a:xfrm>
          <a:prstGeom prst="wedgeEllipseCallout">
            <a:avLst>
              <a:gd name="adj1" fmla="val 57644"/>
              <a:gd name="adj2" fmla="val 49477"/>
            </a:avLst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На 10 с.</a:t>
            </a:r>
          </a:p>
          <a:p>
            <a:pPr algn="ctr"/>
            <a:r>
              <a:rPr lang="uk-UA" sz="2800" dirty="0"/>
              <a:t>менше</a:t>
            </a:r>
            <a:endParaRPr lang="ru-RU" sz="2800" dirty="0"/>
          </a:p>
        </p:txBody>
      </p:sp>
      <p:sp>
        <p:nvSpPr>
          <p:cNvPr id="44" name="Овальная выноска 43"/>
          <p:cNvSpPr/>
          <p:nvPr/>
        </p:nvSpPr>
        <p:spPr>
          <a:xfrm>
            <a:off x="9913967" y="1156998"/>
            <a:ext cx="2042760" cy="1484074"/>
          </a:xfrm>
          <a:prstGeom prst="wedgeEllipseCallout">
            <a:avLst>
              <a:gd name="adj1" fmla="val -45506"/>
              <a:gd name="adj2" fmla="val 74926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На 10 с.</a:t>
            </a:r>
          </a:p>
          <a:p>
            <a:pPr algn="ctr"/>
            <a:r>
              <a:rPr lang="uk-UA" sz="2800" dirty="0"/>
              <a:t>більше</a:t>
            </a:r>
            <a:endParaRPr lang="ru-RU" sz="2800" dirty="0"/>
          </a:p>
        </p:txBody>
      </p:sp>
      <p:cxnSp>
        <p:nvCxnSpPr>
          <p:cNvPr id="28" name="Прямая со стрелкой 27"/>
          <p:cNvCxnSpPr/>
          <p:nvPr/>
        </p:nvCxnSpPr>
        <p:spPr>
          <a:xfrm>
            <a:off x="4509381" y="2391429"/>
            <a:ext cx="1644200" cy="3686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/>
          <p:nvPr/>
        </p:nvCxnSpPr>
        <p:spPr>
          <a:xfrm flipH="1">
            <a:off x="7196298" y="2379473"/>
            <a:ext cx="1644200" cy="3686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5802001" y="5920722"/>
            <a:ext cx="15183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 с</a:t>
            </a:r>
            <a:r>
              <a:rPr lang="uk-UA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ru-RU" sz="5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627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403167" y="504139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62449" y="5160677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8" name="Скругленный прямоугольник 37"/>
          <p:cNvSpPr/>
          <p:nvPr/>
        </p:nvSpPr>
        <p:spPr>
          <a:xfrm>
            <a:off x="62480" y="1487631"/>
            <a:ext cx="12129519" cy="378041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Старша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сестра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- ? </a:t>
            </a:r>
            <a:r>
              <a:rPr lang="uk-UA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с</a:t>
            </a:r>
            <a:r>
              <a:rPr lang="uk-UA" sz="4000" b="1" dirty="0" err="1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м.,на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менше</a:t>
            </a:r>
          </a:p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Середня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сестра - ?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с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м.						   90см</a:t>
            </a:r>
            <a:endParaRPr lang="uk-UA" sz="4000" b="1" dirty="0" smtClean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М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олодша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сестра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– ?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с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м.,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на 10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більше</a:t>
            </a:r>
          </a:p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Скільки </a:t>
            </a:r>
            <a:r>
              <a:rPr lang="uk-UA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смаколиків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придбала кожна із сестер?</a:t>
            </a:r>
          </a:p>
        </p:txBody>
      </p:sp>
      <p:cxnSp>
        <p:nvCxnSpPr>
          <p:cNvPr id="6" name="Соединительная линия уступом 5"/>
          <p:cNvCxnSpPr/>
          <p:nvPr/>
        </p:nvCxnSpPr>
        <p:spPr>
          <a:xfrm rot="10800000" flipV="1">
            <a:off x="6676468" y="2227981"/>
            <a:ext cx="1225471" cy="774744"/>
          </a:xfrm>
          <a:prstGeom prst="bentConnector3">
            <a:avLst>
              <a:gd name="adj1" fmla="val -69099"/>
            </a:avLst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/>
          <p:nvPr/>
        </p:nvCxnSpPr>
        <p:spPr>
          <a:xfrm rot="10800000">
            <a:off x="8815721" y="3011717"/>
            <a:ext cx="1012637" cy="732244"/>
          </a:xfrm>
          <a:prstGeom prst="bentConnector3">
            <a:avLst>
              <a:gd name="adj1" fmla="val -15988"/>
            </a:avLst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авая фигурная скобка 70"/>
          <p:cNvSpPr/>
          <p:nvPr/>
        </p:nvSpPr>
        <p:spPr>
          <a:xfrm>
            <a:off x="10018327" y="2355081"/>
            <a:ext cx="527539" cy="1626576"/>
          </a:xfrm>
          <a:prstGeom prst="rightBrac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537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0" y="1139637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0" t="42985" r="85209" b="43173"/>
          <a:stretch/>
        </p:blipFill>
        <p:spPr>
          <a:xfrm>
            <a:off x="1468652" y="222555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15650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324360" y="2263611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</a:t>
            </a:r>
            <a:r>
              <a:rPr lang="uk-UA" sz="3600" dirty="0" smtClean="0">
                <a:latin typeface="Monotype Corsiva" panose="03010101010201010101" pitchFamily="66" charset="0"/>
              </a:rPr>
              <a:t>см.) </a:t>
            </a:r>
            <a:r>
              <a:rPr lang="uk-UA" sz="3600" dirty="0">
                <a:latin typeface="Monotype Corsiva" panose="03010101010201010101" pitchFamily="66" charset="0"/>
              </a:rPr>
              <a:t>– </a:t>
            </a:r>
            <a:r>
              <a:rPr lang="uk-UA" sz="3600" dirty="0" smtClean="0">
                <a:latin typeface="Monotype Corsiva" panose="03010101010201010101" pitchFamily="66" charset="0"/>
              </a:rPr>
              <a:t>середня.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1088146" y="4160105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t="42985" r="76330" b="43173"/>
          <a:stretch/>
        </p:blipFill>
        <p:spPr>
          <a:xfrm>
            <a:off x="1482392" y="2962342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89889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694436" y="3026221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</a:t>
            </a:r>
            <a:r>
              <a:rPr lang="uk-UA" sz="3600" dirty="0" smtClean="0">
                <a:latin typeface="Monotype Corsiva" panose="03010101010201010101" pitchFamily="66" charset="0"/>
              </a:rPr>
              <a:t>см.) </a:t>
            </a:r>
            <a:r>
              <a:rPr lang="uk-UA" sz="3600" dirty="0">
                <a:latin typeface="Monotype Corsiva" panose="03010101010201010101" pitchFamily="66" charset="0"/>
              </a:rPr>
              <a:t>– </a:t>
            </a:r>
            <a:r>
              <a:rPr lang="uk-UA" sz="3600" dirty="0" smtClean="0">
                <a:latin typeface="Monotype Corsiva" panose="03010101010201010101" pitchFamily="66" charset="0"/>
              </a:rPr>
              <a:t>старша.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7" t="44225" r="66751" b="42739"/>
          <a:stretch/>
        </p:blipFill>
        <p:spPr>
          <a:xfrm>
            <a:off x="3005153" y="2269833"/>
            <a:ext cx="463844" cy="58925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371703" y="2354210"/>
            <a:ext cx="278475" cy="25091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1" t="43234" r="84937" b="43730"/>
          <a:stretch/>
        </p:blipFill>
        <p:spPr>
          <a:xfrm>
            <a:off x="3010694" y="2979208"/>
            <a:ext cx="463844" cy="589254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697191" y="3129316"/>
            <a:ext cx="278475" cy="25091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24" t="43943" r="4204" b="43021"/>
          <a:stretch/>
        </p:blipFill>
        <p:spPr>
          <a:xfrm>
            <a:off x="4092754" y="2248435"/>
            <a:ext cx="463844" cy="589254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53" t="43093" r="4675" b="43871"/>
          <a:stretch/>
        </p:blipFill>
        <p:spPr>
          <a:xfrm>
            <a:off x="2176236" y="2219240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3" t="44551" r="68205" b="42413"/>
          <a:stretch/>
        </p:blipFill>
        <p:spPr>
          <a:xfrm>
            <a:off x="3655235" y="2281451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58" t="43891" r="13170" b="43073"/>
          <a:stretch/>
        </p:blipFill>
        <p:spPr>
          <a:xfrm>
            <a:off x="1838058" y="2248019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800" y="1011672"/>
            <a:ext cx="3032302" cy="1548409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2" t="43178" r="58146" b="43786"/>
          <a:stretch/>
        </p:blipFill>
        <p:spPr>
          <a:xfrm>
            <a:off x="8202652" y="1490749"/>
            <a:ext cx="432472" cy="549400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8" t="43072" r="67520" b="43892"/>
          <a:stretch/>
        </p:blipFill>
        <p:spPr>
          <a:xfrm>
            <a:off x="7460931" y="1501434"/>
            <a:ext cx="432472" cy="549400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73" t="43431" r="31055" b="43533"/>
          <a:stretch/>
        </p:blipFill>
        <p:spPr>
          <a:xfrm>
            <a:off x="7866850" y="1501434"/>
            <a:ext cx="432472" cy="5494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99182" y="4586426"/>
            <a:ext cx="8255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Monotype Corsiva" panose="03010101010201010101" pitchFamily="66" charset="0"/>
              </a:rPr>
              <a:t>20 </a:t>
            </a:r>
            <a:r>
              <a:rPr lang="uk-UA" sz="2800" dirty="0" err="1">
                <a:latin typeface="Monotype Corsiva" panose="03010101010201010101" pitchFamily="66" charset="0"/>
              </a:rPr>
              <a:t>смаколиків</a:t>
            </a:r>
            <a:r>
              <a:rPr lang="uk-UA" sz="2800" dirty="0">
                <a:latin typeface="Monotype Corsiva" panose="03010101010201010101" pitchFamily="66" charset="0"/>
              </a:rPr>
              <a:t> – старша сестра, 30 – середня, 40 - менша.</a:t>
            </a:r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0" t="43787" r="4158" b="43177"/>
          <a:stretch/>
        </p:blipFill>
        <p:spPr>
          <a:xfrm>
            <a:off x="2222206" y="2985829"/>
            <a:ext cx="463844" cy="589254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0" t="44855" r="68428" b="42109"/>
          <a:stretch/>
        </p:blipFill>
        <p:spPr>
          <a:xfrm>
            <a:off x="1752750" y="3039583"/>
            <a:ext cx="463844" cy="5892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8" t="43131" r="67151" b="43027"/>
          <a:stretch/>
        </p:blipFill>
        <p:spPr>
          <a:xfrm>
            <a:off x="1450585" y="3720364"/>
            <a:ext cx="470473" cy="586945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49260" y="365692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727877" y="3877807"/>
            <a:ext cx="278475" cy="250911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524782" y="3895006"/>
            <a:ext cx="421206" cy="276501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716074" y="3748978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</a:t>
            </a:r>
            <a:r>
              <a:rPr lang="en-US" sz="3600" dirty="0" smtClean="0">
                <a:latin typeface="Monotype Corsiva" panose="03010101010201010101" pitchFamily="66" charset="0"/>
              </a:rPr>
              <a:t>c</a:t>
            </a:r>
            <a:r>
              <a:rPr lang="uk-UA" sz="3600" dirty="0" smtClean="0">
                <a:latin typeface="Monotype Corsiva" panose="03010101010201010101" pitchFamily="66" charset="0"/>
              </a:rPr>
              <a:t>м.)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grpSp>
        <p:nvGrpSpPr>
          <p:cNvPr id="76" name="Группа 75"/>
          <p:cNvGrpSpPr/>
          <p:nvPr/>
        </p:nvGrpSpPr>
        <p:grpSpPr>
          <a:xfrm>
            <a:off x="2575210" y="2279962"/>
            <a:ext cx="408812" cy="542922"/>
            <a:chOff x="2361639" y="2985697"/>
            <a:chExt cx="408812" cy="542922"/>
          </a:xfrm>
        </p:grpSpPr>
        <p:pic>
          <p:nvPicPr>
            <p:cNvPr id="77" name="Рисунок 7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81" name="Рисунок 80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" t="12437" r="91309" b="82572"/>
          <a:stretch/>
        </p:blipFill>
        <p:spPr>
          <a:xfrm>
            <a:off x="2491821" y="3146046"/>
            <a:ext cx="421206" cy="276501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0" t="43787" r="4158" b="43177"/>
          <a:stretch/>
        </p:blipFill>
        <p:spPr>
          <a:xfrm>
            <a:off x="3335338" y="2988657"/>
            <a:ext cx="463844" cy="589254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0" t="43787" r="4158" b="43177"/>
          <a:stretch/>
        </p:blipFill>
        <p:spPr>
          <a:xfrm>
            <a:off x="4462514" y="2975723"/>
            <a:ext cx="463844" cy="589254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7" t="44741" r="77621" b="42223"/>
          <a:stretch/>
        </p:blipFill>
        <p:spPr>
          <a:xfrm>
            <a:off x="3993058" y="3029477"/>
            <a:ext cx="463844" cy="589254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0" t="43787" r="4158" b="43177"/>
          <a:stretch/>
        </p:blipFill>
        <p:spPr>
          <a:xfrm>
            <a:off x="2225410" y="3727514"/>
            <a:ext cx="463844" cy="589254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0" t="44855" r="68428" b="42109"/>
          <a:stretch/>
        </p:blipFill>
        <p:spPr>
          <a:xfrm>
            <a:off x="1755954" y="3781268"/>
            <a:ext cx="463844" cy="589254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1" t="43234" r="84937" b="43730"/>
          <a:stretch/>
        </p:blipFill>
        <p:spPr>
          <a:xfrm>
            <a:off x="3003591" y="3718570"/>
            <a:ext cx="463844" cy="589254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0" t="43787" r="4158" b="43177"/>
          <a:stretch/>
        </p:blipFill>
        <p:spPr>
          <a:xfrm>
            <a:off x="3328235" y="3728019"/>
            <a:ext cx="463844" cy="589254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14" t="44855" r="58914" b="42109"/>
          <a:stretch/>
        </p:blipFill>
        <p:spPr>
          <a:xfrm>
            <a:off x="3995289" y="3781268"/>
            <a:ext cx="463844" cy="589254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0" t="43787" r="4158" b="43177"/>
          <a:stretch/>
        </p:blipFill>
        <p:spPr>
          <a:xfrm>
            <a:off x="4462514" y="3727514"/>
            <a:ext cx="463844" cy="5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3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  <p:bldP spid="84" grpId="0"/>
      <p:bldP spid="9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8" y="1204331"/>
            <a:ext cx="6799040" cy="549572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З</a:t>
            </a:r>
            <a:r>
              <a:rPr lang="uk-UA" sz="4400" b="1" dirty="0" smtClean="0">
                <a:solidFill>
                  <a:srgbClr val="2F3242"/>
                </a:solidFill>
              </a:rPr>
              <a:t>адача №3</a:t>
            </a:r>
            <a:r>
              <a:rPr lang="en-US" sz="4400" b="1" dirty="0">
                <a:solidFill>
                  <a:srgbClr val="2F3242"/>
                </a:solidFill>
              </a:rPr>
              <a:t>76</a:t>
            </a:r>
            <a:r>
              <a:rPr lang="uk-UA" sz="4400" b="1" dirty="0">
                <a:solidFill>
                  <a:srgbClr val="2F3242"/>
                </a:solidFill>
              </a:rPr>
              <a:t>, </a:t>
            </a:r>
            <a:endParaRPr lang="en-US" sz="4400" b="1" dirty="0">
              <a:solidFill>
                <a:srgbClr val="2F3242"/>
              </a:solidFill>
            </a:endParaRPr>
          </a:p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Приклади №</a:t>
            </a:r>
            <a:r>
              <a:rPr lang="uk-UA" sz="4400" b="1" dirty="0" smtClean="0">
                <a:solidFill>
                  <a:srgbClr val="2F3242"/>
                </a:solidFill>
              </a:rPr>
              <a:t> </a:t>
            </a:r>
            <a:r>
              <a:rPr lang="uk-UA" sz="4400" b="1" dirty="0">
                <a:solidFill>
                  <a:srgbClr val="2F3242"/>
                </a:solidFill>
              </a:rPr>
              <a:t>3</a:t>
            </a:r>
            <a:r>
              <a:rPr lang="en-US" sz="4400" b="1" dirty="0" smtClean="0">
                <a:solidFill>
                  <a:srgbClr val="2F3242"/>
                </a:solidFill>
              </a:rPr>
              <a:t>75</a:t>
            </a:r>
            <a:endParaRPr lang="uk-UA" sz="44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32"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1"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92"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31"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4644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6"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48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9"/>
          <a:stretch/>
        </p:blipFill>
        <p:spPr>
          <a:xfrm flipH="1">
            <a:off x="1084217" y="1391914"/>
            <a:ext cx="3707311" cy="5284053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48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36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6"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48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9"/>
          <a:stretch/>
        </p:blipFill>
        <p:spPr>
          <a:xfrm flipH="1">
            <a:off x="1084217" y="1391914"/>
            <a:ext cx="3707311" cy="5284053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48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62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1"/>
          <a:stretch/>
        </p:blipFill>
        <p:spPr>
          <a:xfrm>
            <a:off x="367387" y="1669369"/>
            <a:ext cx="5409992" cy="467917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6"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29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58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64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141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1"/>
          <a:stretch/>
        </p:blipFill>
        <p:spPr>
          <a:xfrm>
            <a:off x="367387" y="1669369"/>
            <a:ext cx="5409992" cy="467917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6"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2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58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64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56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6"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1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62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68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8"/>
          <a:stretch/>
        </p:blipFill>
        <p:spPr>
          <a:xfrm>
            <a:off x="785553" y="1333062"/>
            <a:ext cx="3739796" cy="534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8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6"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1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62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68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8"/>
          <a:stretch/>
        </p:blipFill>
        <p:spPr>
          <a:xfrm>
            <a:off x="785553" y="1333062"/>
            <a:ext cx="3739796" cy="534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8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6"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1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82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66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33"/>
          <a:stretch/>
        </p:blipFill>
        <p:spPr>
          <a:xfrm>
            <a:off x="1045029" y="1291772"/>
            <a:ext cx="3848996" cy="538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60912</TotalTime>
  <Words>699</Words>
  <Application>Microsoft Office PowerPoint</Application>
  <PresentationFormat>Широкоэкранный</PresentationFormat>
  <Paragraphs>309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11471</cp:revision>
  <dcterms:created xsi:type="dcterms:W3CDTF">2018-01-05T16:38:53Z</dcterms:created>
  <dcterms:modified xsi:type="dcterms:W3CDTF">2022-03-21T11:20:09Z</dcterms:modified>
</cp:coreProperties>
</file>