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1" r:id="rId6"/>
    <p:sldId id="260" r:id="rId7"/>
    <p:sldId id="262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ed.edu.vn.ua/courses/learn/293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hika.in.ua/navchatisya-mojna-tileki-veselo--shob-perevariti-znannya-potri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chika.in.ua/konspekt-lekciyi-do-temi-4-ofisna-kancelyariya-ta-yiyi-vikori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фон для презент\1593658424_140-p-serii-fon-1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z="3100" b="1" dirty="0" smtClean="0">
                <a:solidFill>
                  <a:srgbClr val="002060"/>
                </a:solidFill>
              </a:rPr>
              <a:t>Деревина як конструкційний матеріал. </a:t>
            </a:r>
            <a:r>
              <a:rPr lang="uk-UA" sz="3100" b="1" dirty="0" smtClean="0">
                <a:solidFill>
                  <a:srgbClr val="002060"/>
                </a:solidFill>
              </a:rPr>
              <a:t/>
            </a:r>
            <a:br>
              <a:rPr lang="uk-UA" sz="3100" b="1" dirty="0" smtClean="0">
                <a:solidFill>
                  <a:srgbClr val="002060"/>
                </a:solidFill>
              </a:rPr>
            </a:br>
            <a:r>
              <a:rPr lang="uk-UA" sz="3100" b="1" dirty="0" smtClean="0">
                <a:solidFill>
                  <a:srgbClr val="002060"/>
                </a:solidFill>
              </a:rPr>
              <a:t>Породи </a:t>
            </a:r>
            <a:r>
              <a:rPr lang="uk-UA" sz="3100" b="1" dirty="0" smtClean="0">
                <a:solidFill>
                  <a:srgbClr val="002060"/>
                </a:solidFill>
              </a:rPr>
              <a:t>деревини. </a:t>
            </a:r>
            <a:r>
              <a:rPr lang="ru-RU" sz="3100" b="1" dirty="0" err="1" smtClean="0">
                <a:solidFill>
                  <a:srgbClr val="002060"/>
                </a:solidFill>
              </a:rPr>
              <a:t>Прийоми</a:t>
            </a:r>
            <a:r>
              <a:rPr lang="ru-RU" sz="3100" b="1" dirty="0" smtClean="0">
                <a:solidFill>
                  <a:srgbClr val="002060"/>
                </a:solidFill>
              </a:rPr>
              <a:t> </a:t>
            </a:r>
            <a:r>
              <a:rPr lang="ru-RU" sz="3100" b="1" dirty="0" err="1" smtClean="0">
                <a:solidFill>
                  <a:srgbClr val="002060"/>
                </a:solidFill>
              </a:rPr>
              <a:t>роботи</a:t>
            </a:r>
            <a:r>
              <a:rPr lang="ru-RU" sz="3100" b="1" dirty="0" smtClean="0">
                <a:solidFill>
                  <a:srgbClr val="002060"/>
                </a:solidFill>
              </a:rPr>
              <a:t> </a:t>
            </a:r>
            <a:r>
              <a:rPr lang="ru-RU" sz="3100" b="1" dirty="0" err="1" smtClean="0">
                <a:solidFill>
                  <a:srgbClr val="002060"/>
                </a:solidFill>
              </a:rPr>
              <a:t>з</a:t>
            </a:r>
            <a:r>
              <a:rPr lang="ru-RU" sz="3100" b="1" dirty="0" smtClean="0">
                <a:solidFill>
                  <a:srgbClr val="002060"/>
                </a:solidFill>
              </a:rPr>
              <a:t> </a:t>
            </a:r>
            <a:r>
              <a:rPr lang="ru-RU" sz="3100" b="1" dirty="0" err="1" smtClean="0">
                <a:solidFill>
                  <a:srgbClr val="002060"/>
                </a:solidFill>
              </a:rPr>
              <a:t>інструментами</a:t>
            </a:r>
            <a:r>
              <a:rPr lang="ru-RU" sz="3100" b="1" dirty="0" smtClean="0">
                <a:solidFill>
                  <a:srgbClr val="002060"/>
                </a:solidFill>
              </a:rPr>
              <a:t> та </a:t>
            </a:r>
            <a:r>
              <a:rPr lang="ru-RU" sz="3100" b="1" dirty="0" err="1" smtClean="0">
                <a:solidFill>
                  <a:srgbClr val="002060"/>
                </a:solidFill>
              </a:rPr>
              <a:t>пристосуваннями</a:t>
            </a:r>
            <a:r>
              <a:rPr lang="ru-RU" sz="3100" b="1" dirty="0" smtClean="0">
                <a:solidFill>
                  <a:srgbClr val="002060"/>
                </a:solidFill>
              </a:rPr>
              <a:t>. </a:t>
            </a:r>
            <a:br>
              <a:rPr lang="ru-RU" sz="3100" b="1" dirty="0" smtClean="0">
                <a:solidFill>
                  <a:srgbClr val="002060"/>
                </a:solidFill>
              </a:rPr>
            </a:br>
            <a:r>
              <a:rPr lang="ru-RU" sz="3100" b="1" dirty="0" err="1" smtClean="0">
                <a:solidFill>
                  <a:srgbClr val="002060"/>
                </a:solidFill>
              </a:rPr>
              <a:t>Економне</a:t>
            </a:r>
            <a:r>
              <a:rPr lang="ru-RU" sz="3100" b="1" dirty="0" smtClean="0">
                <a:solidFill>
                  <a:srgbClr val="002060"/>
                </a:solidFill>
              </a:rPr>
              <a:t> </a:t>
            </a:r>
            <a:r>
              <a:rPr lang="ru-RU" sz="3100" b="1" dirty="0" err="1" smtClean="0">
                <a:solidFill>
                  <a:srgbClr val="002060"/>
                </a:solidFill>
              </a:rPr>
              <a:t>використання</a:t>
            </a:r>
            <a:r>
              <a:rPr lang="ru-RU" sz="3100" b="1" dirty="0" smtClean="0">
                <a:solidFill>
                  <a:srgbClr val="002060"/>
                </a:solidFill>
              </a:rPr>
              <a:t> </a:t>
            </a:r>
            <a:r>
              <a:rPr lang="ru-RU" sz="3100" b="1" dirty="0" err="1" smtClean="0">
                <a:solidFill>
                  <a:srgbClr val="002060"/>
                </a:solidFill>
              </a:rPr>
              <a:t>матеріалів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643446"/>
            <a:ext cx="6400800" cy="995354"/>
          </a:xfrm>
        </p:spPr>
        <p:txBody>
          <a:bodyPr>
            <a:normAutofit fontScale="92500" lnSpcReduction="10000"/>
          </a:bodyPr>
          <a:lstStyle/>
          <a:p>
            <a:r>
              <a:rPr lang="uk-UA" sz="2000" dirty="0" smtClean="0">
                <a:solidFill>
                  <a:schemeClr val="tx1"/>
                </a:solidFill>
              </a:rPr>
              <a:t>6клас</a:t>
            </a:r>
          </a:p>
          <a:p>
            <a:r>
              <a:rPr lang="uk-UA" sz="2000" dirty="0" smtClean="0">
                <a:solidFill>
                  <a:schemeClr val="tx1"/>
                </a:solidFill>
              </a:rPr>
              <a:t>Вчитель трудового навчання</a:t>
            </a:r>
          </a:p>
          <a:p>
            <a:r>
              <a:rPr lang="uk-UA" sz="2000" dirty="0" smtClean="0">
                <a:solidFill>
                  <a:schemeClr val="tx1"/>
                </a:solidFill>
              </a:rPr>
              <a:t>Капуста Валентина Миколаївна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джерела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disted.edu.vn.ua/courses/learn/2933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48" y="1600200"/>
            <a:ext cx="4400552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Найцінніша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дерева — </a:t>
            </a:r>
            <a:r>
              <a:rPr lang="ru-RU" dirty="0" err="1" smtClean="0"/>
              <a:t>стовбур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розпиляти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поперек волокон,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поперечний</a:t>
            </a:r>
            <a:r>
              <a:rPr lang="ru-RU" dirty="0" smtClean="0"/>
              <a:t> </a:t>
            </a:r>
            <a:r>
              <a:rPr lang="ru-RU" dirty="0" err="1" smtClean="0"/>
              <a:t>розріз</a:t>
            </a:r>
            <a:r>
              <a:rPr lang="ru-RU" dirty="0" smtClean="0"/>
              <a:t>, буде добре видно </a:t>
            </a:r>
            <a:r>
              <a:rPr lang="ru-RU" dirty="0" err="1" smtClean="0"/>
              <a:t>шарову</a:t>
            </a:r>
            <a:r>
              <a:rPr lang="ru-RU" dirty="0" smtClean="0"/>
              <a:t> </a:t>
            </a:r>
            <a:r>
              <a:rPr lang="ru-RU" dirty="0" err="1" smtClean="0"/>
              <a:t>будову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—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кілець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Щороку</a:t>
            </a:r>
            <a:r>
              <a:rPr lang="ru-RU" dirty="0" smtClean="0"/>
              <a:t> на </a:t>
            </a:r>
            <a:r>
              <a:rPr lang="ru-RU" dirty="0" err="1" smtClean="0"/>
              <a:t>стовбурі</a:t>
            </a:r>
            <a:r>
              <a:rPr lang="ru-RU" dirty="0" smtClean="0"/>
              <a:t> </a:t>
            </a:r>
            <a:r>
              <a:rPr lang="ru-RU" dirty="0" err="1" smtClean="0"/>
              <a:t>утворюється</a:t>
            </a:r>
            <a:r>
              <a:rPr lang="ru-RU" dirty="0" smtClean="0"/>
              <a:t> </a:t>
            </a:r>
            <a:r>
              <a:rPr lang="ru-RU" dirty="0" err="1" smtClean="0"/>
              <a:t>одне</a:t>
            </a:r>
            <a:r>
              <a:rPr lang="ru-RU" dirty="0" smtClean="0"/>
              <a:t> </a:t>
            </a:r>
            <a:r>
              <a:rPr lang="ru-RU" dirty="0" err="1" smtClean="0"/>
              <a:t>річне</a:t>
            </a:r>
            <a:r>
              <a:rPr lang="ru-RU" dirty="0" smtClean="0"/>
              <a:t> </a:t>
            </a:r>
            <a:r>
              <a:rPr lang="ru-RU" dirty="0" err="1" smtClean="0"/>
              <a:t>кільце</a:t>
            </a:r>
            <a:r>
              <a:rPr lang="ru-RU" dirty="0" smtClean="0"/>
              <a:t>, тому, </a:t>
            </a:r>
            <a:r>
              <a:rPr lang="ru-RU" dirty="0" err="1" smtClean="0"/>
              <a:t>полічивши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визначити</a:t>
            </a:r>
            <a:r>
              <a:rPr lang="ru-RU" dirty="0" smtClean="0"/>
              <a:t> </a:t>
            </a:r>
            <a:r>
              <a:rPr lang="ru-RU" dirty="0" err="1" smtClean="0"/>
              <a:t>вік</a:t>
            </a:r>
            <a:r>
              <a:rPr lang="ru-RU" dirty="0" smtClean="0"/>
              <a:t> дерева.</a:t>
            </a:r>
            <a:endParaRPr lang="ru-RU" dirty="0"/>
          </a:p>
        </p:txBody>
      </p:sp>
      <p:pic>
        <p:nvPicPr>
          <p:cNvPr id="4098" name="Picture 2" descr="https://disted.edu.vn.ua/media/images/lerom9/trudove7invariant/thema03/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3552825" cy="3562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Породи дерев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Деревина,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достатньо</a:t>
            </a:r>
            <a:r>
              <a:rPr lang="ru-RU" dirty="0" smtClean="0"/>
              <a:t> легко </a:t>
            </a:r>
            <a:r>
              <a:rPr lang="ru-RU" dirty="0" err="1" smtClean="0"/>
              <a:t>обробляється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деревні</a:t>
            </a:r>
            <a:r>
              <a:rPr lang="ru-RU" dirty="0" smtClean="0"/>
              <a:t> породи </a:t>
            </a:r>
            <a:r>
              <a:rPr lang="ru-RU" dirty="0" err="1" smtClean="0"/>
              <a:t>поділяють</a:t>
            </a:r>
            <a:r>
              <a:rPr lang="ru-RU" dirty="0" smtClean="0"/>
              <a:t> </a:t>
            </a:r>
            <a:r>
              <a:rPr lang="ru-RU" dirty="0" smtClean="0"/>
              <a:t>на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007635"/>
                </a:solidFill>
              </a:rPr>
              <a:t>хвойні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(</a:t>
            </a:r>
            <a:r>
              <a:rPr lang="ru-RU" dirty="0" err="1" smtClean="0"/>
              <a:t>ялина</a:t>
            </a:r>
            <a:r>
              <a:rPr lang="ru-RU" dirty="0" smtClean="0"/>
              <a:t>, сосна, </a:t>
            </a:r>
            <a:r>
              <a:rPr lang="ru-RU" dirty="0" err="1" smtClean="0"/>
              <a:t>модрина</a:t>
            </a:r>
            <a:r>
              <a:rPr lang="ru-RU" dirty="0" smtClean="0"/>
              <a:t>, кедр, </a:t>
            </a:r>
            <a:r>
              <a:rPr lang="ru-RU" dirty="0" err="1" smtClean="0"/>
              <a:t>ялиця</a:t>
            </a:r>
            <a:r>
              <a:rPr lang="ru-RU" dirty="0" smtClean="0"/>
              <a:t>) </a:t>
            </a:r>
            <a:endParaRPr lang="ru-RU" dirty="0" smtClean="0"/>
          </a:p>
          <a:p>
            <a:r>
              <a:rPr lang="ru-RU" dirty="0" smtClean="0"/>
              <a:t>та </a:t>
            </a:r>
            <a:r>
              <a:rPr lang="ru-RU" b="1" dirty="0" err="1" smtClean="0">
                <a:solidFill>
                  <a:srgbClr val="C00000"/>
                </a:solidFill>
              </a:rPr>
              <a:t>листяні</a:t>
            </a:r>
            <a:r>
              <a:rPr lang="ru-RU" b="1" dirty="0" smtClean="0"/>
              <a:t> </a:t>
            </a:r>
            <a:r>
              <a:rPr lang="ru-RU" dirty="0" smtClean="0"/>
              <a:t>(дуб, береза, бук, граб, </a:t>
            </a:r>
            <a:r>
              <a:rPr lang="ru-RU" dirty="0" err="1" smtClean="0"/>
              <a:t>осика</a:t>
            </a:r>
            <a:r>
              <a:rPr lang="ru-RU" dirty="0" smtClean="0"/>
              <a:t>, липа </a:t>
            </a:r>
            <a:r>
              <a:rPr lang="ru-RU" dirty="0" err="1" smtClean="0"/>
              <a:t>тощо</a:t>
            </a:r>
            <a:r>
              <a:rPr lang="ru-RU" dirty="0" smtClean="0"/>
              <a:t>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Пиломатеріали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Кожна</a:t>
            </a:r>
            <a:r>
              <a:rPr lang="ru-RU" sz="2000" dirty="0" smtClean="0"/>
              <a:t> порода </a:t>
            </a:r>
            <a:r>
              <a:rPr lang="ru-RU" sz="2000" dirty="0" err="1" smtClean="0"/>
              <a:t>деревини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свій</a:t>
            </a:r>
            <a:r>
              <a:rPr lang="ru-RU" sz="2000" dirty="0" smtClean="0"/>
              <a:t> </a:t>
            </a:r>
            <a:r>
              <a:rPr lang="ru-RU" sz="2000" dirty="0" err="1" smtClean="0"/>
              <a:t>колір</a:t>
            </a:r>
            <a:r>
              <a:rPr lang="ru-RU" sz="2000" dirty="0" smtClean="0"/>
              <a:t>, запах </a:t>
            </a:r>
            <a:r>
              <a:rPr lang="ru-RU" sz="2000" dirty="0" err="1" smtClean="0"/>
              <a:t>і</a:t>
            </a:r>
            <a:r>
              <a:rPr lang="ru-RU" sz="2000" dirty="0" smtClean="0"/>
              <a:t> текстуру. За </a:t>
            </a:r>
            <a:r>
              <a:rPr lang="ru-RU" sz="2000" dirty="0" smtClean="0"/>
              <a:t>текстурою </a:t>
            </a:r>
            <a:r>
              <a:rPr lang="ru-RU" sz="2000" dirty="0" err="1" smtClean="0"/>
              <a:t>досить</a:t>
            </a:r>
            <a:r>
              <a:rPr lang="ru-RU" sz="2000" dirty="0" smtClean="0"/>
              <a:t> легко </a:t>
            </a:r>
            <a:r>
              <a:rPr lang="ru-RU" sz="2000" dirty="0" err="1" smtClean="0"/>
              <a:t>визначити</a:t>
            </a:r>
            <a:r>
              <a:rPr lang="ru-RU" sz="2000" dirty="0" smtClean="0"/>
              <a:t> породу дерева.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, у </a:t>
            </a:r>
            <a:r>
              <a:rPr lang="ru-RU" sz="2000" dirty="0" err="1" smtClean="0"/>
              <a:t>хвойних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порід</a:t>
            </a:r>
            <a:r>
              <a:rPr lang="ru-RU" sz="2000" dirty="0" smtClean="0"/>
              <a:t> </a:t>
            </a:r>
            <a:r>
              <a:rPr lang="ru-RU" sz="2000" dirty="0" err="1" smtClean="0"/>
              <a:t>річні</a:t>
            </a:r>
            <a:r>
              <a:rPr lang="ru-RU" sz="2000" dirty="0" smtClean="0"/>
              <a:t> </a:t>
            </a:r>
            <a:r>
              <a:rPr lang="ru-RU" sz="2000" dirty="0" err="1" smtClean="0"/>
              <a:t>кільця</a:t>
            </a:r>
            <a:r>
              <a:rPr lang="ru-RU" sz="2000" dirty="0" smtClean="0"/>
              <a:t> на поперечному </a:t>
            </a:r>
            <a:r>
              <a:rPr lang="ru-RU" sz="2000" dirty="0" err="1" smtClean="0"/>
              <a:t>розрізі</a:t>
            </a:r>
            <a:r>
              <a:rPr lang="ru-RU" sz="2000" dirty="0" smtClean="0"/>
              <a:t> </a:t>
            </a:r>
            <a:r>
              <a:rPr lang="ru-RU" sz="2000" dirty="0" err="1" smtClean="0"/>
              <a:t>помітніші</a:t>
            </a:r>
            <a:r>
              <a:rPr lang="ru-RU" sz="2000" dirty="0" smtClean="0"/>
              <a:t>, </a:t>
            </a:r>
            <a:r>
              <a:rPr lang="ru-RU" sz="2000" dirty="0" err="1" smtClean="0"/>
              <a:t>ніж</a:t>
            </a:r>
            <a:r>
              <a:rPr lang="ru-RU" sz="2000" dirty="0" smtClean="0"/>
              <a:t> у </a:t>
            </a:r>
            <a:r>
              <a:rPr lang="ru-RU" sz="2000" dirty="0" err="1" smtClean="0"/>
              <a:t>листяних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3074" name="Picture 2" descr="https://disted.edu.vn.ua/media/images/lerom9/trudove7invariant/thema03/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2143140" cy="1404933"/>
          </a:xfrm>
          <a:prstGeom prst="rect">
            <a:avLst/>
          </a:prstGeom>
          <a:noFill/>
        </p:spPr>
      </p:pic>
      <p:pic>
        <p:nvPicPr>
          <p:cNvPr id="3076" name="Picture 4" descr="https://disted.edu.vn.ua/media/images/lerom9/trudove7invariant/thema03/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2000240"/>
            <a:ext cx="2035983" cy="1404947"/>
          </a:xfrm>
          <a:prstGeom prst="rect">
            <a:avLst/>
          </a:prstGeom>
          <a:noFill/>
        </p:spPr>
      </p:pic>
      <p:pic>
        <p:nvPicPr>
          <p:cNvPr id="3078" name="Picture 6" descr="https://disted.edu.vn.ua/media/images/lerom9/trudove7invariant/thema03/0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2000240"/>
            <a:ext cx="2143141" cy="1428760"/>
          </a:xfrm>
          <a:prstGeom prst="rect">
            <a:avLst/>
          </a:prstGeom>
          <a:noFill/>
        </p:spPr>
      </p:pic>
      <p:pic>
        <p:nvPicPr>
          <p:cNvPr id="3080" name="Picture 8" descr="https://disted.edu.vn.ua/media/images/lerom9/trudove7invariant/thema03/1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5072074"/>
            <a:ext cx="2107401" cy="1404934"/>
          </a:xfrm>
          <a:prstGeom prst="rect">
            <a:avLst/>
          </a:prstGeom>
          <a:noFill/>
        </p:spPr>
      </p:pic>
      <p:pic>
        <p:nvPicPr>
          <p:cNvPr id="3082" name="Picture 10" descr="https://disted.edu.vn.ua/media/images/lerom9/trudove7invariant/thema03/06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7950" y="3571876"/>
            <a:ext cx="2035983" cy="1357322"/>
          </a:xfrm>
          <a:prstGeom prst="rect">
            <a:avLst/>
          </a:prstGeom>
          <a:noFill/>
        </p:spPr>
      </p:pic>
      <p:pic>
        <p:nvPicPr>
          <p:cNvPr id="3086" name="Picture 14" descr="https://disted.edu.vn.ua/media/images/lerom9/trudove7invariant/thema03/07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3500438"/>
            <a:ext cx="2143140" cy="1404948"/>
          </a:xfrm>
          <a:prstGeom prst="rect">
            <a:avLst/>
          </a:prstGeom>
          <a:noFill/>
        </p:spPr>
      </p:pic>
      <p:pic>
        <p:nvPicPr>
          <p:cNvPr id="3088" name="Picture 16" descr="https://disted.edu.vn.ua/media/images/lerom9/trudove7invariant/thema03/08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14744" y="3500438"/>
            <a:ext cx="2000264" cy="1428760"/>
          </a:xfrm>
          <a:prstGeom prst="rect">
            <a:avLst/>
          </a:prstGeom>
          <a:noFill/>
        </p:spPr>
      </p:pic>
      <p:pic>
        <p:nvPicPr>
          <p:cNvPr id="3090" name="Picture 18" descr="https://disted.edu.vn.ua/media/images/lerom9/trudove7invariant/thema03/09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14744" y="5143512"/>
            <a:ext cx="2000264" cy="1333509"/>
          </a:xfrm>
          <a:prstGeom prst="rect">
            <a:avLst/>
          </a:prstGeom>
          <a:noFill/>
        </p:spPr>
      </p:pic>
      <p:pic>
        <p:nvPicPr>
          <p:cNvPr id="3092" name="Picture 20" descr="https://disted.edu.vn.ua/media/images/lerom9/trudove7invariant/thema03/10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57951" y="5143512"/>
            <a:ext cx="2071701" cy="1428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Пиломатеріали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 smtClean="0"/>
              <a:t>Пиломатеріали</a:t>
            </a:r>
            <a:r>
              <a:rPr lang="ru-RU" sz="2400" dirty="0" smtClean="0"/>
              <a:t> (</a:t>
            </a:r>
            <a:r>
              <a:rPr lang="ru-RU" sz="2400" dirty="0" err="1" smtClean="0"/>
              <a:t>оброблені</a:t>
            </a:r>
            <a:r>
              <a:rPr lang="ru-RU" sz="2400" dirty="0" smtClean="0"/>
              <a:t> </a:t>
            </a:r>
            <a:r>
              <a:rPr lang="ru-RU" sz="2400" dirty="0" err="1" smtClean="0"/>
              <a:t>лісоматеріали</a:t>
            </a:r>
            <a:r>
              <a:rPr lang="ru-RU" sz="2400" dirty="0" smtClean="0"/>
              <a:t>) — бруски, </a:t>
            </a:r>
            <a:r>
              <a:rPr lang="ru-RU" sz="2400" b="1" dirty="0" err="1" smtClean="0"/>
              <a:t>дошки</a:t>
            </a:r>
            <a:r>
              <a:rPr lang="ru-RU" sz="2400" dirty="0" smtClean="0"/>
              <a:t>, рейки, </a:t>
            </a:r>
            <a:r>
              <a:rPr lang="ru-RU" sz="2400" b="1" dirty="0" smtClean="0"/>
              <a:t>планки</a:t>
            </a:r>
            <a:r>
              <a:rPr lang="ru-RU" sz="2400" dirty="0" smtClean="0"/>
              <a:t> та </a:t>
            </a:r>
            <a:r>
              <a:rPr lang="ru-RU" sz="2400" dirty="0" err="1" smtClean="0"/>
              <a:t>інші</a:t>
            </a:r>
            <a:r>
              <a:rPr lang="ru-RU" sz="2400" dirty="0" smtClean="0"/>
              <a:t> </a:t>
            </a:r>
            <a:r>
              <a:rPr lang="ru-RU" sz="2400" dirty="0" err="1" smtClean="0"/>
              <a:t>деревинні</a:t>
            </a:r>
            <a:r>
              <a:rPr lang="ru-RU" sz="2400" dirty="0" smtClean="0"/>
              <a:t> </a:t>
            </a:r>
            <a:r>
              <a:rPr lang="ru-RU" sz="2400" dirty="0" err="1" smtClean="0"/>
              <a:t>матеріали</a:t>
            </a:r>
            <a:r>
              <a:rPr lang="ru-RU" sz="2400" dirty="0" smtClean="0"/>
              <a:t>, </a:t>
            </a:r>
            <a:r>
              <a:rPr lang="ru-RU" sz="2400" dirty="0" err="1" smtClean="0"/>
              <a:t>отримані</a:t>
            </a:r>
            <a:r>
              <a:rPr lang="ru-RU" sz="2400" dirty="0" smtClean="0"/>
              <a:t> шляхом </a:t>
            </a:r>
            <a:r>
              <a:rPr lang="ru-RU" sz="2400" dirty="0" err="1" smtClean="0"/>
              <a:t>розпилювання</a:t>
            </a:r>
            <a:r>
              <a:rPr lang="ru-RU" sz="2400" dirty="0" smtClean="0"/>
              <a:t>.</a:t>
            </a:r>
          </a:p>
          <a:p>
            <a:r>
              <a:rPr lang="ru-RU" sz="2400" b="1" dirty="0" err="1" smtClean="0"/>
              <a:t>Дошка</a:t>
            </a:r>
            <a:r>
              <a:rPr lang="ru-RU" sz="2400" b="1" dirty="0" smtClean="0"/>
              <a:t> </a:t>
            </a:r>
            <a:r>
              <a:rPr lang="ru-RU" sz="2400" dirty="0" smtClean="0"/>
              <a:t>– </a:t>
            </a:r>
            <a:r>
              <a:rPr lang="ru-RU" sz="2400" dirty="0" err="1" smtClean="0"/>
              <a:t>пиломатеріал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товщиною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8 до 100 мм </a:t>
            </a:r>
            <a:r>
              <a:rPr lang="ru-RU" sz="2400" dirty="0" err="1" smtClean="0"/>
              <a:t>включно</a:t>
            </a:r>
            <a:r>
              <a:rPr lang="ru-RU" sz="2400" dirty="0" smtClean="0"/>
              <a:t> та шириною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</a:t>
            </a:r>
            <a:r>
              <a:rPr lang="ru-RU" sz="2400" dirty="0" err="1" smtClean="0"/>
              <a:t>подвійної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товщини</a:t>
            </a:r>
            <a:r>
              <a:rPr lang="ru-RU" sz="2400" dirty="0" smtClean="0"/>
              <a:t>. </a:t>
            </a:r>
            <a:r>
              <a:rPr lang="ru-RU" sz="2400" dirty="0" err="1" smtClean="0"/>
              <a:t>Мінімальні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розміри</a:t>
            </a:r>
            <a:r>
              <a:rPr lang="ru-RU" sz="2400" dirty="0" smtClean="0"/>
              <a:t> </a:t>
            </a:r>
            <a:r>
              <a:rPr lang="ru-RU" sz="2400" dirty="0" err="1" smtClean="0"/>
              <a:t>дошки</a:t>
            </a:r>
            <a:r>
              <a:rPr lang="ru-RU" sz="2400" dirty="0" smtClean="0"/>
              <a:t> </a:t>
            </a:r>
            <a:r>
              <a:rPr lang="ru-RU" sz="2400" dirty="0" err="1" smtClean="0"/>
              <a:t>становлять</a:t>
            </a:r>
            <a:r>
              <a:rPr lang="ru-RU" sz="2400" dirty="0" smtClean="0"/>
              <a:t> 8х17 мм.</a:t>
            </a:r>
          </a:p>
          <a:p>
            <a:endParaRPr lang="ru-RU" dirty="0"/>
          </a:p>
        </p:txBody>
      </p:sp>
      <p:pic>
        <p:nvPicPr>
          <p:cNvPr id="1026" name="Picture 2" descr="https://disted.edu.vn.ua/media/images/lerom9/trudove7invariant/thema03/2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071942"/>
            <a:ext cx="3810000" cy="1971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2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5461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Брусок – </a:t>
            </a:r>
            <a:r>
              <a:rPr lang="ru-RU" sz="2400" dirty="0" err="1" smtClean="0"/>
              <a:t>пиломатеріал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товщиною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8 мм до 100 мм </a:t>
            </a:r>
            <a:r>
              <a:rPr lang="ru-RU" sz="2400" dirty="0" err="1" smtClean="0"/>
              <a:t>включно</a:t>
            </a:r>
            <a:r>
              <a:rPr lang="ru-RU" sz="2400" dirty="0" smtClean="0"/>
              <a:t> та шириною не </a:t>
            </a:r>
            <a:r>
              <a:rPr lang="ru-RU" sz="2400" dirty="0" err="1" smtClean="0"/>
              <a:t>більшою</a:t>
            </a:r>
            <a:r>
              <a:rPr lang="ru-RU" sz="2400" dirty="0" smtClean="0"/>
              <a:t> за </a:t>
            </a:r>
            <a:r>
              <a:rPr lang="ru-RU" sz="2400" dirty="0" err="1" smtClean="0"/>
              <a:t>дві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товщини</a:t>
            </a:r>
            <a:r>
              <a:rPr lang="ru-RU" sz="2400" dirty="0" smtClean="0"/>
              <a:t>. </a:t>
            </a:r>
            <a:r>
              <a:rPr lang="ru-RU" sz="2400" dirty="0" err="1" smtClean="0"/>
              <a:t>Мінімальний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розмір</a:t>
            </a:r>
            <a:r>
              <a:rPr lang="ru-RU" sz="2400" dirty="0" smtClean="0"/>
              <a:t> бруска 8х16 мм.</a:t>
            </a:r>
          </a:p>
          <a:p>
            <a:endParaRPr lang="ru-RU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Брус – </a:t>
            </a:r>
            <a:r>
              <a:rPr lang="ru-RU" sz="2400" dirty="0" err="1" smtClean="0"/>
              <a:t>пиломатеріал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товщиною</a:t>
            </a:r>
            <a:r>
              <a:rPr lang="ru-RU" sz="2400" dirty="0" smtClean="0"/>
              <a:t> 100 мм 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та шириною не </a:t>
            </a:r>
            <a:r>
              <a:rPr lang="ru-RU" sz="2400" dirty="0" err="1" smtClean="0"/>
              <a:t>більшою</a:t>
            </a:r>
            <a:r>
              <a:rPr lang="ru-RU" sz="2400" dirty="0" smtClean="0"/>
              <a:t> за </a:t>
            </a:r>
            <a:r>
              <a:rPr lang="ru-RU" sz="2400" dirty="0" err="1" smtClean="0"/>
              <a:t>дві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Рейки – бруски </a:t>
            </a:r>
            <a:r>
              <a:rPr lang="ru-RU" sz="2400" dirty="0" err="1" smtClean="0"/>
              <a:t>малих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розмірів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товщиною</a:t>
            </a:r>
            <a:r>
              <a:rPr lang="ru-RU" sz="2400" dirty="0" smtClean="0"/>
              <a:t> </a:t>
            </a:r>
            <a:r>
              <a:rPr lang="ru-RU" sz="2400" dirty="0" err="1" smtClean="0"/>
              <a:t>меншою</a:t>
            </a:r>
            <a:r>
              <a:rPr lang="ru-RU" sz="2400" dirty="0" smtClean="0"/>
              <a:t> за 8 мм.</a:t>
            </a:r>
          </a:p>
          <a:p>
            <a:r>
              <a:rPr lang="ru-RU" sz="2400" b="1" dirty="0" smtClean="0"/>
              <a:t>Планки</a:t>
            </a:r>
            <a:r>
              <a:rPr lang="ru-RU" sz="2400" dirty="0" smtClean="0"/>
              <a:t> – </a:t>
            </a:r>
            <a:r>
              <a:rPr lang="ru-RU" sz="2400" dirty="0" err="1" smtClean="0"/>
              <a:t>дошки</a:t>
            </a:r>
            <a:r>
              <a:rPr lang="ru-RU" sz="2400" dirty="0" smtClean="0"/>
              <a:t> </a:t>
            </a:r>
            <a:r>
              <a:rPr lang="ru-RU" sz="2400" dirty="0" err="1" smtClean="0"/>
              <a:t>малих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розмірів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товщиною</a:t>
            </a:r>
            <a:r>
              <a:rPr lang="ru-RU" sz="2400" dirty="0" smtClean="0"/>
              <a:t> </a:t>
            </a:r>
            <a:r>
              <a:rPr lang="ru-RU" sz="2400" dirty="0" err="1" smtClean="0"/>
              <a:t>меншою</a:t>
            </a:r>
            <a:r>
              <a:rPr lang="ru-RU" sz="2400" dirty="0" smtClean="0"/>
              <a:t> </a:t>
            </a:r>
            <a:r>
              <a:rPr lang="ru-RU" sz="2400" dirty="0" err="1" smtClean="0"/>
              <a:t>ніж</a:t>
            </a:r>
            <a:r>
              <a:rPr lang="ru-RU" sz="2400" dirty="0" smtClean="0"/>
              <a:t> 8 мм.</a:t>
            </a:r>
          </a:p>
          <a:p>
            <a:pPr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2050" name="Picture 2" descr="https://disted.edu.vn.ua/media/images/lerom9/trudove7invariant/thema03/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857364"/>
            <a:ext cx="1964057" cy="1900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2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 </a:t>
            </a:r>
            <a:r>
              <a:rPr lang="ru-RU" dirty="0" smtClean="0"/>
              <a:t>кори, </a:t>
            </a:r>
            <a:r>
              <a:rPr lang="ru-RU" dirty="0" err="1" smtClean="0"/>
              <a:t>гілок</a:t>
            </a:r>
            <a:r>
              <a:rPr lang="ru-RU" dirty="0" smtClean="0"/>
              <a:t> та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відходів</a:t>
            </a:r>
            <a:r>
              <a:rPr lang="ru-RU" dirty="0" smtClean="0"/>
              <a:t> </a:t>
            </a:r>
            <a:r>
              <a:rPr lang="ru-RU" dirty="0" err="1" smtClean="0"/>
              <a:t>деревообробної</a:t>
            </a:r>
            <a:r>
              <a:rPr lang="ru-RU" dirty="0" smtClean="0"/>
              <a:t> </a:t>
            </a:r>
            <a:r>
              <a:rPr lang="ru-RU" dirty="0" err="1" smtClean="0"/>
              <a:t>промисловості</a:t>
            </a:r>
            <a:r>
              <a:rPr lang="ru-RU" dirty="0" smtClean="0"/>
              <a:t> </a:t>
            </a:r>
            <a:r>
              <a:rPr lang="ru-RU" dirty="0" err="1" smtClean="0"/>
              <a:t>виготовляють</a:t>
            </a:r>
            <a:r>
              <a:rPr lang="ru-RU" dirty="0" smtClean="0"/>
              <a:t> 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конструкційні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r>
              <a:rPr lang="ru-RU" dirty="0" smtClean="0"/>
              <a:t>, як </a:t>
            </a:r>
            <a:r>
              <a:rPr lang="ru-RU" dirty="0" smtClean="0">
                <a:solidFill>
                  <a:srgbClr val="C00000"/>
                </a:solidFill>
              </a:rPr>
              <a:t>фанера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>
                <a:solidFill>
                  <a:srgbClr val="C00000"/>
                </a:solidFill>
              </a:rPr>
              <a:t>деревоволокниста</a:t>
            </a:r>
            <a:r>
              <a:rPr lang="ru-RU" dirty="0" smtClean="0">
                <a:solidFill>
                  <a:srgbClr val="C00000"/>
                </a:solidFill>
              </a:rPr>
              <a:t> плита (ДВП) </a:t>
            </a:r>
            <a:r>
              <a:rPr lang="ru-RU" dirty="0" smtClean="0"/>
              <a:t>та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деревостружкова</a:t>
            </a:r>
            <a:r>
              <a:rPr lang="ru-RU" dirty="0" smtClean="0">
                <a:solidFill>
                  <a:srgbClr val="C00000"/>
                </a:solidFill>
              </a:rPr>
              <a:t> плита (ДСП).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solidFill>
                  <a:srgbClr val="FF0000"/>
                </a:solidFill>
              </a:rPr>
              <a:t/>
            </a:r>
            <a:br>
              <a:rPr lang="uk-UA" sz="3600" dirty="0" smtClean="0">
                <a:solidFill>
                  <a:srgbClr val="FF0000"/>
                </a:solidFill>
              </a:rPr>
            </a:br>
            <a:r>
              <a:rPr lang="uk-UA" sz="3600" dirty="0" smtClean="0">
                <a:solidFill>
                  <a:srgbClr val="FF0000"/>
                </a:solidFill>
              </a:rPr>
              <a:t>Правила </a:t>
            </a:r>
            <a:r>
              <a:rPr lang="uk-UA" sz="3600" dirty="0" smtClean="0">
                <a:solidFill>
                  <a:srgbClr val="FF0000"/>
                </a:solidFill>
              </a:rPr>
              <a:t>безпеки  </a:t>
            </a:r>
            <a:r>
              <a:rPr lang="uk-UA" sz="3600" dirty="0" smtClean="0">
                <a:solidFill>
                  <a:srgbClr val="FF0000"/>
                </a:solidFill>
              </a:rPr>
              <a:t>при </a:t>
            </a:r>
            <a:r>
              <a:rPr lang="uk-UA" sz="3600" dirty="0" smtClean="0">
                <a:solidFill>
                  <a:srgbClr val="FF0000"/>
                </a:solidFill>
              </a:rPr>
              <a:t>роботі з </a:t>
            </a:r>
            <a:r>
              <a:rPr lang="uk-UA" sz="3600" dirty="0" smtClean="0">
                <a:solidFill>
                  <a:srgbClr val="FF0000"/>
                </a:solidFill>
              </a:rPr>
              <a:t>інструментами</a:t>
            </a:r>
            <a:r>
              <a:rPr lang="uk-UA" dirty="0" smtClean="0">
                <a:solidFill>
                  <a:srgbClr val="FF0000"/>
                </a:solidFill>
              </a:rPr>
              <a:t/>
            </a:r>
            <a:br>
              <a:rPr lang="uk-UA" dirty="0" smtClean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1</a:t>
            </a:r>
            <a:r>
              <a:rPr lang="ru-RU" dirty="0" smtClean="0"/>
              <a:t>. </a:t>
            </a:r>
            <a:r>
              <a:rPr lang="ru-RU" dirty="0" smtClean="0"/>
              <a:t>   У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сидіти</a:t>
            </a:r>
            <a:r>
              <a:rPr lang="ru-RU" dirty="0" smtClean="0"/>
              <a:t> прямо.</a:t>
            </a:r>
          </a:p>
          <a:p>
            <a:r>
              <a:rPr lang="ru-RU" dirty="0" smtClean="0"/>
              <a:t>2. </a:t>
            </a:r>
            <a:r>
              <a:rPr lang="ru-RU" dirty="0" smtClean="0"/>
              <a:t>   Пилочку лобзика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тримати</a:t>
            </a:r>
            <a:r>
              <a:rPr lang="ru-RU" dirty="0" smtClean="0"/>
              <a:t> перпендикулярно до заготовки.</a:t>
            </a:r>
          </a:p>
          <a:p>
            <a:r>
              <a:rPr lang="ru-RU" dirty="0" smtClean="0"/>
              <a:t>3. </a:t>
            </a:r>
            <a:r>
              <a:rPr lang="ru-RU" dirty="0" smtClean="0"/>
              <a:t>   </a:t>
            </a:r>
            <a:r>
              <a:rPr lang="ru-RU" dirty="0" err="1" smtClean="0"/>
              <a:t>Пиляти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рівномірно</a:t>
            </a:r>
            <a:r>
              <a:rPr lang="ru-RU" dirty="0" smtClean="0"/>
              <a:t>, </a:t>
            </a:r>
            <a:r>
              <a:rPr lang="ru-RU" dirty="0" err="1" smtClean="0">
                <a:hlinkClick r:id="rId3"/>
              </a:rPr>
              <a:t>виконуючи</a:t>
            </a:r>
            <a:r>
              <a:rPr lang="ru-RU" dirty="0" smtClean="0">
                <a:hlinkClick r:id="rId3"/>
              </a:rPr>
              <a:t> </a:t>
            </a:r>
            <a:r>
              <a:rPr lang="ru-RU" dirty="0" err="1" smtClean="0">
                <a:hlinkClick r:id="rId3"/>
              </a:rPr>
              <a:t>рухи</a:t>
            </a:r>
            <a:r>
              <a:rPr lang="ru-RU" dirty="0" smtClean="0">
                <a:hlinkClick r:id="rId3"/>
              </a:rPr>
              <a:t> </a:t>
            </a:r>
            <a:r>
              <a:rPr lang="ru-RU" dirty="0" err="1" smtClean="0">
                <a:hlinkClick r:id="rId3"/>
              </a:rPr>
              <a:t>вгору-вниз</a:t>
            </a:r>
            <a:r>
              <a:rPr lang="ru-RU" dirty="0" smtClean="0"/>
              <a:t>, не </a:t>
            </a:r>
            <a:r>
              <a:rPr lang="ru-RU" dirty="0" err="1" smtClean="0"/>
              <a:t>натискаючи</a:t>
            </a:r>
            <a:r>
              <a:rPr lang="ru-RU" dirty="0" smtClean="0"/>
              <a:t> сильно на пилочку, </a:t>
            </a:r>
            <a:r>
              <a:rPr lang="ru-RU" dirty="0" err="1" smtClean="0"/>
              <a:t>щоб</a:t>
            </a:r>
            <a:r>
              <a:rPr lang="ru-RU" dirty="0" smtClean="0"/>
              <a:t> вона не </a:t>
            </a:r>
            <a:r>
              <a:rPr lang="ru-RU" dirty="0" err="1" smtClean="0"/>
              <a:t>зламалася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</a:t>
            </a:r>
            <a:r>
              <a:rPr lang="ru-RU" dirty="0" smtClean="0"/>
              <a:t>   </a:t>
            </a:r>
            <a:r>
              <a:rPr lang="ru-RU" dirty="0" err="1" smtClean="0"/>
              <a:t>Пальці</a:t>
            </a:r>
            <a:r>
              <a:rPr lang="ru-RU" dirty="0" smtClean="0"/>
              <a:t> рук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розміщувати</a:t>
            </a:r>
            <a:r>
              <a:rPr lang="ru-RU" dirty="0" smtClean="0"/>
              <a:t> </a:t>
            </a:r>
            <a:r>
              <a:rPr lang="ru-RU" dirty="0" err="1" smtClean="0"/>
              <a:t>близько</a:t>
            </a:r>
            <a:r>
              <a:rPr lang="ru-RU" dirty="0" smtClean="0"/>
              <a:t> та </a:t>
            </a:r>
            <a:r>
              <a:rPr lang="ru-RU" dirty="0" err="1" smtClean="0"/>
              <a:t>навпроти</a:t>
            </a:r>
            <a:r>
              <a:rPr lang="ru-RU" dirty="0" smtClean="0"/>
              <a:t> </a:t>
            </a:r>
            <a:r>
              <a:rPr lang="ru-RU" dirty="0" err="1" smtClean="0"/>
              <a:t>руху</a:t>
            </a:r>
            <a:r>
              <a:rPr lang="ru-RU" dirty="0" smtClean="0"/>
              <a:t> пилочки.</a:t>
            </a:r>
          </a:p>
          <a:p>
            <a:r>
              <a:rPr lang="ru-RU" dirty="0" smtClean="0"/>
              <a:t>5</a:t>
            </a:r>
            <a:r>
              <a:rPr lang="ru-RU" dirty="0" smtClean="0"/>
              <a:t>. </a:t>
            </a:r>
            <a:r>
              <a:rPr lang="ru-RU" dirty="0" smtClean="0"/>
              <a:t>   </a:t>
            </a:r>
            <a:r>
              <a:rPr lang="ru-RU" dirty="0" err="1" smtClean="0"/>
              <a:t>Працюючи</a:t>
            </a:r>
            <a:r>
              <a:rPr lang="ru-RU" dirty="0" smtClean="0"/>
              <a:t> </a:t>
            </a:r>
            <a:r>
              <a:rPr lang="ru-RU" dirty="0" err="1" smtClean="0"/>
              <a:t>інструментом</a:t>
            </a:r>
            <a:r>
              <a:rPr lang="ru-RU" dirty="0" smtClean="0"/>
              <a:t>,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відволікатися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заважати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</a:t>
            </a:r>
            <a:r>
              <a:rPr lang="ru-RU" dirty="0" err="1" smtClean="0"/>
              <a:t>іншим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6. </a:t>
            </a:r>
            <a:r>
              <a:rPr lang="ru-RU" dirty="0" smtClean="0"/>
              <a:t>   </a:t>
            </a:r>
            <a:r>
              <a:rPr lang="ru-RU" dirty="0" err="1" smtClean="0"/>
              <a:t>Забороняється</a:t>
            </a:r>
            <a:r>
              <a:rPr lang="ru-RU" dirty="0" smtClean="0"/>
              <a:t> </a:t>
            </a:r>
            <a:r>
              <a:rPr lang="ru-RU" dirty="0" err="1" smtClean="0"/>
              <a:t>здмухувати</a:t>
            </a:r>
            <a:r>
              <a:rPr lang="ru-RU" dirty="0" smtClean="0"/>
              <a:t> тирсу, яка </a:t>
            </a:r>
            <a:r>
              <a:rPr lang="ru-RU" dirty="0" err="1" smtClean="0"/>
              <a:t>утворилася</a:t>
            </a:r>
            <a:r>
              <a:rPr lang="ru-RU" dirty="0" smtClean="0"/>
              <a:t> в </a:t>
            </a:r>
            <a:r>
              <a:rPr lang="ru-RU" dirty="0" err="1" smtClean="0"/>
              <a:t>результаті</a:t>
            </a:r>
            <a:r>
              <a:rPr lang="ru-RU" dirty="0" smtClean="0"/>
              <a:t> </a:t>
            </a:r>
            <a:r>
              <a:rPr lang="ru-RU" dirty="0" err="1" smtClean="0"/>
              <a:t>пиляння</a:t>
            </a:r>
            <a:r>
              <a:rPr lang="ru-RU" dirty="0" smtClean="0"/>
              <a:t>. </a:t>
            </a:r>
            <a:r>
              <a:rPr lang="ru-RU" dirty="0" err="1" smtClean="0"/>
              <a:t>Прибирати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щіткою-зміталкою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7</a:t>
            </a:r>
            <a:r>
              <a:rPr lang="ru-RU" dirty="0" smtClean="0"/>
              <a:t>. </a:t>
            </a:r>
            <a:r>
              <a:rPr lang="ru-RU" dirty="0" smtClean="0"/>
              <a:t>   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завершення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інструменти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покласти</a:t>
            </a:r>
            <a:r>
              <a:rPr lang="ru-RU" dirty="0" smtClean="0"/>
              <a:t> у </a:t>
            </a:r>
            <a:r>
              <a:rPr lang="ru-RU" dirty="0" err="1" smtClean="0"/>
              <a:t>відповідне</a:t>
            </a:r>
            <a:r>
              <a:rPr lang="ru-RU" dirty="0" smtClean="0"/>
              <a:t> </a:t>
            </a:r>
            <a:r>
              <a:rPr lang="ru-RU" dirty="0" err="1" smtClean="0"/>
              <a:t>місце</a:t>
            </a:r>
            <a:r>
              <a:rPr lang="ru-RU" dirty="0" smtClean="0"/>
              <a:t>, а </a:t>
            </a:r>
            <a:r>
              <a:rPr lang="ru-RU" dirty="0" err="1" smtClean="0">
                <a:hlinkClick r:id="rId4"/>
              </a:rPr>
              <a:t>робоче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місце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прибрати</a:t>
            </a:r>
            <a:r>
              <a:rPr lang="ru-RU" dirty="0" smtClean="0"/>
              <a:t>, </a:t>
            </a:r>
            <a:r>
              <a:rPr lang="ru-RU" dirty="0" err="1" smtClean="0"/>
              <a:t>здати</a:t>
            </a:r>
            <a:r>
              <a:rPr lang="ru-RU" dirty="0" smtClean="0"/>
              <a:t> роботу учителю.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Використовуємо матеріал економно.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9892" cy="685358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Опрацювати матеріал презентації.</a:t>
            </a:r>
          </a:p>
          <a:p>
            <a:r>
              <a:rPr lang="uk-UA" sz="2400" i="1" dirty="0" smtClean="0">
                <a:solidFill>
                  <a:srgbClr val="FF0000"/>
                </a:solidFill>
              </a:rPr>
              <a:t>Знати породи дерев, та  які пиломатеріали з них отримують.</a:t>
            </a:r>
          </a:p>
          <a:p>
            <a:endParaRPr lang="uk-UA" sz="2400" i="1" dirty="0" smtClean="0">
              <a:solidFill>
                <a:srgbClr val="FF0000"/>
              </a:solidFill>
            </a:endParaRPr>
          </a:p>
          <a:p>
            <a:r>
              <a:rPr lang="uk-UA" sz="2400" dirty="0" smtClean="0"/>
              <a:t> Продовжувати роботу з виготовлення дібраного вами виробу.</a:t>
            </a:r>
          </a:p>
          <a:p>
            <a:endParaRPr lang="uk-UA" sz="2400" dirty="0" smtClean="0"/>
          </a:p>
          <a:p>
            <a:pPr lvl="0"/>
            <a:r>
              <a:rPr lang="uk-UA" sz="2400" dirty="0" smtClean="0"/>
              <a:t>Зворотній з</a:t>
            </a:r>
            <a:r>
              <a:rPr lang="ru-RU" sz="2400" dirty="0" smtClean="0"/>
              <a:t>в’</a:t>
            </a:r>
            <a:r>
              <a:rPr lang="uk-UA" sz="2400" dirty="0" err="1" smtClean="0"/>
              <a:t>язок</a:t>
            </a:r>
            <a:r>
              <a:rPr lang="ru-RU" sz="2400" dirty="0" smtClean="0"/>
              <a:t>:</a:t>
            </a:r>
            <a:r>
              <a:rPr lang="uk-UA" sz="2400" dirty="0" smtClean="0"/>
              <a:t>  освітня платформа  </a:t>
            </a:r>
            <a:r>
              <a:rPr lang="uk-UA" sz="2400" dirty="0" err="1" smtClean="0"/>
              <a:t>Human</a:t>
            </a:r>
            <a:r>
              <a:rPr lang="uk-UA" sz="2400" dirty="0" smtClean="0"/>
              <a:t> </a:t>
            </a:r>
            <a:endParaRPr lang="ru-RU" sz="2400" dirty="0" smtClean="0"/>
          </a:p>
          <a:p>
            <a:r>
              <a:rPr lang="uk-UA" sz="2400" dirty="0" smtClean="0"/>
              <a:t>         або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пошта </a:t>
            </a:r>
            <a:r>
              <a:rPr lang="ru-RU" sz="2400" u="sng" dirty="0" smtClean="0">
                <a:hlinkClick r:id="rId3"/>
              </a:rPr>
              <a:t>valentinakapusta55@gmail.com</a:t>
            </a:r>
            <a:r>
              <a:rPr lang="ru-RU" sz="2400" dirty="0" smtClean="0"/>
              <a:t> 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249</Words>
  <PresentationFormat>Экран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Деревина як конструкційний матеріал.  Породи деревини. Прийоми роботи з інструментами та пристосуваннями.  Економне використання матеріалів.</vt:lpstr>
      <vt:lpstr>Слайд 2</vt:lpstr>
      <vt:lpstr>Породи дерев</vt:lpstr>
      <vt:lpstr>Пиломатеріали</vt:lpstr>
      <vt:lpstr>Пиломатеріали</vt:lpstr>
      <vt:lpstr>Слайд 6</vt:lpstr>
      <vt:lpstr>Слайд 7</vt:lpstr>
      <vt:lpstr> Правила безпеки  при роботі з інструментами 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valentinakapusta55@gmail.com</cp:lastModifiedBy>
  <cp:revision>14</cp:revision>
  <dcterms:created xsi:type="dcterms:W3CDTF">2021-04-14T17:46:14Z</dcterms:created>
  <dcterms:modified xsi:type="dcterms:W3CDTF">2021-04-14T19:17:59Z</dcterms:modified>
</cp:coreProperties>
</file>