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1696" r:id="rId3"/>
    <p:sldId id="2664" r:id="rId4"/>
    <p:sldId id="2700" r:id="rId5"/>
    <p:sldId id="2701" r:id="rId6"/>
    <p:sldId id="2702" r:id="rId7"/>
    <p:sldId id="2703" r:id="rId8"/>
    <p:sldId id="2704" r:id="rId9"/>
    <p:sldId id="2705" r:id="rId10"/>
    <p:sldId id="2706" r:id="rId11"/>
    <p:sldId id="2707" r:id="rId12"/>
    <p:sldId id="2489" r:id="rId13"/>
    <p:sldId id="888" r:id="rId14"/>
    <p:sldId id="2451" r:id="rId15"/>
    <p:sldId id="2720" r:id="rId16"/>
    <p:sldId id="2721" r:id="rId17"/>
    <p:sldId id="2673" r:id="rId18"/>
    <p:sldId id="2722" r:id="rId19"/>
    <p:sldId id="2723" r:id="rId20"/>
    <p:sldId id="2724" r:id="rId21"/>
    <p:sldId id="2725" r:id="rId22"/>
    <p:sldId id="2726" r:id="rId23"/>
    <p:sldId id="2645" r:id="rId24"/>
    <p:sldId id="2714" r:id="rId25"/>
    <p:sldId id="2690" r:id="rId26"/>
    <p:sldId id="2727" r:id="rId27"/>
    <p:sldId id="2646" r:id="rId28"/>
    <p:sldId id="2730" r:id="rId29"/>
    <p:sldId id="965" r:id="rId30"/>
    <p:sldId id="2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00"/>
            <p14:sldId id="2701"/>
            <p14:sldId id="2702"/>
            <p14:sldId id="2703"/>
            <p14:sldId id="2704"/>
            <p14:sldId id="2705"/>
            <p14:sldId id="2706"/>
            <p14:sldId id="2707"/>
            <p14:sldId id="2489"/>
            <p14:sldId id="888"/>
            <p14:sldId id="2451"/>
            <p14:sldId id="2720"/>
            <p14:sldId id="2721"/>
            <p14:sldId id="2673"/>
            <p14:sldId id="2722"/>
            <p14:sldId id="2723"/>
            <p14:sldId id="2724"/>
            <p14:sldId id="2725"/>
            <p14:sldId id="2726"/>
            <p14:sldId id="2645"/>
            <p14:sldId id="2714"/>
            <p14:sldId id="2690"/>
            <p14:sldId id="2727"/>
            <p14:sldId id="2646"/>
            <p14:sldId id="2730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F3242"/>
    <a:srgbClr val="FF3131"/>
    <a:srgbClr val="FF66FF"/>
    <a:srgbClr val="BA1CBA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17" Type="http://schemas.microsoft.com/office/2007/relationships/hdphoto" Target="../media/hdphoto1.wdp"/><Relationship Id="rId2" Type="http://schemas.openxmlformats.org/officeDocument/2006/relationships/image" Target="../media/image40.jpe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2.png"/><Relationship Id="rId3" Type="http://schemas.openxmlformats.org/officeDocument/2006/relationships/image" Target="../media/image44.png"/><Relationship Id="rId21" Type="http://schemas.openxmlformats.org/officeDocument/2006/relationships/image" Target="../media/image19.png"/><Relationship Id="rId34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image" Target="../media/image43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5" Type="http://schemas.openxmlformats.org/officeDocument/2006/relationships/image" Target="../media/image46.png"/><Relationship Id="rId15" Type="http://schemas.openxmlformats.org/officeDocument/2006/relationships/image" Target="../media/image14.png"/><Relationship Id="rId23" Type="http://schemas.openxmlformats.org/officeDocument/2006/relationships/image" Target="../media/image41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31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26" Type="http://schemas.openxmlformats.org/officeDocument/2006/relationships/image" Target="../media/image68.png"/><Relationship Id="rId3" Type="http://schemas.openxmlformats.org/officeDocument/2006/relationships/image" Target="../media/image44.png"/><Relationship Id="rId21" Type="http://schemas.microsoft.com/office/2007/relationships/hdphoto" Target="../media/hdphoto1.wdp"/><Relationship Id="rId34" Type="http://schemas.openxmlformats.org/officeDocument/2006/relationships/image" Target="../media/image7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5" Type="http://schemas.openxmlformats.org/officeDocument/2006/relationships/image" Target="../media/image67.png"/><Relationship Id="rId33" Type="http://schemas.openxmlformats.org/officeDocument/2006/relationships/image" Target="../media/image74.png"/><Relationship Id="rId2" Type="http://schemas.openxmlformats.org/officeDocument/2006/relationships/image" Target="../media/image43.png"/><Relationship Id="rId16" Type="http://schemas.openxmlformats.org/officeDocument/2006/relationships/image" Target="../media/image21.png"/><Relationship Id="rId20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13.png"/><Relationship Id="rId24" Type="http://schemas.openxmlformats.org/officeDocument/2006/relationships/image" Target="../media/image50.png"/><Relationship Id="rId32" Type="http://schemas.openxmlformats.org/officeDocument/2006/relationships/image" Target="../media/image73.png"/><Relationship Id="rId5" Type="http://schemas.openxmlformats.org/officeDocument/2006/relationships/image" Target="../media/image46.png"/><Relationship Id="rId15" Type="http://schemas.openxmlformats.org/officeDocument/2006/relationships/image" Target="../media/image17.png"/><Relationship Id="rId23" Type="http://schemas.openxmlformats.org/officeDocument/2006/relationships/image" Target="../media/image49.png"/><Relationship Id="rId28" Type="http://schemas.openxmlformats.org/officeDocument/2006/relationships/image" Target="../media/image70.png"/><Relationship Id="rId36" Type="http://schemas.openxmlformats.org/officeDocument/2006/relationships/image" Target="../media/image7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31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48.png"/><Relationship Id="rId27" Type="http://schemas.openxmlformats.org/officeDocument/2006/relationships/image" Target="../media/image69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wzsdkiwa21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109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167" y="1455548"/>
            <a:ext cx="6856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виду 80:20, 600:30, 1000:200 способом послідовного ділення та способом випробовування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67838" y="134722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67840" y="293263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39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80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4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49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= 8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 = 6 ∙ 100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= 3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= 2 ∙ 100</a:t>
            </a:r>
          </a:p>
        </p:txBody>
      </p:sp>
    </p:spTree>
    <p:extLst>
      <p:ext uri="{BB962C8B-B14F-4D97-AF65-F5344CB8AC3E}">
        <p14:creationId xmlns:p14="http://schemas.microsoft.com/office/powerpoint/2010/main" val="3474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537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числа 30, 60, 200, 700 добутком одноцифрового числа на розрядну одиницю за зразком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306993" y="1456402"/>
            <a:ext cx="6925136" cy="155942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= 6 ∙ 10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17196" y="3244409"/>
            <a:ext cx="9566120" cy="1559427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700 = 7 ∙ 100</a:t>
            </a:r>
          </a:p>
        </p:txBody>
      </p:sp>
    </p:spTree>
    <p:extLst>
      <p:ext uri="{BB962C8B-B14F-4D97-AF65-F5344CB8AC3E}">
        <p14:creationId xmlns:p14="http://schemas.microsoft.com/office/powerpoint/2010/main" val="39001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7410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знайшли частку  80 : 20 способом послідовного ділення та способом випробовування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89501"/>
            <a:ext cx="11500261" cy="1581153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Послідовне ділення: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80 : 20 = 80 : (10 ∙ 2) = (80 : 10) : 2 = 4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74476" y="3206297"/>
            <a:ext cx="10577477" cy="1352393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Випробовування: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 ∙ 2 = 40 (число 2 не підходить)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74476" y="4493895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 ∙ 3 = 60 (число 3 не підходить)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74476" y="5136231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 ∙ 4 = 80 (число 4 підходить)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274476" y="5781493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Отже, 80 : 20 = 4</a:t>
            </a:r>
          </a:p>
        </p:txBody>
      </p:sp>
    </p:spTree>
    <p:extLst>
      <p:ext uri="{BB962C8B-B14F-4D97-AF65-F5344CB8AC3E}">
        <p14:creationId xmlns:p14="http://schemas.microsoft.com/office/powerpoint/2010/main" val="39878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послідовним діленням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89501"/>
            <a:ext cx="11500261" cy="158115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i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Послідовне ділення: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600 : 30 = 600 : (10 ∙ 3) = (600 : 10) : 3 = 20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64909" y="3100701"/>
            <a:ext cx="11500261" cy="7302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800 : 40 = 800 : (10 ∙ 4) = (800 : 10) : 4 = 20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332115" y="3845501"/>
            <a:ext cx="10505927" cy="1518189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1000 : 200 = 1000 : (100 ∙ 2) = (1000 : 100) : 2 = 5</a:t>
            </a:r>
          </a:p>
        </p:txBody>
      </p:sp>
    </p:spTree>
    <p:extLst>
      <p:ext uri="{BB962C8B-B14F-4D97-AF65-F5344CB8AC3E}">
        <p14:creationId xmlns:p14="http://schemas.microsoft.com/office/powerpoint/2010/main" val="4593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6405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30 = 60 : (10 ∙ 3) = (60 : 10) : 3 = 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1691" y="236453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: 30 = 90 : (10 ∙ 3) = (90 : 10) : 3 = 3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1691" y="3300803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20 = 100 : (10 ∙ 2) = (100 : 10) : 2 = 5</a:t>
            </a:r>
          </a:p>
        </p:txBody>
      </p:sp>
    </p:spTree>
    <p:extLst>
      <p:ext uri="{BB962C8B-B14F-4D97-AF65-F5344CB8AC3E}">
        <p14:creationId xmlns:p14="http://schemas.microsoft.com/office/powerpoint/2010/main" val="20229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20968" y="1806203"/>
            <a:ext cx="3930359" cy="41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7939" y="1746350"/>
            <a:ext cx="7479086" cy="3507343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sz="4000" b="1" dirty="0" err="1">
                <a:solidFill>
                  <a:schemeClr val="bg1"/>
                </a:solidFill>
              </a:rPr>
              <a:t>Добрий</a:t>
            </a:r>
            <a:r>
              <a:rPr lang="ru-RU" sz="4000" b="1" dirty="0">
                <a:solidFill>
                  <a:schemeClr val="bg1"/>
                </a:solidFill>
              </a:rPr>
              <a:t> день, </a:t>
            </a:r>
            <a:r>
              <a:rPr lang="ru-RU" sz="4000" b="1" dirty="0" err="1">
                <a:solidFill>
                  <a:schemeClr val="bg1"/>
                </a:solidFill>
              </a:rPr>
              <a:t>дорогі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друзі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  <a:p>
            <a:r>
              <a:rPr lang="ru-RU" sz="4000" b="1" dirty="0" err="1">
                <a:solidFill>
                  <a:schemeClr val="bg1"/>
                </a:solidFill>
              </a:rPr>
              <a:t>Добрий</a:t>
            </a:r>
            <a:r>
              <a:rPr lang="ru-RU" sz="4000" b="1" dirty="0">
                <a:solidFill>
                  <a:schemeClr val="bg1"/>
                </a:solidFill>
              </a:rPr>
              <a:t> день!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На вас </a:t>
            </a:r>
            <a:r>
              <a:rPr lang="ru-RU" sz="4000" b="1" dirty="0" err="1">
                <a:solidFill>
                  <a:schemeClr val="bg1"/>
                </a:solidFill>
              </a:rPr>
              <a:t>чекає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гарний</a:t>
            </a:r>
            <a:r>
              <a:rPr lang="ru-RU" sz="4000" b="1" dirty="0">
                <a:solidFill>
                  <a:schemeClr val="bg1"/>
                </a:solidFill>
              </a:rPr>
              <a:t> день.</a:t>
            </a:r>
          </a:p>
          <a:p>
            <a:r>
              <a:rPr lang="ru-RU" sz="4000" b="1" dirty="0" err="1">
                <a:solidFill>
                  <a:schemeClr val="bg1"/>
                </a:solidFill>
              </a:rPr>
              <a:t>Бачу</a:t>
            </a:r>
            <a:r>
              <a:rPr lang="ru-RU" sz="4000" b="1" dirty="0">
                <a:solidFill>
                  <a:schemeClr val="bg1"/>
                </a:solidFill>
              </a:rPr>
              <a:t>,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веселі</a:t>
            </a:r>
            <a:r>
              <a:rPr lang="ru-RU" sz="4000" b="1" dirty="0">
                <a:solidFill>
                  <a:schemeClr val="bg1"/>
                </a:solidFill>
              </a:rPr>
              <a:t> і </a:t>
            </a:r>
            <a:r>
              <a:rPr lang="ru-RU" sz="4000" b="1" dirty="0" err="1">
                <a:solidFill>
                  <a:schemeClr val="bg1"/>
                </a:solidFill>
              </a:rPr>
              <a:t>здорові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ru-RU" sz="4000" b="1" dirty="0">
                <a:solidFill>
                  <a:schemeClr val="bg1"/>
                </a:solidFill>
              </a:rPr>
              <a:t>До уроку </a:t>
            </a:r>
            <a:r>
              <a:rPr lang="ru-RU" sz="4000" b="1" dirty="0" err="1">
                <a:solidFill>
                  <a:schemeClr val="bg1"/>
                </a:solidFill>
              </a:rPr>
              <a:t>всі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err="1">
                <a:solidFill>
                  <a:schemeClr val="bg1"/>
                </a:solidFill>
              </a:rPr>
              <a:t>готові</a:t>
            </a:r>
            <a:r>
              <a:rPr lang="ru-RU" sz="40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1256732" y="1416536"/>
            <a:ext cx="8628324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40 = 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56732" y="2575800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∙ 2 = 40 (число 2 підходить)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56732" y="3691862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Отже, 80 : 40 = 2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667647" y="1391451"/>
            <a:ext cx="3166562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24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1256732" y="1416536"/>
            <a:ext cx="8628324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20 = 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56732" y="2575800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2 = 40 (число 2 не підходить)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56732" y="4409730"/>
            <a:ext cx="10577477" cy="658149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Отже, 60 : 20 = 3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667647" y="1391451"/>
            <a:ext cx="3166562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56731" y="3470482"/>
            <a:ext cx="10577477" cy="894682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3 = 60 (число 3 підходить)</a:t>
            </a:r>
          </a:p>
        </p:txBody>
      </p:sp>
    </p:spTree>
    <p:extLst>
      <p:ext uri="{BB962C8B-B14F-4D97-AF65-F5344CB8AC3E}">
        <p14:creationId xmlns:p14="http://schemas.microsoft.com/office/powerpoint/2010/main" val="12783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3" grpId="0" animBg="1"/>
      <p:bldP spid="44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 зручним способом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5" name="Скругленный прямоугольник 34"/>
          <p:cNvSpPr/>
          <p:nvPr/>
        </p:nvSpPr>
        <p:spPr>
          <a:xfrm>
            <a:off x="351692" y="146405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50 = 100 : (10 ∙ 5) = (100 : 10) : 5 = 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351691" y="2364539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400 = 800 : (100 ∙ 4) = (800 : 100) : 4 = 2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1691" y="3300803"/>
            <a:ext cx="11500261" cy="86231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40 = 800 : (10 ∙ 4) = (800 : 10) : 4 = 20</a:t>
            </a:r>
          </a:p>
        </p:txBody>
      </p:sp>
    </p:spTree>
    <p:extLst>
      <p:ext uri="{BB962C8B-B14F-4D97-AF65-F5344CB8AC3E}">
        <p14:creationId xmlns:p14="http://schemas.microsoft.com/office/powerpoint/2010/main" val="2314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118" y="2033518"/>
            <a:ext cx="4389521" cy="330503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138908" y="1786260"/>
            <a:ext cx="6802080" cy="42716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solidFill>
                  <a:schemeClr val="bg1"/>
                </a:solidFill>
              </a:rPr>
              <a:t>За 2 год 3 муляри уклали 300 цеглин. Скільки цеглин можуть укласти 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2 муляри за 1 год, якщо працюватимуть з такою самою продуктивністю?</a:t>
            </a:r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55574" y="1786260"/>
            <a:ext cx="4808311" cy="4048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latin typeface="Arial Black" panose="020B0A04020102020204" pitchFamily="34" charset="0"/>
              </a:rPr>
              <a:t>2 год – 3 мул.-300 ц.</a:t>
            </a:r>
          </a:p>
          <a:p>
            <a:pPr algn="ctr"/>
            <a:r>
              <a:rPr lang="uk-UA" sz="3200" dirty="0" smtClean="0">
                <a:latin typeface="Arial Black" panose="020B0A04020102020204" pitchFamily="34" charset="0"/>
              </a:rPr>
              <a:t>2 год- 1 мул.-? ц. </a:t>
            </a:r>
          </a:p>
          <a:p>
            <a:pPr algn="ctr"/>
            <a:r>
              <a:rPr lang="uk-UA" sz="3200" dirty="0" smtClean="0">
                <a:latin typeface="Arial Black" panose="020B0A04020102020204" pitchFamily="34" charset="0"/>
              </a:rPr>
              <a:t>1год – 1 мул.-? ц. </a:t>
            </a:r>
          </a:p>
          <a:p>
            <a:pPr algn="ctr"/>
            <a:r>
              <a:rPr lang="uk-UA" sz="3200" dirty="0" smtClean="0">
                <a:latin typeface="Arial Black" panose="020B0A04020102020204" pitchFamily="34" charset="0"/>
              </a:rPr>
              <a:t>1год – 2 мул.-?ц.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855" y="1480525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836" y="1480525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219030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14997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872995" y="227799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 – 1 муляр за 2 год;</a:t>
            </a:r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622" y="4153506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80656" y="4571750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100 цеглин можуть </a:t>
            </a:r>
            <a:r>
              <a:rPr lang="uk-UA" sz="2800" dirty="0" smtClean="0">
                <a:latin typeface="Monotype Corsiva" panose="03010101010201010101" pitchFamily="66" charset="0"/>
              </a:rPr>
              <a:t>укласти </a:t>
            </a:r>
            <a:r>
              <a:rPr lang="uk-UA" sz="2800" dirty="0">
                <a:latin typeface="Monotype Corsiva" panose="03010101010201010101" pitchFamily="66" charset="0"/>
              </a:rPr>
              <a:t>2 муляри за 1 год.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2961428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289237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29886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 – 1 муляр за 1 год;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82" y="221200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6152" y="225772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235" y="2242182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3008" y="2403034"/>
            <a:ext cx="278475" cy="25091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4972" y="2957258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429" y="301720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146" y="2983370"/>
            <a:ext cx="463844" cy="5892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6494" y="2240155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0399" y="3124370"/>
            <a:ext cx="278475" cy="25091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7984" y="2979262"/>
            <a:ext cx="463844" cy="589254"/>
          </a:xfrm>
          <a:prstGeom prst="rect">
            <a:avLst/>
          </a:prstGeom>
        </p:spPr>
      </p:pic>
      <p:grpSp>
        <p:nvGrpSpPr>
          <p:cNvPr id="84" name="Группа 83"/>
          <p:cNvGrpSpPr/>
          <p:nvPr/>
        </p:nvGrpSpPr>
        <p:grpSpPr>
          <a:xfrm>
            <a:off x="2734334" y="2280890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1" name="Группа 110"/>
          <p:cNvGrpSpPr/>
          <p:nvPr/>
        </p:nvGrpSpPr>
        <p:grpSpPr>
          <a:xfrm>
            <a:off x="2745578" y="3004942"/>
            <a:ext cx="408812" cy="542922"/>
            <a:chOff x="2361639" y="2985697"/>
            <a:chExt cx="408812" cy="542922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6" name="Рисунок 11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1380" y="2247694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1368" y="2233862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6537" y="2257724"/>
            <a:ext cx="463844" cy="58925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2037" y="3020243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378" y="301720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001" y="3697516"/>
            <a:ext cx="470473" cy="58694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4416" y="362846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17060" y="372475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(ц)</a:t>
            </a: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4972" y="3693346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429" y="3753295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545" y="3733987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3447" y="3859210"/>
            <a:ext cx="278475" cy="250911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342" y="3714072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7098" y="3756614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378" y="3753294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523" y="3792232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60" grpId="0"/>
      <p:bldP spid="62" grpId="0"/>
      <p:bldP spid="64" grpId="0"/>
      <p:bldP spid="86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Склади вираз до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55575" y="1410073"/>
            <a:ext cx="11785413" cy="216126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tx1"/>
                </a:solidFill>
              </a:rPr>
              <a:t>На будівництві працювало </a:t>
            </a:r>
          </a:p>
          <a:p>
            <a:pPr algn="ctr"/>
            <a:r>
              <a:rPr lang="uk-UA" sz="4000" b="1" i="1" dirty="0">
                <a:solidFill>
                  <a:srgbClr val="C00000"/>
                </a:solidFill>
              </a:rPr>
              <a:t>а</a:t>
            </a:r>
            <a:r>
              <a:rPr lang="uk-UA" sz="4000" b="1" dirty="0">
                <a:solidFill>
                  <a:schemeClr val="tx1"/>
                </a:solidFill>
              </a:rPr>
              <a:t> жінок, а чоловіків – у </a:t>
            </a:r>
            <a:r>
              <a:rPr lang="uk-UA" sz="4000" b="1" i="1" dirty="0">
                <a:solidFill>
                  <a:srgbClr val="FF0000"/>
                </a:solidFill>
              </a:rPr>
              <a:t>к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r>
              <a:rPr lang="uk-UA" sz="4000" b="1" dirty="0">
                <a:solidFill>
                  <a:schemeClr val="tx1"/>
                </a:solidFill>
              </a:rPr>
              <a:t>разів більше. На скільки більше працювало чоловіків, ніж жінок?</a:t>
            </a:r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звук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31660" y="4109630"/>
            <a:ext cx="10331488" cy="216126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i="1" dirty="0">
                <a:solidFill>
                  <a:srgbClr val="FF0000"/>
                </a:solidFill>
              </a:rPr>
              <a:t>а ∙ к - а</a:t>
            </a:r>
          </a:p>
        </p:txBody>
      </p:sp>
    </p:spTree>
    <p:extLst>
      <p:ext uri="{BB962C8B-B14F-4D97-AF65-F5344CB8AC3E}">
        <p14:creationId xmlns:p14="http://schemas.microsoft.com/office/powerpoint/2010/main" val="18473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118" y="2033518"/>
            <a:ext cx="4389521" cy="330503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468091" y="1453751"/>
            <a:ext cx="7472897" cy="486392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solidFill>
                  <a:schemeClr val="bg1"/>
                </a:solidFill>
              </a:rPr>
              <a:t>Щоб приготувати розчин для укладання цегли, цементу беруть у 3 рази менше, ніж піску. Є 200 кг цементу. На скільки кілограмів більше треба взяти піску, ніж цементу?</a:t>
            </a:r>
          </a:p>
        </p:txBody>
      </p:sp>
      <p:sp>
        <p:nvSpPr>
          <p:cNvPr id="7" name="AutoShape 2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Волоський горіх - Корисні і небезпечні властивості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Результат пошуку зображень за запитом цегла вектор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6865" y="1808719"/>
            <a:ext cx="7760518" cy="3282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Arial Black" panose="020B0A04020102020204" pitchFamily="34" charset="0"/>
              </a:rPr>
              <a:t>Цем.-200 </a:t>
            </a:r>
            <a:r>
              <a:rPr lang="uk-UA" sz="2000" dirty="0" err="1" smtClean="0">
                <a:latin typeface="Arial Black" panose="020B0A04020102020204" pitchFamily="34" charset="0"/>
              </a:rPr>
              <a:t>кг,у</a:t>
            </a:r>
            <a:r>
              <a:rPr lang="uk-UA" sz="2000" dirty="0" smtClean="0">
                <a:latin typeface="Arial Black" panose="020B0A04020102020204" pitchFamily="34" charset="0"/>
              </a:rPr>
              <a:t> 3 р.&lt; </a:t>
            </a:r>
          </a:p>
          <a:p>
            <a:pPr algn="ctr"/>
            <a:r>
              <a:rPr lang="uk-UA" sz="2000" dirty="0" smtClean="0">
                <a:latin typeface="Arial Black" panose="020B0A04020102020204" pitchFamily="34" charset="0"/>
              </a:rPr>
              <a:t>Піс.- ? кг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5588192" y="3230096"/>
            <a:ext cx="17417" cy="4441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4900214" y="3603139"/>
            <a:ext cx="705395" cy="17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Выгнутая вправо стрелка 16"/>
          <p:cNvSpPr/>
          <p:nvPr/>
        </p:nvSpPr>
        <p:spPr>
          <a:xfrm rot="10800000" flipH="1">
            <a:off x="5786130" y="3045790"/>
            <a:ext cx="261258" cy="1114697"/>
          </a:xfrm>
          <a:prstGeom prst="curvedLeftArrow">
            <a:avLst>
              <a:gd name="adj1" fmla="val 25000"/>
              <a:gd name="adj2" fmla="val 4834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4253" y="3082833"/>
            <a:ext cx="115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</a:t>
            </a:r>
            <a:r>
              <a:rPr lang="uk-UA" dirty="0" smtClean="0"/>
              <a:t>а…? кг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  <p:bldP spid="9" grpId="1" animBg="1"/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9491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8292" y="1498984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8000" y="1480525"/>
            <a:ext cx="432472" cy="54940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81" name="Группа 80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1425" y="2214362"/>
            <a:ext cx="470473" cy="58694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3840" y="214531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895022" y="225838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піску;</a:t>
            </a: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5965" y="3415437"/>
            <a:ext cx="2918206" cy="116639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5435" y="3811935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на 400 кг більше треба взяти піску, ніж цементу.  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1425" y="2956760"/>
            <a:ext cx="470473" cy="5869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3840" y="288770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593391" y="299835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5906" y="2207339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053" y="2216616"/>
            <a:ext cx="463844" cy="589254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580" y="2237514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0659" y="2237514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1908" y="2384663"/>
            <a:ext cx="278475" cy="25091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306" y="2954451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0763" y="2945961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5750" y="2974133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675" y="2223377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9967" y="3110555"/>
            <a:ext cx="278475" cy="25091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7373" y="2970540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2982" y="2976571"/>
            <a:ext cx="463844" cy="58925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1553" y="2231682"/>
            <a:ext cx="463844" cy="58925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2235" y="2988504"/>
            <a:ext cx="463844" cy="589254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1775" y="2973261"/>
            <a:ext cx="463844" cy="58925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040" y="2316917"/>
            <a:ext cx="408812" cy="41878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865" y="2231682"/>
            <a:ext cx="463844" cy="58925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0177" y="2962434"/>
            <a:ext cx="463844" cy="58925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4124" y="2975343"/>
            <a:ext cx="463844" cy="58925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5095" y="3094844"/>
            <a:ext cx="302864" cy="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86" grpId="0"/>
      <p:bldP spid="91" grpId="0"/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0150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48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49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83,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282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en-US" sz="4800" dirty="0">
                <a:solidFill>
                  <a:srgbClr val="2F3242"/>
                </a:solidFill>
              </a:rPr>
              <a:t>4</a:t>
            </a:r>
            <a:r>
              <a:rPr lang="uk-UA" sz="4800" dirty="0">
                <a:solidFill>
                  <a:srgbClr val="2F3242"/>
                </a:solidFill>
              </a:rPr>
              <a:t>8, 49,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282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2</a:t>
            </a:r>
            <a:r>
              <a:rPr lang="uk-UA" sz="4800" dirty="0">
                <a:solidFill>
                  <a:srgbClr val="2F3242"/>
                </a:solidFill>
              </a:rPr>
              <a:t>8</a:t>
            </a:r>
            <a:r>
              <a:rPr lang="en-US" sz="4800" dirty="0">
                <a:solidFill>
                  <a:srgbClr val="2F3242"/>
                </a:solidFill>
              </a:rPr>
              <a:t>3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16678" y="1347220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79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0938" y="1347220"/>
            <a:ext cx="37673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49778" y="1347220"/>
            <a:ext cx="2869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80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3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53410" y="1347220"/>
            <a:ext cx="32624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04100"/>
              </p:ext>
            </p:extLst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7794" y="1347220"/>
            <a:ext cx="285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</a:t>
            </a:r>
            <a:endParaRPr lang="ru-RU" sz="13800" b="1" cap="none" spc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57413</TotalTime>
  <Words>1055</Words>
  <Application>Microsoft Office PowerPoint</Application>
  <PresentationFormat>Широкоэкранный</PresentationFormat>
  <Paragraphs>321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10100</cp:revision>
  <dcterms:created xsi:type="dcterms:W3CDTF">2018-01-05T16:38:53Z</dcterms:created>
  <dcterms:modified xsi:type="dcterms:W3CDTF">2022-02-16T13:39:00Z</dcterms:modified>
</cp:coreProperties>
</file>