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72" r:id="rId4"/>
    <p:sldId id="273" r:id="rId5"/>
    <p:sldId id="274" r:id="rId6"/>
    <p:sldId id="275" r:id="rId7"/>
    <p:sldId id="265" r:id="rId8"/>
    <p:sldId id="276" r:id="rId9"/>
    <p:sldId id="278" r:id="rId10"/>
    <p:sldId id="279" r:id="rId11"/>
    <p:sldId id="282" r:id="rId12"/>
    <p:sldId id="280" r:id="rId13"/>
    <p:sldId id="281" r:id="rId14"/>
    <p:sldId id="283" r:id="rId15"/>
    <p:sldId id="284" r:id="rId16"/>
    <p:sldId id="266" r:id="rId17"/>
    <p:sldId id="267" r:id="rId18"/>
    <p:sldId id="285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>
        <p:scale>
          <a:sx n="77" d="100"/>
          <a:sy n="77" d="100"/>
        </p:scale>
        <p:origin x="4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sya a.p" userId="d000d019f6a4d335" providerId="LiveId" clId="{FFE538D5-5A9F-44A2-AAEC-B37B11A64064}"/>
    <pc:docChg chg="modSld">
      <pc:chgData name="meisya a.p" userId="d000d019f6a4d335" providerId="LiveId" clId="{FFE538D5-5A9F-44A2-AAEC-B37B11A64064}" dt="2021-12-23T23:47:00.100" v="21" actId="2711"/>
      <pc:docMkLst>
        <pc:docMk/>
      </pc:docMkLst>
      <pc:sldChg chg="modSp mod">
        <pc:chgData name="meisya a.p" userId="d000d019f6a4d335" providerId="LiveId" clId="{FFE538D5-5A9F-44A2-AAEC-B37B11A64064}" dt="2021-12-23T23:47:00.100" v="21" actId="2711"/>
        <pc:sldMkLst>
          <pc:docMk/>
          <pc:sldMk cId="4048063042" sldId="256"/>
        </pc:sldMkLst>
        <pc:spChg chg="mod">
          <ac:chgData name="meisya a.p" userId="d000d019f6a4d335" providerId="LiveId" clId="{FFE538D5-5A9F-44A2-AAEC-B37B11A64064}" dt="2021-12-23T23:46:51.525" v="20" actId="2711"/>
          <ac:spMkLst>
            <pc:docMk/>
            <pc:sldMk cId="4048063042" sldId="256"/>
            <ac:spMk id="2" creationId="{EF8897C0-05E6-4D2B-8DB4-065B18330EEF}"/>
          </ac:spMkLst>
        </pc:spChg>
        <pc:spChg chg="mod">
          <ac:chgData name="meisya a.p" userId="d000d019f6a4d335" providerId="LiveId" clId="{FFE538D5-5A9F-44A2-AAEC-B37B11A64064}" dt="2021-12-23T23:47:00.100" v="21" actId="2711"/>
          <ac:spMkLst>
            <pc:docMk/>
            <pc:sldMk cId="4048063042" sldId="256"/>
            <ac:spMk id="25" creationId="{4E08751F-9E21-452D-B260-F254109468D5}"/>
          </ac:spMkLst>
        </pc:spChg>
      </pc:sldChg>
      <pc:sldChg chg="modSp mod">
        <pc:chgData name="meisya a.p" userId="d000d019f6a4d335" providerId="LiveId" clId="{FFE538D5-5A9F-44A2-AAEC-B37B11A64064}" dt="2021-12-23T23:46:34.865" v="19" actId="20577"/>
        <pc:sldMkLst>
          <pc:docMk/>
          <pc:sldMk cId="2304848967" sldId="277"/>
        </pc:sldMkLst>
        <pc:spChg chg="mod">
          <ac:chgData name="meisya a.p" userId="d000d019f6a4d335" providerId="LiveId" clId="{FFE538D5-5A9F-44A2-AAEC-B37B11A64064}" dt="2021-12-23T23:46:34.865" v="19" actId="20577"/>
          <ac:spMkLst>
            <pc:docMk/>
            <pc:sldMk cId="2304848967" sldId="277"/>
            <ac:spMk id="2" creationId="{EF8897C0-05E6-4D2B-8DB4-065B18330E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32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39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223D-2D6A-4ADE-975B-3CED057A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CDB6F-8772-4656-8879-A39062A6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C732-4969-4D8B-A88E-C2149B6A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7874-C17F-4E3B-9206-74D1D3F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E700-C2BF-43A1-A9F7-6B1DE3A9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EA69-96DF-46EE-8DEB-80B3CAF12C1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6A581E-7040-4EBE-B9BE-8F8E365C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39" y="633923"/>
            <a:ext cx="8981917" cy="1573685"/>
          </a:xfrm>
        </p:spPr>
        <p:txBody>
          <a:bodyPr>
            <a:normAutofit/>
          </a:bodyPr>
          <a:lstStyle/>
          <a:p>
            <a:pPr algn="ctr"/>
            <a:r>
              <a:rPr lang="id-ID" sz="2400" b="1" i="0" u="none" strike="noStrike" baseline="0" dirty="0">
                <a:solidFill>
                  <a:srgbClr val="000000"/>
                </a:solidFill>
              </a:rPr>
              <a:t>WEB INFORMASI TOKO KUE</a:t>
            </a:r>
            <a:br>
              <a:rPr lang="id-ID" sz="2400" b="1" i="0" u="none" strike="noStrike" baseline="0" dirty="0">
                <a:solidFill>
                  <a:srgbClr val="000000"/>
                </a:solidFill>
              </a:rPr>
            </a:br>
            <a:r>
              <a:rPr lang="id-ID" sz="2400" b="1" i="0" u="none" strike="noStrike" baseline="0" dirty="0">
                <a:solidFill>
                  <a:srgbClr val="000000"/>
                </a:solidFill>
              </a:rPr>
              <a:t>“FINDING CAKE”</a:t>
            </a:r>
            <a:endParaRPr lang="en-US" sz="24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4E08751F-9E21-452D-B260-F2541094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088" y="4161537"/>
            <a:ext cx="6523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b="1" dirty="0">
                <a:latin typeface="+mj-lt"/>
              </a:rPr>
              <a:t>NAMA KELOMPOK 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en-US" b="1" dirty="0">
              <a:latin typeface="+mj-lt"/>
            </a:endParaRPr>
          </a:p>
          <a:p>
            <a:pPr marL="1657350" lvl="3" indent="-285750" defTabSz="914400">
              <a:buFont typeface="Arial" panose="020B0604020202020204" pitchFamily="34" charset="0"/>
              <a:buChar char="•"/>
            </a:pPr>
            <a:r>
              <a:rPr lang="id-ID" altLang="en-US" dirty="0">
                <a:latin typeface="+mj-lt"/>
              </a:rPr>
              <a:t>Ibnu Bayhaqi </a:t>
            </a:r>
            <a:r>
              <a:rPr lang="id-ID" altLang="en-US" b="1" dirty="0">
                <a:latin typeface="+mj-lt"/>
              </a:rPr>
              <a:t>17200907</a:t>
            </a:r>
          </a:p>
          <a:p>
            <a:pPr marL="1657350" lvl="3" indent="-285750" defTabSz="914400">
              <a:buFont typeface="Arial" panose="020B0604020202020204" pitchFamily="34" charset="0"/>
              <a:buChar char="•"/>
            </a:pPr>
            <a:r>
              <a:rPr lang="id-ID" altLang="en-US" dirty="0">
                <a:latin typeface="+mj-lt"/>
              </a:rPr>
              <a:t>Dicky Fian Ramadhan </a:t>
            </a:r>
            <a:r>
              <a:rPr lang="id-ID" altLang="en-US" b="1" dirty="0">
                <a:latin typeface="+mj-lt"/>
              </a:rPr>
              <a:t>17200715</a:t>
            </a:r>
          </a:p>
          <a:p>
            <a:pPr marL="1657350" lvl="3" indent="-285750" defTabSz="914400">
              <a:buFont typeface="Arial" panose="020B0604020202020204" pitchFamily="34" charset="0"/>
              <a:buChar char="•"/>
            </a:pPr>
            <a:r>
              <a:rPr lang="id-ID" altLang="en-US" dirty="0">
                <a:latin typeface="+mj-lt"/>
              </a:rPr>
              <a:t>Muhammad Reza Ramadhan </a:t>
            </a:r>
            <a:r>
              <a:rPr lang="en-US" b="1" i="0" dirty="0">
                <a:effectLst/>
                <a:latin typeface="+mj-lt"/>
                <a:cs typeface="Arial" panose="020B0604020202020204" pitchFamily="34" charset="0"/>
              </a:rPr>
              <a:t>172008</a:t>
            </a:r>
            <a:r>
              <a:rPr lang="id-ID" b="1" dirty="0">
                <a:latin typeface="+mj-lt"/>
                <a:cs typeface="Arial" panose="020B0604020202020204" pitchFamily="34" charset="0"/>
              </a:rPr>
              <a:t>67</a:t>
            </a:r>
            <a:r>
              <a:rPr lang="id-ID" b="1" i="0" dirty="0"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1657350" lvl="3" indent="-285750" defTabSz="914400">
              <a:buFont typeface="Arial" panose="020B0604020202020204" pitchFamily="34" charset="0"/>
              <a:buChar char="•"/>
            </a:pPr>
            <a:r>
              <a:rPr lang="id-ID" b="0" i="0" dirty="0"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lang="id-ID" altLang="en-US" dirty="0">
                <a:latin typeface="+mj-lt"/>
                <a:cs typeface="Arial" panose="020B0604020202020204" pitchFamily="34" charset="0"/>
              </a:rPr>
              <a:t>yd Agin Hasan </a:t>
            </a:r>
            <a:r>
              <a:rPr lang="en-US" b="1" i="0" dirty="0">
                <a:effectLst/>
                <a:latin typeface="+mj-lt"/>
                <a:cs typeface="Arial" panose="020B0604020202020204" pitchFamily="34" charset="0"/>
              </a:rPr>
              <a:t>17200858</a:t>
            </a:r>
            <a:endParaRPr lang="en-US" alt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77B540E4-413B-4569-AB94-F4A29112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69" y="4329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8F80F08-5CFD-4304-AFF6-6D9BB5D5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71" y="1533461"/>
            <a:ext cx="1783855" cy="22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4330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B. CSS in Jumbotron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0" name="Picture 103">
            <a:extLst>
              <a:ext uri="{FF2B5EF4-FFF2-40B4-BE49-F238E27FC236}">
                <a16:creationId xmlns:a16="http://schemas.microsoft.com/office/drawing/2014/main" id="{0997FBA4-079A-481F-80D5-955CC9258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92" y="870492"/>
            <a:ext cx="7807171" cy="29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134">
            <a:extLst>
              <a:ext uri="{FF2B5EF4-FFF2-40B4-BE49-F238E27FC236}">
                <a16:creationId xmlns:a16="http://schemas.microsoft.com/office/drawing/2014/main" id="{7AA9F520-3E19-46CF-A8C4-67F65F26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92" y="4558300"/>
            <a:ext cx="3533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0929C1B5-1ACF-4DAB-8700-F111881D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FD8BF6-E4BD-4DA7-9A18-D9D09E88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92" y="3870290"/>
            <a:ext cx="92945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2.2</a:t>
            </a:r>
            <a:r>
              <a:rPr lang="id-ID" altLang="en-US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background jumbotron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height</a:t>
            </a: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500px dan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 	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text pada jumbotron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ditengah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textalign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B8D8635-1278-46EC-99DD-1E6A5C4F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92" y="5197075"/>
            <a:ext cx="9778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font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jumbotron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menambahkan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margin 145px.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1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136">
            <a:extLst>
              <a:ext uri="{FF2B5EF4-FFF2-40B4-BE49-F238E27FC236}">
                <a16:creationId xmlns:a16="http://schemas.microsoft.com/office/drawing/2014/main" id="{6B41AC81-EB6E-40A1-B473-66E23780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4" y="1356725"/>
            <a:ext cx="3111273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8">
            <a:extLst>
              <a:ext uri="{FF2B5EF4-FFF2-40B4-BE49-F238E27FC236}">
                <a16:creationId xmlns:a16="http://schemas.microsoft.com/office/drawing/2014/main" id="{E1236B69-2345-47FC-90E5-D288B6B6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4" y="3053218"/>
            <a:ext cx="3305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1AEEDD5F-661B-498A-896D-711F91D5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54" y="2294820"/>
            <a:ext cx="69749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ukuran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font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paragraf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30px.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936C3F1-1FDF-41B6-9DDF-7407D8C8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56" y="3931623"/>
            <a:ext cx="5671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line style pada jumbotron.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68057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C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. CSS in Gallery Website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004C5-7360-431C-8B27-83D75230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73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40">
            <a:extLst>
              <a:ext uri="{FF2B5EF4-FFF2-40B4-BE49-F238E27FC236}">
                <a16:creationId xmlns:a16="http://schemas.microsoft.com/office/drawing/2014/main" id="{2A333D01-9494-4FFE-A05C-8341140F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2" y="1985374"/>
            <a:ext cx="5345543" cy="16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725833B-2B45-4A5C-906F-389FBED0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3513551"/>
            <a:ext cx="80970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2.6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slide show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menambahkan</a:t>
            </a:r>
            <a:endParaRPr lang="id-ID" alt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borderradius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18px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class”carousel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-inner”.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68057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D. CSS in Content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142">
            <a:extLst>
              <a:ext uri="{FF2B5EF4-FFF2-40B4-BE49-F238E27FC236}">
                <a16:creationId xmlns:a16="http://schemas.microsoft.com/office/drawing/2014/main" id="{99BFA5D0-DDE9-4695-82E5-FA6C00AD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77" y="1183711"/>
            <a:ext cx="3390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161">
            <a:extLst>
              <a:ext uri="{FF2B5EF4-FFF2-40B4-BE49-F238E27FC236}">
                <a16:creationId xmlns:a16="http://schemas.microsoft.com/office/drawing/2014/main" id="{B2CEF9FF-4C70-426C-A365-3638D189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77" y="2867810"/>
            <a:ext cx="41529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BA6CBC9-2B71-41D2-95B0-69E5F760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74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86FA0-A463-48B1-84CD-59C4CD1F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21" y="2121545"/>
            <a:ext cx="9121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semua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hitam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font sans serif, dan margin left 30px.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BDB73-2FF6-4BC1-A639-43F287D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77" y="4901019"/>
            <a:ext cx="61125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link.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8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3">
            <a:extLst>
              <a:ext uri="{FF2B5EF4-FFF2-40B4-BE49-F238E27FC236}">
                <a16:creationId xmlns:a16="http://schemas.microsoft.com/office/drawing/2014/main" id="{59838A0F-396C-4A25-8FCF-2271F59E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26" y="1057666"/>
            <a:ext cx="5232231" cy="28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71D6A2-B96E-481F-A59D-AEC79AC9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27" y="3711971"/>
            <a:ext cx="8460137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2.9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backgroundcolor:gray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	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mengatur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bawah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margin-bottom: 100px, margin right:12px,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	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merubah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display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inline-block. Padding top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mengatur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konten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bagian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1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68057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E. CSS in Footer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A6CBC9-2B71-41D2-95B0-69E5F760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74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2D6D5C-E401-46E1-BF56-CECBE8DB1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76" y="8016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202">
            <a:extLst>
              <a:ext uri="{FF2B5EF4-FFF2-40B4-BE49-F238E27FC236}">
                <a16:creationId xmlns:a16="http://schemas.microsoft.com/office/drawing/2014/main" id="{7D3D1A45-E344-4DF8-BCA8-4156946B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76" y="1258866"/>
            <a:ext cx="36861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378F4D1-4248-48B3-A103-21EFE12B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20" y="4733664"/>
            <a:ext cx="119667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footer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poppins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mengatur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text-align. 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Background yang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gray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putih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 class “footer”.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class”footer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ketebalan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font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hitam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5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0687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3.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Bootstrap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68F79-7D63-4962-8CBC-0327BC8B74AB}"/>
              </a:ext>
            </a:extLst>
          </p:cNvPr>
          <p:cNvSpPr txBox="1"/>
          <p:nvPr/>
        </p:nvSpPr>
        <p:spPr>
          <a:xfrm>
            <a:off x="739034" y="1448872"/>
            <a:ext cx="11160691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1155" marR="76200" indent="0" algn="just">
              <a:lnSpc>
                <a:spcPct val="150000"/>
              </a:lnSpc>
              <a:spcAft>
                <a:spcPts val="9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Pengertian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Bootstrap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kerangka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CSS yang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bersifat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open source dan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tampilan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visual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situs website.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Kerangka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berbentuk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template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berbasis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HTML dan CSS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navigasi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tombol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tipografi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formulir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komponen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lainnya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id-ID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Bootstrap juga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mencakup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library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JavaScript.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membantu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menyusun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front end (client – side).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sekarang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Bootstrap sangat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diminati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oleh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berbagai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platform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membantu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 yang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komprehensif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modern.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5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7745"/>
            <a:ext cx="8911687" cy="710562"/>
          </a:xfrm>
        </p:spPr>
        <p:txBody>
          <a:bodyPr>
            <a:normAutofit/>
          </a:bodyPr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4. Design Website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7170" name="Picture 224">
            <a:extLst>
              <a:ext uri="{FF2B5EF4-FFF2-40B4-BE49-F238E27FC236}">
                <a16:creationId xmlns:a16="http://schemas.microsoft.com/office/drawing/2014/main" id="{E5A48FCF-1472-4097-9EFC-7EF1059C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0" y="2466129"/>
            <a:ext cx="8103717" cy="33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0AB3E2-DE50-4FD2-B039-D99DBFF6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140" y="1635131"/>
            <a:ext cx="27350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400" dirty="0">
                <a:ea typeface="Times New Roman" panose="02020603050405020304" pitchFamily="18" charset="0"/>
              </a:rPr>
              <a:t>1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Section Header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30CCC-B7F4-4909-BFE3-672696AB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264" y="5829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1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6">
            <a:extLst>
              <a:ext uri="{FF2B5EF4-FFF2-40B4-BE49-F238E27FC236}">
                <a16:creationId xmlns:a16="http://schemas.microsoft.com/office/drawing/2014/main" id="{E337DB3B-32D8-4309-BD6C-D9408598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60" y="1540048"/>
            <a:ext cx="6955766" cy="35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0EB8E4-133D-467E-A4D2-314C1964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04" y="-660036"/>
            <a:ext cx="26997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Section Gallery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5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88" y="860252"/>
            <a:ext cx="8911687" cy="659286"/>
          </a:xfrm>
        </p:spPr>
        <p:txBody>
          <a:bodyPr>
            <a:normAutofit/>
          </a:bodyPr>
          <a:lstStyle/>
          <a:p>
            <a:r>
              <a:rPr lang="id-ID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Content </a:t>
            </a:r>
          </a:p>
        </p:txBody>
      </p:sp>
      <p:pic>
        <p:nvPicPr>
          <p:cNvPr id="6147" name="Picture 242">
            <a:extLst>
              <a:ext uri="{FF2B5EF4-FFF2-40B4-BE49-F238E27FC236}">
                <a16:creationId xmlns:a16="http://schemas.microsoft.com/office/drawing/2014/main" id="{1710F6A5-120B-4BF5-9DE5-AE1A27F8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59" y="1829034"/>
            <a:ext cx="6577795" cy="33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37F2A5F-6999-4075-8267-EBDBA6D2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05" y="-12266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D114B9-5F34-4F11-AA96-7F29FB80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18" y="8298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BD3F7-5931-491A-B498-EF471D6CED31}"/>
              </a:ext>
            </a:extLst>
          </p:cNvPr>
          <p:cNvSpPr txBox="1"/>
          <p:nvPr/>
        </p:nvSpPr>
        <p:spPr>
          <a:xfrm>
            <a:off x="2604661" y="1798294"/>
            <a:ext cx="6432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Arial" panose="020B0604020202020204" pitchFamily="34" charset="0"/>
              </a:rPr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2" y="730044"/>
            <a:ext cx="8911687" cy="11227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u="none" strike="noStrike" baseline="0" dirty="0">
                <a:solidFill>
                  <a:srgbClr val="000000"/>
                </a:solidFill>
              </a:rPr>
              <a:t>P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embahasan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  <a:br>
              <a:rPr lang="id-ID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id-ID" altLang="en-US" b="1" dirty="0"/>
              <a:t>1.</a:t>
            </a:r>
            <a:r>
              <a:rPr lang="en-US" altLang="en-US" b="1" dirty="0"/>
              <a:t>HTML(</a:t>
            </a:r>
            <a:r>
              <a:rPr lang="en-US" altLang="en-US" b="1" dirty="0" err="1"/>
              <a:t>HyperText</a:t>
            </a:r>
            <a:r>
              <a:rPr lang="en-US" altLang="en-US" b="1" dirty="0"/>
              <a:t> Markup Language)</a:t>
            </a:r>
            <a:r>
              <a:rPr lang="id-ID" altLang="en-US" b="1" dirty="0"/>
              <a:t>.</a:t>
            </a:r>
            <a:br>
              <a:rPr lang="id-ID" altLang="en-US" b="1" dirty="0"/>
            </a:b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4E08751F-9E21-452D-B260-F2541094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35" y="2231299"/>
            <a:ext cx="961032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Pengertian</a:t>
            </a:r>
            <a:r>
              <a:rPr lang="en-US" altLang="en-US" dirty="0"/>
              <a:t> html (</a:t>
            </a:r>
            <a:r>
              <a:rPr lang="en-US" altLang="en-US" dirty="0" err="1"/>
              <a:t>HyperText</a:t>
            </a:r>
            <a:r>
              <a:rPr lang="en-US" altLang="en-US" dirty="0"/>
              <a:t> Markup Language)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bahasa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standar</a:t>
            </a:r>
            <a:r>
              <a:rPr lang="en-US" altLang="en-US" dirty="0"/>
              <a:t> </a:t>
            </a: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halaman</a:t>
            </a:r>
            <a:r>
              <a:rPr lang="en-US" altLang="en-US" dirty="0"/>
              <a:t> web, yang </a:t>
            </a:r>
            <a:r>
              <a:rPr lang="en-US" altLang="en-US" dirty="0" err="1"/>
              <a:t>kemudian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diakses</a:t>
            </a:r>
            <a:r>
              <a:rPr lang="en-US" altLang="en-US" dirty="0"/>
              <a:t> </a:t>
            </a: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menampilkan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penjelajah</a:t>
            </a:r>
            <a:r>
              <a:rPr lang="en-US" altLang="en-US" dirty="0"/>
              <a:t> web Internet</a:t>
            </a:r>
            <a:r>
              <a:rPr lang="id-ID" altLang="en-US" dirty="0"/>
              <a:t> </a:t>
            </a:r>
            <a:r>
              <a:rPr lang="en-US" altLang="en-US" dirty="0"/>
              <a:t>(Browser). 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Pada </a:t>
            </a:r>
            <a:r>
              <a:rPr lang="en-US" altLang="en-US" dirty="0" err="1"/>
              <a:t>pembahasan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kerja</a:t>
            </a:r>
            <a:r>
              <a:rPr lang="en-US" altLang="en-US" dirty="0"/>
              <a:t> HTML pada web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toko</a:t>
            </a:r>
            <a:r>
              <a:rPr lang="en-US" altLang="en-US" dirty="0"/>
              <a:t> </a:t>
            </a:r>
            <a:r>
              <a:rPr lang="en-US" altLang="en-US" dirty="0" err="1"/>
              <a:t>kue</a:t>
            </a:r>
            <a:r>
              <a:rPr lang="en-US" altLang="en-US" dirty="0"/>
              <a:t> </a:t>
            </a: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kami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 </a:t>
            </a: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77B540E4-413B-4569-AB94-F4A29112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69" y="4329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4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4">
            <a:extLst>
              <a:ext uri="{FF2B5EF4-FFF2-40B4-BE49-F238E27FC236}">
                <a16:creationId xmlns:a16="http://schemas.microsoft.com/office/drawing/2014/main" id="{DFE6FA29-4A53-4EE0-A009-4DD32CB03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96" y="1519345"/>
            <a:ext cx="7700050" cy="37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43F07-EDC9-44A3-B894-1F8770036D5C}"/>
              </a:ext>
            </a:extLst>
          </p:cNvPr>
          <p:cNvSpPr txBox="1"/>
          <p:nvPr/>
        </p:nvSpPr>
        <p:spPr>
          <a:xfrm>
            <a:off x="1728592" y="133467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3.2.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3">
            <a:extLst>
              <a:ext uri="{FF2B5EF4-FFF2-40B4-BE49-F238E27FC236}">
                <a16:creationId xmlns:a16="http://schemas.microsoft.com/office/drawing/2014/main" id="{EAB49451-631F-47BD-8A8C-53E9177F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9" y="1432297"/>
            <a:ext cx="6767850" cy="35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0F6E491-1C78-4DF0-B0FC-3E67DA74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611" y="703095"/>
            <a:ext cx="837616" cy="14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7075" tIns="45720" rIns="91440" bIns="2697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3.3</a:t>
            </a:r>
            <a:r>
              <a:rPr kumimoji="0" lang="id-ID" alt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5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20246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Penutup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91EE-199F-4FE6-B522-9D54FE247EC3}"/>
              </a:ext>
            </a:extLst>
          </p:cNvPr>
          <p:cNvSpPr txBox="1"/>
          <p:nvPr/>
        </p:nvSpPr>
        <p:spPr>
          <a:xfrm>
            <a:off x="1528175" y="1402915"/>
            <a:ext cx="7099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D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pembahasan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diatas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mengenai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infomasi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disimpulkan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yang 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buat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membantu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pengunjung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mencari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referensi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toko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kue</a:t>
            </a:r>
            <a:r>
              <a:rPr lang="id-ID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447AB-4121-4037-9401-285D9B821E0E}"/>
              </a:ext>
            </a:extLst>
          </p:cNvPr>
          <p:cNvSpPr txBox="1">
            <a:spLocks/>
          </p:cNvSpPr>
          <p:nvPr/>
        </p:nvSpPr>
        <p:spPr>
          <a:xfrm>
            <a:off x="1640156" y="3099357"/>
            <a:ext cx="8911687" cy="659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b="1" dirty="0">
                <a:solidFill>
                  <a:srgbClr val="000000"/>
                </a:solidFill>
              </a:rPr>
              <a:t>Saran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E2AED-9F7D-4A8E-A281-3A2B41C4D0FD}"/>
              </a:ext>
            </a:extLst>
          </p:cNvPr>
          <p:cNvSpPr txBox="1"/>
          <p:nvPr/>
        </p:nvSpPr>
        <p:spPr>
          <a:xfrm>
            <a:off x="1255733" y="3882026"/>
            <a:ext cx="7371567" cy="12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505" marR="76200" indent="-6350" algn="just">
              <a:lnSpc>
                <a:spcPct val="111000"/>
              </a:lnSpc>
              <a:spcAft>
                <a:spcPts val="90"/>
              </a:spcAft>
            </a:pPr>
            <a:r>
              <a:rPr lang="id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pembahasan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mengenai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penulis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simpulkan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 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membuka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peluang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usaha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bagi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ingin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memulai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usaha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toko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online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memasang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iklan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website kami. </a:t>
            </a:r>
          </a:p>
        </p:txBody>
      </p:sp>
    </p:spTree>
    <p:extLst>
      <p:ext uri="{BB962C8B-B14F-4D97-AF65-F5344CB8AC3E}">
        <p14:creationId xmlns:p14="http://schemas.microsoft.com/office/powerpoint/2010/main" val="376126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6">
            <a:extLst>
              <a:ext uri="{FF2B5EF4-FFF2-40B4-BE49-F238E27FC236}">
                <a16:creationId xmlns:a16="http://schemas.microsoft.com/office/drawing/2014/main" id="{D3C7FCEC-73AA-41B8-8635-A3872EEC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686421"/>
            <a:ext cx="7036022" cy="15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0AFBBFA-136E-4F00-85B6-6AC77840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89" y="1027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9730F8-749D-4B2B-B78D-2B3E1016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336668"/>
            <a:ext cx="81884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halaman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class “nav”.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03C632-6330-4216-A6C6-1642FAD4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20" y="666709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A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. Navigation Bar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">
            <a:extLst>
              <a:ext uri="{FF2B5EF4-FFF2-40B4-BE49-F238E27FC236}">
                <a16:creationId xmlns:a16="http://schemas.microsoft.com/office/drawing/2014/main" id="{824F44F8-17C6-438D-8207-0D0CDA750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88" y="1848633"/>
            <a:ext cx="9021237" cy="14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A0B929B-5273-4A9F-9E6E-57FD5F8A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88" y="3171234"/>
            <a:ext cx="1187082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alt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Pada </a:t>
            </a:r>
            <a:r>
              <a:rPr lang="en-US" altLang="en-US" sz="1600" b="1" dirty="0" err="1"/>
              <a:t>gambar</a:t>
            </a:r>
            <a:r>
              <a:rPr lang="en-US" altLang="en-US" sz="1600" b="1" dirty="0"/>
              <a:t> 1.2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menu jumbotron pada web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toko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header pada jumbotron. P pada HTML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	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paragraf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735AC5-F0D8-41B8-BF91-1271198E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8304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B. Header 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Jumbotron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5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>
            <a:extLst>
              <a:ext uri="{FF2B5EF4-FFF2-40B4-BE49-F238E27FC236}">
                <a16:creationId xmlns:a16="http://schemas.microsoft.com/office/drawing/2014/main" id="{03486991-30A1-4831-ACC7-C685A7A8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21" y="1083583"/>
            <a:ext cx="59436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58FAAFD3-4C3D-4410-B0D3-D4BBEFA2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71" y="1676940"/>
            <a:ext cx="64307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header pada section Gallery.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8B7EC3-C240-4B76-89BA-D5B38DA6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30271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C. Gallery Shop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1B680-5435-4EC3-8D70-ED4FC2288DD2}"/>
              </a:ext>
            </a:extLst>
          </p:cNvPr>
          <p:cNvSpPr txBox="1"/>
          <p:nvPr/>
        </p:nvSpPr>
        <p:spPr>
          <a:xfrm>
            <a:off x="764088" y="5712051"/>
            <a:ext cx="7975947" cy="34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505" marR="76200" indent="-6350" algn="just">
              <a:lnSpc>
                <a:spcPct val="111000"/>
              </a:lnSpc>
              <a:spcAft>
                <a:spcPts val="9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gambar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1.4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kami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slide show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gambar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halaman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791E9-25FD-4011-ACAD-0E1BA6F8CC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4921" y="2292493"/>
            <a:ext cx="4469351" cy="33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8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3BCA-79D8-4A8A-9FF6-499556A1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7441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D. Content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685EE3-779E-4DD2-885B-78E6F5D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93" y="876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60">
            <a:extLst>
              <a:ext uri="{FF2B5EF4-FFF2-40B4-BE49-F238E27FC236}">
                <a16:creationId xmlns:a16="http://schemas.microsoft.com/office/drawing/2014/main" id="{3EBEB578-80DA-4248-AB25-24BAD8A2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50" y="857055"/>
            <a:ext cx="7582496" cy="7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04440B1-98C5-4515-ACAC-E0D84FAE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81" y="1346236"/>
            <a:ext cx="86597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header pada section content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class “font-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weightbold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	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 class “container”.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9" name="Picture 62">
            <a:extLst>
              <a:ext uri="{FF2B5EF4-FFF2-40B4-BE49-F238E27FC236}">
                <a16:creationId xmlns:a16="http://schemas.microsoft.com/office/drawing/2014/main" id="{A2D12E46-2DCF-4882-AA7B-C937CA4F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50" y="2148605"/>
            <a:ext cx="8530138" cy="33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D4AF4A3A-5F09-4C14-9084-C1384A97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93" y="2148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B9F853-5401-48AC-B43F-70EDE175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93" y="5275703"/>
            <a:ext cx="91951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section content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card style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berisikan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</a:t>
            </a:r>
            <a:r>
              <a:rPr lang="id-ID" alt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alamat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berupa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link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dikunjungi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halaman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terkait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3109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E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. Footer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4" name="Picture 99">
            <a:extLst>
              <a:ext uri="{FF2B5EF4-FFF2-40B4-BE49-F238E27FC236}">
                <a16:creationId xmlns:a16="http://schemas.microsoft.com/office/drawing/2014/main" id="{627407C4-75A0-43AE-9602-E94186F1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50" y="1754819"/>
            <a:ext cx="6507650" cy="8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D498D18F-525A-46B2-A953-C7B83A7B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50" y="2488392"/>
            <a:ext cx="91230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1.7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header pada footer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function span di class “footer”.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68057"/>
            <a:ext cx="8911687" cy="659286"/>
          </a:xfrm>
        </p:spPr>
        <p:txBody>
          <a:bodyPr/>
          <a:lstStyle/>
          <a:p>
            <a:pPr algn="ctr"/>
            <a:r>
              <a:rPr lang="id-ID" b="1" i="0" u="none" strike="noStrike" baseline="0" dirty="0">
                <a:solidFill>
                  <a:srgbClr val="000000"/>
                </a:solidFill>
              </a:rPr>
              <a:t>2.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CSS(Cascading Style Sheet)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3ED8-8419-49B7-8E32-CFD6F3B1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19" y="1804532"/>
            <a:ext cx="11064159" cy="2579578"/>
          </a:xfrm>
        </p:spPr>
        <p:txBody>
          <a:bodyPr/>
          <a:lstStyle/>
          <a:p>
            <a:pPr marL="351155" marR="76200" indent="0" algn="just">
              <a:lnSpc>
                <a:spcPct val="150000"/>
              </a:lnSpc>
              <a:spcAft>
                <a:spcPts val="9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CSS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kepanjangaan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Cascading Style Sheets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berguna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menyederhanakan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mengatur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tertulis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bahasa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markup. CSS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dipakai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mendesain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tampilan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website(front end). CSS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menangani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tampilan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‘rasa’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halaman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website. Pada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pembahasan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CSS pada web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infomasi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menjelaskan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id-ID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7C0-05E6-4D2B-8DB4-065B18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68057"/>
            <a:ext cx="8911687" cy="659286"/>
          </a:xfrm>
        </p:spPr>
        <p:txBody>
          <a:bodyPr/>
          <a:lstStyle/>
          <a:p>
            <a:pPr algn="ctr"/>
            <a:r>
              <a:rPr lang="id-ID" b="1" dirty="0">
                <a:solidFill>
                  <a:srgbClr val="000000"/>
                </a:solidFill>
              </a:rPr>
              <a:t>A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. CSS in </a:t>
            </a:r>
            <a:r>
              <a:rPr lang="id-ID" b="1" dirty="0">
                <a:solidFill>
                  <a:srgbClr val="000000"/>
                </a:solidFill>
              </a:rPr>
              <a:t>Body </a:t>
            </a:r>
            <a:r>
              <a:rPr lang="id-ID" b="1" i="0" u="none" strike="noStrike" baseline="0" dirty="0">
                <a:solidFill>
                  <a:srgbClr val="000000"/>
                </a:solidFill>
              </a:rPr>
              <a:t>Website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5F5A91-2346-4D61-8F92-E452F697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15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01">
            <a:extLst>
              <a:ext uri="{FF2B5EF4-FFF2-40B4-BE49-F238E27FC236}">
                <a16:creationId xmlns:a16="http://schemas.microsoft.com/office/drawing/2014/main" id="{B018CD31-90D7-45F5-AF5D-BB9F2F48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63" y="1985374"/>
            <a:ext cx="8043031" cy="144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A872676-AE66-4C18-BB1E-DB08B8E3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64" y="3313082"/>
            <a:ext cx="87350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2.1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seluruh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web kami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widthnya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1000px, background 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colournya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diberi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putih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dan margin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auto.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655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815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Wisp</vt:lpstr>
      <vt:lpstr>WEB INFORMASI TOKO KUE “FINDING CAKE”</vt:lpstr>
      <vt:lpstr>Pembahasan  1.HTML(HyperText Markup Language). </vt:lpstr>
      <vt:lpstr>A. Navigation Bar</vt:lpstr>
      <vt:lpstr>B. Header Jumbotron</vt:lpstr>
      <vt:lpstr>C. Gallery Shop</vt:lpstr>
      <vt:lpstr>D. Content</vt:lpstr>
      <vt:lpstr>E. Footer</vt:lpstr>
      <vt:lpstr>2. CSS(Cascading Style Sheet) </vt:lpstr>
      <vt:lpstr>A. CSS in Body Website </vt:lpstr>
      <vt:lpstr>B. CSS in Jumbotron </vt:lpstr>
      <vt:lpstr>PowerPoint Presentation</vt:lpstr>
      <vt:lpstr>C. CSS in Gallery Website </vt:lpstr>
      <vt:lpstr>D. CSS in Content </vt:lpstr>
      <vt:lpstr>PowerPoint Presentation</vt:lpstr>
      <vt:lpstr>E. CSS in Footer </vt:lpstr>
      <vt:lpstr>3. Bootstrap </vt:lpstr>
      <vt:lpstr>4. Design Website</vt:lpstr>
      <vt:lpstr>PowerPoint Presentation</vt:lpstr>
      <vt:lpstr>3. Section Content </vt:lpstr>
      <vt:lpstr>PowerPoint Presentation</vt:lpstr>
      <vt:lpstr>PowerPoint Presentation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INFORMASI TOKO KUE “FINDING CAKE”</dc:title>
  <dc:creator>meisya a.p</dc:creator>
  <cp:lastModifiedBy>meisya a.p</cp:lastModifiedBy>
  <cp:revision>1</cp:revision>
  <dcterms:created xsi:type="dcterms:W3CDTF">2021-12-23T21:25:20Z</dcterms:created>
  <dcterms:modified xsi:type="dcterms:W3CDTF">2021-12-23T23:47:23Z</dcterms:modified>
</cp:coreProperties>
</file>