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4"/>
  </p:notesMasterIdLst>
  <p:sldIdLst>
    <p:sldId id="256" r:id="rId2"/>
    <p:sldId id="258" r:id="rId3"/>
    <p:sldId id="275" r:id="rId4"/>
    <p:sldId id="276" r:id="rId5"/>
    <p:sldId id="279" r:id="rId6"/>
    <p:sldId id="285" r:id="rId7"/>
    <p:sldId id="286" r:id="rId8"/>
    <p:sldId id="281" r:id="rId9"/>
    <p:sldId id="289" r:id="rId10"/>
    <p:sldId id="287" r:id="rId11"/>
    <p:sldId id="288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woong" initials="K" lastIdx="1" clrIdx="0">
    <p:extLst>
      <p:ext uri="{19B8F6BF-5375-455C-9EA6-DF929625EA0E}">
        <p15:presenceInfo xmlns:p15="http://schemas.microsoft.com/office/powerpoint/2012/main" userId="7a408c727b003b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123" autoAdjust="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20A8B-C48D-4596-A0D4-FABF9C78EBCD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34265-1E2E-414F-A8B4-6E07D95F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6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4265-1E2E-414F-A8B4-6E07D95F60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5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4265-1E2E-414F-A8B4-6E07D95F60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0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4265-1E2E-414F-A8B4-6E07D95F60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5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4265-1E2E-414F-A8B4-6E07D95F60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54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4265-1E2E-414F-A8B4-6E07D95F60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9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9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3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41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3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69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66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2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1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2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8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8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0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3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7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F27A6AA-5088-4BD8-AA35-EEEECCEDD0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0AD16B-2B19-4C11-A54A-EF7C7BA3B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02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870335" cy="2971801"/>
          </a:xfrm>
        </p:spPr>
        <p:txBody>
          <a:bodyPr/>
          <a:lstStyle/>
          <a:p>
            <a:pPr algn="l"/>
            <a:r>
              <a:rPr lang="ko-KR" altLang="en-US" dirty="0" smtClean="0"/>
              <a:t>세이버 </a:t>
            </a:r>
            <a:r>
              <a:rPr lang="ko-KR" altLang="en-US" dirty="0" err="1" smtClean="0"/>
              <a:t>메트릭스를</a:t>
            </a:r>
            <a:r>
              <a:rPr lang="ko-KR" altLang="en-US" dirty="0" smtClean="0"/>
              <a:t> 통한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선수들의 능력 측정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8324" y="3922776"/>
            <a:ext cx="8676222" cy="1905000"/>
          </a:xfrm>
        </p:spPr>
        <p:txBody>
          <a:bodyPr/>
          <a:lstStyle/>
          <a:p>
            <a:pPr algn="l"/>
            <a:endParaRPr lang="en-US" altLang="ko-KR" dirty="0" smtClean="0">
              <a:solidFill>
                <a:schemeClr val="tx1"/>
              </a:solidFill>
            </a:endParaRPr>
          </a:p>
          <a:p>
            <a:pPr algn="l"/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조장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전현진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조원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김기웅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한치윤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8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9" y="795528"/>
            <a:ext cx="4603572" cy="591616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321120" y="795528"/>
            <a:ext cx="6418486" cy="9281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RandomForest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를 이용하여 회귀 모델을 만들었고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OPTUNA </a:t>
            </a:r>
            <a:r>
              <a:rPr lang="ko-KR" altLang="en-US" dirty="0" smtClean="0">
                <a:solidFill>
                  <a:schemeClr val="bg1"/>
                </a:solidFill>
              </a:rPr>
              <a:t>를 이용하여 </a:t>
            </a:r>
            <a:r>
              <a:rPr lang="en-US" altLang="ko-KR" dirty="0" smtClean="0">
                <a:solidFill>
                  <a:schemeClr val="bg1"/>
                </a:solidFill>
              </a:rPr>
              <a:t>Hyper Parameter</a:t>
            </a:r>
            <a:r>
              <a:rPr lang="ko-KR" altLang="en-US" dirty="0" smtClean="0">
                <a:solidFill>
                  <a:schemeClr val="bg1"/>
                </a:solidFill>
              </a:rPr>
              <a:t>를 최적화 하는 모듈을 만들었습니다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120" y="2397968"/>
            <a:ext cx="6418486" cy="431372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321120" y="1850643"/>
            <a:ext cx="2397967" cy="403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항목들의 </a:t>
            </a:r>
            <a:r>
              <a:rPr lang="en-US" altLang="ko-KR" sz="1050" dirty="0" smtClean="0">
                <a:solidFill>
                  <a:schemeClr val="bg1"/>
                </a:solidFill>
              </a:rPr>
              <a:t>MSE</a:t>
            </a:r>
            <a:r>
              <a:rPr lang="ko-KR" altLang="en-US" sz="1050" dirty="0" smtClean="0">
                <a:solidFill>
                  <a:schemeClr val="bg1"/>
                </a:solidFill>
              </a:rPr>
              <a:t>값</a:t>
            </a:r>
            <a:r>
              <a:rPr lang="en-US" altLang="ko-KR" sz="1050" dirty="0" smtClean="0">
                <a:solidFill>
                  <a:schemeClr val="bg1"/>
                </a:solidFill>
              </a:rPr>
              <a:t>, Hyper Parameter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A22CA-DDDA-48A6-BC5A-DEA71EAF1C22}"/>
              </a:ext>
            </a:extLst>
          </p:cNvPr>
          <p:cNvSpPr txBox="1"/>
          <p:nvPr/>
        </p:nvSpPr>
        <p:spPr>
          <a:xfrm>
            <a:off x="0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ea typeface="여기어때 잘난체 OTF" panose="020B0600000101010101"/>
              </a:rPr>
              <a:t>주제 선정 및 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배경</a:t>
            </a:r>
            <a:endParaRPr lang="en-US" altLang="ko-KR" sz="1400" b="1" dirty="0">
              <a:solidFill>
                <a:schemeClr val="accent2"/>
              </a:solidFill>
              <a:ea typeface="여기어때 잘난체 OTF" panose="020B0600000101010101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EFF70-508A-4804-8B4C-E2AF86E77AFE}"/>
              </a:ext>
            </a:extLst>
          </p:cNvPr>
          <p:cNvSpPr txBox="1"/>
          <p:nvPr/>
        </p:nvSpPr>
        <p:spPr>
          <a:xfrm>
            <a:off x="3046664" y="316310"/>
            <a:ext cx="3049200" cy="31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ea typeface="여기어때 잘난체 OTF" panose="020B0600000101010101"/>
              </a:rPr>
              <a:t>데이터 </a:t>
            </a:r>
            <a:r>
              <a:rPr lang="ko-KR" altLang="en-US" sz="1400" b="1" spc="-100" dirty="0" smtClean="0">
                <a:solidFill>
                  <a:schemeClr val="accent2"/>
                </a:solidFill>
                <a:ea typeface="여기어때 잘난체 OTF" panose="020B0600000101010101"/>
              </a:rPr>
              <a:t>분석방법</a:t>
            </a:r>
            <a:r>
              <a:rPr lang="ko-KR" altLang="en-US" sz="1400" b="1" spc="-100" dirty="0" smtClean="0">
                <a:ea typeface="여기어때 잘난체 OTF" panose="020B0600000101010101"/>
              </a:rPr>
              <a:t> 및 출처</a:t>
            </a:r>
            <a:r>
              <a:rPr lang="ko-KR" altLang="en-US" sz="1400" b="1" dirty="0" smtClean="0">
                <a:ea typeface="여기어때 잘난체 OTF" panose="020B0600000101010101"/>
              </a:rPr>
              <a:t> </a:t>
            </a:r>
            <a:endParaRPr lang="ko-KR" altLang="en-US" sz="1400" b="1" dirty="0">
              <a:latin typeface="여기어때 잘난체 OTF" panose="020B0600000101010101" pitchFamily="34" charset="-127"/>
              <a:ea typeface="여기어때 잘난체 OTF" panose="020B0600000101010101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6093328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Deep</a:t>
            </a:r>
            <a:r>
              <a:rPr lang="en-US" altLang="ko-KR" sz="1400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Learning</a:t>
            </a:r>
            <a:endParaRPr lang="ko-KR" altLang="en-US" sz="1400" b="1" dirty="0">
              <a:solidFill>
                <a:schemeClr val="accent2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9142664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OPTUNA</a:t>
            </a:r>
          </a:p>
        </p:txBody>
      </p:sp>
    </p:spTree>
    <p:extLst>
      <p:ext uri="{BB962C8B-B14F-4D97-AF65-F5344CB8AC3E}">
        <p14:creationId xmlns:p14="http://schemas.microsoft.com/office/powerpoint/2010/main" val="16732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80" y="1098899"/>
            <a:ext cx="4915586" cy="520137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273322" y="2478863"/>
            <a:ext cx="3333821" cy="24414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결과적으로 내년 시즌 가장 좋은 기대를 갖는 선수는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두 모델 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이정후</a:t>
            </a:r>
            <a:r>
              <a:rPr lang="ko-KR" altLang="en-US" dirty="0" smtClean="0">
                <a:solidFill>
                  <a:schemeClr val="bg1"/>
                </a:solidFill>
              </a:rPr>
              <a:t> 선수를 예측했습니다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00" y="1098899"/>
            <a:ext cx="2238687" cy="5201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CA22CA-DDDA-48A6-BC5A-DEA71EAF1C22}"/>
              </a:ext>
            </a:extLst>
          </p:cNvPr>
          <p:cNvSpPr txBox="1"/>
          <p:nvPr/>
        </p:nvSpPr>
        <p:spPr>
          <a:xfrm>
            <a:off x="0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ea typeface="여기어때 잘난체 OTF" panose="020B0600000101010101"/>
              </a:rPr>
              <a:t>주제 선정 및 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배경</a:t>
            </a:r>
            <a:endParaRPr lang="en-US" altLang="ko-KR" sz="1400" b="1" dirty="0">
              <a:solidFill>
                <a:schemeClr val="accent2"/>
              </a:solidFill>
              <a:ea typeface="여기어때 잘난체 OTF" panose="020B0600000101010101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6EFF70-508A-4804-8B4C-E2AF86E77AFE}"/>
              </a:ext>
            </a:extLst>
          </p:cNvPr>
          <p:cNvSpPr txBox="1"/>
          <p:nvPr/>
        </p:nvSpPr>
        <p:spPr>
          <a:xfrm>
            <a:off x="3046664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ea typeface="여기어때 잘난체 OTF" panose="020B0600000101010101"/>
              </a:rPr>
              <a:t>데이터 </a:t>
            </a:r>
            <a:r>
              <a:rPr lang="ko-KR" altLang="en-US" sz="1400" b="1" spc="-100" dirty="0" smtClean="0">
                <a:solidFill>
                  <a:schemeClr val="accent2"/>
                </a:solidFill>
                <a:ea typeface="여기어때 잘난체 OTF" panose="020B0600000101010101"/>
              </a:rPr>
              <a:t>분석방법</a:t>
            </a:r>
            <a:r>
              <a:rPr lang="ko-KR" altLang="en-US" sz="1400" b="1" spc="-100" dirty="0" smtClean="0">
                <a:ea typeface="여기어때 잘난체 OTF" panose="020B0600000101010101"/>
              </a:rPr>
              <a:t> 및 출처</a:t>
            </a:r>
            <a:r>
              <a:rPr lang="ko-KR" altLang="en-US" sz="1400" b="1" dirty="0" smtClean="0">
                <a:ea typeface="여기어때 잘난체 OTF" panose="020B0600000101010101"/>
              </a:rPr>
              <a:t> </a:t>
            </a:r>
            <a:endParaRPr lang="ko-KR" altLang="en-US" sz="1400" b="1" dirty="0">
              <a:latin typeface="여기어때 잘난체 OTF" panose="020B0600000101010101" pitchFamily="34" charset="-127"/>
              <a:ea typeface="여기어때 잘난체 OTF" panose="020B0600000101010101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6093328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Deep</a:t>
            </a:r>
            <a:r>
              <a:rPr lang="en-US" altLang="ko-KR" sz="1400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Learning</a:t>
            </a:r>
            <a:endParaRPr lang="ko-KR" altLang="en-US" sz="1400" b="1" dirty="0">
              <a:solidFill>
                <a:schemeClr val="accent2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9142664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OPTUNA</a:t>
            </a:r>
          </a:p>
        </p:txBody>
      </p:sp>
    </p:spTree>
    <p:extLst>
      <p:ext uri="{BB962C8B-B14F-4D97-AF65-F5344CB8AC3E}">
        <p14:creationId xmlns:p14="http://schemas.microsoft.com/office/powerpoint/2010/main" val="895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7" y="2552131"/>
            <a:ext cx="6086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THANK YOU</a:t>
            </a:r>
            <a:endParaRPr lang="ko-KR" alt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93373" y="2292824"/>
            <a:ext cx="122830" cy="259307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8789158" y="2292824"/>
            <a:ext cx="109183" cy="259307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9014348" y="2552131"/>
            <a:ext cx="216089" cy="177421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122392" y="2981837"/>
            <a:ext cx="335507" cy="7022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14348" y="3213850"/>
            <a:ext cx="216089" cy="198090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09749" y="5434567"/>
            <a:ext cx="495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</a:schemeClr>
                </a:solidFill>
              </a:rPr>
              <a:t>연세 </a:t>
            </a:r>
            <a:r>
              <a:rPr lang="en-US" altLang="ko-KR" sz="2800" dirty="0" smtClean="0">
                <a:solidFill>
                  <a:schemeClr val="tx1">
                    <a:lumMod val="95000"/>
                  </a:schemeClr>
                </a:solidFill>
              </a:rPr>
              <a:t>IT </a:t>
            </a:r>
            <a:r>
              <a:rPr lang="ko-KR" altLang="en-US" sz="2800" dirty="0" err="1" smtClean="0">
                <a:solidFill>
                  <a:schemeClr val="tx1">
                    <a:lumMod val="95000"/>
                  </a:schemeClr>
                </a:solidFill>
              </a:rPr>
              <a:t>미래교육원</a:t>
            </a:r>
            <a:endParaRPr lang="en-US" altLang="ko-KR" sz="2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83591" y="5957787"/>
            <a:ext cx="500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YONSAI IT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8774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4008" y="0"/>
            <a:ext cx="54864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Garamond Pro Bold" panose="02020702060506020403" pitchFamily="18" charset="0"/>
              </a:rPr>
              <a:t>Contents</a:t>
            </a:r>
            <a:endParaRPr lang="ko-KR" altLang="en-US" sz="3600" dirty="0">
              <a:latin typeface="Adobe Garamond Pro Bold" panose="02020702060506020403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9048" y="1166842"/>
            <a:ext cx="4251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001  </a:t>
            </a:r>
            <a:r>
              <a:rPr lang="ko-KR" altLang="en-US" dirty="0"/>
              <a:t>주제 선정 및 </a:t>
            </a:r>
            <a:r>
              <a:rPr lang="ko-KR" altLang="en-US" dirty="0" smtClean="0"/>
              <a:t>목적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002  </a:t>
            </a:r>
            <a:r>
              <a:rPr lang="ko-KR" altLang="en-US" dirty="0" smtClean="0"/>
              <a:t>데이터 분석방법 및 출처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003  Deep Learning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004 </a:t>
            </a:r>
            <a:r>
              <a:rPr lang="ko-KR" altLang="en-US" dirty="0" smtClean="0"/>
              <a:t> </a:t>
            </a:r>
            <a:r>
              <a:rPr lang="en-US" altLang="ko-KR" dirty="0" smtClean="0"/>
              <a:t>Random Forest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8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2244436" y="1334274"/>
            <a:ext cx="7211289" cy="154888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세이버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메트릭스란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기존 야구 기록의 부실한 부분을 보완하고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선수의 가치에 대해 좀 더 학문적으로 접근하는 방법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A22CA-DDDA-48A6-BC5A-DEA71EAF1C22}"/>
              </a:ext>
            </a:extLst>
          </p:cNvPr>
          <p:cNvSpPr txBox="1"/>
          <p:nvPr/>
        </p:nvSpPr>
        <p:spPr>
          <a:xfrm>
            <a:off x="0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a typeface="여기어때 잘난체 OTF" panose="020B0600000101010101"/>
              </a:rPr>
              <a:t>주제 선정 및 </a:t>
            </a:r>
            <a:r>
              <a:rPr lang="ko-KR" altLang="en-US" sz="1400" b="1" dirty="0" smtClean="0">
                <a:solidFill>
                  <a:schemeClr val="bg1"/>
                </a:solidFill>
                <a:ea typeface="여기어때 잘난체 OTF" panose="020B0600000101010101"/>
              </a:rPr>
              <a:t>배경</a:t>
            </a:r>
            <a:endParaRPr lang="en-US" altLang="ko-KR" sz="1400" b="1" dirty="0">
              <a:solidFill>
                <a:schemeClr val="bg1"/>
              </a:solidFill>
              <a:ea typeface="여기어때 잘난체 OTF" panose="020B0600000101010101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EFF70-508A-4804-8B4C-E2AF86E77AFE}"/>
              </a:ext>
            </a:extLst>
          </p:cNvPr>
          <p:cNvSpPr txBox="1"/>
          <p:nvPr/>
        </p:nvSpPr>
        <p:spPr>
          <a:xfrm>
            <a:off x="3046664" y="316123"/>
            <a:ext cx="3049200" cy="31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solidFill>
                  <a:schemeClr val="accent2"/>
                </a:solidFill>
                <a:ea typeface="여기어때 잘난체 OTF" panose="020B0600000101010101"/>
              </a:rPr>
              <a:t>데이터 분석방법 및 출처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 </a:t>
            </a:r>
            <a:endParaRPr lang="ko-KR" altLang="en-US" sz="1400" b="1" dirty="0">
              <a:solidFill>
                <a:schemeClr val="accent2"/>
              </a:solidFill>
              <a:latin typeface="여기어때 잘난체 OTF" panose="020B0600000101010101" pitchFamily="34" charset="-127"/>
              <a:ea typeface="여기어때 잘난체 OTF" panose="020B0600000101010101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6093328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Deep Learning</a:t>
            </a:r>
            <a:endParaRPr lang="ko-KR" altLang="en-US" sz="1400" b="1" dirty="0">
              <a:solidFill>
                <a:schemeClr val="accent2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9142664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OPTUNA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44436" y="3157225"/>
            <a:ext cx="7211289" cy="154888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WAR </a:t>
            </a:r>
            <a:r>
              <a:rPr lang="ko-KR" altLang="en-US" b="1" dirty="0" smtClean="0">
                <a:solidFill>
                  <a:schemeClr val="bg1"/>
                </a:solidFill>
              </a:rPr>
              <a:t>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세이버 </a:t>
            </a:r>
            <a:r>
              <a:rPr lang="ko-KR" altLang="en-US" dirty="0" err="1" smtClean="0">
                <a:solidFill>
                  <a:schemeClr val="bg1"/>
                </a:solidFill>
              </a:rPr>
              <a:t>메트릭스에서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가장 각광받는 </a:t>
            </a:r>
            <a:r>
              <a:rPr lang="ko-KR" altLang="en-US" dirty="0" smtClean="0">
                <a:solidFill>
                  <a:schemeClr val="bg1"/>
                </a:solidFill>
              </a:rPr>
              <a:t>기록으로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선수가 </a:t>
            </a:r>
            <a:r>
              <a:rPr lang="ko-KR" altLang="en-US" dirty="0">
                <a:solidFill>
                  <a:schemeClr val="bg1"/>
                </a:solidFill>
              </a:rPr>
              <a:t>팀 승리에 얼마나 </a:t>
            </a:r>
            <a:r>
              <a:rPr lang="ko-KR" altLang="en-US" dirty="0" smtClean="0">
                <a:solidFill>
                  <a:schemeClr val="bg1"/>
                </a:solidFill>
              </a:rPr>
              <a:t>공헌하였는가 를  표현하는 기록이다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244436" y="4980176"/>
            <a:ext cx="7211289" cy="154888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프로젝트 목적은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여러 </a:t>
            </a:r>
            <a:r>
              <a:rPr lang="ko-KR" altLang="en-US" dirty="0" err="1">
                <a:solidFill>
                  <a:schemeClr val="bg1"/>
                </a:solidFill>
              </a:rPr>
              <a:t>회귀예측</a:t>
            </a:r>
            <a:r>
              <a:rPr lang="ko-KR" altLang="en-US" dirty="0">
                <a:solidFill>
                  <a:schemeClr val="bg1"/>
                </a:solidFill>
              </a:rPr>
              <a:t> 모델을 </a:t>
            </a:r>
            <a:r>
              <a:rPr lang="ko-KR" altLang="en-US" dirty="0" smtClean="0">
                <a:solidFill>
                  <a:schemeClr val="bg1"/>
                </a:solidFill>
              </a:rPr>
              <a:t>이용하여 </a:t>
            </a:r>
            <a:r>
              <a:rPr lang="en-US" altLang="ko-KR" dirty="0" smtClean="0">
                <a:solidFill>
                  <a:schemeClr val="bg1"/>
                </a:solidFill>
              </a:rPr>
              <a:t>WAR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예측 모델을 만들어 보는 </a:t>
            </a:r>
            <a:r>
              <a:rPr lang="ko-KR" altLang="en-US" dirty="0" smtClean="0">
                <a:solidFill>
                  <a:schemeClr val="bg1"/>
                </a:solidFill>
              </a:rPr>
              <a:t>것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24" y="4495671"/>
            <a:ext cx="3408181" cy="144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5118855" y="744764"/>
            <a:ext cx="65372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rial Black" panose="020B0A04020102020204" pitchFamily="34" charset="0"/>
                <a:ea typeface="여기어때 잘난체 OTF" panose="020B0600000101010101"/>
              </a:rPr>
              <a:t>분석방법</a:t>
            </a:r>
            <a:endParaRPr lang="en-US" altLang="ko-KR" sz="2400" dirty="0" smtClean="0">
              <a:latin typeface="Arial Black" panose="020B0A04020102020204" pitchFamily="34" charset="0"/>
              <a:ea typeface="여기어때 잘난체 OTF" panose="020B0600000101010101"/>
            </a:endParaRPr>
          </a:p>
          <a:p>
            <a:endParaRPr lang="en-US" altLang="ko-KR" sz="2400" dirty="0" smtClean="0">
              <a:latin typeface="Arial Black" panose="020B0A04020102020204" pitchFamily="34" charset="0"/>
              <a:ea typeface="여기어때 잘난체 OTF" panose="020B0600000101010101"/>
            </a:endParaRPr>
          </a:p>
          <a:p>
            <a:r>
              <a:rPr lang="en-US" altLang="ko-KR" sz="2400" dirty="0" smtClean="0">
                <a:latin typeface="Arial Black" panose="020B0A04020102020204" pitchFamily="34" charset="0"/>
                <a:ea typeface="여기어때 잘난체 OTF" panose="020B0600000101010101"/>
              </a:rPr>
              <a:t>Deep Learning</a:t>
            </a:r>
          </a:p>
          <a:p>
            <a:endParaRPr lang="en-US" altLang="ko-KR" sz="2400" dirty="0">
              <a:latin typeface="Arial Black" panose="020B0A04020102020204" pitchFamily="34" charset="0"/>
              <a:ea typeface="여기어때 잘난체 OTF" panose="020B0600000101010101"/>
            </a:endParaRPr>
          </a:p>
          <a:p>
            <a:r>
              <a:rPr lang="en-US" altLang="ko-KR" sz="2400" dirty="0" smtClean="0">
                <a:latin typeface="Arial Black" panose="020B0A04020102020204" pitchFamily="34" charset="0"/>
                <a:ea typeface="여기어때 잘난체 OTF" panose="020B0600000101010101"/>
              </a:rPr>
              <a:t>WAR</a:t>
            </a:r>
            <a:r>
              <a:rPr lang="ko-KR" altLang="en-US" sz="2400" dirty="0" smtClean="0">
                <a:latin typeface="Arial Black" panose="020B0A04020102020204" pitchFamily="34" charset="0"/>
                <a:ea typeface="여기어때 잘난체 OTF" panose="020B0600000101010101"/>
              </a:rPr>
              <a:t>과 그 외 기록의 상관계수가 </a:t>
            </a:r>
            <a:r>
              <a:rPr lang="en-US" altLang="ko-KR" sz="2400" dirty="0" smtClean="0">
                <a:latin typeface="Arial Black" panose="020B0A04020102020204" pitchFamily="34" charset="0"/>
                <a:ea typeface="여기어때 잘난체 OTF" panose="020B0600000101010101"/>
              </a:rPr>
              <a:t>0.5 </a:t>
            </a:r>
            <a:r>
              <a:rPr lang="ko-KR" altLang="en-US" sz="2400" dirty="0" smtClean="0">
                <a:latin typeface="Arial Black" panose="020B0A04020102020204" pitchFamily="34" charset="0"/>
                <a:ea typeface="여기어때 잘난체 OTF" panose="020B0600000101010101"/>
              </a:rPr>
              <a:t>이상인</a:t>
            </a:r>
            <a:endParaRPr lang="en-US" altLang="ko-KR" sz="2400" dirty="0" smtClean="0">
              <a:latin typeface="Arial Black" panose="020B0A04020102020204" pitchFamily="34" charset="0"/>
              <a:ea typeface="여기어때 잘난체 OTF" panose="020B0600000101010101"/>
            </a:endParaRPr>
          </a:p>
          <a:p>
            <a:r>
              <a:rPr lang="ko-KR" altLang="en-US" sz="2400" dirty="0" smtClean="0">
                <a:latin typeface="Arial Black" panose="020B0A04020102020204" pitchFamily="34" charset="0"/>
                <a:ea typeface="여기어때 잘난체 OTF" panose="020B0600000101010101"/>
              </a:rPr>
              <a:t>기록들만 사용해 </a:t>
            </a:r>
            <a:r>
              <a:rPr lang="en-US" altLang="ko-KR" sz="2400" dirty="0" smtClean="0">
                <a:latin typeface="Arial Black" panose="020B0A04020102020204" pitchFamily="34" charset="0"/>
                <a:ea typeface="여기어때 잘난체 OTF" panose="020B0600000101010101"/>
              </a:rPr>
              <a:t>24</a:t>
            </a:r>
            <a:r>
              <a:rPr lang="ko-KR" altLang="en-US" sz="2400" dirty="0" smtClean="0">
                <a:latin typeface="Arial Black" panose="020B0A04020102020204" pitchFamily="34" charset="0"/>
                <a:ea typeface="여기어때 잘난체 OTF" panose="020B0600000101010101"/>
              </a:rPr>
              <a:t>년 </a:t>
            </a:r>
            <a:r>
              <a:rPr lang="en-US" altLang="ko-KR" sz="2400" dirty="0" smtClean="0">
                <a:latin typeface="Arial Black" panose="020B0A04020102020204" pitchFamily="34" charset="0"/>
                <a:ea typeface="여기어때 잘난체 OTF" panose="020B0600000101010101"/>
              </a:rPr>
              <a:t>WAR</a:t>
            </a:r>
            <a:r>
              <a:rPr lang="ko-KR" altLang="en-US" sz="2400" dirty="0" smtClean="0">
                <a:latin typeface="Arial Black" panose="020B0A04020102020204" pitchFamily="34" charset="0"/>
                <a:ea typeface="여기어때 잘난체 OTF" panose="020B0600000101010101"/>
              </a:rPr>
              <a:t>을 예측</a:t>
            </a:r>
            <a:endParaRPr lang="en-US" altLang="ko-KR" sz="2400" dirty="0" smtClean="0">
              <a:latin typeface="Arial Black" panose="020B0A04020102020204" pitchFamily="34" charset="0"/>
              <a:ea typeface="여기어때 잘난체 OTF" panose="020B0600000101010101"/>
            </a:endParaRPr>
          </a:p>
          <a:p>
            <a:endParaRPr lang="en-US" altLang="ko-KR" sz="2400" dirty="0">
              <a:latin typeface="Arial Black" panose="020B0A04020102020204" pitchFamily="34" charset="0"/>
              <a:ea typeface="여기어때 잘난체 OTF" panose="020B0600000101010101"/>
            </a:endParaRPr>
          </a:p>
          <a:p>
            <a:r>
              <a:rPr lang="en-US" altLang="ko-KR" sz="2400" dirty="0" smtClean="0">
                <a:latin typeface="Arial Black" panose="020B0A04020102020204" pitchFamily="34" charset="0"/>
                <a:ea typeface="여기어때 잘난체 OTF" panose="020B0600000101010101"/>
              </a:rPr>
              <a:t>Random Forest</a:t>
            </a:r>
            <a:endParaRPr lang="en-US" altLang="ko-KR" sz="2400" dirty="0" smtClean="0">
              <a:latin typeface="Arial Black" panose="020B0A04020102020204" pitchFamily="34" charset="0"/>
              <a:ea typeface="여기어때 잘난체 OTF" panose="020B0600000101010101"/>
            </a:endParaRPr>
          </a:p>
          <a:p>
            <a:endParaRPr lang="en-US" altLang="ko-KR" sz="2400" dirty="0">
              <a:latin typeface="Arial Black" panose="020B0A04020102020204" pitchFamily="34" charset="0"/>
              <a:ea typeface="여기어때 잘난체 OTF" panose="020B0600000101010101"/>
            </a:endParaRPr>
          </a:p>
          <a:p>
            <a:r>
              <a:rPr lang="en-US" altLang="ko-KR" sz="2400" dirty="0" err="1" smtClean="0">
                <a:latin typeface="Arial Black" panose="020B0A04020102020204" pitchFamily="34" charset="0"/>
                <a:ea typeface="여기어때 잘난체 OTF" panose="020B0600000101010101"/>
              </a:rPr>
              <a:t>Optuna</a:t>
            </a:r>
            <a:r>
              <a:rPr lang="ko-KR" altLang="en-US" sz="2400" dirty="0" smtClean="0">
                <a:latin typeface="Arial Black" panose="020B0A04020102020204" pitchFamily="34" charset="0"/>
                <a:ea typeface="여기어때 잘난체 OTF" panose="020B0600000101010101"/>
              </a:rPr>
              <a:t>를 이용한 최적화를 통해 성능이 좋은</a:t>
            </a:r>
            <a:endParaRPr lang="en-US" altLang="ko-KR" sz="2400" dirty="0" smtClean="0">
              <a:latin typeface="Arial Black" panose="020B0A04020102020204" pitchFamily="34" charset="0"/>
              <a:ea typeface="여기어때 잘난체 OTF" panose="020B0600000101010101"/>
            </a:endParaRPr>
          </a:p>
          <a:p>
            <a:r>
              <a:rPr lang="ko-KR" altLang="en-US" sz="2400" dirty="0" smtClean="0">
                <a:latin typeface="Arial Black" panose="020B0A04020102020204" pitchFamily="34" charset="0"/>
                <a:ea typeface="여기어때 잘난체 OTF" panose="020B0600000101010101"/>
              </a:rPr>
              <a:t>항목으로 </a:t>
            </a:r>
            <a:r>
              <a:rPr lang="en-US" altLang="ko-KR" sz="2400" dirty="0" smtClean="0">
                <a:latin typeface="Arial Black" panose="020B0A04020102020204" pitchFamily="34" charset="0"/>
                <a:ea typeface="여기어때 잘난체 OTF" panose="020B0600000101010101"/>
              </a:rPr>
              <a:t>3</a:t>
            </a:r>
            <a:r>
              <a:rPr lang="ko-KR" altLang="en-US" sz="2400" dirty="0" smtClean="0">
                <a:latin typeface="Arial Black" panose="020B0A04020102020204" pitchFamily="34" charset="0"/>
                <a:ea typeface="여기어때 잘난체 OTF" panose="020B0600000101010101"/>
              </a:rPr>
              <a:t>년치 타자들의 성적을 통해 </a:t>
            </a:r>
            <a:r>
              <a:rPr lang="en-US" altLang="ko-KR" sz="2400" dirty="0" smtClean="0">
                <a:latin typeface="Arial Black" panose="020B0A04020102020204" pitchFamily="34" charset="0"/>
                <a:ea typeface="여기어때 잘난체 OTF" panose="020B0600000101010101"/>
              </a:rPr>
              <a:t>24</a:t>
            </a:r>
            <a:r>
              <a:rPr lang="ko-KR" altLang="en-US" sz="2400" dirty="0" smtClean="0">
                <a:latin typeface="Arial Black" panose="020B0A04020102020204" pitchFamily="34" charset="0"/>
                <a:ea typeface="여기어때 잘난체 OTF" panose="020B0600000101010101"/>
              </a:rPr>
              <a:t>년 성적을 예측</a:t>
            </a:r>
            <a:endParaRPr lang="en-US" altLang="ko-KR" sz="2400" dirty="0" smtClean="0">
              <a:latin typeface="Arial Black" panose="020B0A04020102020204" pitchFamily="34" charset="0"/>
              <a:ea typeface="여기어때 잘난체 OTF" panose="020B0600000101010101"/>
            </a:endParaRPr>
          </a:p>
          <a:p>
            <a:endParaRPr lang="en-US" altLang="ko-KR" sz="2400" dirty="0">
              <a:latin typeface="Arial Black" panose="020B0A04020102020204" pitchFamily="34" charset="0"/>
              <a:ea typeface="여기어때 잘난체 OTF" panose="020B0600000101010101"/>
            </a:endParaRPr>
          </a:p>
          <a:p>
            <a:r>
              <a:rPr lang="ko-KR" altLang="en-US" sz="2400" dirty="0">
                <a:latin typeface="Arial Black" panose="020B0A04020102020204" pitchFamily="34" charset="0"/>
                <a:ea typeface="여기어때 잘난체 OTF" panose="020B0600000101010101"/>
              </a:rPr>
              <a:t>데이터 출처</a:t>
            </a:r>
            <a:r>
              <a:rPr lang="en-US" altLang="ko-KR" sz="2400" dirty="0">
                <a:latin typeface="Arial Black" panose="020B0A04020102020204" pitchFamily="34" charset="0"/>
                <a:ea typeface="여기어때 잘난체 OTF" panose="020B0600000101010101"/>
              </a:rPr>
              <a:t>: </a:t>
            </a:r>
            <a:r>
              <a:rPr lang="en-US" altLang="ko-KR" sz="2400" dirty="0" smtClean="0">
                <a:latin typeface="Arial Black" panose="020B0A04020102020204" pitchFamily="34" charset="0"/>
                <a:ea typeface="여기어때 잘난체 OTF" panose="020B0600000101010101"/>
              </a:rPr>
              <a:t>STATIZ</a:t>
            </a:r>
            <a:r>
              <a:rPr lang="en-US" altLang="ko-KR" sz="2400" dirty="0">
                <a:latin typeface="Arial Black" panose="020B0A04020102020204" pitchFamily="34" charset="0"/>
                <a:ea typeface="여기어때 잘난체 OTF" panose="020B0600000101010101"/>
              </a:rPr>
              <a:t> </a:t>
            </a:r>
            <a:endParaRPr lang="en-US" altLang="ko-KR" sz="2400" dirty="0" smtClean="0">
              <a:latin typeface="Arial Black" panose="020B0A04020102020204" pitchFamily="34" charset="0"/>
              <a:ea typeface="여기어때 잘난체 OTF" panose="020B0600000101010101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ea typeface="여기어때 잘난체 OTF" panose="020B0600000101010101"/>
              </a:rPr>
              <a:t>(http://</a:t>
            </a:r>
            <a:r>
              <a:rPr lang="en-US" altLang="ko-KR" sz="1600" dirty="0" smtClean="0">
                <a:latin typeface="Arial Black" panose="020B0A04020102020204" pitchFamily="34" charset="0"/>
                <a:ea typeface="여기어때 잘난체 OTF" panose="020B0600000101010101"/>
              </a:rPr>
              <a:t>www.statiz.co.kr)</a:t>
            </a:r>
            <a:endParaRPr lang="en-US" altLang="ko-KR" sz="2400" dirty="0">
              <a:latin typeface="Arial Black" panose="020B0A04020102020204" pitchFamily="34" charset="0"/>
              <a:ea typeface="여기어때 잘난체 OTF" panose="020B0600000101010101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5" y="1813303"/>
            <a:ext cx="3409200" cy="1870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CA22CA-DDDA-48A6-BC5A-DEA71EAF1C22}"/>
              </a:ext>
            </a:extLst>
          </p:cNvPr>
          <p:cNvSpPr txBox="1"/>
          <p:nvPr/>
        </p:nvSpPr>
        <p:spPr>
          <a:xfrm>
            <a:off x="0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ea typeface="여기어때 잘난체 OTF" panose="020B0600000101010101"/>
              </a:rPr>
              <a:t>주제 선정 및 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배경</a:t>
            </a:r>
            <a:endParaRPr lang="en-US" altLang="ko-KR" sz="1400" b="1" dirty="0">
              <a:solidFill>
                <a:schemeClr val="accent2"/>
              </a:solidFill>
              <a:ea typeface="여기어때 잘난체 OTF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F70-508A-4804-8B4C-E2AF86E77AFE}"/>
              </a:ext>
            </a:extLst>
          </p:cNvPr>
          <p:cNvSpPr txBox="1"/>
          <p:nvPr/>
        </p:nvSpPr>
        <p:spPr>
          <a:xfrm>
            <a:off x="3046664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solidFill>
                  <a:schemeClr val="bg1"/>
                </a:solidFill>
                <a:ea typeface="여기어때 잘난체 OTF" panose="020B0600000101010101"/>
              </a:rPr>
              <a:t>데이터 분석방법 및 출처</a:t>
            </a:r>
            <a:r>
              <a:rPr lang="ko-KR" altLang="en-US" sz="1400" b="1" dirty="0" smtClean="0">
                <a:solidFill>
                  <a:schemeClr val="bg1"/>
                </a:solidFill>
                <a:ea typeface="여기어때 잘난체 OTF" panose="020B0600000101010101"/>
              </a:rPr>
              <a:t> </a:t>
            </a:r>
            <a:endParaRPr lang="ko-KR" altLang="en-US" sz="1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6093328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Deep Learning</a:t>
            </a:r>
            <a:endParaRPr lang="ko-KR" altLang="en-US" sz="1400" b="1" dirty="0">
              <a:solidFill>
                <a:schemeClr val="accent2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9142664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OPTUNA</a:t>
            </a:r>
          </a:p>
        </p:txBody>
      </p:sp>
    </p:spTree>
    <p:extLst>
      <p:ext uri="{BB962C8B-B14F-4D97-AF65-F5344CB8AC3E}">
        <p14:creationId xmlns:p14="http://schemas.microsoft.com/office/powerpoint/2010/main" val="5950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6171" y="846961"/>
            <a:ext cx="374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WAR* </a:t>
            </a:r>
            <a:r>
              <a:rPr lang="ko-KR" altLang="en-US" dirty="0" smtClean="0"/>
              <a:t>과 지표들의 상관관계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3" y="1353752"/>
            <a:ext cx="4559211" cy="26198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2" y="3979482"/>
            <a:ext cx="4559212" cy="243046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554" y="1353751"/>
            <a:ext cx="4559212" cy="261989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771297" y="4315968"/>
            <a:ext cx="5477726" cy="20939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KS test </a:t>
            </a:r>
            <a:r>
              <a:rPr lang="ko-KR" altLang="en-US" dirty="0" smtClean="0">
                <a:solidFill>
                  <a:schemeClr val="bg1"/>
                </a:solidFill>
              </a:rPr>
              <a:t>결과 모두 정규성을 만족하지 않음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Spearman </a:t>
            </a:r>
            <a:r>
              <a:rPr lang="ko-KR" altLang="en-US" dirty="0" smtClean="0">
                <a:solidFill>
                  <a:schemeClr val="bg1"/>
                </a:solidFill>
              </a:rPr>
              <a:t>상관관계 분석 실행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WAR </a:t>
            </a:r>
            <a:r>
              <a:rPr lang="ko-KR" altLang="en-US" dirty="0" smtClean="0">
                <a:solidFill>
                  <a:schemeClr val="bg1"/>
                </a:solidFill>
              </a:rPr>
              <a:t>과 다른 </a:t>
            </a:r>
            <a:r>
              <a:rPr lang="ko-KR" altLang="en-US" dirty="0" err="1" smtClean="0">
                <a:solidFill>
                  <a:schemeClr val="bg1"/>
                </a:solidFill>
              </a:rPr>
              <a:t>지표들과의</a:t>
            </a:r>
            <a:r>
              <a:rPr lang="ko-KR" altLang="en-US" dirty="0" smtClean="0">
                <a:solidFill>
                  <a:schemeClr val="bg1"/>
                </a:solidFill>
              </a:rPr>
              <a:t> 상관 계수 값을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내림차순으로 정렬한 결과를 얻음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CA22CA-DDDA-48A6-BC5A-DEA71EAF1C22}"/>
              </a:ext>
            </a:extLst>
          </p:cNvPr>
          <p:cNvSpPr txBox="1"/>
          <p:nvPr/>
        </p:nvSpPr>
        <p:spPr>
          <a:xfrm>
            <a:off x="0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ea typeface="여기어때 잘난체 OTF" panose="020B0600000101010101"/>
              </a:rPr>
              <a:t>주제 선정 및 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배경</a:t>
            </a:r>
            <a:endParaRPr lang="en-US" altLang="ko-KR" sz="1400" b="1" dirty="0">
              <a:solidFill>
                <a:schemeClr val="accent2"/>
              </a:solidFill>
              <a:ea typeface="여기어때 잘난체 OTF" panose="020B0600000101010101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6093328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Deep Learning</a:t>
            </a:r>
            <a:endParaRPr lang="ko-KR" altLang="en-US" sz="1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9142664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OPTUNA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EFF70-508A-4804-8B4C-E2AF86E77AFE}"/>
              </a:ext>
            </a:extLst>
          </p:cNvPr>
          <p:cNvSpPr txBox="1"/>
          <p:nvPr/>
        </p:nvSpPr>
        <p:spPr>
          <a:xfrm>
            <a:off x="3046664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solidFill>
                  <a:schemeClr val="accent2"/>
                </a:solidFill>
                <a:ea typeface="여기어때 잘난체 OTF" panose="020B0600000101010101"/>
              </a:rPr>
              <a:t>데이터 분석방법 및 출처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 </a:t>
            </a:r>
            <a:endParaRPr lang="ko-KR" altLang="en-US" sz="1400" b="1" dirty="0">
              <a:solidFill>
                <a:schemeClr val="accent2"/>
              </a:solidFill>
              <a:latin typeface="여기어때 잘난체 OTF" panose="020B0600000101010101" pitchFamily="34" charset="-127"/>
              <a:ea typeface="여기어때 잘난체 OTF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91366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51" y="1090931"/>
            <a:ext cx="3297763" cy="38747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92" y="1090932"/>
            <a:ext cx="3498969" cy="38747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3" y="1090931"/>
            <a:ext cx="3492071" cy="387476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726136" y="5151688"/>
            <a:ext cx="8659080" cy="14594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점은 각 지표의 분포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빨간 선은 </a:t>
            </a:r>
            <a:r>
              <a:rPr lang="en-US" altLang="ko-KR" dirty="0" smtClean="0">
                <a:solidFill>
                  <a:schemeClr val="bg1"/>
                </a:solidFill>
              </a:rPr>
              <a:t>WAR</a:t>
            </a:r>
            <a:r>
              <a:rPr lang="ko-KR" altLang="en-US" dirty="0" smtClean="0">
                <a:solidFill>
                  <a:schemeClr val="bg1"/>
                </a:solidFill>
              </a:rPr>
              <a:t>의 경향성을 나타냄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선이 우 상단을 향하면 양의 상관 관계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우 하단을 향하면 음의 상관 관계를 가짐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선의 기울기가 클수록 상관관계가 </a:t>
            </a:r>
            <a:r>
              <a:rPr lang="ko-KR" altLang="en-US" dirty="0">
                <a:solidFill>
                  <a:schemeClr val="bg1"/>
                </a:solidFill>
              </a:rPr>
              <a:t>큼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CA22CA-DDDA-48A6-BC5A-DEA71EAF1C22}"/>
              </a:ext>
            </a:extLst>
          </p:cNvPr>
          <p:cNvSpPr txBox="1"/>
          <p:nvPr/>
        </p:nvSpPr>
        <p:spPr>
          <a:xfrm>
            <a:off x="0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ea typeface="여기어때 잘난체 OTF" panose="020B0600000101010101"/>
              </a:rPr>
              <a:t>주제 선정 및 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배경</a:t>
            </a:r>
            <a:endParaRPr lang="en-US" altLang="ko-KR" sz="1400" b="1" dirty="0">
              <a:solidFill>
                <a:schemeClr val="accent2"/>
              </a:solidFill>
              <a:ea typeface="여기어때 잘난체 OTF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6EFF70-508A-4804-8B4C-E2AF86E77AFE}"/>
              </a:ext>
            </a:extLst>
          </p:cNvPr>
          <p:cNvSpPr txBox="1"/>
          <p:nvPr/>
        </p:nvSpPr>
        <p:spPr>
          <a:xfrm>
            <a:off x="3046664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solidFill>
                  <a:schemeClr val="accent2"/>
                </a:solidFill>
                <a:ea typeface="여기어때 잘난체 OTF" panose="020B0600000101010101"/>
              </a:rPr>
              <a:t>데이터 분석방법 및 출처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 </a:t>
            </a:r>
            <a:endParaRPr lang="ko-KR" altLang="en-US" sz="1400" b="1" dirty="0">
              <a:solidFill>
                <a:schemeClr val="accent2"/>
              </a:solidFill>
              <a:latin typeface="여기어때 잘난체 OTF" panose="020B0600000101010101" pitchFamily="34" charset="-127"/>
              <a:ea typeface="여기어때 잘난체 OTF" panose="020B060000010101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6093328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Deep Learning</a:t>
            </a:r>
            <a:endParaRPr lang="ko-KR" altLang="en-US" sz="1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9142664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OPTUNA</a:t>
            </a:r>
          </a:p>
        </p:txBody>
      </p:sp>
    </p:spTree>
    <p:extLst>
      <p:ext uri="{BB962C8B-B14F-4D97-AF65-F5344CB8AC3E}">
        <p14:creationId xmlns:p14="http://schemas.microsoft.com/office/powerpoint/2010/main" val="23397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82" y="3840053"/>
            <a:ext cx="5177366" cy="26616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82" y="928591"/>
            <a:ext cx="5177366" cy="29056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400" y="929705"/>
            <a:ext cx="5792936" cy="2904513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165472" y="4219742"/>
            <a:ext cx="4846792" cy="1902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다중 신경망</a:t>
            </a:r>
            <a:r>
              <a:rPr lang="en-US" altLang="ko-KR" dirty="0" smtClean="0">
                <a:solidFill>
                  <a:schemeClr val="bg1"/>
                </a:solidFill>
              </a:rPr>
              <a:t>(MLP) </a:t>
            </a:r>
            <a:r>
              <a:rPr lang="ko-KR" altLang="en-US" dirty="0" smtClean="0">
                <a:solidFill>
                  <a:schemeClr val="bg1"/>
                </a:solidFill>
              </a:rPr>
              <a:t>함수 모듈과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손실 함수 변화 그래프 모듈입니다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활성화 함수는 </a:t>
            </a:r>
            <a:r>
              <a:rPr lang="en-US" altLang="ko-KR" dirty="0" smtClean="0">
                <a:solidFill>
                  <a:schemeClr val="bg1"/>
                </a:solidFill>
              </a:rPr>
              <a:t>RELU</a:t>
            </a:r>
            <a:r>
              <a:rPr lang="ko-KR" altLang="en-US" dirty="0" smtClean="0">
                <a:solidFill>
                  <a:schemeClr val="bg1"/>
                </a:solidFill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손실 함수는 </a:t>
            </a:r>
            <a:r>
              <a:rPr lang="en-US" altLang="ko-KR" dirty="0" smtClean="0">
                <a:solidFill>
                  <a:schemeClr val="bg1"/>
                </a:solidFill>
              </a:rPr>
              <a:t>MSE,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평가 지표로는 </a:t>
            </a:r>
            <a:r>
              <a:rPr lang="en-US" altLang="ko-KR" dirty="0" smtClean="0">
                <a:solidFill>
                  <a:schemeClr val="bg1"/>
                </a:solidFill>
              </a:rPr>
              <a:t>MAE</a:t>
            </a:r>
            <a:r>
              <a:rPr lang="ko-KR" altLang="en-US" dirty="0" smtClean="0">
                <a:solidFill>
                  <a:schemeClr val="bg1"/>
                </a:solidFill>
              </a:rPr>
              <a:t>를 사용했습니다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A22CA-DDDA-48A6-BC5A-DEA71EAF1C22}"/>
              </a:ext>
            </a:extLst>
          </p:cNvPr>
          <p:cNvSpPr txBox="1"/>
          <p:nvPr/>
        </p:nvSpPr>
        <p:spPr>
          <a:xfrm>
            <a:off x="0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ea typeface="여기어때 잘난체 OTF" panose="020B0600000101010101"/>
              </a:rPr>
              <a:t>주제 선정 및 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배경</a:t>
            </a:r>
            <a:endParaRPr lang="en-US" altLang="ko-KR" sz="1400" b="1" dirty="0">
              <a:solidFill>
                <a:schemeClr val="accent2"/>
              </a:solidFill>
              <a:ea typeface="여기어때 잘난체 OTF" panose="020B0600000101010101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EFF70-508A-4804-8B4C-E2AF86E77AFE}"/>
              </a:ext>
            </a:extLst>
          </p:cNvPr>
          <p:cNvSpPr txBox="1"/>
          <p:nvPr/>
        </p:nvSpPr>
        <p:spPr>
          <a:xfrm>
            <a:off x="3046664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solidFill>
                  <a:schemeClr val="accent2"/>
                </a:solidFill>
                <a:ea typeface="여기어때 잘난체 OTF" panose="020B0600000101010101"/>
              </a:rPr>
              <a:t>데이터 분석방법 및 출처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 </a:t>
            </a:r>
            <a:endParaRPr lang="ko-KR" altLang="en-US" sz="1400" b="1" dirty="0">
              <a:solidFill>
                <a:schemeClr val="accent2"/>
              </a:solidFill>
              <a:latin typeface="여기어때 잘난체 OTF" panose="020B0600000101010101" pitchFamily="34" charset="-127"/>
              <a:ea typeface="여기어때 잘난체 OTF" panose="020B0600000101010101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6093328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Deep Learning</a:t>
            </a:r>
            <a:endParaRPr lang="ko-KR" altLang="en-US" sz="1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9142664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OPTUNA</a:t>
            </a:r>
          </a:p>
        </p:txBody>
      </p:sp>
    </p:spTree>
    <p:extLst>
      <p:ext uri="{BB962C8B-B14F-4D97-AF65-F5344CB8AC3E}">
        <p14:creationId xmlns:p14="http://schemas.microsoft.com/office/powerpoint/2010/main" val="6369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0C7F08A-B3F7-4F7F-B232-8D7A4ABEEBAB}"/>
              </a:ext>
            </a:extLst>
          </p:cNvPr>
          <p:cNvCxnSpPr/>
          <p:nvPr/>
        </p:nvCxnSpPr>
        <p:spPr>
          <a:xfrm>
            <a:off x="1229717" y="0"/>
            <a:ext cx="5065336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70" y="846878"/>
            <a:ext cx="4722575" cy="58135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34" y="846879"/>
            <a:ext cx="3030205" cy="22011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464" y="846878"/>
            <a:ext cx="3030205" cy="220112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324735" y="3601550"/>
            <a:ext cx="6364934" cy="30588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EarlyStopping</a:t>
            </a:r>
            <a:r>
              <a:rPr lang="ko-KR" altLang="en-US" dirty="0" smtClean="0">
                <a:solidFill>
                  <a:schemeClr val="bg1"/>
                </a:solidFill>
              </a:rPr>
              <a:t>을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사용하지 않았을 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약 </a:t>
            </a:r>
            <a:r>
              <a:rPr lang="en-US" altLang="ko-KR" dirty="0" smtClean="0">
                <a:solidFill>
                  <a:schemeClr val="bg1"/>
                </a:solidFill>
              </a:rPr>
              <a:t>100 epoch </a:t>
            </a:r>
            <a:r>
              <a:rPr lang="ko-KR" altLang="en-US" dirty="0" smtClean="0">
                <a:solidFill>
                  <a:schemeClr val="bg1"/>
                </a:solidFill>
              </a:rPr>
              <a:t>주변부터 </a:t>
            </a:r>
            <a:r>
              <a:rPr lang="ko-KR" altLang="en-US" dirty="0" err="1" smtClean="0">
                <a:solidFill>
                  <a:schemeClr val="bg1"/>
                </a:solidFill>
              </a:rPr>
              <a:t>과대적합이</a:t>
            </a:r>
            <a:r>
              <a:rPr lang="ko-KR" altLang="en-US" dirty="0" smtClean="0">
                <a:solidFill>
                  <a:schemeClr val="bg1"/>
                </a:solidFill>
              </a:rPr>
              <a:t> 의심되어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EarlyStopping</a:t>
            </a:r>
            <a:r>
              <a:rPr lang="ko-KR" altLang="en-US" dirty="0" smtClean="0">
                <a:solidFill>
                  <a:schemeClr val="bg1"/>
                </a:solidFill>
              </a:rPr>
              <a:t>을 </a:t>
            </a:r>
            <a:r>
              <a:rPr lang="en-US" altLang="ko-KR" dirty="0" smtClean="0">
                <a:solidFill>
                  <a:schemeClr val="bg1"/>
                </a:solidFill>
              </a:rPr>
              <a:t>patience</a:t>
            </a:r>
            <a:r>
              <a:rPr lang="ko-KR" altLang="en-US" dirty="0" smtClean="0">
                <a:solidFill>
                  <a:schemeClr val="bg1"/>
                </a:solidFill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</a:rPr>
              <a:t>으로 두고 한 결과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Epoch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= 35 </a:t>
            </a:r>
            <a:r>
              <a:rPr lang="ko-KR" altLang="en-US" dirty="0" smtClean="0">
                <a:solidFill>
                  <a:schemeClr val="bg1"/>
                </a:solidFill>
              </a:rPr>
              <a:t>에서 뚜렷한 변화를 보이지 않아 종료됨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15~23</a:t>
            </a:r>
            <a:r>
              <a:rPr lang="ko-KR" altLang="en-US" dirty="0" smtClean="0">
                <a:solidFill>
                  <a:schemeClr val="bg1"/>
                </a:solidFill>
              </a:rPr>
              <a:t>년의 데이터 중 상관계수가 </a:t>
            </a:r>
            <a:r>
              <a:rPr lang="en-US" altLang="ko-KR" dirty="0" smtClean="0">
                <a:solidFill>
                  <a:schemeClr val="bg1"/>
                </a:solidFill>
              </a:rPr>
              <a:t>0.5 </a:t>
            </a:r>
            <a:r>
              <a:rPr lang="ko-KR" altLang="en-US" dirty="0" smtClean="0">
                <a:solidFill>
                  <a:schemeClr val="bg1"/>
                </a:solidFill>
              </a:rPr>
              <a:t>이상인 컬럼들로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학습시킨 </a:t>
            </a:r>
            <a:r>
              <a:rPr lang="en-US" altLang="ko-KR" dirty="0" smtClean="0">
                <a:solidFill>
                  <a:schemeClr val="bg1"/>
                </a:solidFill>
              </a:rPr>
              <a:t>MLP</a:t>
            </a:r>
            <a:r>
              <a:rPr lang="ko-KR" altLang="en-US" dirty="0" smtClean="0">
                <a:solidFill>
                  <a:schemeClr val="bg1"/>
                </a:solidFill>
              </a:rPr>
              <a:t>를 이용하여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21~23</a:t>
            </a:r>
            <a:r>
              <a:rPr lang="ko-KR" altLang="en-US" dirty="0" smtClean="0">
                <a:solidFill>
                  <a:schemeClr val="bg1"/>
                </a:solidFill>
              </a:rPr>
              <a:t>년 타자들의 평균 데이터를 통해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24</a:t>
            </a:r>
            <a:r>
              <a:rPr lang="ko-KR" altLang="en-US" dirty="0" smtClean="0">
                <a:solidFill>
                  <a:schemeClr val="bg1"/>
                </a:solidFill>
              </a:rPr>
              <a:t>년 타자들의 </a:t>
            </a:r>
            <a:r>
              <a:rPr lang="en-US" altLang="ko-KR" dirty="0" smtClean="0">
                <a:solidFill>
                  <a:schemeClr val="bg1"/>
                </a:solidFill>
              </a:rPr>
              <a:t>WAR </a:t>
            </a:r>
            <a:r>
              <a:rPr lang="ko-KR" altLang="en-US" dirty="0" smtClean="0">
                <a:solidFill>
                  <a:schemeClr val="bg1"/>
                </a:solidFill>
              </a:rPr>
              <a:t>값을 예측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59463" y="3135668"/>
            <a:ext cx="3030205" cy="2571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EarlyStopping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이용하지 않음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24734" y="3135668"/>
            <a:ext cx="3030205" cy="2571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EarlyStopping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을 이용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CA22CA-DDDA-48A6-BC5A-DEA71EAF1C22}"/>
              </a:ext>
            </a:extLst>
          </p:cNvPr>
          <p:cNvSpPr txBox="1"/>
          <p:nvPr/>
        </p:nvSpPr>
        <p:spPr>
          <a:xfrm>
            <a:off x="0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ea typeface="여기어때 잘난체 OTF" panose="020B0600000101010101"/>
              </a:rPr>
              <a:t>주제 선정 및 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배경</a:t>
            </a:r>
            <a:endParaRPr lang="en-US" altLang="ko-KR" sz="1400" b="1" dirty="0">
              <a:solidFill>
                <a:schemeClr val="accent2"/>
              </a:solidFill>
              <a:ea typeface="여기어때 잘난체 OTF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6EFF70-508A-4804-8B4C-E2AF86E77AFE}"/>
              </a:ext>
            </a:extLst>
          </p:cNvPr>
          <p:cNvSpPr txBox="1"/>
          <p:nvPr/>
        </p:nvSpPr>
        <p:spPr>
          <a:xfrm>
            <a:off x="3046664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solidFill>
                  <a:schemeClr val="accent2"/>
                </a:solidFill>
                <a:ea typeface="여기어때 잘난체 OTF" panose="020B0600000101010101"/>
              </a:rPr>
              <a:t>데이터 분석방법 및 출처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 </a:t>
            </a:r>
            <a:endParaRPr lang="ko-KR" altLang="en-US" sz="1400" b="1" dirty="0">
              <a:solidFill>
                <a:schemeClr val="accent2"/>
              </a:solidFill>
              <a:latin typeface="여기어때 잘난체 OTF" panose="020B0600000101010101" pitchFamily="34" charset="-127"/>
              <a:ea typeface="여기어때 잘난체 OTF" panose="020B060000010101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6093328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Deep Learning</a:t>
            </a:r>
            <a:endParaRPr lang="ko-KR" altLang="en-US" sz="1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9142664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OPTUNA</a:t>
            </a:r>
          </a:p>
        </p:txBody>
      </p:sp>
    </p:spTree>
    <p:extLst>
      <p:ext uri="{BB962C8B-B14F-4D97-AF65-F5344CB8AC3E}">
        <p14:creationId xmlns:p14="http://schemas.microsoft.com/office/powerpoint/2010/main" val="15519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0C7F08A-B3F7-4F7F-B232-8D7A4ABEEBAB}"/>
              </a:ext>
            </a:extLst>
          </p:cNvPr>
          <p:cNvCxnSpPr/>
          <p:nvPr/>
        </p:nvCxnSpPr>
        <p:spPr>
          <a:xfrm>
            <a:off x="1229717" y="0"/>
            <a:ext cx="5065336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295053" y="4673384"/>
            <a:ext cx="5151709" cy="15562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2024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</a:rPr>
              <a:t>WAR </a:t>
            </a:r>
            <a:r>
              <a:rPr lang="ko-KR" altLang="en-US" dirty="0" smtClean="0">
                <a:solidFill>
                  <a:schemeClr val="bg1"/>
                </a:solidFill>
              </a:rPr>
              <a:t>예측 결과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가장 </a:t>
            </a:r>
            <a:r>
              <a:rPr lang="ko-KR" altLang="en-US" dirty="0">
                <a:solidFill>
                  <a:schemeClr val="bg1"/>
                </a:solidFill>
              </a:rPr>
              <a:t>좋은 기대를 갖는 선수는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이정후</a:t>
            </a:r>
            <a:r>
              <a:rPr lang="ko-KR" altLang="en-US" dirty="0" smtClean="0">
                <a:solidFill>
                  <a:schemeClr val="bg1"/>
                </a:solidFill>
              </a:rPr>
              <a:t> 선수입니다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951723"/>
            <a:ext cx="3904488" cy="52779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CA22CA-DDDA-48A6-BC5A-DEA71EAF1C22}"/>
              </a:ext>
            </a:extLst>
          </p:cNvPr>
          <p:cNvSpPr txBox="1"/>
          <p:nvPr/>
        </p:nvSpPr>
        <p:spPr>
          <a:xfrm>
            <a:off x="0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ea typeface="여기어때 잘난체 OTF" panose="020B0600000101010101"/>
              </a:rPr>
              <a:t>주제 선정 및 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배경</a:t>
            </a:r>
            <a:endParaRPr lang="en-US" altLang="ko-KR" sz="1400" b="1" dirty="0">
              <a:solidFill>
                <a:schemeClr val="accent2"/>
              </a:solidFill>
              <a:ea typeface="여기어때 잘난체 OTF" panose="020B060000010101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6EFF70-508A-4804-8B4C-E2AF86E77AFE}"/>
              </a:ext>
            </a:extLst>
          </p:cNvPr>
          <p:cNvSpPr txBox="1"/>
          <p:nvPr/>
        </p:nvSpPr>
        <p:spPr>
          <a:xfrm>
            <a:off x="3046664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solidFill>
                  <a:schemeClr val="accent2"/>
                </a:solidFill>
                <a:ea typeface="여기어때 잘난체 OTF" panose="020B0600000101010101"/>
              </a:rPr>
              <a:t>데이터 분석방법 및 출처</a:t>
            </a:r>
            <a:r>
              <a:rPr lang="ko-KR" altLang="en-US" sz="1400" b="1" dirty="0" smtClean="0">
                <a:solidFill>
                  <a:schemeClr val="accent2"/>
                </a:solidFill>
                <a:ea typeface="여기어때 잘난체 OTF" panose="020B0600000101010101"/>
              </a:rPr>
              <a:t> </a:t>
            </a:r>
            <a:endParaRPr lang="ko-KR" altLang="en-US" sz="1400" b="1" dirty="0">
              <a:solidFill>
                <a:schemeClr val="accent2"/>
              </a:solidFill>
              <a:latin typeface="여기어때 잘난체 OTF" panose="020B0600000101010101" pitchFamily="34" charset="-127"/>
              <a:ea typeface="여기어때 잘난체 OTF" panose="020B060000010101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6093328" y="316123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Deep Learning</a:t>
            </a:r>
            <a:endParaRPr lang="ko-KR" altLang="en-US" sz="1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8425A-7929-431D-A517-F34D2DD03943}"/>
              </a:ext>
            </a:extLst>
          </p:cNvPr>
          <p:cNvSpPr txBox="1"/>
          <p:nvPr/>
        </p:nvSpPr>
        <p:spPr>
          <a:xfrm>
            <a:off x="9142664" y="315226"/>
            <a:ext cx="3049200" cy="3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OPTUNA</a:t>
            </a:r>
          </a:p>
        </p:txBody>
      </p:sp>
    </p:spTree>
    <p:extLst>
      <p:ext uri="{BB962C8B-B14F-4D97-AF65-F5344CB8AC3E}">
        <p14:creationId xmlns:p14="http://schemas.microsoft.com/office/powerpoint/2010/main" val="2627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1330</TotalTime>
  <Words>438</Words>
  <Application>Microsoft Office PowerPoint</Application>
  <PresentationFormat>와이드스크린</PresentationFormat>
  <Paragraphs>121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여기어때 잘난체 OTF</vt:lpstr>
      <vt:lpstr>Adobe Garamond Pro Bold</vt:lpstr>
      <vt:lpstr>Arial</vt:lpstr>
      <vt:lpstr>Arial Black</vt:lpstr>
      <vt:lpstr>Bahnschrift SemiBold</vt:lpstr>
      <vt:lpstr>Century Gothic</vt:lpstr>
      <vt:lpstr>그물</vt:lpstr>
      <vt:lpstr>세이버 메트릭스를 통한  선수들의 능력 측정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Kiwoong</dc:creator>
  <cp:lastModifiedBy>opop0</cp:lastModifiedBy>
  <cp:revision>80</cp:revision>
  <dcterms:created xsi:type="dcterms:W3CDTF">2023-12-20T00:54:35Z</dcterms:created>
  <dcterms:modified xsi:type="dcterms:W3CDTF">2024-01-15T08:34:56Z</dcterms:modified>
</cp:coreProperties>
</file>