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90" autoAdjust="0"/>
    <p:restoredTop sz="94660"/>
  </p:normalViewPr>
  <p:slideViewPr>
    <p:cSldViewPr snapToGrid="0">
      <p:cViewPr varScale="1">
        <p:scale>
          <a:sx n="109" d="100"/>
          <a:sy n="109" d="100"/>
        </p:scale>
        <p:origin x="2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183948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324122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346101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118841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246058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0E9FA7-AEF6-4296-B8A0-CFE356C1DF2D}" type="datetimeFigureOut">
              <a:rPr lang="fr-FR" smtClean="0"/>
              <a:t>23/12/2021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305768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0E9FA7-AEF6-4296-B8A0-CFE356C1DF2D}" type="datetimeFigureOut">
              <a:rPr lang="fr-FR" smtClean="0"/>
              <a:t>23/12/2021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264761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A0E9FA7-AEF6-4296-B8A0-CFE356C1DF2D}" type="datetimeFigureOut">
              <a:rPr lang="fr-FR" smtClean="0"/>
              <a:t>23/12/2021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424106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0E9FA7-AEF6-4296-B8A0-CFE356C1DF2D}" type="datetimeFigureOut">
              <a:rPr lang="fr-FR" smtClean="0"/>
              <a:t>23/12/2021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375366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A0E9FA7-AEF6-4296-B8A0-CFE356C1DF2D}" type="datetimeFigureOut">
              <a:rPr lang="fr-FR" smtClean="0"/>
              <a:t>23/12/2021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1538396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9A0E9FA7-AEF6-4296-B8A0-CFE356C1DF2D}" type="datetimeFigureOut">
              <a:rPr lang="fr-FR" smtClean="0"/>
              <a:t>23/12/2021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4B4FEC2-D85F-4AF4-B49B-463A205129B9}" type="slidenum">
              <a:rPr lang="fr-FR" smtClean="0"/>
              <a:t>‹N°›</a:t>
            </a:fld>
            <a:endParaRPr lang="fr-FR"/>
          </a:p>
        </p:txBody>
      </p:sp>
    </p:spTree>
    <p:extLst>
      <p:ext uri="{BB962C8B-B14F-4D97-AF65-F5344CB8AC3E}">
        <p14:creationId xmlns:p14="http://schemas.microsoft.com/office/powerpoint/2010/main" val="202154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E9FA7-AEF6-4296-B8A0-CFE356C1DF2D}" type="datetimeFigureOut">
              <a:rPr lang="fr-FR" smtClean="0"/>
              <a:t>23/12/2021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4FEC2-D85F-4AF4-B49B-463A205129B9}" type="slidenum">
              <a:rPr lang="fr-FR" smtClean="0"/>
              <a:t>‹N°›</a:t>
            </a:fld>
            <a:endParaRPr lang="fr-FR"/>
          </a:p>
        </p:txBody>
      </p:sp>
    </p:spTree>
    <p:extLst>
      <p:ext uri="{BB962C8B-B14F-4D97-AF65-F5344CB8AC3E}">
        <p14:creationId xmlns:p14="http://schemas.microsoft.com/office/powerpoint/2010/main" val="3920910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122363"/>
            <a:ext cx="6473456" cy="2387600"/>
          </a:xfrm>
        </p:spPr>
        <p:txBody>
          <a:bodyPr/>
          <a:lstStyle/>
          <a:p>
            <a:r>
              <a:rPr lang="fr-FR" smtClean="0"/>
              <a:t>L’Albatros</a:t>
            </a:r>
            <a:endParaRPr lang="fr-FR"/>
          </a:p>
        </p:txBody>
      </p:sp>
      <p:sp>
        <p:nvSpPr>
          <p:cNvPr id="3" name="Sous-titre 2"/>
          <p:cNvSpPr>
            <a:spLocks noGrp="1"/>
          </p:cNvSpPr>
          <p:nvPr>
            <p:ph type="subTitle" idx="1"/>
          </p:nvPr>
        </p:nvSpPr>
        <p:spPr>
          <a:xfrm>
            <a:off x="0" y="3602038"/>
            <a:ext cx="6473456" cy="1655762"/>
          </a:xfrm>
        </p:spPr>
        <p:txBody>
          <a:bodyPr/>
          <a:lstStyle/>
          <a:p>
            <a:r>
              <a:rPr lang="fr-FR" smtClean="0"/>
              <a:t>Les Fleurs du mal</a:t>
            </a:r>
            <a:endParaRPr lang="fr-FR"/>
          </a:p>
        </p:txBody>
      </p:sp>
      <p:pic>
        <p:nvPicPr>
          <p:cNvPr id="4" name="Image 3"/>
          <p:cNvPicPr>
            <a:picLocks noChangeAspect="1"/>
          </p:cNvPicPr>
          <p:nvPr/>
        </p:nvPicPr>
        <p:blipFill>
          <a:blip r:embed="rId2"/>
          <a:stretch>
            <a:fillRect/>
          </a:stretch>
        </p:blipFill>
        <p:spPr>
          <a:xfrm>
            <a:off x="6473456" y="-24981"/>
            <a:ext cx="5718544" cy="6882981"/>
          </a:xfrm>
          <a:prstGeom prst="rect">
            <a:avLst/>
          </a:prstGeom>
        </p:spPr>
      </p:pic>
    </p:spTree>
    <p:extLst>
      <p:ext uri="{BB962C8B-B14F-4D97-AF65-F5344CB8AC3E}">
        <p14:creationId xmlns:p14="http://schemas.microsoft.com/office/powerpoint/2010/main" val="67652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8750" y="117038"/>
            <a:ext cx="4273550" cy="4185761"/>
          </a:xfrm>
          <a:prstGeom prst="rect">
            <a:avLst/>
          </a:prstGeom>
          <a:solidFill>
            <a:schemeClr val="bg2"/>
          </a:solidFill>
        </p:spPr>
        <p:txBody>
          <a:bodyPr wrap="square">
            <a:spAutoFit/>
          </a:bodyPr>
          <a:lstStyle/>
          <a:p>
            <a:r>
              <a:rPr lang="fr-FR" sz="1400" smtClean="0"/>
              <a:t>Souvent, pour s'amuser, les hommes d'équipage</a:t>
            </a:r>
            <a:br>
              <a:rPr lang="fr-FR" sz="1400" smtClean="0"/>
            </a:br>
            <a:r>
              <a:rPr lang="fr-FR" sz="1400" smtClean="0"/>
              <a:t>Prennent des </a:t>
            </a:r>
            <a:r>
              <a:rPr lang="fr-FR" sz="1400" b="1" smtClean="0"/>
              <a:t>albatros</a:t>
            </a:r>
            <a:r>
              <a:rPr lang="fr-FR" sz="1400" smtClean="0"/>
              <a:t>, vastes oiseaux des mers,</a:t>
            </a:r>
            <a:br>
              <a:rPr lang="fr-FR" sz="1400" smtClean="0"/>
            </a:br>
            <a:r>
              <a:rPr lang="fr-FR" sz="1400" smtClean="0"/>
              <a:t>Qui suivent, </a:t>
            </a:r>
            <a:r>
              <a:rPr lang="fr-FR" sz="1400" b="1" smtClean="0"/>
              <a:t>indolents</a:t>
            </a:r>
            <a:r>
              <a:rPr lang="fr-FR" sz="1400" smtClean="0"/>
              <a:t> compagnons de voyage,</a:t>
            </a:r>
            <a:br>
              <a:rPr lang="fr-FR" sz="1400" smtClean="0"/>
            </a:br>
            <a:r>
              <a:rPr lang="fr-FR" sz="1400" smtClean="0"/>
              <a:t>Le navire glissant sur les </a:t>
            </a:r>
            <a:r>
              <a:rPr lang="fr-FR" sz="1400" b="1" smtClean="0"/>
              <a:t>gouffres </a:t>
            </a:r>
            <a:r>
              <a:rPr lang="fr-FR" sz="1400" smtClean="0"/>
              <a:t>amers.</a:t>
            </a:r>
            <a:br>
              <a:rPr lang="fr-FR" sz="1400" smtClean="0"/>
            </a:br>
            <a:r>
              <a:rPr lang="fr-FR" sz="1400" smtClean="0"/>
              <a:t/>
            </a:r>
            <a:br>
              <a:rPr lang="fr-FR" sz="1400" smtClean="0"/>
            </a:br>
            <a:r>
              <a:rPr lang="fr-FR" sz="1400" smtClean="0"/>
              <a:t>À peine les ont-ils déposés sur les </a:t>
            </a:r>
            <a:r>
              <a:rPr lang="fr-FR" sz="1400" b="1" smtClean="0"/>
              <a:t>planches</a:t>
            </a:r>
            <a:r>
              <a:rPr lang="fr-FR" sz="1400" smtClean="0"/>
              <a:t>,</a:t>
            </a:r>
            <a:br>
              <a:rPr lang="fr-FR" sz="1400" smtClean="0"/>
            </a:br>
            <a:r>
              <a:rPr lang="fr-FR" sz="1400" smtClean="0"/>
              <a:t>Que ces rois de l'azur, maladroits et honteux,</a:t>
            </a:r>
            <a:br>
              <a:rPr lang="fr-FR" sz="1400" smtClean="0"/>
            </a:br>
            <a:r>
              <a:rPr lang="fr-FR" sz="1400" smtClean="0"/>
              <a:t>Laissent piteusement leurs grandes ailes blanches</a:t>
            </a:r>
            <a:br>
              <a:rPr lang="fr-FR" sz="1400" smtClean="0"/>
            </a:br>
            <a:r>
              <a:rPr lang="fr-FR" sz="1400" smtClean="0"/>
              <a:t>Comme des </a:t>
            </a:r>
            <a:r>
              <a:rPr lang="fr-FR" sz="1400" b="1" smtClean="0"/>
              <a:t>avirons</a:t>
            </a:r>
            <a:r>
              <a:rPr lang="fr-FR" sz="1400" smtClean="0"/>
              <a:t> traîner à côté d'eux.</a:t>
            </a:r>
            <a:br>
              <a:rPr lang="fr-FR" sz="1400" smtClean="0"/>
            </a:br>
            <a:r>
              <a:rPr lang="fr-FR" sz="1400" smtClean="0"/>
              <a:t/>
            </a:r>
            <a:br>
              <a:rPr lang="fr-FR" sz="1400" smtClean="0"/>
            </a:br>
            <a:r>
              <a:rPr lang="fr-FR" sz="1400" smtClean="0"/>
              <a:t>Ce voyageur ailé, comme il est </a:t>
            </a:r>
            <a:r>
              <a:rPr lang="fr-FR" sz="1400" b="1" smtClean="0"/>
              <a:t>gauche</a:t>
            </a:r>
            <a:r>
              <a:rPr lang="fr-FR" sz="1400" smtClean="0"/>
              <a:t> et </a:t>
            </a:r>
            <a:r>
              <a:rPr lang="fr-FR" sz="1400" b="1" smtClean="0"/>
              <a:t>veule</a:t>
            </a:r>
            <a:r>
              <a:rPr lang="fr-FR" sz="1400" smtClean="0"/>
              <a:t> !</a:t>
            </a:r>
            <a:br>
              <a:rPr lang="fr-FR" sz="1400" smtClean="0"/>
            </a:br>
            <a:r>
              <a:rPr lang="fr-FR" sz="1400" smtClean="0"/>
              <a:t>Lui, naguère si beau, qu'il est comique et laid !</a:t>
            </a:r>
            <a:br>
              <a:rPr lang="fr-FR" sz="1400" smtClean="0"/>
            </a:br>
            <a:r>
              <a:rPr lang="fr-FR" sz="1400" smtClean="0"/>
              <a:t>L'un agace son bec avec un </a:t>
            </a:r>
            <a:r>
              <a:rPr lang="fr-FR" sz="1400" b="1" smtClean="0"/>
              <a:t>brûle-gueule</a:t>
            </a:r>
            <a:r>
              <a:rPr lang="fr-FR" sz="1400" smtClean="0"/>
              <a:t>,</a:t>
            </a:r>
            <a:br>
              <a:rPr lang="fr-FR" sz="1400" smtClean="0"/>
            </a:br>
            <a:r>
              <a:rPr lang="fr-FR" sz="1400" smtClean="0"/>
              <a:t>L'autre mime, en boitant, l'infirme qui volait !</a:t>
            </a:r>
            <a:br>
              <a:rPr lang="fr-FR" sz="1400" smtClean="0"/>
            </a:br>
            <a:r>
              <a:rPr lang="fr-FR" sz="1400" smtClean="0"/>
              <a:t/>
            </a:r>
            <a:br>
              <a:rPr lang="fr-FR" sz="1400" smtClean="0"/>
            </a:br>
            <a:r>
              <a:rPr lang="fr-FR" sz="1400" smtClean="0"/>
              <a:t>Le Poète est semblable au prince des </a:t>
            </a:r>
            <a:r>
              <a:rPr lang="fr-FR" sz="1400" b="1" smtClean="0"/>
              <a:t>nuées</a:t>
            </a:r>
            <a:r>
              <a:rPr lang="fr-FR" sz="1400" smtClean="0"/>
              <a:t> </a:t>
            </a:r>
            <a:br>
              <a:rPr lang="fr-FR" sz="1400" smtClean="0"/>
            </a:br>
            <a:r>
              <a:rPr lang="fr-FR" sz="1400" smtClean="0"/>
              <a:t>Qui </a:t>
            </a:r>
            <a:r>
              <a:rPr lang="fr-FR" sz="1400" b="1" smtClean="0"/>
              <a:t>hante</a:t>
            </a:r>
            <a:r>
              <a:rPr lang="fr-FR" sz="1400" smtClean="0"/>
              <a:t> la tempête et </a:t>
            </a:r>
            <a:r>
              <a:rPr lang="fr-FR" sz="1400" b="1" smtClean="0"/>
              <a:t>se rit de </a:t>
            </a:r>
            <a:r>
              <a:rPr lang="fr-FR" sz="1400" smtClean="0"/>
              <a:t>l'archer ;</a:t>
            </a:r>
            <a:br>
              <a:rPr lang="fr-FR" sz="1400" smtClean="0"/>
            </a:br>
            <a:r>
              <a:rPr lang="fr-FR" sz="1400" smtClean="0"/>
              <a:t>Exilé sur le sol au milieu des </a:t>
            </a:r>
            <a:r>
              <a:rPr lang="fr-FR" sz="1400" b="1" smtClean="0"/>
              <a:t>huées</a:t>
            </a:r>
            <a:r>
              <a:rPr lang="fr-FR" sz="1400" smtClean="0"/>
              <a:t>,</a:t>
            </a:r>
            <a:br>
              <a:rPr lang="fr-FR" sz="1400" smtClean="0"/>
            </a:br>
            <a:r>
              <a:rPr lang="fr-FR" sz="1400" smtClean="0"/>
              <a:t>Ses ailes de géant l'empêchent de marcher.</a:t>
            </a:r>
            <a:endParaRPr lang="fr-FR" sz="1400"/>
          </a:p>
        </p:txBody>
      </p:sp>
      <p:sp>
        <p:nvSpPr>
          <p:cNvPr id="3" name="ZoneTexte 2"/>
          <p:cNvSpPr txBox="1"/>
          <p:nvPr/>
        </p:nvSpPr>
        <p:spPr>
          <a:xfrm>
            <a:off x="19589" y="117038"/>
            <a:ext cx="2563834" cy="461665"/>
          </a:xfrm>
          <a:prstGeom prst="rect">
            <a:avLst/>
          </a:prstGeom>
          <a:solidFill>
            <a:schemeClr val="accent2">
              <a:lumMod val="40000"/>
              <a:lumOff val="60000"/>
            </a:schemeClr>
          </a:solidFill>
        </p:spPr>
        <p:txBody>
          <a:bodyPr wrap="square" rtlCol="0">
            <a:spAutoFit/>
          </a:bodyPr>
          <a:lstStyle>
            <a:defPPr>
              <a:defRPr lang="fr-FR"/>
            </a:defPPr>
            <a:lvl1pPr>
              <a:defRPr sz="2400" b="1"/>
            </a:lvl1pPr>
          </a:lstStyle>
          <a:p>
            <a:r>
              <a:rPr lang="fr-FR" smtClean="0"/>
              <a:t>Vocabulaire</a:t>
            </a:r>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3901416292"/>
              </p:ext>
            </p:extLst>
          </p:nvPr>
        </p:nvGraphicFramePr>
        <p:xfrm>
          <a:off x="7200900" y="117043"/>
          <a:ext cx="4681830" cy="4185753"/>
        </p:xfrm>
        <a:graphic>
          <a:graphicData uri="http://schemas.openxmlformats.org/drawingml/2006/table">
            <a:tbl>
              <a:tblPr firstRow="1" bandRow="1">
                <a:tableStyleId>{073A0DAA-6AF3-43AB-8588-CEC1D06C72B9}</a:tableStyleId>
              </a:tblPr>
              <a:tblGrid>
                <a:gridCol w="1227652">
                  <a:extLst>
                    <a:ext uri="{9D8B030D-6E8A-4147-A177-3AD203B41FA5}">
                      <a16:colId xmlns:a16="http://schemas.microsoft.com/office/drawing/2014/main" val="1202980166"/>
                    </a:ext>
                  </a:extLst>
                </a:gridCol>
                <a:gridCol w="3454178">
                  <a:extLst>
                    <a:ext uri="{9D8B030D-6E8A-4147-A177-3AD203B41FA5}">
                      <a16:colId xmlns:a16="http://schemas.microsoft.com/office/drawing/2014/main" val="56328722"/>
                    </a:ext>
                  </a:extLst>
                </a:gridCol>
              </a:tblGrid>
              <a:tr h="321981">
                <a:tc>
                  <a:txBody>
                    <a:bodyPr/>
                    <a:lstStyle/>
                    <a:p>
                      <a:r>
                        <a:rPr lang="fr-FR" sz="1400" smtClean="0"/>
                        <a:t>Mot</a:t>
                      </a:r>
                      <a:endParaRPr lang="fr-FR" sz="1400"/>
                    </a:p>
                  </a:txBody>
                  <a:tcPr/>
                </a:tc>
                <a:tc>
                  <a:txBody>
                    <a:bodyPr/>
                    <a:lstStyle/>
                    <a:p>
                      <a:r>
                        <a:rPr lang="fr-FR" sz="1400" smtClean="0"/>
                        <a:t>Explication</a:t>
                      </a:r>
                      <a:endParaRPr lang="fr-FR" sz="1400"/>
                    </a:p>
                  </a:txBody>
                  <a:tcPr/>
                </a:tc>
                <a:extLst>
                  <a:ext uri="{0D108BD9-81ED-4DB2-BD59-A6C34878D82A}">
                    <a16:rowId xmlns:a16="http://schemas.microsoft.com/office/drawing/2014/main" val="1547634170"/>
                  </a:ext>
                </a:extLst>
              </a:tr>
              <a:tr h="321981">
                <a:tc>
                  <a:txBody>
                    <a:bodyPr/>
                    <a:lstStyle/>
                    <a:p>
                      <a:pPr algn="r">
                        <a:lnSpc>
                          <a:spcPct val="100000"/>
                        </a:lnSpc>
                      </a:pPr>
                      <a:r>
                        <a:rPr lang="fr-FR" sz="1400" b="1" smtClean="0"/>
                        <a:t>albatros</a:t>
                      </a:r>
                      <a:endParaRPr lang="fr-FR" sz="1400" b="1"/>
                    </a:p>
                  </a:txBody>
                  <a:tcPr/>
                </a:tc>
                <a:tc>
                  <a:txBody>
                    <a:bodyPr/>
                    <a:lstStyle/>
                    <a:p>
                      <a:r>
                        <a:rPr lang="fr-FR" sz="1400" smtClean="0"/>
                        <a:t>grand oiseau marin blanc, planeur</a:t>
                      </a:r>
                      <a:endParaRPr lang="fr-FR" sz="1400"/>
                    </a:p>
                  </a:txBody>
                  <a:tcPr/>
                </a:tc>
                <a:extLst>
                  <a:ext uri="{0D108BD9-81ED-4DB2-BD59-A6C34878D82A}">
                    <a16:rowId xmlns:a16="http://schemas.microsoft.com/office/drawing/2014/main" val="3726775325"/>
                  </a:ext>
                </a:extLst>
              </a:tr>
              <a:tr h="321981">
                <a:tc>
                  <a:txBody>
                    <a:bodyPr/>
                    <a:lstStyle/>
                    <a:p>
                      <a:pPr algn="r">
                        <a:lnSpc>
                          <a:spcPct val="100000"/>
                        </a:lnSpc>
                      </a:pPr>
                      <a:r>
                        <a:rPr lang="fr-FR" sz="1400" b="1" smtClean="0"/>
                        <a:t>indolent</a:t>
                      </a:r>
                      <a:endParaRPr lang="fr-FR" sz="1400" b="1"/>
                    </a:p>
                  </a:txBody>
                  <a:tcPr/>
                </a:tc>
                <a:tc>
                  <a:txBody>
                    <a:bodyPr/>
                    <a:lstStyle/>
                    <a:p>
                      <a:r>
                        <a:rPr lang="fr-FR" sz="1400" smtClean="0"/>
                        <a:t>qui</a:t>
                      </a:r>
                      <a:r>
                        <a:rPr lang="fr-FR" sz="1400" baseline="0" smtClean="0"/>
                        <a:t> ne fait pas d’effort</a:t>
                      </a:r>
                      <a:endParaRPr lang="fr-FR" sz="1400"/>
                    </a:p>
                  </a:txBody>
                  <a:tcPr/>
                </a:tc>
                <a:extLst>
                  <a:ext uri="{0D108BD9-81ED-4DB2-BD59-A6C34878D82A}">
                    <a16:rowId xmlns:a16="http://schemas.microsoft.com/office/drawing/2014/main" val="3656833680"/>
                  </a:ext>
                </a:extLst>
              </a:tr>
              <a:tr h="321981">
                <a:tc>
                  <a:txBody>
                    <a:bodyPr/>
                    <a:lstStyle/>
                    <a:p>
                      <a:pPr algn="r">
                        <a:lnSpc>
                          <a:spcPct val="100000"/>
                        </a:lnSpc>
                      </a:pPr>
                      <a:r>
                        <a:rPr lang="fr-FR" sz="1400" b="1" smtClean="0"/>
                        <a:t>gouffres</a:t>
                      </a:r>
                      <a:endParaRPr lang="fr-FR" sz="1400" b="1"/>
                    </a:p>
                  </a:txBody>
                  <a:tcPr/>
                </a:tc>
                <a:tc>
                  <a:txBody>
                    <a:bodyPr/>
                    <a:lstStyle/>
                    <a:p>
                      <a:r>
                        <a:rPr lang="fr-FR" sz="1400" smtClean="0"/>
                        <a:t>fonds marins</a:t>
                      </a:r>
                      <a:endParaRPr lang="fr-FR" sz="1400"/>
                    </a:p>
                  </a:txBody>
                  <a:tcPr/>
                </a:tc>
                <a:extLst>
                  <a:ext uri="{0D108BD9-81ED-4DB2-BD59-A6C34878D82A}">
                    <a16:rowId xmlns:a16="http://schemas.microsoft.com/office/drawing/2014/main" val="1755631164"/>
                  </a:ext>
                </a:extLst>
              </a:tr>
              <a:tr h="321981">
                <a:tc>
                  <a:txBody>
                    <a:bodyPr/>
                    <a:lstStyle/>
                    <a:p>
                      <a:pPr algn="r">
                        <a:lnSpc>
                          <a:spcPct val="100000"/>
                        </a:lnSpc>
                      </a:pPr>
                      <a:r>
                        <a:rPr lang="fr-FR" sz="1400" b="1" smtClean="0"/>
                        <a:t>planches</a:t>
                      </a:r>
                      <a:endParaRPr lang="fr-FR" sz="1400" b="1"/>
                    </a:p>
                  </a:txBody>
                  <a:tcPr/>
                </a:tc>
                <a:tc>
                  <a:txBody>
                    <a:bodyPr/>
                    <a:lstStyle/>
                    <a:p>
                      <a:r>
                        <a:rPr lang="fr-FR" sz="1400" smtClean="0"/>
                        <a:t>le pont</a:t>
                      </a:r>
                      <a:r>
                        <a:rPr lang="fr-FR" sz="1400" baseline="0" smtClean="0"/>
                        <a:t> du bateau (= la scène, au théâtre)</a:t>
                      </a:r>
                      <a:endParaRPr lang="fr-FR" sz="1400"/>
                    </a:p>
                  </a:txBody>
                  <a:tcPr/>
                </a:tc>
                <a:extLst>
                  <a:ext uri="{0D108BD9-81ED-4DB2-BD59-A6C34878D82A}">
                    <a16:rowId xmlns:a16="http://schemas.microsoft.com/office/drawing/2014/main" val="2421486356"/>
                  </a:ext>
                </a:extLst>
              </a:tr>
              <a:tr h="321981">
                <a:tc>
                  <a:txBody>
                    <a:bodyPr/>
                    <a:lstStyle/>
                    <a:p>
                      <a:pPr algn="r">
                        <a:lnSpc>
                          <a:spcPct val="100000"/>
                        </a:lnSpc>
                      </a:pPr>
                      <a:r>
                        <a:rPr lang="fr-FR" sz="1400" b="1" smtClean="0"/>
                        <a:t>avirons</a:t>
                      </a:r>
                      <a:endParaRPr lang="fr-FR" sz="1400" b="1"/>
                    </a:p>
                  </a:txBody>
                  <a:tcPr/>
                </a:tc>
                <a:tc>
                  <a:txBody>
                    <a:bodyPr/>
                    <a:lstStyle/>
                    <a:p>
                      <a:r>
                        <a:rPr lang="fr-FR" sz="1400" smtClean="0"/>
                        <a:t>rames</a:t>
                      </a:r>
                      <a:endParaRPr lang="fr-FR" sz="1400"/>
                    </a:p>
                  </a:txBody>
                  <a:tcPr/>
                </a:tc>
                <a:extLst>
                  <a:ext uri="{0D108BD9-81ED-4DB2-BD59-A6C34878D82A}">
                    <a16:rowId xmlns:a16="http://schemas.microsoft.com/office/drawing/2014/main" val="405964914"/>
                  </a:ext>
                </a:extLst>
              </a:tr>
              <a:tr h="321981">
                <a:tc>
                  <a:txBody>
                    <a:bodyPr/>
                    <a:lstStyle/>
                    <a:p>
                      <a:pPr algn="r">
                        <a:lnSpc>
                          <a:spcPct val="100000"/>
                        </a:lnSpc>
                      </a:pPr>
                      <a:r>
                        <a:rPr lang="fr-FR" sz="1400" b="1" smtClean="0"/>
                        <a:t>gauche</a:t>
                      </a:r>
                      <a:endParaRPr lang="fr-FR" sz="1400" b="1"/>
                    </a:p>
                  </a:txBody>
                  <a:tcPr/>
                </a:tc>
                <a:tc>
                  <a:txBody>
                    <a:bodyPr/>
                    <a:lstStyle/>
                    <a:p>
                      <a:r>
                        <a:rPr lang="fr-FR" sz="1400" smtClean="0"/>
                        <a:t>maladroit</a:t>
                      </a:r>
                      <a:endParaRPr lang="fr-FR" sz="1400"/>
                    </a:p>
                  </a:txBody>
                  <a:tcPr/>
                </a:tc>
                <a:extLst>
                  <a:ext uri="{0D108BD9-81ED-4DB2-BD59-A6C34878D82A}">
                    <a16:rowId xmlns:a16="http://schemas.microsoft.com/office/drawing/2014/main" val="761504025"/>
                  </a:ext>
                </a:extLst>
              </a:tr>
              <a:tr h="321981">
                <a:tc>
                  <a:txBody>
                    <a:bodyPr/>
                    <a:lstStyle/>
                    <a:p>
                      <a:pPr algn="r">
                        <a:lnSpc>
                          <a:spcPct val="100000"/>
                        </a:lnSpc>
                      </a:pPr>
                      <a:r>
                        <a:rPr lang="fr-FR" sz="1400" b="1" smtClean="0"/>
                        <a:t>veule</a:t>
                      </a:r>
                      <a:endParaRPr lang="fr-FR" sz="1400" b="1"/>
                    </a:p>
                  </a:txBody>
                  <a:tcPr/>
                </a:tc>
                <a:tc>
                  <a:txBody>
                    <a:bodyPr/>
                    <a:lstStyle/>
                    <a:p>
                      <a:r>
                        <a:rPr lang="fr-FR" sz="1400" smtClean="0"/>
                        <a:t>minable,</a:t>
                      </a:r>
                      <a:r>
                        <a:rPr lang="fr-FR" sz="1400" baseline="0" smtClean="0"/>
                        <a:t> inférieur aux autres</a:t>
                      </a:r>
                      <a:endParaRPr lang="fr-FR" sz="1400"/>
                    </a:p>
                  </a:txBody>
                  <a:tcPr/>
                </a:tc>
                <a:extLst>
                  <a:ext uri="{0D108BD9-81ED-4DB2-BD59-A6C34878D82A}">
                    <a16:rowId xmlns:a16="http://schemas.microsoft.com/office/drawing/2014/main" val="980068640"/>
                  </a:ext>
                </a:extLst>
              </a:tr>
              <a:tr h="321981">
                <a:tc>
                  <a:txBody>
                    <a:bodyPr/>
                    <a:lstStyle/>
                    <a:p>
                      <a:pPr algn="r">
                        <a:lnSpc>
                          <a:spcPct val="100000"/>
                        </a:lnSpc>
                      </a:pPr>
                      <a:r>
                        <a:rPr lang="fr-FR" sz="1400" b="1" smtClean="0"/>
                        <a:t>brûle-gueule</a:t>
                      </a:r>
                      <a:endParaRPr lang="fr-FR" sz="1400" b="1"/>
                    </a:p>
                  </a:txBody>
                  <a:tcPr/>
                </a:tc>
                <a:tc>
                  <a:txBody>
                    <a:bodyPr/>
                    <a:lstStyle/>
                    <a:p>
                      <a:r>
                        <a:rPr lang="fr-FR" sz="1400" smtClean="0"/>
                        <a:t>pipe très courte pour éviter le vent</a:t>
                      </a:r>
                      <a:endParaRPr lang="fr-FR" sz="1400"/>
                    </a:p>
                  </a:txBody>
                  <a:tcPr/>
                </a:tc>
                <a:extLst>
                  <a:ext uri="{0D108BD9-81ED-4DB2-BD59-A6C34878D82A}">
                    <a16:rowId xmlns:a16="http://schemas.microsoft.com/office/drawing/2014/main" val="3976108008"/>
                  </a:ext>
                </a:extLst>
              </a:tr>
              <a:tr h="321981">
                <a:tc>
                  <a:txBody>
                    <a:bodyPr/>
                    <a:lstStyle/>
                    <a:p>
                      <a:pPr algn="r">
                        <a:lnSpc>
                          <a:spcPct val="100000"/>
                        </a:lnSpc>
                      </a:pPr>
                      <a:r>
                        <a:rPr lang="fr-FR" sz="1400" b="1" smtClean="0"/>
                        <a:t>nuées</a:t>
                      </a:r>
                      <a:endParaRPr lang="fr-FR" sz="1400" b="1"/>
                    </a:p>
                  </a:txBody>
                  <a:tcPr/>
                </a:tc>
                <a:tc>
                  <a:txBody>
                    <a:bodyPr/>
                    <a:lstStyle/>
                    <a:p>
                      <a:r>
                        <a:rPr lang="fr-FR" sz="1400" smtClean="0"/>
                        <a:t>les nuages, le ciel</a:t>
                      </a:r>
                      <a:endParaRPr lang="fr-FR" sz="1400"/>
                    </a:p>
                  </a:txBody>
                  <a:tcPr/>
                </a:tc>
                <a:extLst>
                  <a:ext uri="{0D108BD9-81ED-4DB2-BD59-A6C34878D82A}">
                    <a16:rowId xmlns:a16="http://schemas.microsoft.com/office/drawing/2014/main" val="3259815485"/>
                  </a:ext>
                </a:extLst>
              </a:tr>
              <a:tr h="321981">
                <a:tc>
                  <a:txBody>
                    <a:bodyPr/>
                    <a:lstStyle/>
                    <a:p>
                      <a:pPr algn="r">
                        <a:lnSpc>
                          <a:spcPct val="100000"/>
                        </a:lnSpc>
                      </a:pPr>
                      <a:r>
                        <a:rPr lang="fr-FR" sz="1400" b="1" smtClean="0"/>
                        <a:t>hante</a:t>
                      </a:r>
                      <a:endParaRPr lang="fr-FR" sz="1400" b="1"/>
                    </a:p>
                  </a:txBody>
                  <a:tcPr/>
                </a:tc>
                <a:tc>
                  <a:txBody>
                    <a:bodyPr/>
                    <a:lstStyle/>
                    <a:p>
                      <a:r>
                        <a:rPr lang="fr-FR" sz="1400" smtClean="0"/>
                        <a:t>fréquente sans problème, en habitué </a:t>
                      </a:r>
                      <a:endParaRPr lang="fr-FR" sz="1400"/>
                    </a:p>
                  </a:txBody>
                  <a:tcPr/>
                </a:tc>
                <a:extLst>
                  <a:ext uri="{0D108BD9-81ED-4DB2-BD59-A6C34878D82A}">
                    <a16:rowId xmlns:a16="http://schemas.microsoft.com/office/drawing/2014/main" val="3128364615"/>
                  </a:ext>
                </a:extLst>
              </a:tr>
              <a:tr h="321981">
                <a:tc>
                  <a:txBody>
                    <a:bodyPr/>
                    <a:lstStyle/>
                    <a:p>
                      <a:pPr algn="r">
                        <a:lnSpc>
                          <a:spcPct val="100000"/>
                        </a:lnSpc>
                      </a:pPr>
                      <a:r>
                        <a:rPr lang="fr-FR" sz="1400" b="1" smtClean="0"/>
                        <a:t>se rit de</a:t>
                      </a:r>
                      <a:endParaRPr lang="fr-FR" sz="1400" b="1"/>
                    </a:p>
                  </a:txBody>
                  <a:tcPr/>
                </a:tc>
                <a:tc>
                  <a:txBody>
                    <a:bodyPr/>
                    <a:lstStyle/>
                    <a:p>
                      <a:r>
                        <a:rPr lang="fr-FR" sz="1400" smtClean="0"/>
                        <a:t>se moque de, ne</a:t>
                      </a:r>
                      <a:r>
                        <a:rPr lang="fr-FR" sz="1400" baseline="0" smtClean="0"/>
                        <a:t> craint pas</a:t>
                      </a:r>
                      <a:endParaRPr lang="fr-FR" sz="1400"/>
                    </a:p>
                  </a:txBody>
                  <a:tcPr/>
                </a:tc>
                <a:extLst>
                  <a:ext uri="{0D108BD9-81ED-4DB2-BD59-A6C34878D82A}">
                    <a16:rowId xmlns:a16="http://schemas.microsoft.com/office/drawing/2014/main" val="909121090"/>
                  </a:ext>
                </a:extLst>
              </a:tr>
              <a:tr h="321981">
                <a:tc>
                  <a:txBody>
                    <a:bodyPr/>
                    <a:lstStyle/>
                    <a:p>
                      <a:pPr algn="r">
                        <a:lnSpc>
                          <a:spcPct val="100000"/>
                        </a:lnSpc>
                      </a:pPr>
                      <a:r>
                        <a:rPr lang="fr-FR" sz="1400" b="1" smtClean="0"/>
                        <a:t>huées</a:t>
                      </a:r>
                      <a:endParaRPr lang="fr-FR" sz="1400" b="1"/>
                    </a:p>
                  </a:txBody>
                  <a:tcPr/>
                </a:tc>
                <a:tc>
                  <a:txBody>
                    <a:bodyPr/>
                    <a:lstStyle/>
                    <a:p>
                      <a:r>
                        <a:rPr lang="fr-FR" sz="1400" smtClean="0"/>
                        <a:t>les moqueries du « public »</a:t>
                      </a:r>
                      <a:endParaRPr lang="fr-FR" sz="1400"/>
                    </a:p>
                  </a:txBody>
                  <a:tcPr/>
                </a:tc>
                <a:extLst>
                  <a:ext uri="{0D108BD9-81ED-4DB2-BD59-A6C34878D82A}">
                    <a16:rowId xmlns:a16="http://schemas.microsoft.com/office/drawing/2014/main" val="3025272215"/>
                  </a:ext>
                </a:extLst>
              </a:tr>
            </a:tbl>
          </a:graphicData>
        </a:graphic>
      </p:graphicFrame>
      <p:pic>
        <p:nvPicPr>
          <p:cNvPr id="5" name="Image 4"/>
          <p:cNvPicPr>
            <a:picLocks noChangeAspect="1"/>
          </p:cNvPicPr>
          <p:nvPr/>
        </p:nvPicPr>
        <p:blipFill>
          <a:blip r:embed="rId2"/>
          <a:stretch>
            <a:fillRect/>
          </a:stretch>
        </p:blipFill>
        <p:spPr>
          <a:xfrm>
            <a:off x="82305" y="4400550"/>
            <a:ext cx="2124075" cy="2152650"/>
          </a:xfrm>
          <a:prstGeom prst="rect">
            <a:avLst/>
          </a:prstGeom>
        </p:spPr>
      </p:pic>
      <p:pic>
        <p:nvPicPr>
          <p:cNvPr id="6" name="Image 5"/>
          <p:cNvPicPr>
            <a:picLocks noChangeAspect="1"/>
          </p:cNvPicPr>
          <p:nvPr/>
        </p:nvPicPr>
        <p:blipFill>
          <a:blip r:embed="rId3"/>
          <a:stretch>
            <a:fillRect/>
          </a:stretch>
        </p:blipFill>
        <p:spPr>
          <a:xfrm>
            <a:off x="2017712" y="5114925"/>
            <a:ext cx="2619375" cy="1743075"/>
          </a:xfrm>
          <a:prstGeom prst="rect">
            <a:avLst/>
          </a:prstGeom>
        </p:spPr>
      </p:pic>
    </p:spTree>
    <p:extLst>
      <p:ext uri="{BB962C8B-B14F-4D97-AF65-F5344CB8AC3E}">
        <p14:creationId xmlns:p14="http://schemas.microsoft.com/office/powerpoint/2010/main" val="913392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499" y="0"/>
            <a:ext cx="4415643" cy="4185761"/>
          </a:xfrm>
          <a:prstGeom prst="rect">
            <a:avLst/>
          </a:prstGeom>
          <a:noFill/>
        </p:spPr>
        <p:txBody>
          <a:bodyPr wrap="square">
            <a:spAutoFit/>
          </a:bodyPr>
          <a:lstStyle/>
          <a:p>
            <a:r>
              <a:rPr lang="fr-FR" sz="1400" smtClean="0"/>
              <a:t>Souvent, pour s'amuser, les </a:t>
            </a:r>
            <a:r>
              <a:rPr lang="fr-FR" sz="1400" smtClean="0">
                <a:solidFill>
                  <a:srgbClr val="FF0000"/>
                </a:solidFill>
              </a:rPr>
              <a:t>hommes d'équipage</a:t>
            </a:r>
            <a:r>
              <a:rPr lang="fr-FR" sz="1400" smtClean="0"/>
              <a:t/>
            </a:r>
            <a:br>
              <a:rPr lang="fr-FR" sz="1400" smtClean="0"/>
            </a:br>
            <a:r>
              <a:rPr lang="fr-FR" sz="1400" smtClean="0"/>
              <a:t>Prennent des albatros, </a:t>
            </a:r>
            <a:r>
              <a:rPr lang="fr-FR" sz="1400" smtClean="0">
                <a:solidFill>
                  <a:srgbClr val="7030A0"/>
                </a:solidFill>
              </a:rPr>
              <a:t>vastes</a:t>
            </a:r>
            <a:r>
              <a:rPr lang="fr-FR" sz="1400" smtClean="0"/>
              <a:t> oiseaux des </a:t>
            </a:r>
            <a:r>
              <a:rPr lang="fr-FR" sz="1400" smtClean="0">
                <a:solidFill>
                  <a:srgbClr val="FF0000"/>
                </a:solidFill>
              </a:rPr>
              <a:t>mers</a:t>
            </a:r>
            <a:r>
              <a:rPr lang="fr-FR" sz="1400" smtClean="0"/>
              <a:t>,</a:t>
            </a:r>
            <a:br>
              <a:rPr lang="fr-FR" sz="1400" smtClean="0"/>
            </a:br>
            <a:r>
              <a:rPr lang="fr-FR" sz="1400" smtClean="0"/>
              <a:t>Qui </a:t>
            </a:r>
            <a:r>
              <a:rPr lang="fr-FR" sz="1400" smtClean="0">
                <a:solidFill>
                  <a:schemeClr val="accent6">
                    <a:lumMod val="75000"/>
                  </a:schemeClr>
                </a:solidFill>
              </a:rPr>
              <a:t>suivent</a:t>
            </a:r>
            <a:r>
              <a:rPr lang="fr-FR" sz="1400" smtClean="0"/>
              <a:t>, </a:t>
            </a:r>
            <a:r>
              <a:rPr lang="fr-FR" sz="1400" smtClean="0">
                <a:solidFill>
                  <a:schemeClr val="accent6">
                    <a:lumMod val="75000"/>
                  </a:schemeClr>
                </a:solidFill>
              </a:rPr>
              <a:t>indolents</a:t>
            </a:r>
            <a:r>
              <a:rPr lang="fr-FR" sz="1400" smtClean="0"/>
              <a:t> compagnons de </a:t>
            </a:r>
            <a:r>
              <a:rPr lang="fr-FR" sz="1400" smtClean="0">
                <a:solidFill>
                  <a:srgbClr val="FF0000"/>
                </a:solidFill>
              </a:rPr>
              <a:t>voyage</a:t>
            </a:r>
            <a:r>
              <a:rPr lang="fr-FR" sz="1400" smtClean="0"/>
              <a:t>,</a:t>
            </a:r>
            <a:br>
              <a:rPr lang="fr-FR" sz="1400" smtClean="0"/>
            </a:br>
            <a:r>
              <a:rPr lang="fr-FR" sz="1400" smtClean="0"/>
              <a:t>Le navire </a:t>
            </a:r>
            <a:r>
              <a:rPr lang="fr-FR" sz="1400" smtClean="0">
                <a:solidFill>
                  <a:schemeClr val="accent6">
                    <a:lumMod val="75000"/>
                  </a:schemeClr>
                </a:solidFill>
              </a:rPr>
              <a:t>glissant</a:t>
            </a:r>
            <a:r>
              <a:rPr lang="fr-FR" sz="1400" smtClean="0"/>
              <a:t> sur les </a:t>
            </a:r>
            <a:r>
              <a:rPr lang="fr-FR" sz="1400" smtClean="0">
                <a:solidFill>
                  <a:srgbClr val="FF0000"/>
                </a:solidFill>
              </a:rPr>
              <a:t>gouffres</a:t>
            </a:r>
            <a:r>
              <a:rPr lang="fr-FR" sz="1400" smtClean="0"/>
              <a:t> amers.</a:t>
            </a:r>
            <a:br>
              <a:rPr lang="fr-FR" sz="1400" smtClean="0"/>
            </a:br>
            <a:r>
              <a:rPr lang="fr-FR" sz="1400" smtClean="0"/>
              <a:t/>
            </a:r>
            <a:br>
              <a:rPr lang="fr-FR" sz="1400" smtClean="0"/>
            </a:br>
            <a:r>
              <a:rPr lang="fr-FR" sz="1400" smtClean="0"/>
              <a:t>A peine les ont-ils </a:t>
            </a:r>
            <a:r>
              <a:rPr lang="fr-FR" sz="1400" smtClean="0">
                <a:solidFill>
                  <a:schemeClr val="accent6">
                    <a:lumMod val="75000"/>
                  </a:schemeClr>
                </a:solidFill>
              </a:rPr>
              <a:t>déposés</a:t>
            </a:r>
            <a:r>
              <a:rPr lang="fr-FR" sz="1400" smtClean="0"/>
              <a:t> sur les </a:t>
            </a:r>
            <a:r>
              <a:rPr lang="fr-FR" sz="1400" smtClean="0">
                <a:solidFill>
                  <a:srgbClr val="FF0000"/>
                </a:solidFill>
              </a:rPr>
              <a:t>planches</a:t>
            </a:r>
            <a:r>
              <a:rPr lang="fr-FR" sz="1400" smtClean="0"/>
              <a:t>,</a:t>
            </a:r>
            <a:br>
              <a:rPr lang="fr-FR" sz="1400" smtClean="0"/>
            </a:br>
            <a:r>
              <a:rPr lang="fr-FR" sz="1400" smtClean="0"/>
              <a:t>Que ces </a:t>
            </a:r>
            <a:r>
              <a:rPr lang="fr-FR" sz="1400" smtClean="0">
                <a:solidFill>
                  <a:srgbClr val="7030A0"/>
                </a:solidFill>
              </a:rPr>
              <a:t>rois</a:t>
            </a:r>
            <a:r>
              <a:rPr lang="fr-FR" sz="1400" smtClean="0"/>
              <a:t> de l'azur, </a:t>
            </a:r>
            <a:r>
              <a:rPr lang="fr-FR" sz="1400" smtClean="0">
                <a:solidFill>
                  <a:srgbClr val="0070C0"/>
                </a:solidFill>
              </a:rPr>
              <a:t>maladroits</a:t>
            </a:r>
            <a:r>
              <a:rPr lang="fr-FR" sz="1400" smtClean="0"/>
              <a:t> et </a:t>
            </a:r>
            <a:r>
              <a:rPr lang="fr-FR" sz="1400" smtClean="0">
                <a:solidFill>
                  <a:srgbClr val="0070C0"/>
                </a:solidFill>
              </a:rPr>
              <a:t>honteux</a:t>
            </a:r>
            <a:r>
              <a:rPr lang="fr-FR" sz="1400" smtClean="0"/>
              <a:t>,</a:t>
            </a:r>
            <a:br>
              <a:rPr lang="fr-FR" sz="1400" smtClean="0"/>
            </a:br>
            <a:r>
              <a:rPr lang="fr-FR" sz="1400" smtClean="0">
                <a:solidFill>
                  <a:schemeClr val="accent6">
                    <a:lumMod val="75000"/>
                  </a:schemeClr>
                </a:solidFill>
              </a:rPr>
              <a:t>Laissent</a:t>
            </a:r>
            <a:r>
              <a:rPr lang="fr-FR" sz="1400" smtClean="0"/>
              <a:t> </a:t>
            </a:r>
            <a:r>
              <a:rPr lang="fr-FR" sz="1400" smtClean="0">
                <a:solidFill>
                  <a:srgbClr val="0070C0"/>
                </a:solidFill>
              </a:rPr>
              <a:t>piteusement</a:t>
            </a:r>
            <a:r>
              <a:rPr lang="fr-FR" sz="1400" smtClean="0"/>
              <a:t> leurs </a:t>
            </a:r>
            <a:r>
              <a:rPr lang="fr-FR" sz="1400" smtClean="0">
                <a:solidFill>
                  <a:srgbClr val="7030A0"/>
                </a:solidFill>
              </a:rPr>
              <a:t>grandes ailes </a:t>
            </a:r>
            <a:r>
              <a:rPr lang="fr-FR" sz="1400" smtClean="0"/>
              <a:t>blanches</a:t>
            </a:r>
            <a:br>
              <a:rPr lang="fr-FR" sz="1400" smtClean="0"/>
            </a:br>
            <a:r>
              <a:rPr lang="fr-FR" sz="1400" smtClean="0"/>
              <a:t>Comme des </a:t>
            </a:r>
            <a:r>
              <a:rPr lang="fr-FR" sz="1400" smtClean="0">
                <a:solidFill>
                  <a:srgbClr val="FF0000"/>
                </a:solidFill>
              </a:rPr>
              <a:t>avirons</a:t>
            </a:r>
            <a:r>
              <a:rPr lang="fr-FR" sz="1400" smtClean="0"/>
              <a:t> </a:t>
            </a:r>
            <a:r>
              <a:rPr lang="fr-FR" sz="1400" smtClean="0">
                <a:solidFill>
                  <a:schemeClr val="accent6">
                    <a:lumMod val="75000"/>
                  </a:schemeClr>
                </a:solidFill>
              </a:rPr>
              <a:t>traîner</a:t>
            </a:r>
            <a:r>
              <a:rPr lang="fr-FR" sz="1400" smtClean="0"/>
              <a:t> à côté d'eux.</a:t>
            </a:r>
            <a:br>
              <a:rPr lang="fr-FR" sz="1400" smtClean="0"/>
            </a:br>
            <a:r>
              <a:rPr lang="fr-FR" sz="1400" smtClean="0"/>
              <a:t/>
            </a:r>
            <a:br>
              <a:rPr lang="fr-FR" sz="1400" smtClean="0"/>
            </a:br>
            <a:r>
              <a:rPr lang="fr-FR" sz="1400" smtClean="0"/>
              <a:t>Ce </a:t>
            </a:r>
            <a:r>
              <a:rPr lang="fr-FR" sz="1400" smtClean="0">
                <a:solidFill>
                  <a:srgbClr val="FF0000"/>
                </a:solidFill>
              </a:rPr>
              <a:t>voyageur</a:t>
            </a:r>
            <a:r>
              <a:rPr lang="fr-FR" sz="1400" smtClean="0"/>
              <a:t> </a:t>
            </a:r>
            <a:r>
              <a:rPr lang="fr-FR" sz="1400" smtClean="0">
                <a:solidFill>
                  <a:srgbClr val="7030A0"/>
                </a:solidFill>
              </a:rPr>
              <a:t>ailé</a:t>
            </a:r>
            <a:r>
              <a:rPr lang="fr-FR" sz="1400" smtClean="0"/>
              <a:t>, comme il est </a:t>
            </a:r>
            <a:r>
              <a:rPr lang="fr-FR" sz="1400" smtClean="0">
                <a:solidFill>
                  <a:srgbClr val="0070C0"/>
                </a:solidFill>
              </a:rPr>
              <a:t>gauche</a:t>
            </a:r>
            <a:r>
              <a:rPr lang="fr-FR" sz="1400" smtClean="0"/>
              <a:t> et </a:t>
            </a:r>
            <a:r>
              <a:rPr lang="fr-FR" sz="1400" smtClean="0">
                <a:solidFill>
                  <a:srgbClr val="0070C0"/>
                </a:solidFill>
              </a:rPr>
              <a:t>veule</a:t>
            </a:r>
            <a:r>
              <a:rPr lang="fr-FR" sz="1400" smtClean="0"/>
              <a:t> !</a:t>
            </a:r>
            <a:br>
              <a:rPr lang="fr-FR" sz="1400" smtClean="0"/>
            </a:br>
            <a:r>
              <a:rPr lang="fr-FR" sz="1400" smtClean="0"/>
              <a:t>Lui, naguère si </a:t>
            </a:r>
            <a:r>
              <a:rPr lang="fr-FR" sz="1400" smtClean="0">
                <a:solidFill>
                  <a:srgbClr val="7030A0"/>
                </a:solidFill>
              </a:rPr>
              <a:t>beau</a:t>
            </a:r>
            <a:r>
              <a:rPr lang="fr-FR" sz="1400" smtClean="0"/>
              <a:t>, qu'il est </a:t>
            </a:r>
            <a:r>
              <a:rPr lang="fr-FR" sz="1400" smtClean="0">
                <a:solidFill>
                  <a:srgbClr val="0070C0"/>
                </a:solidFill>
              </a:rPr>
              <a:t>comique</a:t>
            </a:r>
            <a:r>
              <a:rPr lang="fr-FR" sz="1400" smtClean="0"/>
              <a:t> et </a:t>
            </a:r>
            <a:r>
              <a:rPr lang="fr-FR" sz="1400" smtClean="0">
                <a:solidFill>
                  <a:srgbClr val="0070C0"/>
                </a:solidFill>
              </a:rPr>
              <a:t>laid</a:t>
            </a:r>
            <a:r>
              <a:rPr lang="fr-FR" sz="1400" smtClean="0"/>
              <a:t> !</a:t>
            </a:r>
            <a:br>
              <a:rPr lang="fr-FR" sz="1400" smtClean="0"/>
            </a:br>
            <a:r>
              <a:rPr lang="fr-FR" sz="1400" smtClean="0"/>
              <a:t>L'un agace son bec avec un </a:t>
            </a:r>
            <a:r>
              <a:rPr lang="fr-FR" sz="1400" smtClean="0">
                <a:solidFill>
                  <a:srgbClr val="FF0000"/>
                </a:solidFill>
              </a:rPr>
              <a:t>brûle-gueule</a:t>
            </a:r>
            <a:r>
              <a:rPr lang="fr-FR" sz="1400" smtClean="0"/>
              <a:t>,</a:t>
            </a:r>
            <a:br>
              <a:rPr lang="fr-FR" sz="1400" smtClean="0"/>
            </a:br>
            <a:r>
              <a:rPr lang="fr-FR" sz="1400" smtClean="0"/>
              <a:t>L'autre </a:t>
            </a:r>
            <a:r>
              <a:rPr lang="fr-FR" sz="1400" smtClean="0">
                <a:solidFill>
                  <a:schemeClr val="accent6">
                    <a:lumMod val="75000"/>
                  </a:schemeClr>
                </a:solidFill>
              </a:rPr>
              <a:t>mime</a:t>
            </a:r>
            <a:r>
              <a:rPr lang="fr-FR" sz="1400" smtClean="0"/>
              <a:t>, en </a:t>
            </a:r>
            <a:r>
              <a:rPr lang="fr-FR" sz="1400" smtClean="0">
                <a:solidFill>
                  <a:schemeClr val="accent6">
                    <a:lumMod val="75000"/>
                  </a:schemeClr>
                </a:solidFill>
              </a:rPr>
              <a:t>boitant</a:t>
            </a:r>
            <a:r>
              <a:rPr lang="fr-FR" sz="1400" smtClean="0"/>
              <a:t>, l'</a:t>
            </a:r>
            <a:r>
              <a:rPr lang="fr-FR" sz="1400" smtClean="0">
                <a:solidFill>
                  <a:srgbClr val="0070C0"/>
                </a:solidFill>
              </a:rPr>
              <a:t>infirme</a:t>
            </a:r>
            <a:r>
              <a:rPr lang="fr-FR" sz="1400" smtClean="0"/>
              <a:t> qui </a:t>
            </a:r>
            <a:r>
              <a:rPr lang="fr-FR" sz="1400" smtClean="0">
                <a:solidFill>
                  <a:schemeClr val="accent6">
                    <a:lumMod val="75000"/>
                  </a:schemeClr>
                </a:solidFill>
              </a:rPr>
              <a:t>volait</a:t>
            </a:r>
            <a:r>
              <a:rPr lang="fr-FR" sz="1400" smtClean="0"/>
              <a:t> !</a:t>
            </a:r>
            <a:br>
              <a:rPr lang="fr-FR" sz="1400" smtClean="0"/>
            </a:br>
            <a:r>
              <a:rPr lang="fr-FR" sz="1400" smtClean="0"/>
              <a:t/>
            </a:r>
            <a:br>
              <a:rPr lang="fr-FR" sz="1400" smtClean="0"/>
            </a:br>
            <a:r>
              <a:rPr lang="fr-FR" sz="1400" smtClean="0"/>
              <a:t>Le Poète est semblable au </a:t>
            </a:r>
            <a:r>
              <a:rPr lang="fr-FR" sz="1400" smtClean="0">
                <a:solidFill>
                  <a:srgbClr val="7030A0"/>
                </a:solidFill>
              </a:rPr>
              <a:t>prince</a:t>
            </a:r>
            <a:r>
              <a:rPr lang="fr-FR" sz="1400" smtClean="0"/>
              <a:t> des </a:t>
            </a:r>
            <a:r>
              <a:rPr lang="fr-FR" sz="1400" smtClean="0">
                <a:solidFill>
                  <a:srgbClr val="7030A0"/>
                </a:solidFill>
              </a:rPr>
              <a:t>nuées</a:t>
            </a:r>
            <a:r>
              <a:rPr lang="fr-FR" sz="1400" smtClean="0"/>
              <a:t> </a:t>
            </a:r>
            <a:br>
              <a:rPr lang="fr-FR" sz="1400" smtClean="0"/>
            </a:br>
            <a:r>
              <a:rPr lang="fr-FR" sz="1400" smtClean="0"/>
              <a:t>Qui </a:t>
            </a:r>
            <a:r>
              <a:rPr lang="fr-FR" sz="1400" smtClean="0">
                <a:solidFill>
                  <a:schemeClr val="accent6">
                    <a:lumMod val="50000"/>
                  </a:schemeClr>
                </a:solidFill>
              </a:rPr>
              <a:t>hante</a:t>
            </a:r>
            <a:r>
              <a:rPr lang="fr-FR" sz="1400" smtClean="0"/>
              <a:t> la </a:t>
            </a:r>
            <a:r>
              <a:rPr lang="fr-FR" sz="1400" smtClean="0">
                <a:solidFill>
                  <a:srgbClr val="FF0000"/>
                </a:solidFill>
              </a:rPr>
              <a:t>tempête</a:t>
            </a:r>
            <a:r>
              <a:rPr lang="fr-FR" sz="1400" smtClean="0"/>
              <a:t> et </a:t>
            </a:r>
            <a:r>
              <a:rPr lang="fr-FR" sz="1400" smtClean="0">
                <a:solidFill>
                  <a:srgbClr val="7030A0"/>
                </a:solidFill>
              </a:rPr>
              <a:t>se rit de </a:t>
            </a:r>
            <a:r>
              <a:rPr lang="fr-FR" sz="1400" smtClean="0"/>
              <a:t>l'archer ;</a:t>
            </a:r>
            <a:br>
              <a:rPr lang="fr-FR" sz="1400" smtClean="0"/>
            </a:br>
            <a:r>
              <a:rPr lang="fr-FR" sz="1400" smtClean="0">
                <a:solidFill>
                  <a:srgbClr val="FF0000"/>
                </a:solidFill>
              </a:rPr>
              <a:t>Exilé</a:t>
            </a:r>
            <a:r>
              <a:rPr lang="fr-FR" sz="1400" smtClean="0"/>
              <a:t> sur le sol </a:t>
            </a:r>
            <a:r>
              <a:rPr lang="fr-FR" sz="1400" smtClean="0">
                <a:solidFill>
                  <a:schemeClr val="accent6">
                    <a:lumMod val="75000"/>
                  </a:schemeClr>
                </a:solidFill>
              </a:rPr>
              <a:t>au milieu </a:t>
            </a:r>
            <a:r>
              <a:rPr lang="fr-FR" sz="1400" smtClean="0"/>
              <a:t>des</a:t>
            </a:r>
            <a:r>
              <a:rPr lang="fr-FR" sz="1400" smtClean="0">
                <a:solidFill>
                  <a:schemeClr val="accent6">
                    <a:lumMod val="75000"/>
                  </a:schemeClr>
                </a:solidFill>
              </a:rPr>
              <a:t> </a:t>
            </a:r>
            <a:r>
              <a:rPr lang="fr-FR" sz="1400" smtClean="0">
                <a:solidFill>
                  <a:srgbClr val="0070C0"/>
                </a:solidFill>
              </a:rPr>
              <a:t>huées</a:t>
            </a:r>
            <a:r>
              <a:rPr lang="fr-FR" sz="1400" smtClean="0"/>
              <a:t>,</a:t>
            </a:r>
            <a:br>
              <a:rPr lang="fr-FR" sz="1400" smtClean="0"/>
            </a:br>
            <a:r>
              <a:rPr lang="fr-FR" sz="1400" smtClean="0"/>
              <a:t>Ses </a:t>
            </a:r>
            <a:r>
              <a:rPr lang="fr-FR" sz="1400" smtClean="0">
                <a:solidFill>
                  <a:srgbClr val="7030A0"/>
                </a:solidFill>
              </a:rPr>
              <a:t>ailes</a:t>
            </a:r>
            <a:r>
              <a:rPr lang="fr-FR" sz="1400" smtClean="0"/>
              <a:t> de </a:t>
            </a:r>
            <a:r>
              <a:rPr lang="fr-FR" sz="1400" smtClean="0">
                <a:solidFill>
                  <a:srgbClr val="7030A0"/>
                </a:solidFill>
              </a:rPr>
              <a:t>géant</a:t>
            </a:r>
            <a:r>
              <a:rPr lang="fr-FR" sz="1400" smtClean="0"/>
              <a:t> </a:t>
            </a:r>
            <a:r>
              <a:rPr lang="fr-FR" sz="1400" smtClean="0">
                <a:solidFill>
                  <a:schemeClr val="accent6"/>
                </a:solidFill>
              </a:rPr>
              <a:t>l'empêchent</a:t>
            </a:r>
            <a:r>
              <a:rPr lang="fr-FR" sz="1400" smtClean="0"/>
              <a:t> de </a:t>
            </a:r>
            <a:r>
              <a:rPr lang="fr-FR" sz="1400" smtClean="0">
                <a:solidFill>
                  <a:schemeClr val="accent6">
                    <a:lumMod val="75000"/>
                  </a:schemeClr>
                </a:solidFill>
              </a:rPr>
              <a:t>marcher</a:t>
            </a:r>
            <a:r>
              <a:rPr lang="fr-FR" sz="1400" smtClean="0"/>
              <a:t>.</a:t>
            </a:r>
            <a:endParaRPr lang="fr-FR" sz="1400"/>
          </a:p>
        </p:txBody>
      </p:sp>
      <p:sp>
        <p:nvSpPr>
          <p:cNvPr id="8" name="Rectangle 7"/>
          <p:cNvSpPr/>
          <p:nvPr/>
        </p:nvSpPr>
        <p:spPr>
          <a:xfrm>
            <a:off x="7391400" y="0"/>
            <a:ext cx="4025900" cy="4185761"/>
          </a:xfrm>
          <a:prstGeom prst="rect">
            <a:avLst/>
          </a:prstGeom>
          <a:solidFill>
            <a:schemeClr val="accent2">
              <a:lumMod val="20000"/>
              <a:lumOff val="80000"/>
            </a:schemeClr>
          </a:solidFill>
        </p:spPr>
        <p:txBody>
          <a:bodyPr wrap="square">
            <a:spAutoFit/>
          </a:bodyPr>
          <a:lstStyle/>
          <a:p>
            <a:r>
              <a:rPr lang="fr-FR" sz="1400" smtClean="0"/>
              <a:t>Souvent, pour s'amuser, les hommes d'équipage</a:t>
            </a:r>
            <a:br>
              <a:rPr lang="fr-FR" sz="1400" smtClean="0"/>
            </a:br>
            <a:r>
              <a:rPr lang="fr-FR" sz="1400" smtClean="0"/>
              <a:t>Prennent des albatros, vastes oiseaux des </a:t>
            </a:r>
            <a:r>
              <a:rPr lang="fr-FR" sz="1400" b="1" smtClean="0"/>
              <a:t>mers</a:t>
            </a:r>
            <a:r>
              <a:rPr lang="fr-FR" sz="1400" smtClean="0"/>
              <a:t>,</a:t>
            </a:r>
            <a:br>
              <a:rPr lang="fr-FR" sz="1400" smtClean="0"/>
            </a:br>
            <a:r>
              <a:rPr lang="fr-FR" sz="1400" smtClean="0"/>
              <a:t>Qui suivent, indolents compagnons de voyage,</a:t>
            </a:r>
            <a:br>
              <a:rPr lang="fr-FR" sz="1400" smtClean="0"/>
            </a:br>
            <a:r>
              <a:rPr lang="fr-FR" sz="1400" smtClean="0"/>
              <a:t>Le navire glissant sur les </a:t>
            </a:r>
            <a:r>
              <a:rPr lang="fr-FR" sz="1400" b="1" smtClean="0"/>
              <a:t>gouffres</a:t>
            </a:r>
            <a:r>
              <a:rPr lang="fr-FR" sz="1400" smtClean="0"/>
              <a:t> amers.</a:t>
            </a:r>
            <a:br>
              <a:rPr lang="fr-FR" sz="1400" smtClean="0"/>
            </a:br>
            <a:r>
              <a:rPr lang="fr-FR" sz="1400" smtClean="0"/>
              <a:t/>
            </a:r>
            <a:br>
              <a:rPr lang="fr-FR" sz="1400" smtClean="0"/>
            </a:br>
            <a:r>
              <a:rPr lang="fr-FR" sz="1400" smtClean="0"/>
              <a:t>A peine les ont-ils déposés sur les </a:t>
            </a:r>
            <a:r>
              <a:rPr lang="fr-FR" sz="1400" b="1" smtClean="0"/>
              <a:t>planches</a:t>
            </a:r>
            <a:r>
              <a:rPr lang="fr-FR" sz="1400" smtClean="0"/>
              <a:t>,</a:t>
            </a:r>
            <a:br>
              <a:rPr lang="fr-FR" sz="1400" smtClean="0"/>
            </a:br>
            <a:r>
              <a:rPr lang="fr-FR" sz="1400" smtClean="0"/>
              <a:t>Que ces rois de l'</a:t>
            </a:r>
            <a:r>
              <a:rPr lang="fr-FR" sz="1400" b="1" smtClean="0"/>
              <a:t>azur</a:t>
            </a:r>
            <a:r>
              <a:rPr lang="fr-FR" sz="1400" smtClean="0"/>
              <a:t>, maladroits et honteux,</a:t>
            </a:r>
            <a:br>
              <a:rPr lang="fr-FR" sz="1400" smtClean="0"/>
            </a:br>
            <a:r>
              <a:rPr lang="fr-FR" sz="1400" smtClean="0"/>
              <a:t>Laissent piteusement leurs grandes ailes blanches</a:t>
            </a:r>
            <a:br>
              <a:rPr lang="fr-FR" sz="1400" smtClean="0"/>
            </a:br>
            <a:r>
              <a:rPr lang="fr-FR" sz="1400" smtClean="0"/>
              <a:t>Comme des avirons </a:t>
            </a:r>
            <a:r>
              <a:rPr lang="fr-FR" sz="1400" b="1" smtClean="0"/>
              <a:t>traîner</a:t>
            </a:r>
            <a:r>
              <a:rPr lang="fr-FR" sz="1400" smtClean="0"/>
              <a:t> à côté d'eux.</a:t>
            </a:r>
            <a:br>
              <a:rPr lang="fr-FR" sz="1400" smtClean="0"/>
            </a:br>
            <a:r>
              <a:rPr lang="fr-FR" sz="1400" smtClean="0"/>
              <a:t/>
            </a:r>
            <a:br>
              <a:rPr lang="fr-FR" sz="1400" smtClean="0"/>
            </a:br>
            <a:r>
              <a:rPr lang="fr-FR" sz="1400" smtClean="0"/>
              <a:t>Ce voyageur </a:t>
            </a:r>
            <a:r>
              <a:rPr lang="fr-FR" sz="1400" b="1" smtClean="0"/>
              <a:t>ailé</a:t>
            </a:r>
            <a:r>
              <a:rPr lang="fr-FR" sz="1400" smtClean="0"/>
              <a:t>, comme il est gauche et veule !</a:t>
            </a:r>
            <a:br>
              <a:rPr lang="fr-FR" sz="1400" smtClean="0"/>
            </a:br>
            <a:r>
              <a:rPr lang="fr-FR" sz="1400" smtClean="0"/>
              <a:t>Lui, naguère si beau, qu'il est comique et laid !</a:t>
            </a:r>
            <a:br>
              <a:rPr lang="fr-FR" sz="1400" smtClean="0"/>
            </a:br>
            <a:r>
              <a:rPr lang="fr-FR" sz="1400" smtClean="0"/>
              <a:t>L'un agace son bec avec un </a:t>
            </a:r>
            <a:r>
              <a:rPr lang="fr-FR" sz="1400" b="1" smtClean="0"/>
              <a:t>brûle-gueule</a:t>
            </a:r>
            <a:r>
              <a:rPr lang="fr-FR" sz="1400" smtClean="0"/>
              <a:t>,</a:t>
            </a:r>
            <a:br>
              <a:rPr lang="fr-FR" sz="1400" smtClean="0"/>
            </a:br>
            <a:r>
              <a:rPr lang="fr-FR" sz="1400" smtClean="0"/>
              <a:t>L'autre mime, en boitant, l'infirme qui </a:t>
            </a:r>
            <a:r>
              <a:rPr lang="fr-FR" sz="1400" b="1" smtClean="0"/>
              <a:t>volait</a:t>
            </a:r>
            <a:r>
              <a:rPr lang="fr-FR" sz="1400" smtClean="0"/>
              <a:t> !</a:t>
            </a:r>
            <a:br>
              <a:rPr lang="fr-FR" sz="1400" smtClean="0"/>
            </a:br>
            <a:r>
              <a:rPr lang="fr-FR" sz="1400" smtClean="0"/>
              <a:t/>
            </a:r>
            <a:br>
              <a:rPr lang="fr-FR" sz="1400" smtClean="0"/>
            </a:br>
            <a:r>
              <a:rPr lang="fr-FR" sz="1400" smtClean="0"/>
              <a:t>Le Poète est semblable au prince des </a:t>
            </a:r>
            <a:r>
              <a:rPr lang="fr-FR" sz="1400" b="1" smtClean="0"/>
              <a:t>nuées</a:t>
            </a:r>
            <a:r>
              <a:rPr lang="fr-FR" sz="1400" smtClean="0"/>
              <a:t> </a:t>
            </a:r>
            <a:br>
              <a:rPr lang="fr-FR" sz="1400" smtClean="0"/>
            </a:br>
            <a:r>
              <a:rPr lang="fr-FR" sz="1400" smtClean="0"/>
              <a:t>Qui hante la tempête et se rit de l'archer ;</a:t>
            </a:r>
            <a:br>
              <a:rPr lang="fr-FR" sz="1400" smtClean="0"/>
            </a:br>
            <a:r>
              <a:rPr lang="fr-FR" sz="1400" smtClean="0"/>
              <a:t>Exilé sur le </a:t>
            </a:r>
            <a:r>
              <a:rPr lang="fr-FR" sz="1400" b="1" smtClean="0"/>
              <a:t>sol</a:t>
            </a:r>
            <a:r>
              <a:rPr lang="fr-FR" sz="1400" smtClean="0"/>
              <a:t> au milieu des huées,</a:t>
            </a:r>
            <a:br>
              <a:rPr lang="fr-FR" sz="1400" smtClean="0"/>
            </a:br>
            <a:r>
              <a:rPr lang="fr-FR" sz="1400" smtClean="0"/>
              <a:t>Ses </a:t>
            </a:r>
            <a:r>
              <a:rPr lang="fr-FR" sz="1400" b="1" smtClean="0"/>
              <a:t>ailes</a:t>
            </a:r>
            <a:r>
              <a:rPr lang="fr-FR" sz="1400" smtClean="0"/>
              <a:t> de géant l'empêchent de </a:t>
            </a:r>
            <a:r>
              <a:rPr lang="fr-FR" sz="1400" b="1" smtClean="0"/>
              <a:t>marcher</a:t>
            </a:r>
            <a:r>
              <a:rPr lang="fr-FR" sz="1400" smtClean="0"/>
              <a:t>.</a:t>
            </a:r>
            <a:endParaRPr lang="fr-FR" sz="1400"/>
          </a:p>
        </p:txBody>
      </p:sp>
      <p:sp>
        <p:nvSpPr>
          <p:cNvPr id="9" name="ZoneTexte 8"/>
          <p:cNvSpPr txBox="1"/>
          <p:nvPr/>
        </p:nvSpPr>
        <p:spPr>
          <a:xfrm>
            <a:off x="23007" y="118923"/>
            <a:ext cx="2716233" cy="461665"/>
          </a:xfrm>
          <a:prstGeom prst="rect">
            <a:avLst/>
          </a:prstGeom>
          <a:solidFill>
            <a:schemeClr val="accent2">
              <a:lumMod val="40000"/>
              <a:lumOff val="60000"/>
            </a:schemeClr>
          </a:solidFill>
        </p:spPr>
        <p:txBody>
          <a:bodyPr wrap="square" rtlCol="0">
            <a:spAutoFit/>
          </a:bodyPr>
          <a:lstStyle>
            <a:defPPr>
              <a:defRPr lang="fr-FR"/>
            </a:defPPr>
            <a:lvl1pPr>
              <a:defRPr sz="2400" b="1"/>
            </a:lvl1pPr>
          </a:lstStyle>
          <a:p>
            <a:r>
              <a:rPr lang="fr-FR"/>
              <a:t>Champs </a:t>
            </a:r>
            <a:r>
              <a:rPr lang="fr-FR" smtClean="0"/>
              <a:t>lexicaux</a:t>
            </a:r>
            <a:endParaRPr lang="fr-FR"/>
          </a:p>
        </p:txBody>
      </p:sp>
      <p:sp>
        <p:nvSpPr>
          <p:cNvPr id="13" name="ZoneTexte 12"/>
          <p:cNvSpPr txBox="1"/>
          <p:nvPr/>
        </p:nvSpPr>
        <p:spPr>
          <a:xfrm>
            <a:off x="0" y="949820"/>
            <a:ext cx="2705100" cy="1754326"/>
          </a:xfrm>
          <a:prstGeom prst="rect">
            <a:avLst/>
          </a:prstGeom>
          <a:noFill/>
        </p:spPr>
        <p:txBody>
          <a:bodyPr wrap="square" rtlCol="0">
            <a:spAutoFit/>
          </a:bodyPr>
          <a:lstStyle/>
          <a:p>
            <a:pPr marL="342900" indent="-342900">
              <a:buFont typeface="+mj-lt"/>
              <a:buAutoNum type="arabicPeriod"/>
            </a:pPr>
            <a:r>
              <a:rPr lang="fr-FR" smtClean="0"/>
              <a:t>la </a:t>
            </a:r>
            <a:r>
              <a:rPr lang="fr-FR" smtClean="0">
                <a:solidFill>
                  <a:srgbClr val="FF0000"/>
                </a:solidFill>
              </a:rPr>
              <a:t>mer </a:t>
            </a:r>
            <a:r>
              <a:rPr lang="fr-FR" smtClean="0"/>
              <a:t>et</a:t>
            </a:r>
            <a:r>
              <a:rPr lang="fr-FR" smtClean="0">
                <a:solidFill>
                  <a:srgbClr val="FF0000"/>
                </a:solidFill>
              </a:rPr>
              <a:t> le voyage</a:t>
            </a:r>
          </a:p>
          <a:p>
            <a:pPr marL="342900" indent="-342900">
              <a:buFont typeface="+mj-lt"/>
              <a:buAutoNum type="arabicPeriod"/>
            </a:pPr>
            <a:r>
              <a:rPr lang="fr-FR" smtClean="0"/>
              <a:t>le </a:t>
            </a:r>
            <a:r>
              <a:rPr lang="fr-FR" smtClean="0">
                <a:solidFill>
                  <a:schemeClr val="accent6">
                    <a:lumMod val="75000"/>
                  </a:schemeClr>
                </a:solidFill>
              </a:rPr>
              <a:t>déplacement</a:t>
            </a:r>
          </a:p>
          <a:p>
            <a:pPr marL="342900" indent="-342900">
              <a:buFont typeface="+mj-lt"/>
              <a:buAutoNum type="arabicPeriod"/>
            </a:pPr>
            <a:r>
              <a:rPr lang="fr-FR" smtClean="0"/>
              <a:t>la </a:t>
            </a:r>
            <a:r>
              <a:rPr lang="fr-FR" smtClean="0">
                <a:solidFill>
                  <a:srgbClr val="7030A0"/>
                </a:solidFill>
              </a:rPr>
              <a:t>supériorité</a:t>
            </a:r>
          </a:p>
          <a:p>
            <a:pPr marL="342900" indent="-342900">
              <a:buFont typeface="+mj-lt"/>
              <a:buAutoNum type="arabicPeriod"/>
            </a:pPr>
            <a:r>
              <a:rPr lang="fr-FR" smtClean="0"/>
              <a:t>l’</a:t>
            </a:r>
            <a:r>
              <a:rPr lang="fr-FR" smtClean="0">
                <a:solidFill>
                  <a:srgbClr val="0070C0"/>
                </a:solidFill>
              </a:rPr>
              <a:t>infériorité</a:t>
            </a:r>
          </a:p>
          <a:p>
            <a:pPr marL="342900" indent="-342900">
              <a:buFont typeface="+mj-lt"/>
              <a:buAutoNum type="arabicPeriod"/>
            </a:pPr>
            <a:r>
              <a:rPr lang="fr-FR" smtClean="0"/>
              <a:t>les </a:t>
            </a:r>
            <a:r>
              <a:rPr lang="fr-FR" b="1" smtClean="0"/>
              <a:t>éléments</a:t>
            </a:r>
            <a:r>
              <a:rPr lang="fr-FR" smtClean="0"/>
              <a:t> : l’air, la terre, l’eau, (le feu).</a:t>
            </a:r>
          </a:p>
        </p:txBody>
      </p:sp>
      <p:sp>
        <p:nvSpPr>
          <p:cNvPr id="14" name="Rectangle 13"/>
          <p:cNvSpPr/>
          <p:nvPr/>
        </p:nvSpPr>
        <p:spPr>
          <a:xfrm>
            <a:off x="-11133" y="4262049"/>
            <a:ext cx="12026900" cy="2585323"/>
          </a:xfrm>
          <a:prstGeom prst="rect">
            <a:avLst/>
          </a:prstGeom>
        </p:spPr>
        <p:txBody>
          <a:bodyPr wrap="square">
            <a:spAutoFit/>
          </a:bodyPr>
          <a:lstStyle/>
          <a:p>
            <a:r>
              <a:rPr lang="fr-FR" b="1" smtClean="0"/>
              <a:t>La </a:t>
            </a:r>
            <a:r>
              <a:rPr lang="fr-FR" b="1" smtClean="0">
                <a:solidFill>
                  <a:srgbClr val="FF0000"/>
                </a:solidFill>
              </a:rPr>
              <a:t>mer</a:t>
            </a:r>
            <a:r>
              <a:rPr lang="fr-FR" b="1" smtClean="0"/>
              <a:t> et le  voyage </a:t>
            </a:r>
            <a:r>
              <a:rPr lang="fr-FR" smtClean="0"/>
              <a:t>: ce champ lexical sert de métaphore à Baudelaire pour parler de la manière dont le Poète, comme un albatros, passera sa vie à « planer » au-dessus des humains, les « hommes d’équipage » du poème.</a:t>
            </a:r>
            <a:br>
              <a:rPr lang="fr-FR" smtClean="0"/>
            </a:br>
            <a:r>
              <a:rPr lang="fr-FR" b="1" smtClean="0"/>
              <a:t>Le </a:t>
            </a:r>
            <a:r>
              <a:rPr lang="fr-FR" b="1" smtClean="0">
                <a:solidFill>
                  <a:schemeClr val="accent6"/>
                </a:solidFill>
              </a:rPr>
              <a:t>déplacement</a:t>
            </a:r>
            <a:r>
              <a:rPr lang="fr-FR" b="1" smtClean="0"/>
              <a:t> </a:t>
            </a:r>
            <a:r>
              <a:rPr lang="fr-FR" smtClean="0"/>
              <a:t>: l’enjeu de ce poème est la capacité de se déplacer, d’évoluer dans un milieu. </a:t>
            </a:r>
          </a:p>
          <a:p>
            <a:r>
              <a:rPr lang="fr-FR" b="1" smtClean="0"/>
              <a:t>Les quatre éléments </a:t>
            </a:r>
            <a:r>
              <a:rPr lang="fr-FR" smtClean="0"/>
              <a:t>: Le Poète doit s’adapter à son milieu. Il est à l’aise dans l’</a:t>
            </a:r>
            <a:r>
              <a:rPr lang="fr-FR" b="1" smtClean="0"/>
              <a:t>air</a:t>
            </a:r>
            <a:r>
              <a:rPr lang="fr-FR" smtClean="0"/>
              <a:t>, (la pensée, l’imagination) où il évolue seul et sans contraintes, sans limites. Il est au contraire maladroit </a:t>
            </a:r>
            <a:r>
              <a:rPr lang="fr-FR" b="1" smtClean="0"/>
              <a:t>sur terre</a:t>
            </a:r>
            <a:r>
              <a:rPr lang="fr-FR" smtClean="0"/>
              <a:t>, dans sa vie quotidienne, sa vie sociale, au milieu des gens.</a:t>
            </a:r>
            <a:br>
              <a:rPr lang="fr-FR" smtClean="0"/>
            </a:br>
            <a:r>
              <a:rPr lang="fr-FR" b="1" smtClean="0"/>
              <a:t>La </a:t>
            </a:r>
            <a:r>
              <a:rPr lang="fr-FR" b="1" smtClean="0">
                <a:solidFill>
                  <a:srgbClr val="7030A0"/>
                </a:solidFill>
              </a:rPr>
              <a:t>supériorité</a:t>
            </a:r>
            <a:r>
              <a:rPr lang="fr-FR" b="1" smtClean="0"/>
              <a:t> et </a:t>
            </a:r>
            <a:r>
              <a:rPr lang="fr-FR" b="1" smtClean="0">
                <a:solidFill>
                  <a:srgbClr val="0070C0"/>
                </a:solidFill>
              </a:rPr>
              <a:t>l’infériorité</a:t>
            </a:r>
            <a:r>
              <a:rPr lang="fr-FR" b="1" smtClean="0"/>
              <a:t> </a:t>
            </a:r>
            <a:r>
              <a:rPr lang="fr-FR" smtClean="0"/>
              <a:t>: c'est le thème principal du poème. Le fait d’être un poète n’a pas que des avantages. </a:t>
            </a:r>
          </a:p>
          <a:p>
            <a:r>
              <a:rPr lang="fr-FR" smtClean="0"/>
              <a:t>Et surtout, c’est en société, face au regard et au jugement d’autrui, que l’on se sentira déconsidéré, méprisé, parce qu’on ne vit pas comme les autres et qu’on ne s’intéresse pas aux choses simples, que l’on néglige ou que l’on oublie.</a:t>
            </a:r>
          </a:p>
          <a:p>
            <a:r>
              <a:rPr lang="fr-FR" smtClean="0"/>
              <a:t>Ne pas savoir </a:t>
            </a:r>
            <a:r>
              <a:rPr lang="fr-FR" b="1" smtClean="0"/>
              <a:t>marcher</a:t>
            </a:r>
            <a:r>
              <a:rPr lang="fr-FR" smtClean="0"/>
              <a:t> alors qu’on sait </a:t>
            </a:r>
            <a:r>
              <a:rPr lang="fr-FR" b="1" smtClean="0"/>
              <a:t>voler</a:t>
            </a:r>
            <a:r>
              <a:rPr lang="fr-FR" smtClean="0"/>
              <a:t>, et même mieux que les autres, est donc, paradoxalement, une </a:t>
            </a:r>
            <a:r>
              <a:rPr lang="fr-FR" b="1" smtClean="0"/>
              <a:t>infirmité</a:t>
            </a:r>
            <a:r>
              <a:rPr lang="fr-FR" smtClean="0"/>
              <a:t>. </a:t>
            </a:r>
          </a:p>
        </p:txBody>
      </p:sp>
      <p:sp>
        <p:nvSpPr>
          <p:cNvPr id="15" name="ZoneTexte 14"/>
          <p:cNvSpPr txBox="1"/>
          <p:nvPr/>
        </p:nvSpPr>
        <p:spPr>
          <a:xfrm>
            <a:off x="-11133" y="3800384"/>
            <a:ext cx="2716233" cy="461665"/>
          </a:xfrm>
          <a:prstGeom prst="rect">
            <a:avLst/>
          </a:prstGeom>
          <a:solidFill>
            <a:schemeClr val="accent2">
              <a:lumMod val="40000"/>
              <a:lumOff val="60000"/>
            </a:schemeClr>
          </a:solidFill>
        </p:spPr>
        <p:txBody>
          <a:bodyPr wrap="square" rtlCol="0">
            <a:spAutoFit/>
          </a:bodyPr>
          <a:lstStyle>
            <a:defPPr>
              <a:defRPr lang="fr-FR"/>
            </a:defPPr>
            <a:lvl1pPr>
              <a:defRPr sz="2400" b="1"/>
            </a:lvl1pPr>
          </a:lstStyle>
          <a:p>
            <a:r>
              <a:rPr lang="fr-FR" smtClean="0"/>
              <a:t>Justification</a:t>
            </a:r>
            <a:endParaRPr lang="fr-FR"/>
          </a:p>
        </p:txBody>
      </p:sp>
    </p:spTree>
    <p:extLst>
      <p:ext uri="{BB962C8B-B14F-4D97-AF65-F5344CB8AC3E}">
        <p14:creationId xmlns:p14="http://schemas.microsoft.com/office/powerpoint/2010/main" val="1229861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0659" y="3803285"/>
            <a:ext cx="11897178" cy="2031325"/>
          </a:xfrm>
          <a:prstGeom prst="rect">
            <a:avLst/>
          </a:prstGeom>
        </p:spPr>
        <p:txBody>
          <a:bodyPr wrap="square">
            <a:spAutoFit/>
          </a:bodyPr>
          <a:lstStyle/>
          <a:p>
            <a:r>
              <a:rPr lang="fr-FR" smtClean="0"/>
              <a:t>Dans ce poème, le choix de quatre </a:t>
            </a:r>
            <a:r>
              <a:rPr lang="fr-FR" b="1" smtClean="0"/>
              <a:t>quatrains</a:t>
            </a:r>
            <a:r>
              <a:rPr lang="fr-FR" smtClean="0"/>
              <a:t> en </a:t>
            </a:r>
            <a:r>
              <a:rPr lang="fr-FR" b="1" smtClean="0"/>
              <a:t>rimes croisées </a:t>
            </a:r>
            <a:r>
              <a:rPr lang="fr-FR" smtClean="0"/>
              <a:t>permet de mettre en évidence une structure cyclique : ce n’est pas un récit linéaire (« d’abord », « ensuite », « enfin ») mais plutôt une observation que l’on peut faire « souvent ». </a:t>
            </a:r>
          </a:p>
          <a:p>
            <a:r>
              <a:rPr lang="fr-FR" smtClean="0"/>
              <a:t>On va donc passer de ce que l’on observe souvent à une règle, et conclure par une idée générale. </a:t>
            </a:r>
            <a:br>
              <a:rPr lang="fr-FR" smtClean="0"/>
            </a:br>
            <a:r>
              <a:rPr lang="fr-FR" smtClean="0"/>
              <a:t>De plus, le personnage principal est un animal. On peut donc comparer ce poème à une fable.  Le personnage du Poète avec un P majuscule le confirme, dans le dernier quatrain : on est face à un </a:t>
            </a:r>
            <a:r>
              <a:rPr lang="fr-FR" b="1" smtClean="0"/>
              <a:t>archétype*</a:t>
            </a:r>
            <a:r>
              <a:rPr lang="fr-FR" smtClean="0"/>
              <a:t>, et non face à un poète particulier.</a:t>
            </a:r>
          </a:p>
          <a:p>
            <a:r>
              <a:rPr lang="fr-FR" smtClean="0"/>
              <a:t>La </a:t>
            </a:r>
            <a:r>
              <a:rPr lang="fr-FR" b="1" smtClean="0"/>
              <a:t>pointe*, </a:t>
            </a:r>
            <a:r>
              <a:rPr lang="fr-FR" smtClean="0"/>
              <a:t>comme dans le sonnet  </a:t>
            </a:r>
            <a:r>
              <a:rPr lang="fr-FR" i="1" smtClean="0"/>
              <a:t>L’Ennemi</a:t>
            </a:r>
            <a:r>
              <a:rPr lang="fr-FR" smtClean="0"/>
              <a:t>, exprime un </a:t>
            </a:r>
            <a:r>
              <a:rPr lang="fr-FR" b="1" smtClean="0"/>
              <a:t>paradoxe*</a:t>
            </a:r>
            <a:r>
              <a:rPr lang="fr-FR" smtClean="0"/>
              <a:t> : ce n’est pas parce qu’on a des ailes géantes que l’on sait marcher. Et même, cet avantage peut devenir un handicap. Être un bon poète ne signifie pas être une bonne personne.</a:t>
            </a:r>
            <a:endParaRPr lang="fr-FR"/>
          </a:p>
        </p:txBody>
      </p:sp>
      <p:sp>
        <p:nvSpPr>
          <p:cNvPr id="4" name="ZoneTexte 3"/>
          <p:cNvSpPr txBox="1"/>
          <p:nvPr/>
        </p:nvSpPr>
        <p:spPr>
          <a:xfrm>
            <a:off x="200659" y="5881621"/>
            <a:ext cx="11897178" cy="923330"/>
          </a:xfrm>
          <a:prstGeom prst="rect">
            <a:avLst/>
          </a:prstGeom>
          <a:solidFill>
            <a:schemeClr val="bg2"/>
          </a:solidFill>
        </p:spPr>
        <p:txBody>
          <a:bodyPr wrap="square" rtlCol="0">
            <a:spAutoFit/>
          </a:bodyPr>
          <a:lstStyle/>
          <a:p>
            <a:r>
              <a:rPr lang="fr-FR" b="1" smtClean="0"/>
              <a:t>Archétype : </a:t>
            </a:r>
            <a:r>
              <a:rPr lang="fr-FR" smtClean="0"/>
              <a:t>personnage utilisé comme un modèle, un type général, une catégorie, et non comme un individu précis.</a:t>
            </a:r>
          </a:p>
          <a:p>
            <a:r>
              <a:rPr lang="fr-FR" b="1" smtClean="0"/>
              <a:t>Pointe*      : </a:t>
            </a:r>
            <a:r>
              <a:rPr lang="fr-FR" smtClean="0"/>
              <a:t>phrase surprenante, à la fin d’un récit. Chute de l’histoire. </a:t>
            </a:r>
          </a:p>
          <a:p>
            <a:r>
              <a:rPr lang="fr-FR" b="1" smtClean="0"/>
              <a:t>Paradoxe* :</a:t>
            </a:r>
            <a:r>
              <a:rPr lang="fr-FR" smtClean="0"/>
              <a:t> qui est contraire à ce à quoi on s’attend, contraire à la logique, mais qui est pourtant vrai.</a:t>
            </a:r>
            <a:endParaRPr lang="fr-FR"/>
          </a:p>
        </p:txBody>
      </p:sp>
      <p:sp>
        <p:nvSpPr>
          <p:cNvPr id="6" name="Rectangle 5"/>
          <p:cNvSpPr/>
          <p:nvPr/>
        </p:nvSpPr>
        <p:spPr>
          <a:xfrm>
            <a:off x="2586841" y="97840"/>
            <a:ext cx="3522585" cy="3600986"/>
          </a:xfrm>
          <a:prstGeom prst="rect">
            <a:avLst/>
          </a:prstGeom>
          <a:solidFill>
            <a:schemeClr val="bg1"/>
          </a:solidFill>
        </p:spPr>
        <p:txBody>
          <a:bodyPr wrap="square">
            <a:spAutoFit/>
          </a:bodyPr>
          <a:lstStyle/>
          <a:p>
            <a:r>
              <a:rPr lang="fr-FR" sz="1200" b="1" smtClean="0"/>
              <a:t>Souvent</a:t>
            </a:r>
            <a:r>
              <a:rPr lang="fr-FR" sz="1200" smtClean="0"/>
              <a:t>, pour s'amuser, les hommes d'équipage</a:t>
            </a:r>
            <a:br>
              <a:rPr lang="fr-FR" sz="1200" smtClean="0"/>
            </a:br>
            <a:r>
              <a:rPr lang="fr-FR" sz="1200" smtClean="0"/>
              <a:t>Prennent des albatros, vastes oiseaux des mers,</a:t>
            </a:r>
            <a:br>
              <a:rPr lang="fr-FR" sz="1200" smtClean="0"/>
            </a:br>
            <a:r>
              <a:rPr lang="fr-FR" sz="1200" smtClean="0"/>
              <a:t>Qui suivent, indolents compagnons de voyage,</a:t>
            </a:r>
            <a:br>
              <a:rPr lang="fr-FR" sz="1200" smtClean="0"/>
            </a:br>
            <a:r>
              <a:rPr lang="fr-FR" sz="1200" smtClean="0"/>
              <a:t>Le navire glissant sur les gouffres amers.</a:t>
            </a:r>
            <a:br>
              <a:rPr lang="fr-FR" sz="1200" smtClean="0"/>
            </a:br>
            <a:r>
              <a:rPr lang="fr-FR" sz="1200" smtClean="0"/>
              <a:t/>
            </a:r>
            <a:br>
              <a:rPr lang="fr-FR" sz="1200" smtClean="0"/>
            </a:br>
            <a:r>
              <a:rPr lang="fr-FR" sz="1200" smtClean="0"/>
              <a:t>À peine les ont-ils déposés sur les planches,</a:t>
            </a:r>
            <a:br>
              <a:rPr lang="fr-FR" sz="1200" smtClean="0"/>
            </a:br>
            <a:r>
              <a:rPr lang="fr-FR" sz="1200" smtClean="0"/>
              <a:t>Que ces rois de l'azur, maladroits et honteux,</a:t>
            </a:r>
            <a:br>
              <a:rPr lang="fr-FR" sz="1200" smtClean="0"/>
            </a:br>
            <a:r>
              <a:rPr lang="fr-FR" sz="1200" smtClean="0"/>
              <a:t>Laissent piteusement leurs grandes ailes blanches</a:t>
            </a:r>
            <a:br>
              <a:rPr lang="fr-FR" sz="1200" smtClean="0"/>
            </a:br>
            <a:r>
              <a:rPr lang="fr-FR" sz="1200" smtClean="0"/>
              <a:t>Comme des avirons traîner à côté d'eux.</a:t>
            </a:r>
            <a:br>
              <a:rPr lang="fr-FR" sz="1200" smtClean="0"/>
            </a:br>
            <a:r>
              <a:rPr lang="fr-FR" sz="1200" smtClean="0"/>
              <a:t/>
            </a:r>
            <a:br>
              <a:rPr lang="fr-FR" sz="1200" smtClean="0"/>
            </a:br>
            <a:r>
              <a:rPr lang="fr-FR" sz="1200" smtClean="0"/>
              <a:t>Ce voyageur ailé, comme il est gauche et veule !</a:t>
            </a:r>
            <a:br>
              <a:rPr lang="fr-FR" sz="1200" smtClean="0"/>
            </a:br>
            <a:r>
              <a:rPr lang="fr-FR" sz="1200" smtClean="0"/>
              <a:t>Lui, naguère si beau, qu'il est comique et laid !</a:t>
            </a:r>
            <a:br>
              <a:rPr lang="fr-FR" sz="1200" smtClean="0"/>
            </a:br>
            <a:r>
              <a:rPr lang="fr-FR" sz="1200" smtClean="0"/>
              <a:t>L'un agace son bec avec un brûle-gueule,</a:t>
            </a:r>
            <a:br>
              <a:rPr lang="fr-FR" sz="1200" smtClean="0"/>
            </a:br>
            <a:r>
              <a:rPr lang="fr-FR" sz="1200" smtClean="0"/>
              <a:t>L'autre mime, en boitant, l'infirme qui volait !</a:t>
            </a:r>
            <a:br>
              <a:rPr lang="fr-FR" sz="1200" smtClean="0"/>
            </a:br>
            <a:r>
              <a:rPr lang="fr-FR" sz="1200" smtClean="0"/>
              <a:t/>
            </a:r>
            <a:br>
              <a:rPr lang="fr-FR" sz="1200" smtClean="0"/>
            </a:br>
            <a:r>
              <a:rPr lang="fr-FR" sz="1200" b="1" smtClean="0"/>
              <a:t>Le Poète </a:t>
            </a:r>
            <a:r>
              <a:rPr lang="fr-FR" sz="1200" smtClean="0"/>
              <a:t>est semblable au prince des nuées </a:t>
            </a:r>
            <a:br>
              <a:rPr lang="fr-FR" sz="1200" smtClean="0"/>
            </a:br>
            <a:r>
              <a:rPr lang="fr-FR" sz="1200" smtClean="0"/>
              <a:t>Qui hante la tempête et se rit de l'archer ;</a:t>
            </a:r>
            <a:br>
              <a:rPr lang="fr-FR" sz="1200" smtClean="0"/>
            </a:br>
            <a:r>
              <a:rPr lang="fr-FR" sz="1200" smtClean="0"/>
              <a:t>Exilé sur le sol au milieu des huées,</a:t>
            </a:r>
            <a:br>
              <a:rPr lang="fr-FR" sz="1200" smtClean="0"/>
            </a:br>
            <a:r>
              <a:rPr lang="fr-FR" sz="1200" smtClean="0"/>
              <a:t>Ses ailes de géant l'empêchent de marcher.</a:t>
            </a:r>
            <a:endParaRPr lang="fr-FR" sz="1200"/>
          </a:p>
        </p:txBody>
      </p:sp>
      <p:sp>
        <p:nvSpPr>
          <p:cNvPr id="7" name="ZoneTexte 6"/>
          <p:cNvSpPr txBox="1"/>
          <p:nvPr/>
        </p:nvSpPr>
        <p:spPr>
          <a:xfrm>
            <a:off x="23008" y="118923"/>
            <a:ext cx="2563834" cy="461665"/>
          </a:xfrm>
          <a:prstGeom prst="rect">
            <a:avLst/>
          </a:prstGeom>
          <a:solidFill>
            <a:schemeClr val="accent2">
              <a:lumMod val="40000"/>
              <a:lumOff val="60000"/>
            </a:schemeClr>
          </a:solidFill>
        </p:spPr>
        <p:txBody>
          <a:bodyPr wrap="square" rtlCol="0">
            <a:spAutoFit/>
          </a:bodyPr>
          <a:lstStyle>
            <a:defPPr>
              <a:defRPr lang="fr-FR"/>
            </a:defPPr>
            <a:lvl1pPr>
              <a:defRPr sz="2400" b="1"/>
            </a:lvl1pPr>
          </a:lstStyle>
          <a:p>
            <a:r>
              <a:rPr lang="fr-FR" smtClean="0"/>
              <a:t>Versification</a:t>
            </a:r>
            <a:endParaRPr lang="fr-FR"/>
          </a:p>
        </p:txBody>
      </p:sp>
      <p:sp>
        <p:nvSpPr>
          <p:cNvPr id="8" name="Accolade fermante 7"/>
          <p:cNvSpPr/>
          <p:nvPr/>
        </p:nvSpPr>
        <p:spPr>
          <a:xfrm>
            <a:off x="6352049" y="189287"/>
            <a:ext cx="339481" cy="25626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Rectangle à coins arrondis 9"/>
          <p:cNvSpPr/>
          <p:nvPr/>
        </p:nvSpPr>
        <p:spPr>
          <a:xfrm>
            <a:off x="7474730" y="679577"/>
            <a:ext cx="3008715" cy="38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Situation : quand, où, qui ? </a:t>
            </a:r>
            <a:endParaRPr lang="fr-FR"/>
          </a:p>
        </p:txBody>
      </p:sp>
      <p:sp>
        <p:nvSpPr>
          <p:cNvPr id="13" name="Accolade ouvrante 12"/>
          <p:cNvSpPr/>
          <p:nvPr/>
        </p:nvSpPr>
        <p:spPr>
          <a:xfrm>
            <a:off x="2235462" y="263124"/>
            <a:ext cx="393260" cy="3256182"/>
          </a:xfrm>
          <a:prstGeom prst="leftBrace">
            <a:avLst>
              <a:gd name="adj1" fmla="val 183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à coins arrondis 14"/>
          <p:cNvSpPr/>
          <p:nvPr/>
        </p:nvSpPr>
        <p:spPr>
          <a:xfrm>
            <a:off x="444500" y="1413753"/>
            <a:ext cx="1645089" cy="934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fr-FR" smtClean="0"/>
          </a:p>
          <a:p>
            <a:pPr algn="ctr"/>
            <a:r>
              <a:rPr lang="fr-FR" smtClean="0"/>
              <a:t>4 quatrains une fable</a:t>
            </a:r>
          </a:p>
          <a:p>
            <a:pPr algn="r"/>
            <a:endParaRPr lang="fr-FR" smtClean="0"/>
          </a:p>
        </p:txBody>
      </p:sp>
      <p:sp>
        <p:nvSpPr>
          <p:cNvPr id="38" name="ZoneTexte 37"/>
          <p:cNvSpPr txBox="1"/>
          <p:nvPr/>
        </p:nvSpPr>
        <p:spPr>
          <a:xfrm>
            <a:off x="5838175" y="104126"/>
            <a:ext cx="352181" cy="830997"/>
          </a:xfrm>
          <a:prstGeom prst="rect">
            <a:avLst/>
          </a:prstGeom>
          <a:noFill/>
        </p:spPr>
        <p:txBody>
          <a:bodyPr wrap="square" rtlCol="0">
            <a:spAutoFit/>
          </a:bodyPr>
          <a:lstStyle/>
          <a:p>
            <a:r>
              <a:rPr lang="fr-FR" sz="1200">
                <a:solidFill>
                  <a:srgbClr val="FF0000"/>
                </a:solidFill>
                <a:latin typeface="Verdana" panose="020B0604030504040204" pitchFamily="34" charset="0"/>
              </a:rPr>
              <a:t>a</a:t>
            </a:r>
          </a:p>
          <a:p>
            <a:r>
              <a:rPr lang="fr-FR" sz="1200">
                <a:solidFill>
                  <a:schemeClr val="accent6">
                    <a:lumMod val="75000"/>
                  </a:schemeClr>
                </a:solidFill>
                <a:latin typeface="Verdana" panose="020B0604030504040204" pitchFamily="34" charset="0"/>
              </a:rPr>
              <a:t>b</a:t>
            </a:r>
          </a:p>
          <a:p>
            <a:r>
              <a:rPr lang="fr-FR" sz="1200">
                <a:solidFill>
                  <a:srgbClr val="FF0000"/>
                </a:solidFill>
                <a:latin typeface="Verdana" panose="020B0604030504040204" pitchFamily="34" charset="0"/>
              </a:rPr>
              <a:t>a</a:t>
            </a:r>
          </a:p>
          <a:p>
            <a:r>
              <a:rPr lang="fr-FR" sz="1200">
                <a:solidFill>
                  <a:schemeClr val="accent6">
                    <a:lumMod val="75000"/>
                  </a:schemeClr>
                </a:solidFill>
                <a:latin typeface="Verdana" panose="020B0604030504040204" pitchFamily="34" charset="0"/>
              </a:rPr>
              <a:t>b</a:t>
            </a:r>
          </a:p>
        </p:txBody>
      </p:sp>
      <p:sp>
        <p:nvSpPr>
          <p:cNvPr id="46" name="Rectangle à coins arrondis 45"/>
          <p:cNvSpPr/>
          <p:nvPr/>
        </p:nvSpPr>
        <p:spPr>
          <a:xfrm>
            <a:off x="7474730" y="1282807"/>
            <a:ext cx="3008715" cy="38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Action : l’oiseau maladroit</a:t>
            </a:r>
            <a:endParaRPr lang="fr-FR"/>
          </a:p>
        </p:txBody>
      </p:sp>
      <p:sp>
        <p:nvSpPr>
          <p:cNvPr id="47" name="Rectangle à coins arrondis 46"/>
          <p:cNvSpPr/>
          <p:nvPr/>
        </p:nvSpPr>
        <p:spPr>
          <a:xfrm>
            <a:off x="7474730" y="1848736"/>
            <a:ext cx="3008715" cy="38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Action : les marins moqueurs</a:t>
            </a:r>
            <a:endParaRPr lang="fr-FR"/>
          </a:p>
        </p:txBody>
      </p:sp>
      <p:sp>
        <p:nvSpPr>
          <p:cNvPr id="49" name="Accolade fermante 48"/>
          <p:cNvSpPr/>
          <p:nvPr/>
        </p:nvSpPr>
        <p:spPr>
          <a:xfrm>
            <a:off x="6352047" y="2873060"/>
            <a:ext cx="339481" cy="7719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Rectangle à coins arrondis 49"/>
          <p:cNvSpPr/>
          <p:nvPr/>
        </p:nvSpPr>
        <p:spPr>
          <a:xfrm>
            <a:off x="6886888" y="3060278"/>
            <a:ext cx="4196225" cy="38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La synthèse : le Poète</a:t>
            </a:r>
            <a:endParaRPr lang="fr-FR"/>
          </a:p>
        </p:txBody>
      </p:sp>
      <p:sp>
        <p:nvSpPr>
          <p:cNvPr id="51" name="Flèche courbée vers la gauche 50"/>
          <p:cNvSpPr/>
          <p:nvPr/>
        </p:nvSpPr>
        <p:spPr>
          <a:xfrm>
            <a:off x="10673809" y="896408"/>
            <a:ext cx="409303" cy="122446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3" name="Flèche courbée vers la gauche 52"/>
          <p:cNvSpPr/>
          <p:nvPr/>
        </p:nvSpPr>
        <p:spPr>
          <a:xfrm rot="10800000">
            <a:off x="6886888" y="828038"/>
            <a:ext cx="409303" cy="122446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6810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8218" y="8669"/>
            <a:ext cx="3426394" cy="461665"/>
          </a:xfrm>
          <a:prstGeom prst="rect">
            <a:avLst/>
          </a:prstGeom>
          <a:solidFill>
            <a:schemeClr val="accent2">
              <a:lumMod val="40000"/>
              <a:lumOff val="60000"/>
            </a:schemeClr>
          </a:solidFill>
        </p:spPr>
        <p:txBody>
          <a:bodyPr wrap="square" rtlCol="0">
            <a:spAutoFit/>
          </a:bodyPr>
          <a:lstStyle/>
          <a:p>
            <a:r>
              <a:rPr lang="fr-FR" sz="2400" b="1" smtClean="0"/>
              <a:t>Figures de style</a:t>
            </a:r>
            <a:endParaRPr lang="fr-FR" sz="2400" b="1"/>
          </a:p>
        </p:txBody>
      </p:sp>
      <p:sp>
        <p:nvSpPr>
          <p:cNvPr id="4" name="Rectangle 3"/>
          <p:cNvSpPr/>
          <p:nvPr/>
        </p:nvSpPr>
        <p:spPr>
          <a:xfrm>
            <a:off x="84567" y="418086"/>
            <a:ext cx="12192000" cy="5047536"/>
          </a:xfrm>
          <a:prstGeom prst="rect">
            <a:avLst/>
          </a:prstGeom>
        </p:spPr>
        <p:txBody>
          <a:bodyPr wrap="square">
            <a:spAutoFit/>
          </a:bodyPr>
          <a:lstStyle/>
          <a:p>
            <a:r>
              <a:rPr lang="fr-FR" sz="1400" smtClean="0"/>
              <a:t>Souvent, pour s'amuser, les </a:t>
            </a:r>
            <a:r>
              <a:rPr lang="fr-FR" sz="1400" smtClean="0">
                <a:solidFill>
                  <a:srgbClr val="FF0000"/>
                </a:solidFill>
              </a:rPr>
              <a:t>hommes d'équipage	</a:t>
            </a:r>
            <a:r>
              <a:rPr lang="fr-FR" sz="1400" b="1" smtClean="0">
                <a:solidFill>
                  <a:srgbClr val="FF0000"/>
                </a:solidFill>
              </a:rPr>
              <a:t>Périphrase</a:t>
            </a:r>
            <a:r>
              <a:rPr lang="fr-FR" sz="1400" smtClean="0">
                <a:solidFill>
                  <a:srgbClr val="FF0000"/>
                </a:solidFill>
              </a:rPr>
              <a:t> : </a:t>
            </a:r>
            <a:r>
              <a:rPr lang="fr-FR" sz="1400" smtClean="0"/>
              <a:t>les marins. Permet d’insister sur leur aspect collectif et soudé (face à l’oiseau.) </a:t>
            </a:r>
            <a:br>
              <a:rPr lang="fr-FR" sz="1400" smtClean="0"/>
            </a:br>
            <a:r>
              <a:rPr lang="fr-FR" sz="1400" smtClean="0"/>
              <a:t>Prennent des albatros, </a:t>
            </a:r>
            <a:r>
              <a:rPr lang="fr-FR" sz="1400" smtClean="0">
                <a:solidFill>
                  <a:srgbClr val="FF0000"/>
                </a:solidFill>
              </a:rPr>
              <a:t>vastes oiseaux des mers</a:t>
            </a:r>
            <a:r>
              <a:rPr lang="fr-FR" sz="1400" smtClean="0"/>
              <a:t>,	</a:t>
            </a:r>
            <a:r>
              <a:rPr lang="fr-FR" sz="1400" b="1" smtClean="0">
                <a:solidFill>
                  <a:srgbClr val="FF0000"/>
                </a:solidFill>
              </a:rPr>
              <a:t>Périphrase</a:t>
            </a:r>
            <a:r>
              <a:rPr lang="fr-FR" sz="1400" smtClean="0"/>
              <a:t> : description pour le lecteur qui ne saurait pas le sens de ce mot</a:t>
            </a:r>
            <a:br>
              <a:rPr lang="fr-FR" sz="1400" smtClean="0"/>
            </a:br>
            <a:r>
              <a:rPr lang="fr-FR" sz="1400" smtClean="0"/>
              <a:t>Qui suivent, </a:t>
            </a:r>
            <a:r>
              <a:rPr lang="fr-FR" sz="1400" b="1" smtClean="0">
                <a:solidFill>
                  <a:srgbClr val="00B0F0"/>
                </a:solidFill>
              </a:rPr>
              <a:t>indolents</a:t>
            </a:r>
            <a:r>
              <a:rPr lang="fr-FR" sz="1400" smtClean="0"/>
              <a:t> </a:t>
            </a:r>
            <a:r>
              <a:rPr lang="fr-FR" sz="1400" smtClean="0">
                <a:solidFill>
                  <a:srgbClr val="FF0000"/>
                </a:solidFill>
              </a:rPr>
              <a:t>compagnons de voyage</a:t>
            </a:r>
            <a:r>
              <a:rPr lang="fr-FR" sz="1400" smtClean="0"/>
              <a:t>,	</a:t>
            </a:r>
            <a:r>
              <a:rPr lang="fr-FR" sz="1400" b="1" smtClean="0">
                <a:solidFill>
                  <a:srgbClr val="00B0F0"/>
                </a:solidFill>
              </a:rPr>
              <a:t>Personnification</a:t>
            </a:r>
            <a:r>
              <a:rPr lang="fr-FR" sz="1400" smtClean="0"/>
              <a:t> : qui font les choses </a:t>
            </a:r>
            <a:r>
              <a:rPr lang="fr-FR" sz="1400" smtClean="0">
                <a:solidFill>
                  <a:srgbClr val="00B0F0"/>
                </a:solidFill>
              </a:rPr>
              <a:t>sans s’agiter</a:t>
            </a:r>
            <a:r>
              <a:rPr lang="fr-FR" sz="1400" smtClean="0"/>
              <a:t>, sans faire d’effort, </a:t>
            </a:r>
            <a:r>
              <a:rPr lang="fr-FR" sz="1400" smtClean="0">
                <a:solidFill>
                  <a:srgbClr val="00B0F0"/>
                </a:solidFill>
              </a:rPr>
              <a:t>tranquillement</a:t>
            </a:r>
            <a:r>
              <a:rPr lang="fr-FR" sz="1400" smtClean="0">
                <a:solidFill>
                  <a:schemeClr val="accent1"/>
                </a:solidFill>
              </a:rPr>
              <a:t>.</a:t>
            </a:r>
          </a:p>
          <a:p>
            <a:r>
              <a:rPr lang="fr-FR" sz="1400">
                <a:solidFill>
                  <a:schemeClr val="accent1"/>
                </a:solidFill>
              </a:rPr>
              <a:t>	</a:t>
            </a:r>
            <a:r>
              <a:rPr lang="fr-FR" sz="1400" smtClean="0">
                <a:solidFill>
                  <a:schemeClr val="accent1"/>
                </a:solidFill>
              </a:rPr>
              <a:t>			</a:t>
            </a:r>
            <a:r>
              <a:rPr lang="fr-FR" sz="1400" b="1" smtClean="0">
                <a:solidFill>
                  <a:srgbClr val="FF0000"/>
                </a:solidFill>
              </a:rPr>
              <a:t>Périphrase</a:t>
            </a:r>
            <a:r>
              <a:rPr lang="fr-FR" sz="1400" smtClean="0">
                <a:solidFill>
                  <a:srgbClr val="FF0000"/>
                </a:solidFill>
              </a:rPr>
              <a:t> </a:t>
            </a:r>
            <a:r>
              <a:rPr lang="fr-FR" sz="1400" smtClean="0"/>
              <a:t>et </a:t>
            </a:r>
            <a:r>
              <a:rPr lang="fr-FR" sz="1400" b="1" smtClean="0">
                <a:solidFill>
                  <a:srgbClr val="FF0000"/>
                </a:solidFill>
              </a:rPr>
              <a:t>personnification</a:t>
            </a:r>
            <a:r>
              <a:rPr lang="fr-FR" sz="1400" smtClean="0">
                <a:solidFill>
                  <a:srgbClr val="FF0000"/>
                </a:solidFill>
              </a:rPr>
              <a:t> </a:t>
            </a:r>
            <a:r>
              <a:rPr lang="fr-FR" sz="1400" smtClean="0"/>
              <a:t>: les oiseaux sont des voyageurs amis du navire et de ses occupants.</a:t>
            </a:r>
            <a:br>
              <a:rPr lang="fr-FR" sz="1400" smtClean="0"/>
            </a:br>
            <a:r>
              <a:rPr lang="fr-FR" sz="1400" smtClean="0"/>
              <a:t>Le navire </a:t>
            </a:r>
            <a:r>
              <a:rPr lang="fr-FR" sz="1400" b="1" smtClean="0">
                <a:solidFill>
                  <a:schemeClr val="accent6">
                    <a:lumMod val="50000"/>
                  </a:schemeClr>
                </a:solidFill>
              </a:rPr>
              <a:t>glissant</a:t>
            </a:r>
            <a:r>
              <a:rPr lang="fr-FR" sz="1400" smtClean="0"/>
              <a:t> sur les </a:t>
            </a:r>
            <a:r>
              <a:rPr lang="fr-FR" sz="1400" b="1" smtClean="0">
                <a:solidFill>
                  <a:srgbClr val="FF0000"/>
                </a:solidFill>
              </a:rPr>
              <a:t>gouffres</a:t>
            </a:r>
            <a:r>
              <a:rPr lang="fr-FR" sz="1400" smtClean="0"/>
              <a:t> </a:t>
            </a:r>
            <a:r>
              <a:rPr lang="fr-FR" sz="1400" b="1" smtClean="0">
                <a:solidFill>
                  <a:srgbClr val="7030A0"/>
                </a:solidFill>
              </a:rPr>
              <a:t>amers</a:t>
            </a:r>
            <a:r>
              <a:rPr lang="fr-FR" sz="1400" smtClean="0"/>
              <a:t>.	</a:t>
            </a:r>
            <a:r>
              <a:rPr lang="fr-FR" sz="1400" b="1" smtClean="0">
                <a:solidFill>
                  <a:schemeClr val="accent6">
                    <a:lumMod val="50000"/>
                  </a:schemeClr>
                </a:solidFill>
              </a:rPr>
              <a:t>métaphore</a:t>
            </a:r>
            <a:r>
              <a:rPr lang="fr-FR" sz="1400" smtClean="0"/>
              <a:t> : la même douceur et la même rapidité du mouvement pour le bateau et l’oiseau</a:t>
            </a:r>
          </a:p>
          <a:p>
            <a:r>
              <a:rPr lang="fr-FR" sz="1400"/>
              <a:t>	</a:t>
            </a:r>
            <a:r>
              <a:rPr lang="fr-FR" sz="1400" smtClean="0"/>
              <a:t>			</a:t>
            </a:r>
            <a:r>
              <a:rPr lang="fr-FR" sz="1400" b="1" smtClean="0">
                <a:solidFill>
                  <a:srgbClr val="FF0000"/>
                </a:solidFill>
              </a:rPr>
              <a:t>métaphore</a:t>
            </a:r>
            <a:r>
              <a:rPr lang="fr-FR" sz="1400" smtClean="0"/>
              <a:t> : la verticalité, la profondeur de l’élément dans lequel on peut tomber, et donc le danger.</a:t>
            </a:r>
          </a:p>
          <a:p>
            <a:r>
              <a:rPr lang="fr-FR" sz="1400"/>
              <a:t>	</a:t>
            </a:r>
            <a:r>
              <a:rPr lang="fr-FR" sz="1400" smtClean="0"/>
              <a:t>			</a:t>
            </a:r>
            <a:r>
              <a:rPr lang="fr-FR" sz="1400" b="1" smtClean="0">
                <a:solidFill>
                  <a:srgbClr val="7030A0"/>
                </a:solidFill>
              </a:rPr>
              <a:t> hyperbole</a:t>
            </a:r>
            <a:r>
              <a:rPr lang="fr-FR" sz="1400" smtClean="0"/>
              <a:t> : le goût de la mer n’est pas « amer » mais « salé ». L’amertume représenterait le dégoût et l’horreur 						de celui qui avalerait cette eau en se noyant et donc le danger caché sous la surface lisse et tranquille. </a:t>
            </a:r>
            <a:br>
              <a:rPr lang="fr-FR" sz="1400" smtClean="0"/>
            </a:br>
            <a:r>
              <a:rPr lang="fr-FR" sz="1400" smtClean="0"/>
              <a:t>A peine les ont-ils déposés sur les </a:t>
            </a:r>
            <a:r>
              <a:rPr lang="fr-FR" sz="1400" b="1" smtClean="0"/>
              <a:t>planches</a:t>
            </a:r>
            <a:r>
              <a:rPr lang="fr-FR" sz="1400" smtClean="0"/>
              <a:t>,	métaphore : au sens propre, les planches en bois du pont du bateau. Au sens figuré : sur une scène</a:t>
            </a:r>
            <a:br>
              <a:rPr lang="fr-FR" sz="1400" smtClean="0"/>
            </a:br>
            <a:r>
              <a:rPr lang="fr-FR" sz="1400" smtClean="0"/>
              <a:t>Que ces </a:t>
            </a:r>
            <a:r>
              <a:rPr lang="fr-FR" sz="1400" b="1" smtClean="0">
                <a:solidFill>
                  <a:schemeClr val="accent6">
                    <a:lumMod val="75000"/>
                  </a:schemeClr>
                </a:solidFill>
              </a:rPr>
              <a:t>rois de l'azur</a:t>
            </a:r>
            <a:r>
              <a:rPr lang="fr-FR" sz="1400" smtClean="0"/>
              <a:t>, maladroits et </a:t>
            </a:r>
            <a:r>
              <a:rPr lang="fr-FR" sz="1400" b="1" smtClean="0">
                <a:solidFill>
                  <a:srgbClr val="00B0F0"/>
                </a:solidFill>
              </a:rPr>
              <a:t>honteux</a:t>
            </a:r>
            <a:r>
              <a:rPr lang="fr-FR" sz="1400" smtClean="0"/>
              <a:t>,	</a:t>
            </a:r>
            <a:r>
              <a:rPr lang="fr-FR" sz="1400" b="1" smtClean="0">
                <a:solidFill>
                  <a:schemeClr val="accent6">
                    <a:lumMod val="75000"/>
                  </a:schemeClr>
                </a:solidFill>
              </a:rPr>
              <a:t>périphrases méliorative </a:t>
            </a:r>
            <a:r>
              <a:rPr lang="fr-FR" sz="1400" smtClean="0"/>
              <a:t>: les albatros sont désignés par l’élément dans lequel ils sont des maîtres. </a:t>
            </a:r>
            <a:br>
              <a:rPr lang="fr-FR" sz="1400" smtClean="0"/>
            </a:br>
            <a:r>
              <a:rPr lang="fr-FR" sz="1400" smtClean="0"/>
              <a:t>Laissent </a:t>
            </a:r>
            <a:r>
              <a:rPr lang="fr-FR" sz="1400" b="1" smtClean="0">
                <a:solidFill>
                  <a:srgbClr val="00B0F0"/>
                </a:solidFill>
              </a:rPr>
              <a:t>piteusement</a:t>
            </a:r>
            <a:r>
              <a:rPr lang="fr-FR" sz="1400" smtClean="0"/>
              <a:t> leurs grandes ailes blanches	</a:t>
            </a:r>
            <a:r>
              <a:rPr lang="fr-FR" sz="1400" b="1" smtClean="0">
                <a:solidFill>
                  <a:srgbClr val="FF0000"/>
                </a:solidFill>
              </a:rPr>
              <a:t>personnification</a:t>
            </a:r>
            <a:r>
              <a:rPr lang="fr-FR" sz="1400" smtClean="0"/>
              <a:t> : un albatros n’est ni </a:t>
            </a:r>
            <a:r>
              <a:rPr lang="fr-FR" sz="1400" smtClean="0">
                <a:solidFill>
                  <a:srgbClr val="0070C0"/>
                </a:solidFill>
              </a:rPr>
              <a:t>honteux</a:t>
            </a:r>
            <a:r>
              <a:rPr lang="fr-FR" sz="1400" smtClean="0"/>
              <a:t> ni </a:t>
            </a:r>
            <a:r>
              <a:rPr lang="fr-FR" sz="1400" smtClean="0">
                <a:solidFill>
                  <a:srgbClr val="0070C0"/>
                </a:solidFill>
              </a:rPr>
              <a:t>piteux</a:t>
            </a:r>
            <a:r>
              <a:rPr lang="fr-FR" sz="1400" smtClean="0"/>
              <a:t>. Mais le regard de l’observateur l’humanise. </a:t>
            </a:r>
            <a:br>
              <a:rPr lang="fr-FR" sz="1400" smtClean="0"/>
            </a:br>
            <a:r>
              <a:rPr lang="fr-FR" sz="1400" smtClean="0">
                <a:solidFill>
                  <a:srgbClr val="FF0000"/>
                </a:solidFill>
              </a:rPr>
              <a:t>Comme des avirons </a:t>
            </a:r>
            <a:r>
              <a:rPr lang="fr-FR" sz="1400" smtClean="0"/>
              <a:t>traîner à côté d'eux.	</a:t>
            </a:r>
            <a:r>
              <a:rPr lang="fr-FR" sz="1400" b="1" smtClean="0">
                <a:solidFill>
                  <a:srgbClr val="FF0000"/>
                </a:solidFill>
              </a:rPr>
              <a:t>comparaison</a:t>
            </a:r>
            <a:r>
              <a:rPr lang="fr-FR" sz="1400" smtClean="0"/>
              <a:t> : les ailes ressemblent à des rames. Sur la terre elles ne servent à rien. Si l’oiseau était  							dans l’eau il semblerait nager grâce à elles.  Il n’a pas le bon équipement.</a:t>
            </a:r>
            <a:br>
              <a:rPr lang="fr-FR" sz="1400" smtClean="0"/>
            </a:br>
            <a:r>
              <a:rPr lang="fr-FR" sz="1400" smtClean="0"/>
              <a:t>Ce </a:t>
            </a:r>
            <a:r>
              <a:rPr lang="fr-FR" sz="1400" smtClean="0">
                <a:solidFill>
                  <a:srgbClr val="FF0000"/>
                </a:solidFill>
              </a:rPr>
              <a:t>voyageur ailé</a:t>
            </a:r>
            <a:r>
              <a:rPr lang="fr-FR" sz="1400" smtClean="0"/>
              <a:t>, comme il est gauche et </a:t>
            </a:r>
            <a:r>
              <a:rPr lang="fr-FR" sz="1400" smtClean="0">
                <a:solidFill>
                  <a:schemeClr val="accent1">
                    <a:lumMod val="75000"/>
                  </a:schemeClr>
                </a:solidFill>
              </a:rPr>
              <a:t>veule</a:t>
            </a:r>
            <a:r>
              <a:rPr lang="fr-FR" sz="1400" smtClean="0"/>
              <a:t> !	</a:t>
            </a:r>
            <a:r>
              <a:rPr lang="fr-FR" sz="1400" b="1" smtClean="0">
                <a:solidFill>
                  <a:schemeClr val="accent6">
                    <a:lumMod val="75000"/>
                  </a:schemeClr>
                </a:solidFill>
              </a:rPr>
              <a:t> </a:t>
            </a:r>
            <a:r>
              <a:rPr lang="fr-FR" sz="1400" b="1" smtClean="0">
                <a:solidFill>
                  <a:srgbClr val="FF0000"/>
                </a:solidFill>
              </a:rPr>
              <a:t>périphrase</a:t>
            </a:r>
            <a:r>
              <a:rPr lang="fr-FR" sz="1400" b="1" smtClean="0">
                <a:solidFill>
                  <a:schemeClr val="accent6">
                    <a:lumMod val="75000"/>
                  </a:schemeClr>
                </a:solidFill>
              </a:rPr>
              <a:t> </a:t>
            </a:r>
            <a:r>
              <a:rPr lang="fr-FR" sz="1400" smtClean="0"/>
              <a:t>: l’albatros désignant l’oiseau comme un humain, voire comme Hermès, le dieu des voyageurs</a:t>
            </a:r>
            <a:br>
              <a:rPr lang="fr-FR" sz="1400" smtClean="0"/>
            </a:br>
            <a:r>
              <a:rPr lang="fr-FR" sz="1400" smtClean="0"/>
              <a:t>Lui, naguère si </a:t>
            </a:r>
            <a:r>
              <a:rPr lang="fr-FR" sz="1400" b="1" smtClean="0">
                <a:solidFill>
                  <a:schemeClr val="accent6">
                    <a:lumMod val="75000"/>
                  </a:schemeClr>
                </a:solidFill>
              </a:rPr>
              <a:t>beau</a:t>
            </a:r>
            <a:r>
              <a:rPr lang="fr-FR" sz="1400" smtClean="0"/>
              <a:t>, qu'il est comique et </a:t>
            </a:r>
            <a:r>
              <a:rPr lang="fr-FR" sz="1400" b="1" smtClean="0">
                <a:solidFill>
                  <a:schemeClr val="accent6">
                    <a:lumMod val="75000"/>
                  </a:schemeClr>
                </a:solidFill>
              </a:rPr>
              <a:t>laid</a:t>
            </a:r>
            <a:r>
              <a:rPr lang="fr-FR" sz="1400" smtClean="0"/>
              <a:t> !		et le messager des dieux… </a:t>
            </a:r>
            <a:br>
              <a:rPr lang="fr-FR" sz="1400" smtClean="0"/>
            </a:br>
            <a:r>
              <a:rPr lang="fr-FR" sz="1400" smtClean="0"/>
              <a:t>L'un agace </a:t>
            </a:r>
            <a:r>
              <a:rPr lang="fr-FR" sz="1400" smtClean="0">
                <a:solidFill>
                  <a:srgbClr val="FF0000"/>
                </a:solidFill>
              </a:rPr>
              <a:t>son bec </a:t>
            </a:r>
            <a:r>
              <a:rPr lang="fr-FR" sz="1400" smtClean="0"/>
              <a:t>avec un brûle-gueule,	</a:t>
            </a:r>
            <a:r>
              <a:rPr lang="fr-FR" sz="1400" b="1" smtClean="0">
                <a:solidFill>
                  <a:schemeClr val="accent6">
                    <a:lumMod val="75000"/>
                  </a:schemeClr>
                </a:solidFill>
              </a:rPr>
              <a:t>antithèse</a:t>
            </a:r>
            <a:r>
              <a:rPr lang="fr-FR" sz="1400" smtClean="0"/>
              <a:t> : opposition entre les </a:t>
            </a:r>
            <a:r>
              <a:rPr lang="fr-FR" sz="1400" b="1" smtClean="0"/>
              <a:t>apparences</a:t>
            </a:r>
            <a:r>
              <a:rPr lang="fr-FR" sz="1400" smtClean="0"/>
              <a:t> : le regard change quand on le voit sur terre</a:t>
            </a:r>
            <a:br>
              <a:rPr lang="fr-FR" sz="1400" smtClean="0"/>
            </a:br>
            <a:r>
              <a:rPr lang="fr-FR" sz="1400" smtClean="0"/>
              <a:t>L'autre mime, en boitant, </a:t>
            </a:r>
            <a:r>
              <a:rPr lang="fr-FR" sz="1400" b="1">
                <a:solidFill>
                  <a:schemeClr val="accent6">
                    <a:lumMod val="75000"/>
                  </a:schemeClr>
                </a:solidFill>
              </a:rPr>
              <a:t>l'infirme</a:t>
            </a:r>
            <a:r>
              <a:rPr lang="fr-FR" sz="1400" smtClean="0"/>
              <a:t> qui </a:t>
            </a:r>
            <a:r>
              <a:rPr lang="fr-FR" sz="1400" b="1" smtClean="0">
                <a:solidFill>
                  <a:schemeClr val="accent6">
                    <a:lumMod val="75000"/>
                  </a:schemeClr>
                </a:solidFill>
              </a:rPr>
              <a:t>volait</a:t>
            </a:r>
            <a:r>
              <a:rPr lang="fr-FR" sz="1400" smtClean="0"/>
              <a:t> !	</a:t>
            </a:r>
            <a:r>
              <a:rPr lang="fr-FR" sz="1400" b="1" smtClean="0">
                <a:solidFill>
                  <a:schemeClr val="accent6">
                    <a:lumMod val="75000"/>
                  </a:schemeClr>
                </a:solidFill>
              </a:rPr>
              <a:t>antithèse</a:t>
            </a:r>
            <a:r>
              <a:rPr lang="fr-FR" sz="1400" smtClean="0"/>
              <a:t> : opposition entre les </a:t>
            </a:r>
            <a:r>
              <a:rPr lang="fr-FR" sz="1400" b="1" smtClean="0"/>
              <a:t>capacités</a:t>
            </a:r>
            <a:r>
              <a:rPr lang="fr-FR" sz="1400" smtClean="0"/>
              <a:t> (« infirme » | « volait » et (« ailes » | « marcher »).  </a:t>
            </a:r>
          </a:p>
          <a:p>
            <a:r>
              <a:rPr lang="fr-FR" sz="1400" smtClean="0"/>
              <a:t>Le Poète </a:t>
            </a:r>
            <a:r>
              <a:rPr lang="fr-FR" sz="1400" b="1" smtClean="0">
                <a:solidFill>
                  <a:srgbClr val="00B0F0"/>
                </a:solidFill>
              </a:rPr>
              <a:t>est semblable</a:t>
            </a:r>
            <a:r>
              <a:rPr lang="fr-FR" sz="1400" b="1" smtClean="0"/>
              <a:t> </a:t>
            </a:r>
            <a:r>
              <a:rPr lang="fr-FR" sz="1400" smtClean="0"/>
              <a:t>au </a:t>
            </a:r>
            <a:r>
              <a:rPr lang="fr-FR" sz="1400" b="1" smtClean="0">
                <a:solidFill>
                  <a:schemeClr val="accent6">
                    <a:lumMod val="75000"/>
                  </a:schemeClr>
                </a:solidFill>
              </a:rPr>
              <a:t>prince des nuées</a:t>
            </a:r>
            <a:r>
              <a:rPr lang="fr-FR" sz="1400" smtClean="0">
                <a:solidFill>
                  <a:srgbClr val="FF0000"/>
                </a:solidFill>
              </a:rPr>
              <a:t>	</a:t>
            </a:r>
            <a:r>
              <a:rPr lang="fr-FR" sz="1400" b="1" smtClean="0">
                <a:solidFill>
                  <a:srgbClr val="00B0F0"/>
                </a:solidFill>
              </a:rPr>
              <a:t>comparaison</a:t>
            </a:r>
            <a:r>
              <a:rPr lang="fr-FR" sz="1400" smtClean="0">
                <a:solidFill>
                  <a:srgbClr val="FF0000"/>
                </a:solidFill>
              </a:rPr>
              <a:t> </a:t>
            </a:r>
            <a:r>
              <a:rPr lang="fr-FR" sz="1400" smtClean="0"/>
              <a:t>: tout le récit va être maintenant expliqué dans une métaphore filée.</a:t>
            </a:r>
            <a:r>
              <a:rPr lang="fr-FR" sz="1400" smtClean="0">
                <a:solidFill>
                  <a:srgbClr val="FF0000"/>
                </a:solidFill>
              </a:rPr>
              <a:t>   </a:t>
            </a:r>
            <a:r>
              <a:rPr lang="fr-FR" sz="1400" smtClean="0"/>
              <a:t/>
            </a:r>
            <a:br>
              <a:rPr lang="fr-FR" sz="1400" smtClean="0"/>
            </a:br>
            <a:r>
              <a:rPr lang="fr-FR" sz="1400" smtClean="0"/>
              <a:t>Qui hante la tempête et </a:t>
            </a:r>
            <a:r>
              <a:rPr lang="fr-FR" sz="1400" b="1" smtClean="0">
                <a:solidFill>
                  <a:srgbClr val="0070C0"/>
                </a:solidFill>
              </a:rPr>
              <a:t>se rit de </a:t>
            </a:r>
            <a:r>
              <a:rPr lang="fr-FR" sz="1400" smtClean="0"/>
              <a:t>l'archer ;	</a:t>
            </a:r>
            <a:r>
              <a:rPr lang="fr-FR" sz="1400" b="1" smtClean="0">
                <a:solidFill>
                  <a:schemeClr val="accent6">
                    <a:lumMod val="75000"/>
                  </a:schemeClr>
                </a:solidFill>
              </a:rPr>
              <a:t>périphrase</a:t>
            </a:r>
            <a:r>
              <a:rPr lang="fr-FR" sz="1400" smtClean="0"/>
              <a:t> </a:t>
            </a:r>
            <a:r>
              <a:rPr lang="fr-FR" sz="1400" b="1" smtClean="0">
                <a:solidFill>
                  <a:schemeClr val="accent6">
                    <a:lumMod val="75000"/>
                  </a:schemeClr>
                </a:solidFill>
              </a:rPr>
              <a:t>méliorative</a:t>
            </a:r>
            <a:r>
              <a:rPr lang="fr-FR" sz="1400" smtClean="0"/>
              <a:t> : (voir plus haut), « Azur » et « nuées » sont d’un niveau de langue soutenu. Noblesse.</a:t>
            </a:r>
          </a:p>
          <a:p>
            <a:r>
              <a:rPr lang="fr-FR" sz="1400" b="1" smtClean="0">
                <a:solidFill>
                  <a:srgbClr val="0070C0"/>
                </a:solidFill>
              </a:rPr>
              <a:t>				personnification</a:t>
            </a:r>
            <a:r>
              <a:rPr lang="fr-FR" sz="1400" smtClean="0"/>
              <a:t> « se rit de » : l’oiseau </a:t>
            </a:r>
            <a:r>
              <a:rPr lang="fr-FR" sz="1400" b="1" smtClean="0"/>
              <a:t>évite</a:t>
            </a:r>
            <a:r>
              <a:rPr lang="fr-FR" sz="1400" smtClean="0"/>
              <a:t> l’archer (celui qui a un arc) et le poète évite les critiques </a:t>
            </a:r>
            <a:br>
              <a:rPr lang="fr-FR" sz="1400" smtClean="0"/>
            </a:br>
            <a:r>
              <a:rPr lang="fr-FR" sz="1400" b="1" smtClean="0">
                <a:solidFill>
                  <a:srgbClr val="7030A0"/>
                </a:solidFill>
              </a:rPr>
              <a:t>Exilé</a:t>
            </a:r>
            <a:r>
              <a:rPr lang="fr-FR" sz="1400" smtClean="0"/>
              <a:t> sur le sol </a:t>
            </a:r>
            <a:r>
              <a:rPr lang="fr-FR" sz="1400" b="1" smtClean="0">
                <a:solidFill>
                  <a:srgbClr val="002060"/>
                </a:solidFill>
              </a:rPr>
              <a:t>au milieu des </a:t>
            </a:r>
            <a:r>
              <a:rPr lang="fr-FR" sz="1400" smtClean="0"/>
              <a:t>huées,		</a:t>
            </a:r>
            <a:r>
              <a:rPr lang="fr-FR" sz="1400" b="1" smtClean="0">
                <a:solidFill>
                  <a:srgbClr val="7030A0"/>
                </a:solidFill>
              </a:rPr>
              <a:t>hyperbole</a:t>
            </a:r>
            <a:r>
              <a:rPr lang="fr-FR" sz="1400" smtClean="0"/>
              <a:t> : être sur la terre, pour un albatros ou pour un poète serait comme venir d’un autre pays !</a:t>
            </a:r>
            <a:br>
              <a:rPr lang="fr-FR" sz="1400" smtClean="0"/>
            </a:br>
            <a:r>
              <a:rPr lang="fr-FR" sz="1400" smtClean="0"/>
              <a:t>Ses </a:t>
            </a:r>
            <a:r>
              <a:rPr lang="fr-FR" sz="1400" b="1" smtClean="0">
                <a:solidFill>
                  <a:schemeClr val="accent6">
                    <a:lumMod val="75000"/>
                  </a:schemeClr>
                </a:solidFill>
              </a:rPr>
              <a:t>ailes</a:t>
            </a:r>
            <a:r>
              <a:rPr lang="fr-FR" sz="1400" smtClean="0">
                <a:solidFill>
                  <a:srgbClr val="FF0000"/>
                </a:solidFill>
              </a:rPr>
              <a:t> </a:t>
            </a:r>
            <a:r>
              <a:rPr lang="fr-FR" sz="1400" b="1" smtClean="0">
                <a:solidFill>
                  <a:srgbClr val="7030A0"/>
                </a:solidFill>
              </a:rPr>
              <a:t>de géant </a:t>
            </a:r>
            <a:r>
              <a:rPr lang="fr-FR" sz="1400" smtClean="0"/>
              <a:t>l'empêchent de </a:t>
            </a:r>
            <a:r>
              <a:rPr lang="fr-FR" sz="1400" b="1" smtClean="0">
                <a:solidFill>
                  <a:schemeClr val="accent6">
                    <a:lumMod val="75000"/>
                  </a:schemeClr>
                </a:solidFill>
              </a:rPr>
              <a:t>marcher</a:t>
            </a:r>
            <a:r>
              <a:rPr lang="fr-FR" sz="1400" smtClean="0"/>
              <a:t>.	</a:t>
            </a:r>
            <a:r>
              <a:rPr lang="fr-FR" sz="1400" b="1" smtClean="0">
                <a:solidFill>
                  <a:srgbClr val="002060"/>
                </a:solidFill>
              </a:rPr>
              <a:t>synecdoque</a:t>
            </a:r>
            <a:r>
              <a:rPr lang="fr-FR" sz="1400" smtClean="0"/>
              <a:t> : le personnage est au milieu des </a:t>
            </a:r>
            <a:r>
              <a:rPr lang="fr-FR" sz="1400" b="1" smtClean="0"/>
              <a:t>gens</a:t>
            </a:r>
            <a:r>
              <a:rPr lang="fr-FR" sz="1400" smtClean="0"/>
              <a:t> qui huent, et non au milieu de leurs </a:t>
            </a:r>
            <a:r>
              <a:rPr lang="fr-FR" sz="1400" b="1" smtClean="0"/>
              <a:t>cris</a:t>
            </a:r>
            <a:r>
              <a:rPr lang="fr-FR" sz="1400" smtClean="0"/>
              <a:t>…</a:t>
            </a:r>
          </a:p>
          <a:p>
            <a:r>
              <a:rPr lang="fr-FR" sz="1400"/>
              <a:t>	</a:t>
            </a:r>
            <a:r>
              <a:rPr lang="fr-FR" sz="1400" smtClean="0"/>
              <a:t>			</a:t>
            </a:r>
            <a:r>
              <a:rPr lang="fr-FR" sz="1400" b="1" smtClean="0"/>
              <a:t>paradoxe</a:t>
            </a:r>
            <a:r>
              <a:rPr lang="fr-FR" sz="1400" smtClean="0"/>
              <a:t> final : C’est une sorte d’excuse. C’est parce qu’il est (trop) bien équipé pour voler qu’il marche mal.</a:t>
            </a:r>
            <a:endParaRPr lang="fr-FR" sz="1400"/>
          </a:p>
        </p:txBody>
      </p:sp>
      <p:sp>
        <p:nvSpPr>
          <p:cNvPr id="12" name="Rectangle 11"/>
          <p:cNvSpPr/>
          <p:nvPr/>
        </p:nvSpPr>
        <p:spPr>
          <a:xfrm>
            <a:off x="3532030" y="5470487"/>
            <a:ext cx="8659970" cy="1384995"/>
          </a:xfrm>
          <a:prstGeom prst="rect">
            <a:avLst/>
          </a:prstGeom>
          <a:solidFill>
            <a:schemeClr val="accent2">
              <a:lumMod val="20000"/>
              <a:lumOff val="80000"/>
            </a:schemeClr>
          </a:solidFill>
        </p:spPr>
        <p:txBody>
          <a:bodyPr wrap="square">
            <a:spAutoFit/>
          </a:bodyPr>
          <a:lstStyle/>
          <a:p>
            <a:pPr algn="just"/>
            <a:r>
              <a:rPr lang="fr-FR" sz="1200" smtClean="0"/>
              <a:t>Le narrateur est un </a:t>
            </a:r>
            <a:r>
              <a:rPr lang="fr-FR" sz="1200" b="1" smtClean="0"/>
              <a:t>observateur extérieur </a:t>
            </a:r>
            <a:r>
              <a:rPr lang="fr-FR" sz="1200" smtClean="0"/>
              <a:t>au récit : il n’est ni l’albatros, ni le poète et ne fait pas partie des hommes d’équipage. </a:t>
            </a:r>
          </a:p>
          <a:p>
            <a:pPr algn="just"/>
            <a:r>
              <a:rPr lang="fr-FR" sz="1200" smtClean="0"/>
              <a:t>La </a:t>
            </a:r>
            <a:r>
              <a:rPr lang="fr-FR" sz="1200" b="1" smtClean="0"/>
              <a:t>focalisation externe </a:t>
            </a:r>
            <a:r>
              <a:rPr lang="fr-FR" sz="1200" smtClean="0"/>
              <a:t>lui permet de ne pas prendre position. Personne n’est jugé ou condamné à la fin : les marins se comportent en marins, l’albatros en albatros, et le poète en poète. Et c’est normal. Il n’y a pas de « morale » mais un simple constat.</a:t>
            </a:r>
          </a:p>
          <a:p>
            <a:pPr algn="just"/>
            <a:r>
              <a:rPr lang="fr-FR" sz="1200" smtClean="0"/>
              <a:t>Le narrateur-observateur </a:t>
            </a:r>
            <a:r>
              <a:rPr lang="fr-FR" sz="1200" b="1" smtClean="0"/>
              <a:t>n’est pas dans son élément</a:t>
            </a:r>
            <a:r>
              <a:rPr lang="fr-FR" sz="1200" smtClean="0"/>
              <a:t>. Il admire le navire « glissant » mais il imagine des « gouffres amers ».  </a:t>
            </a:r>
          </a:p>
          <a:p>
            <a:pPr algn="just"/>
            <a:r>
              <a:rPr lang="fr-FR" sz="1200" smtClean="0"/>
              <a:t>On ne peut même pas dire que Baudelaire parle de sa propre expérience, même si c’est sans doute le cas. </a:t>
            </a:r>
          </a:p>
          <a:p>
            <a:pPr algn="just"/>
            <a:r>
              <a:rPr lang="fr-FR" sz="1200" smtClean="0"/>
              <a:t>Il nous fait part d’une </a:t>
            </a:r>
            <a:r>
              <a:rPr lang="fr-FR" sz="1200" b="1" smtClean="0"/>
              <a:t>observation générale </a:t>
            </a:r>
            <a:r>
              <a:rPr lang="fr-FR" sz="1200" smtClean="0"/>
              <a:t>que l’on fait souvent à propos d’un </a:t>
            </a:r>
            <a:r>
              <a:rPr lang="fr-FR" sz="1200" b="1" smtClean="0"/>
              <a:t>artiste</a:t>
            </a:r>
            <a:r>
              <a:rPr lang="fr-FR" sz="1200" smtClean="0"/>
              <a:t> (peintre, musicien, poète, sculpteur…) : celui-ci est dans son monde, et il s’y sent bien. Il n’a pas envie de redescendre sur terre, dans la médiocrité et la banalité de la vie quotidienne…</a:t>
            </a:r>
            <a:endParaRPr lang="fr-FR" sz="1200"/>
          </a:p>
        </p:txBody>
      </p:sp>
      <p:sp>
        <p:nvSpPr>
          <p:cNvPr id="13" name="ZoneTexte 12"/>
          <p:cNvSpPr txBox="1"/>
          <p:nvPr/>
        </p:nvSpPr>
        <p:spPr>
          <a:xfrm>
            <a:off x="88218" y="5470487"/>
            <a:ext cx="3426394" cy="461665"/>
          </a:xfrm>
          <a:prstGeom prst="rect">
            <a:avLst/>
          </a:prstGeom>
          <a:solidFill>
            <a:schemeClr val="accent2">
              <a:lumMod val="40000"/>
              <a:lumOff val="60000"/>
            </a:schemeClr>
          </a:solidFill>
        </p:spPr>
        <p:txBody>
          <a:bodyPr wrap="square" rtlCol="0">
            <a:spAutoFit/>
          </a:bodyPr>
          <a:lstStyle/>
          <a:p>
            <a:r>
              <a:rPr lang="fr-FR" sz="2400" b="1" smtClean="0"/>
              <a:t>Procédé d’énonciation</a:t>
            </a:r>
            <a:endParaRPr lang="fr-FR" sz="2400" b="1"/>
          </a:p>
        </p:txBody>
      </p:sp>
    </p:spTree>
    <p:extLst>
      <p:ext uri="{BB962C8B-B14F-4D97-AF65-F5344CB8AC3E}">
        <p14:creationId xmlns:p14="http://schemas.microsoft.com/office/powerpoint/2010/main" val="2874684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800" y="4019277"/>
            <a:ext cx="11637554" cy="2862322"/>
          </a:xfrm>
          <a:prstGeom prst="rect">
            <a:avLst/>
          </a:prstGeom>
        </p:spPr>
        <p:txBody>
          <a:bodyPr wrap="square">
            <a:spAutoFit/>
          </a:bodyPr>
          <a:lstStyle/>
          <a:p>
            <a:pPr algn="just"/>
            <a:r>
              <a:rPr lang="fr-FR" smtClean="0"/>
              <a:t>Dans un cadre qu’il affectionne, le monde de la mer et du voyage, Baudelaire se laisse aller à une comparaison qui est en apparence vexante mais finalement assez flatteuse entre le Poète (en général) et l’albatros.</a:t>
            </a:r>
          </a:p>
          <a:p>
            <a:pPr algn="just"/>
            <a:r>
              <a:rPr lang="fr-FR" smtClean="0"/>
              <a:t>Ce bel oiseau qui lui sert d’exemple ne semble pas avoir envie de se défendre ou de contre-attaquer*. Même si celui-ci est humilié par les « hommes d’équipage», il reste le « voyageur ailé », le « roi de l’azur », le « prince des nuées »… </a:t>
            </a:r>
          </a:p>
          <a:p>
            <a:pPr algn="just"/>
            <a:r>
              <a:rPr lang="fr-FR" smtClean="0"/>
              <a:t>Être chahuté par de vulgaires mortels reste supportable quand on a conscience d’être au-dessus d’eux et en exil dans leur monde… Il y a certainement là, de la part de Baudelaire, un complexe de supériorité par rapport au reste de l’humanité…</a:t>
            </a:r>
          </a:p>
          <a:p>
            <a:pPr algn="just"/>
            <a:r>
              <a:rPr lang="fr-FR" smtClean="0"/>
              <a:t>Après nous avoir décrit la bêtise de ceux qui le harcèlent, il termine en parlant des « ailes de géant » de celui qui reste en fin de compte au-dessus des autres. Il « se rit de l’archer » et de ses petites flèches.</a:t>
            </a:r>
            <a:r>
              <a:rPr lang="fr-FR" i="1" smtClean="0"/>
              <a:t> </a:t>
            </a:r>
          </a:p>
          <a:p>
            <a:pPr algn="just"/>
            <a:endParaRPr lang="fr-FR" i="1"/>
          </a:p>
          <a:p>
            <a:pPr algn="just"/>
            <a:r>
              <a:rPr lang="fr-FR" i="1" smtClean="0"/>
              <a:t>(* L’albatros n’a pas de prédateur dans le monde réel et il a une espérance de vie remarquable : entre 50 et 60 ans !)</a:t>
            </a:r>
            <a:endParaRPr lang="fr-FR"/>
          </a:p>
        </p:txBody>
      </p:sp>
      <p:sp>
        <p:nvSpPr>
          <p:cNvPr id="3" name="Rectangle à coins arrondis 2"/>
          <p:cNvSpPr/>
          <p:nvPr/>
        </p:nvSpPr>
        <p:spPr>
          <a:xfrm>
            <a:off x="584200" y="694159"/>
            <a:ext cx="5435600" cy="4699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mtClean="0"/>
              <a:t>Premier quatrain : </a:t>
            </a:r>
            <a:r>
              <a:rPr lang="fr-FR" b="1" smtClean="0"/>
              <a:t>Un albatros amical compagnon</a:t>
            </a:r>
            <a:endParaRPr lang="fr-FR"/>
          </a:p>
        </p:txBody>
      </p:sp>
      <p:sp>
        <p:nvSpPr>
          <p:cNvPr id="4" name="Rectangle à coins arrondis 3"/>
          <p:cNvSpPr/>
          <p:nvPr/>
        </p:nvSpPr>
        <p:spPr>
          <a:xfrm>
            <a:off x="584200" y="1285046"/>
            <a:ext cx="5435600" cy="4635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mtClean="0"/>
              <a:t>Second quatrain : </a:t>
            </a:r>
            <a:r>
              <a:rPr lang="fr-FR" b="1" smtClean="0"/>
              <a:t>L’albatros maladroit</a:t>
            </a:r>
            <a:endParaRPr lang="fr-FR"/>
          </a:p>
        </p:txBody>
      </p:sp>
      <p:sp>
        <p:nvSpPr>
          <p:cNvPr id="5" name="Rectangle à coins arrondis 4"/>
          <p:cNvSpPr/>
          <p:nvPr/>
        </p:nvSpPr>
        <p:spPr>
          <a:xfrm>
            <a:off x="584200" y="1864667"/>
            <a:ext cx="5435600" cy="4699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mtClean="0"/>
              <a:t>Troisième quatrain : </a:t>
            </a:r>
            <a:r>
              <a:rPr lang="fr-FR" b="1" smtClean="0"/>
              <a:t>les marins stupides et moqueurs</a:t>
            </a:r>
            <a:endParaRPr lang="fr-FR" b="1"/>
          </a:p>
        </p:txBody>
      </p:sp>
      <p:sp>
        <p:nvSpPr>
          <p:cNvPr id="6" name="Rectangle à coins arrondis 5"/>
          <p:cNvSpPr/>
          <p:nvPr/>
        </p:nvSpPr>
        <p:spPr>
          <a:xfrm>
            <a:off x="584200" y="2439403"/>
            <a:ext cx="5435600" cy="73922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mtClean="0"/>
              <a:t>Dernier quatrain : </a:t>
            </a:r>
            <a:r>
              <a:rPr lang="fr-FR" b="1" smtClean="0"/>
              <a:t>le Poète est un inadapté car la Terre n’est pas son monde.</a:t>
            </a:r>
            <a:endParaRPr lang="fr-FR" b="1"/>
          </a:p>
        </p:txBody>
      </p:sp>
      <p:sp>
        <p:nvSpPr>
          <p:cNvPr id="7" name="ZoneTexte 6"/>
          <p:cNvSpPr txBox="1"/>
          <p:nvPr/>
        </p:nvSpPr>
        <p:spPr>
          <a:xfrm>
            <a:off x="113618" y="119598"/>
            <a:ext cx="3426394" cy="461665"/>
          </a:xfrm>
          <a:prstGeom prst="rect">
            <a:avLst/>
          </a:prstGeom>
          <a:solidFill>
            <a:schemeClr val="accent2">
              <a:lumMod val="40000"/>
              <a:lumOff val="60000"/>
            </a:schemeClr>
          </a:solidFill>
        </p:spPr>
        <p:txBody>
          <a:bodyPr wrap="square" rtlCol="0">
            <a:spAutoFit/>
          </a:bodyPr>
          <a:lstStyle/>
          <a:p>
            <a:r>
              <a:rPr lang="fr-FR" sz="2400" b="1" smtClean="0"/>
              <a:t>Idées</a:t>
            </a:r>
            <a:endParaRPr lang="fr-FR" sz="2400" b="1"/>
          </a:p>
        </p:txBody>
      </p:sp>
      <p:sp>
        <p:nvSpPr>
          <p:cNvPr id="8" name="ZoneTexte 7"/>
          <p:cNvSpPr txBox="1"/>
          <p:nvPr/>
        </p:nvSpPr>
        <p:spPr>
          <a:xfrm>
            <a:off x="113618" y="3557612"/>
            <a:ext cx="3426394" cy="461665"/>
          </a:xfrm>
          <a:prstGeom prst="rect">
            <a:avLst/>
          </a:prstGeom>
          <a:solidFill>
            <a:schemeClr val="accent2">
              <a:lumMod val="40000"/>
              <a:lumOff val="60000"/>
            </a:schemeClr>
          </a:solidFill>
        </p:spPr>
        <p:txBody>
          <a:bodyPr wrap="square" rtlCol="0">
            <a:spAutoFit/>
          </a:bodyPr>
          <a:lstStyle/>
          <a:p>
            <a:r>
              <a:rPr lang="fr-FR" sz="2400" b="1" smtClean="0"/>
              <a:t>Conclusion </a:t>
            </a:r>
            <a:endParaRPr lang="fr-FR" sz="2400" b="1"/>
          </a:p>
        </p:txBody>
      </p:sp>
      <p:sp>
        <p:nvSpPr>
          <p:cNvPr id="10" name="Rectangle 9"/>
          <p:cNvSpPr/>
          <p:nvPr/>
        </p:nvSpPr>
        <p:spPr>
          <a:xfrm>
            <a:off x="8289834" y="119598"/>
            <a:ext cx="3779520" cy="3600986"/>
          </a:xfrm>
          <a:prstGeom prst="rect">
            <a:avLst/>
          </a:prstGeom>
          <a:solidFill>
            <a:schemeClr val="bg2"/>
          </a:solidFill>
        </p:spPr>
        <p:txBody>
          <a:bodyPr wrap="square">
            <a:spAutoFit/>
          </a:bodyPr>
          <a:lstStyle/>
          <a:p>
            <a:pPr algn="ctr"/>
            <a:r>
              <a:rPr lang="fr-FR" sz="1200" smtClean="0"/>
              <a:t>Souvent, pour s'amuser, les hommes d'équipage</a:t>
            </a:r>
            <a:br>
              <a:rPr lang="fr-FR" sz="1200" smtClean="0"/>
            </a:br>
            <a:r>
              <a:rPr lang="fr-FR" sz="1200" smtClean="0"/>
              <a:t>Prennent des albatros, vastes oiseaux des mers,</a:t>
            </a:r>
            <a:br>
              <a:rPr lang="fr-FR" sz="1200" smtClean="0"/>
            </a:br>
            <a:r>
              <a:rPr lang="fr-FR" sz="1200" smtClean="0"/>
              <a:t>Qui suivent, indolents compagnons de voyage,</a:t>
            </a:r>
            <a:br>
              <a:rPr lang="fr-FR" sz="1200" smtClean="0"/>
            </a:br>
            <a:r>
              <a:rPr lang="fr-FR" sz="1200" smtClean="0"/>
              <a:t>Le navire glissant sur les gouffres amers.</a:t>
            </a:r>
            <a:br>
              <a:rPr lang="fr-FR" sz="1200" smtClean="0"/>
            </a:br>
            <a:r>
              <a:rPr lang="fr-FR" sz="1200" smtClean="0"/>
              <a:t/>
            </a:r>
            <a:br>
              <a:rPr lang="fr-FR" sz="1200" smtClean="0"/>
            </a:br>
            <a:r>
              <a:rPr lang="fr-FR" sz="1200" smtClean="0"/>
              <a:t>À peine les ont-ils déposés sur les planches,</a:t>
            </a:r>
            <a:br>
              <a:rPr lang="fr-FR" sz="1200" smtClean="0"/>
            </a:br>
            <a:r>
              <a:rPr lang="fr-FR" sz="1200" smtClean="0"/>
              <a:t>Que ces rois de l'azur, maladroits et honteux,</a:t>
            </a:r>
            <a:br>
              <a:rPr lang="fr-FR" sz="1200" smtClean="0"/>
            </a:br>
            <a:r>
              <a:rPr lang="fr-FR" sz="1200" smtClean="0"/>
              <a:t>Laissent piteusement leurs grandes ailes blanches</a:t>
            </a:r>
            <a:br>
              <a:rPr lang="fr-FR" sz="1200" smtClean="0"/>
            </a:br>
            <a:r>
              <a:rPr lang="fr-FR" sz="1200" smtClean="0"/>
              <a:t>Comme des avirons traîner à côté d'eux.</a:t>
            </a:r>
            <a:br>
              <a:rPr lang="fr-FR" sz="1200" smtClean="0"/>
            </a:br>
            <a:r>
              <a:rPr lang="fr-FR" sz="1200" smtClean="0"/>
              <a:t/>
            </a:r>
            <a:br>
              <a:rPr lang="fr-FR" sz="1200" smtClean="0"/>
            </a:br>
            <a:r>
              <a:rPr lang="fr-FR" sz="1200" smtClean="0"/>
              <a:t>Ce voyageur ailé, comme il est gauche et veule !</a:t>
            </a:r>
            <a:br>
              <a:rPr lang="fr-FR" sz="1200" smtClean="0"/>
            </a:br>
            <a:r>
              <a:rPr lang="fr-FR" sz="1200" smtClean="0"/>
              <a:t>Lui, naguère si beau, qu'il est comique et laid !</a:t>
            </a:r>
            <a:br>
              <a:rPr lang="fr-FR" sz="1200" smtClean="0"/>
            </a:br>
            <a:r>
              <a:rPr lang="fr-FR" sz="1200" smtClean="0"/>
              <a:t>L'un agace son bec avec un brûle-gueule,</a:t>
            </a:r>
            <a:br>
              <a:rPr lang="fr-FR" sz="1200" smtClean="0"/>
            </a:br>
            <a:r>
              <a:rPr lang="fr-FR" sz="1200" smtClean="0"/>
              <a:t>L'autre mime, en boitant, l'infirme qui volait !</a:t>
            </a:r>
            <a:br>
              <a:rPr lang="fr-FR" sz="1200" smtClean="0"/>
            </a:br>
            <a:r>
              <a:rPr lang="fr-FR" sz="1200" smtClean="0"/>
              <a:t/>
            </a:r>
            <a:br>
              <a:rPr lang="fr-FR" sz="1200" smtClean="0"/>
            </a:br>
            <a:r>
              <a:rPr lang="fr-FR" sz="1200" smtClean="0"/>
              <a:t>Le Poète est semblable au prince des nuées </a:t>
            </a:r>
            <a:br>
              <a:rPr lang="fr-FR" sz="1200" smtClean="0"/>
            </a:br>
            <a:r>
              <a:rPr lang="fr-FR" sz="1200" smtClean="0"/>
              <a:t>Qui hante la tempête et se rit de l'archer ;</a:t>
            </a:r>
            <a:br>
              <a:rPr lang="fr-FR" sz="1200" smtClean="0"/>
            </a:br>
            <a:r>
              <a:rPr lang="fr-FR" sz="1200" smtClean="0"/>
              <a:t>Exilé sur le sol au milieu des huées,</a:t>
            </a:r>
            <a:br>
              <a:rPr lang="fr-FR" sz="1200" smtClean="0"/>
            </a:br>
            <a:r>
              <a:rPr lang="fr-FR" sz="1200" smtClean="0"/>
              <a:t>Ses ailes de géant l'empêchent de marcher.</a:t>
            </a:r>
            <a:endParaRPr lang="fr-FR" sz="1200"/>
          </a:p>
        </p:txBody>
      </p:sp>
    </p:spTree>
    <p:extLst>
      <p:ext uri="{BB962C8B-B14F-4D97-AF65-F5344CB8AC3E}">
        <p14:creationId xmlns:p14="http://schemas.microsoft.com/office/powerpoint/2010/main" val="2298170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2506</Words>
  <Application>Microsoft Office PowerPoint</Application>
  <PresentationFormat>Grand écran</PresentationFormat>
  <Paragraphs>88</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Verdana</vt:lpstr>
      <vt:lpstr>Thème Office</vt:lpstr>
      <vt:lpstr>L’Albatros</vt:lpstr>
      <vt:lpstr>Présentation PowerPoint</vt:lpstr>
      <vt:lpstr>Présentation PowerPoint</vt:lpstr>
      <vt:lpstr>Présentation PowerPoint</vt:lpstr>
      <vt:lpstr>Présentation PowerPoint</vt:lpstr>
      <vt:lpstr>Présentation PowerPoint</vt:lpstr>
    </vt:vector>
  </TitlesOfParts>
  <Company>HSH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L’Albatros</dc:title>
  <dc:subject>http://secoursdefrancais.free.fr/Lycee</dc:subject>
  <dc:creator>Jean-Marie PETIT</dc:creator>
  <cp:lastModifiedBy>Collège les Pins</cp:lastModifiedBy>
  <cp:revision>43</cp:revision>
  <dcterms:created xsi:type="dcterms:W3CDTF">2021-12-22T10:33:10Z</dcterms:created>
  <dcterms:modified xsi:type="dcterms:W3CDTF">2021-12-23T08:05:07Z</dcterms:modified>
</cp:coreProperties>
</file>