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2"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08" d="100"/>
          <a:sy n="108" d="100"/>
        </p:scale>
        <p:origin x="13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9A0E9FA7-AEF6-4296-B8A0-CFE356C1DF2D}" type="datetimeFigureOut">
              <a:rPr lang="fr-FR" smtClean="0"/>
              <a:t>23/12/2021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4B4FEC2-D85F-4AF4-B49B-463A205129B9}" type="slidenum">
              <a:rPr lang="fr-FR" smtClean="0"/>
              <a:t>‹N°›</a:t>
            </a:fld>
            <a:endParaRPr lang="fr-FR"/>
          </a:p>
        </p:txBody>
      </p:sp>
    </p:spTree>
    <p:extLst>
      <p:ext uri="{BB962C8B-B14F-4D97-AF65-F5344CB8AC3E}">
        <p14:creationId xmlns:p14="http://schemas.microsoft.com/office/powerpoint/2010/main" val="1839480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0E9FA7-AEF6-4296-B8A0-CFE356C1DF2D}" type="datetimeFigureOut">
              <a:rPr lang="fr-FR" smtClean="0"/>
              <a:t>23/12/2021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4B4FEC2-D85F-4AF4-B49B-463A205129B9}" type="slidenum">
              <a:rPr lang="fr-FR" smtClean="0"/>
              <a:t>‹N°›</a:t>
            </a:fld>
            <a:endParaRPr lang="fr-FR"/>
          </a:p>
        </p:txBody>
      </p:sp>
    </p:spTree>
    <p:extLst>
      <p:ext uri="{BB962C8B-B14F-4D97-AF65-F5344CB8AC3E}">
        <p14:creationId xmlns:p14="http://schemas.microsoft.com/office/powerpoint/2010/main" val="3241226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0E9FA7-AEF6-4296-B8A0-CFE356C1DF2D}" type="datetimeFigureOut">
              <a:rPr lang="fr-FR" smtClean="0"/>
              <a:t>23/12/2021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4B4FEC2-D85F-4AF4-B49B-463A205129B9}" type="slidenum">
              <a:rPr lang="fr-FR" smtClean="0"/>
              <a:t>‹N°›</a:t>
            </a:fld>
            <a:endParaRPr lang="fr-FR"/>
          </a:p>
        </p:txBody>
      </p:sp>
    </p:spTree>
    <p:extLst>
      <p:ext uri="{BB962C8B-B14F-4D97-AF65-F5344CB8AC3E}">
        <p14:creationId xmlns:p14="http://schemas.microsoft.com/office/powerpoint/2010/main" val="3461014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0E9FA7-AEF6-4296-B8A0-CFE356C1DF2D}" type="datetimeFigureOut">
              <a:rPr lang="fr-FR" smtClean="0"/>
              <a:t>23/12/2021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4B4FEC2-D85F-4AF4-B49B-463A205129B9}" type="slidenum">
              <a:rPr lang="fr-FR" smtClean="0"/>
              <a:t>‹N°›</a:t>
            </a:fld>
            <a:endParaRPr lang="fr-FR"/>
          </a:p>
        </p:txBody>
      </p:sp>
    </p:spTree>
    <p:extLst>
      <p:ext uri="{BB962C8B-B14F-4D97-AF65-F5344CB8AC3E}">
        <p14:creationId xmlns:p14="http://schemas.microsoft.com/office/powerpoint/2010/main" val="118841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9A0E9FA7-AEF6-4296-B8A0-CFE356C1DF2D}" type="datetimeFigureOut">
              <a:rPr lang="fr-FR" smtClean="0"/>
              <a:t>23/12/2021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4B4FEC2-D85F-4AF4-B49B-463A205129B9}" type="slidenum">
              <a:rPr lang="fr-FR" smtClean="0"/>
              <a:t>‹N°›</a:t>
            </a:fld>
            <a:endParaRPr lang="fr-FR"/>
          </a:p>
        </p:txBody>
      </p:sp>
    </p:spTree>
    <p:extLst>
      <p:ext uri="{BB962C8B-B14F-4D97-AF65-F5344CB8AC3E}">
        <p14:creationId xmlns:p14="http://schemas.microsoft.com/office/powerpoint/2010/main" val="2460585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A0E9FA7-AEF6-4296-B8A0-CFE356C1DF2D}" type="datetimeFigureOut">
              <a:rPr lang="fr-FR" smtClean="0"/>
              <a:t>23/12/2021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4B4FEC2-D85F-4AF4-B49B-463A205129B9}" type="slidenum">
              <a:rPr lang="fr-FR" smtClean="0"/>
              <a:t>‹N°›</a:t>
            </a:fld>
            <a:endParaRPr lang="fr-FR"/>
          </a:p>
        </p:txBody>
      </p:sp>
    </p:spTree>
    <p:extLst>
      <p:ext uri="{BB962C8B-B14F-4D97-AF65-F5344CB8AC3E}">
        <p14:creationId xmlns:p14="http://schemas.microsoft.com/office/powerpoint/2010/main" val="3057683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9A0E9FA7-AEF6-4296-B8A0-CFE356C1DF2D}" type="datetimeFigureOut">
              <a:rPr lang="fr-FR" smtClean="0"/>
              <a:t>23/12/2021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74B4FEC2-D85F-4AF4-B49B-463A205129B9}" type="slidenum">
              <a:rPr lang="fr-FR" smtClean="0"/>
              <a:t>‹N°›</a:t>
            </a:fld>
            <a:endParaRPr lang="fr-FR"/>
          </a:p>
        </p:txBody>
      </p:sp>
    </p:spTree>
    <p:extLst>
      <p:ext uri="{BB962C8B-B14F-4D97-AF65-F5344CB8AC3E}">
        <p14:creationId xmlns:p14="http://schemas.microsoft.com/office/powerpoint/2010/main" val="2647610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9A0E9FA7-AEF6-4296-B8A0-CFE356C1DF2D}" type="datetimeFigureOut">
              <a:rPr lang="fr-FR" smtClean="0"/>
              <a:t>23/12/2021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74B4FEC2-D85F-4AF4-B49B-463A205129B9}" type="slidenum">
              <a:rPr lang="fr-FR" smtClean="0"/>
              <a:t>‹N°›</a:t>
            </a:fld>
            <a:endParaRPr lang="fr-FR"/>
          </a:p>
        </p:txBody>
      </p:sp>
    </p:spTree>
    <p:extLst>
      <p:ext uri="{BB962C8B-B14F-4D97-AF65-F5344CB8AC3E}">
        <p14:creationId xmlns:p14="http://schemas.microsoft.com/office/powerpoint/2010/main" val="4241060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A0E9FA7-AEF6-4296-B8A0-CFE356C1DF2D}" type="datetimeFigureOut">
              <a:rPr lang="fr-FR" smtClean="0"/>
              <a:t>23/12/2021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74B4FEC2-D85F-4AF4-B49B-463A205129B9}" type="slidenum">
              <a:rPr lang="fr-FR" smtClean="0"/>
              <a:t>‹N°›</a:t>
            </a:fld>
            <a:endParaRPr lang="fr-FR"/>
          </a:p>
        </p:txBody>
      </p:sp>
    </p:spTree>
    <p:extLst>
      <p:ext uri="{BB962C8B-B14F-4D97-AF65-F5344CB8AC3E}">
        <p14:creationId xmlns:p14="http://schemas.microsoft.com/office/powerpoint/2010/main" val="3753664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9A0E9FA7-AEF6-4296-B8A0-CFE356C1DF2D}" type="datetimeFigureOut">
              <a:rPr lang="fr-FR" smtClean="0"/>
              <a:t>23/12/2021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4B4FEC2-D85F-4AF4-B49B-463A205129B9}" type="slidenum">
              <a:rPr lang="fr-FR" smtClean="0"/>
              <a:t>‹N°›</a:t>
            </a:fld>
            <a:endParaRPr lang="fr-FR"/>
          </a:p>
        </p:txBody>
      </p:sp>
    </p:spTree>
    <p:extLst>
      <p:ext uri="{BB962C8B-B14F-4D97-AF65-F5344CB8AC3E}">
        <p14:creationId xmlns:p14="http://schemas.microsoft.com/office/powerpoint/2010/main" val="1538396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9A0E9FA7-AEF6-4296-B8A0-CFE356C1DF2D}" type="datetimeFigureOut">
              <a:rPr lang="fr-FR" smtClean="0"/>
              <a:t>23/12/2021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4B4FEC2-D85F-4AF4-B49B-463A205129B9}" type="slidenum">
              <a:rPr lang="fr-FR" smtClean="0"/>
              <a:t>‹N°›</a:t>
            </a:fld>
            <a:endParaRPr lang="fr-FR"/>
          </a:p>
        </p:txBody>
      </p:sp>
    </p:spTree>
    <p:extLst>
      <p:ext uri="{BB962C8B-B14F-4D97-AF65-F5344CB8AC3E}">
        <p14:creationId xmlns:p14="http://schemas.microsoft.com/office/powerpoint/2010/main" val="2021543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0E9FA7-AEF6-4296-B8A0-CFE356C1DF2D}" type="datetimeFigureOut">
              <a:rPr lang="fr-FR" smtClean="0"/>
              <a:t>23/12/2021</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B4FEC2-D85F-4AF4-B49B-463A205129B9}" type="slidenum">
              <a:rPr lang="fr-FR" smtClean="0"/>
              <a:t>‹N°›</a:t>
            </a:fld>
            <a:endParaRPr lang="fr-FR"/>
          </a:p>
        </p:txBody>
      </p:sp>
    </p:spTree>
    <p:extLst>
      <p:ext uri="{BB962C8B-B14F-4D97-AF65-F5344CB8AC3E}">
        <p14:creationId xmlns:p14="http://schemas.microsoft.com/office/powerpoint/2010/main" val="3920910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ecoursdefrancais.free.fr/Lycee/cours.html"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rotWithShape="1">
          <a:blip r:embed="rId2"/>
          <a:srcRect l="29778"/>
          <a:stretch/>
        </p:blipFill>
        <p:spPr>
          <a:xfrm>
            <a:off x="20715" y="0"/>
            <a:ext cx="12192000" cy="6858000"/>
          </a:xfrm>
          <a:prstGeom prst="rect">
            <a:avLst/>
          </a:prstGeom>
        </p:spPr>
      </p:pic>
      <p:sp>
        <p:nvSpPr>
          <p:cNvPr id="2" name="Titre 1"/>
          <p:cNvSpPr>
            <a:spLocks noGrp="1"/>
          </p:cNvSpPr>
          <p:nvPr>
            <p:ph type="ctrTitle"/>
          </p:nvPr>
        </p:nvSpPr>
        <p:spPr>
          <a:xfrm>
            <a:off x="20715" y="0"/>
            <a:ext cx="6116715" cy="1592156"/>
          </a:xfrm>
        </p:spPr>
        <p:txBody>
          <a:bodyPr/>
          <a:lstStyle/>
          <a:p>
            <a:r>
              <a:rPr lang="fr-FR" smtClean="0"/>
              <a:t>L’Ennemi</a:t>
            </a:r>
            <a:endParaRPr lang="fr-FR"/>
          </a:p>
        </p:txBody>
      </p:sp>
      <p:sp>
        <p:nvSpPr>
          <p:cNvPr id="3" name="Sous-titre 2"/>
          <p:cNvSpPr>
            <a:spLocks noGrp="1"/>
          </p:cNvSpPr>
          <p:nvPr>
            <p:ph type="subTitle" idx="1"/>
          </p:nvPr>
        </p:nvSpPr>
        <p:spPr>
          <a:xfrm>
            <a:off x="-20715" y="5418034"/>
            <a:ext cx="5796236" cy="1035038"/>
          </a:xfrm>
        </p:spPr>
        <p:txBody>
          <a:bodyPr/>
          <a:lstStyle/>
          <a:p>
            <a:r>
              <a:rPr lang="fr-FR" smtClean="0">
                <a:solidFill>
                  <a:schemeClr val="bg1"/>
                </a:solidFill>
              </a:rPr>
              <a:t>Les Fleurs du mal</a:t>
            </a:r>
            <a:endParaRPr lang="fr-FR">
              <a:solidFill>
                <a:schemeClr val="bg1"/>
              </a:solidFill>
            </a:endParaRPr>
          </a:p>
        </p:txBody>
      </p:sp>
      <p:sp>
        <p:nvSpPr>
          <p:cNvPr id="5" name="Rectangle 4"/>
          <p:cNvSpPr/>
          <p:nvPr/>
        </p:nvSpPr>
        <p:spPr>
          <a:xfrm>
            <a:off x="20715" y="6484875"/>
            <a:ext cx="12171285" cy="369332"/>
          </a:xfrm>
          <a:prstGeom prst="rect">
            <a:avLst/>
          </a:prstGeom>
        </p:spPr>
        <p:txBody>
          <a:bodyPr wrap="square">
            <a:spAutoFit/>
          </a:bodyPr>
          <a:lstStyle/>
          <a:p>
            <a:r>
              <a:rPr lang="fr-FR">
                <a:solidFill>
                  <a:schemeClr val="tx1">
                    <a:lumMod val="65000"/>
                    <a:lumOff val="35000"/>
                  </a:schemeClr>
                </a:solidFill>
              </a:rPr>
              <a:t>https://cdn.shopify.com/s/files/1/0018/0659/8233/files/SHINIGAMI_2048x2048.jpg?v=1571101272</a:t>
            </a:r>
          </a:p>
        </p:txBody>
      </p:sp>
    </p:spTree>
    <p:extLst>
      <p:ext uri="{BB962C8B-B14F-4D97-AF65-F5344CB8AC3E}">
        <p14:creationId xmlns:p14="http://schemas.microsoft.com/office/powerpoint/2010/main" val="676525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09850" y="117038"/>
            <a:ext cx="5268778" cy="3754874"/>
          </a:xfrm>
          <a:prstGeom prst="rect">
            <a:avLst/>
          </a:prstGeom>
          <a:solidFill>
            <a:schemeClr val="bg2"/>
          </a:solidFill>
        </p:spPr>
        <p:txBody>
          <a:bodyPr wrap="square">
            <a:spAutoFit/>
          </a:bodyPr>
          <a:lstStyle/>
          <a:p>
            <a:r>
              <a:rPr lang="fr-FR" sz="1400" smtClean="0">
                <a:latin typeface="Verdana" panose="020B0604030504040204" pitchFamily="34" charset="0"/>
              </a:rPr>
              <a:t>Ma jeunesse ne fut qu'un ténébreux orage,</a:t>
            </a:r>
            <a:br>
              <a:rPr lang="fr-FR" sz="1400" smtClean="0">
                <a:latin typeface="Verdana" panose="020B0604030504040204" pitchFamily="34" charset="0"/>
              </a:rPr>
            </a:br>
            <a:r>
              <a:rPr lang="fr-FR" sz="1400" smtClean="0">
                <a:latin typeface="Verdana" panose="020B0604030504040204" pitchFamily="34" charset="0"/>
              </a:rPr>
              <a:t>Traversé çà et là par de brillants soleils!</a:t>
            </a:r>
            <a:br>
              <a:rPr lang="fr-FR" sz="1400" smtClean="0">
                <a:latin typeface="Verdana" panose="020B0604030504040204" pitchFamily="34" charset="0"/>
              </a:rPr>
            </a:br>
            <a:r>
              <a:rPr lang="fr-FR" sz="1400" smtClean="0">
                <a:latin typeface="Verdana" panose="020B0604030504040204" pitchFamily="34" charset="0"/>
              </a:rPr>
              <a:t>Le tonnerre et la pluie ont fait un tel ravage,</a:t>
            </a:r>
            <a:br>
              <a:rPr lang="fr-FR" sz="1400" smtClean="0">
                <a:latin typeface="Verdana" panose="020B0604030504040204" pitchFamily="34" charset="0"/>
              </a:rPr>
            </a:br>
            <a:r>
              <a:rPr lang="fr-FR" sz="1400" smtClean="0">
                <a:latin typeface="Verdana" panose="020B0604030504040204" pitchFamily="34" charset="0"/>
              </a:rPr>
              <a:t>Qu'il reste en mon jardin bien peu de fruits </a:t>
            </a:r>
            <a:r>
              <a:rPr lang="fr-FR" sz="1400" b="1" smtClean="0">
                <a:latin typeface="Verdana" panose="020B0604030504040204" pitchFamily="34" charset="0"/>
              </a:rPr>
              <a:t>vermeils</a:t>
            </a:r>
            <a:r>
              <a:rPr lang="fr-FR" sz="1400" smtClean="0">
                <a:latin typeface="Verdana" panose="020B0604030504040204" pitchFamily="34" charset="0"/>
              </a:rPr>
              <a:t>.</a:t>
            </a:r>
            <a:br>
              <a:rPr lang="fr-FR" sz="1400" smtClean="0">
                <a:latin typeface="Verdana" panose="020B0604030504040204" pitchFamily="34" charset="0"/>
              </a:rPr>
            </a:br>
            <a:r>
              <a:rPr lang="fr-FR" sz="1400" smtClean="0">
                <a:latin typeface="Verdana" panose="020B0604030504040204" pitchFamily="34" charset="0"/>
              </a:rPr>
              <a:t/>
            </a:r>
            <a:br>
              <a:rPr lang="fr-FR" sz="1400" smtClean="0">
                <a:latin typeface="Verdana" panose="020B0604030504040204" pitchFamily="34" charset="0"/>
              </a:rPr>
            </a:br>
            <a:r>
              <a:rPr lang="fr-FR" sz="1400" smtClean="0">
                <a:latin typeface="Verdana" panose="020B0604030504040204" pitchFamily="34" charset="0"/>
              </a:rPr>
              <a:t>Voilà que j'ai touché l'automne des idées,</a:t>
            </a:r>
            <a:br>
              <a:rPr lang="fr-FR" sz="1400" smtClean="0">
                <a:latin typeface="Verdana" panose="020B0604030504040204" pitchFamily="34" charset="0"/>
              </a:rPr>
            </a:br>
            <a:r>
              <a:rPr lang="fr-FR" sz="1400" smtClean="0">
                <a:latin typeface="Verdana" panose="020B0604030504040204" pitchFamily="34" charset="0"/>
              </a:rPr>
              <a:t>Et qu'il faut employer la pelle et les râteaux</a:t>
            </a:r>
            <a:br>
              <a:rPr lang="fr-FR" sz="1400" smtClean="0">
                <a:latin typeface="Verdana" panose="020B0604030504040204" pitchFamily="34" charset="0"/>
              </a:rPr>
            </a:br>
            <a:r>
              <a:rPr lang="fr-FR" sz="1400" smtClean="0">
                <a:latin typeface="Verdana" panose="020B0604030504040204" pitchFamily="34" charset="0"/>
              </a:rPr>
              <a:t>Pour rassembler à neuf les terres inondées,</a:t>
            </a:r>
            <a:br>
              <a:rPr lang="fr-FR" sz="1400" smtClean="0">
                <a:latin typeface="Verdana" panose="020B0604030504040204" pitchFamily="34" charset="0"/>
              </a:rPr>
            </a:br>
            <a:r>
              <a:rPr lang="fr-FR" sz="1400" smtClean="0">
                <a:latin typeface="Verdana" panose="020B0604030504040204" pitchFamily="34" charset="0"/>
              </a:rPr>
              <a:t>Où l'eau creuse des trous grands comme des tombeaux.</a:t>
            </a:r>
            <a:br>
              <a:rPr lang="fr-FR" sz="1400" smtClean="0">
                <a:latin typeface="Verdana" panose="020B0604030504040204" pitchFamily="34" charset="0"/>
              </a:rPr>
            </a:br>
            <a:r>
              <a:rPr lang="fr-FR" sz="1400" smtClean="0">
                <a:latin typeface="Verdana" panose="020B0604030504040204" pitchFamily="34" charset="0"/>
              </a:rPr>
              <a:t/>
            </a:r>
            <a:br>
              <a:rPr lang="fr-FR" sz="1400" smtClean="0">
                <a:latin typeface="Verdana" panose="020B0604030504040204" pitchFamily="34" charset="0"/>
              </a:rPr>
            </a:br>
            <a:r>
              <a:rPr lang="fr-FR" sz="1400" smtClean="0">
                <a:latin typeface="Verdana" panose="020B0604030504040204" pitchFamily="34" charset="0"/>
              </a:rPr>
              <a:t>Et qui sait si les fleurs nouvelles que je rêve</a:t>
            </a:r>
            <a:br>
              <a:rPr lang="fr-FR" sz="1400" smtClean="0">
                <a:latin typeface="Verdana" panose="020B0604030504040204" pitchFamily="34" charset="0"/>
              </a:rPr>
            </a:br>
            <a:r>
              <a:rPr lang="fr-FR" sz="1400" smtClean="0">
                <a:latin typeface="Verdana" panose="020B0604030504040204" pitchFamily="34" charset="0"/>
              </a:rPr>
              <a:t>Trouveront dans ce sol lavé comme une </a:t>
            </a:r>
            <a:r>
              <a:rPr lang="fr-FR" sz="1400" b="1" smtClean="0">
                <a:latin typeface="Verdana" panose="020B0604030504040204" pitchFamily="34" charset="0"/>
              </a:rPr>
              <a:t>grève</a:t>
            </a:r>
            <a:r>
              <a:rPr lang="fr-FR" sz="1400" smtClean="0">
                <a:latin typeface="Verdana" panose="020B0604030504040204" pitchFamily="34" charset="0"/>
              </a:rPr>
              <a:t/>
            </a:r>
            <a:br>
              <a:rPr lang="fr-FR" sz="1400" smtClean="0">
                <a:latin typeface="Verdana" panose="020B0604030504040204" pitchFamily="34" charset="0"/>
              </a:rPr>
            </a:br>
            <a:r>
              <a:rPr lang="fr-FR" sz="1400" smtClean="0">
                <a:latin typeface="Verdana" panose="020B0604030504040204" pitchFamily="34" charset="0"/>
              </a:rPr>
              <a:t>Le mystique aliment qui ferait leur vigueur ?</a:t>
            </a:r>
            <a:br>
              <a:rPr lang="fr-FR" sz="1400" smtClean="0">
                <a:latin typeface="Verdana" panose="020B0604030504040204" pitchFamily="34" charset="0"/>
              </a:rPr>
            </a:br>
            <a:r>
              <a:rPr lang="fr-FR" sz="1400" smtClean="0">
                <a:latin typeface="Verdana" panose="020B0604030504040204" pitchFamily="34" charset="0"/>
              </a:rPr>
              <a:t/>
            </a:r>
            <a:br>
              <a:rPr lang="fr-FR" sz="1400" smtClean="0">
                <a:latin typeface="Verdana" panose="020B0604030504040204" pitchFamily="34" charset="0"/>
              </a:rPr>
            </a:br>
            <a:r>
              <a:rPr lang="fr-FR" sz="1400" smtClean="0">
                <a:latin typeface="Verdana" panose="020B0604030504040204" pitchFamily="34" charset="0"/>
              </a:rPr>
              <a:t>- Ô douleur ! ô douleur ! Le Temps mange la vie,</a:t>
            </a:r>
            <a:br>
              <a:rPr lang="fr-FR" sz="1400" smtClean="0">
                <a:latin typeface="Verdana" panose="020B0604030504040204" pitchFamily="34" charset="0"/>
              </a:rPr>
            </a:br>
            <a:r>
              <a:rPr lang="fr-FR" sz="1400" smtClean="0">
                <a:latin typeface="Verdana" panose="020B0604030504040204" pitchFamily="34" charset="0"/>
              </a:rPr>
              <a:t>Et l'obscur Ennemi qui nous ronge le cœur</a:t>
            </a:r>
            <a:br>
              <a:rPr lang="fr-FR" sz="1400" smtClean="0">
                <a:latin typeface="Verdana" panose="020B0604030504040204" pitchFamily="34" charset="0"/>
              </a:rPr>
            </a:br>
            <a:r>
              <a:rPr lang="fr-FR" sz="1400" smtClean="0">
                <a:latin typeface="Verdana" panose="020B0604030504040204" pitchFamily="34" charset="0"/>
              </a:rPr>
              <a:t>Du sang que nous perdons </a:t>
            </a:r>
            <a:r>
              <a:rPr lang="fr-FR" sz="1400" b="1" smtClean="0">
                <a:latin typeface="Verdana" panose="020B0604030504040204" pitchFamily="34" charset="0"/>
              </a:rPr>
              <a:t>croît</a:t>
            </a:r>
            <a:r>
              <a:rPr lang="fr-FR" sz="1400" smtClean="0">
                <a:latin typeface="Verdana" panose="020B0604030504040204" pitchFamily="34" charset="0"/>
              </a:rPr>
              <a:t> et se fortifie!</a:t>
            </a:r>
            <a:endParaRPr lang="fr-FR" sz="1400"/>
          </a:p>
        </p:txBody>
      </p:sp>
      <p:sp>
        <p:nvSpPr>
          <p:cNvPr id="3" name="ZoneTexte 2"/>
          <p:cNvSpPr txBox="1"/>
          <p:nvPr/>
        </p:nvSpPr>
        <p:spPr>
          <a:xfrm>
            <a:off x="19589" y="117038"/>
            <a:ext cx="2563834" cy="461665"/>
          </a:xfrm>
          <a:prstGeom prst="rect">
            <a:avLst/>
          </a:prstGeom>
          <a:solidFill>
            <a:schemeClr val="accent2">
              <a:lumMod val="40000"/>
              <a:lumOff val="60000"/>
            </a:schemeClr>
          </a:solidFill>
        </p:spPr>
        <p:txBody>
          <a:bodyPr wrap="square" rtlCol="0">
            <a:spAutoFit/>
          </a:bodyPr>
          <a:lstStyle>
            <a:defPPr>
              <a:defRPr lang="fr-FR"/>
            </a:defPPr>
            <a:lvl1pPr>
              <a:defRPr sz="2400" b="1"/>
            </a:lvl1pPr>
          </a:lstStyle>
          <a:p>
            <a:r>
              <a:rPr lang="fr-FR" smtClean="0"/>
              <a:t>Vocabulaire</a:t>
            </a:r>
            <a:endParaRPr lang="fr-FR"/>
          </a:p>
        </p:txBody>
      </p:sp>
      <p:graphicFrame>
        <p:nvGraphicFramePr>
          <p:cNvPr id="4" name="Tableau 3"/>
          <p:cNvGraphicFramePr>
            <a:graphicFrameLocks noGrp="1"/>
          </p:cNvGraphicFramePr>
          <p:nvPr>
            <p:extLst>
              <p:ext uri="{D42A27DB-BD31-4B8C-83A1-F6EECF244321}">
                <p14:modId xmlns:p14="http://schemas.microsoft.com/office/powerpoint/2010/main" val="4239497063"/>
              </p:ext>
            </p:extLst>
          </p:nvPr>
        </p:nvGraphicFramePr>
        <p:xfrm>
          <a:off x="8156037" y="117038"/>
          <a:ext cx="3639259" cy="2263438"/>
        </p:xfrm>
        <a:graphic>
          <a:graphicData uri="http://schemas.openxmlformats.org/drawingml/2006/table">
            <a:tbl>
              <a:tblPr firstRow="1" bandRow="1">
                <a:tableStyleId>{073A0DAA-6AF3-43AB-8588-CEC1D06C72B9}</a:tableStyleId>
              </a:tblPr>
              <a:tblGrid>
                <a:gridCol w="1232902">
                  <a:extLst>
                    <a:ext uri="{9D8B030D-6E8A-4147-A177-3AD203B41FA5}">
                      <a16:colId xmlns:a16="http://schemas.microsoft.com/office/drawing/2014/main" val="1202980166"/>
                    </a:ext>
                  </a:extLst>
                </a:gridCol>
                <a:gridCol w="2406357">
                  <a:extLst>
                    <a:ext uri="{9D8B030D-6E8A-4147-A177-3AD203B41FA5}">
                      <a16:colId xmlns:a16="http://schemas.microsoft.com/office/drawing/2014/main" val="56328722"/>
                    </a:ext>
                  </a:extLst>
                </a:gridCol>
              </a:tblGrid>
              <a:tr h="481723">
                <a:tc>
                  <a:txBody>
                    <a:bodyPr/>
                    <a:lstStyle/>
                    <a:p>
                      <a:r>
                        <a:rPr lang="fr-FR" sz="1400" smtClean="0"/>
                        <a:t>Mot</a:t>
                      </a:r>
                      <a:endParaRPr lang="fr-FR" sz="1400"/>
                    </a:p>
                  </a:txBody>
                  <a:tcPr/>
                </a:tc>
                <a:tc>
                  <a:txBody>
                    <a:bodyPr/>
                    <a:lstStyle/>
                    <a:p>
                      <a:r>
                        <a:rPr lang="fr-FR" sz="1400" smtClean="0"/>
                        <a:t>Explication</a:t>
                      </a:r>
                      <a:endParaRPr lang="fr-FR" sz="1400"/>
                    </a:p>
                  </a:txBody>
                  <a:tcPr/>
                </a:tc>
                <a:extLst>
                  <a:ext uri="{0D108BD9-81ED-4DB2-BD59-A6C34878D82A}">
                    <a16:rowId xmlns:a16="http://schemas.microsoft.com/office/drawing/2014/main" val="1547634170"/>
                  </a:ext>
                </a:extLst>
              </a:tr>
              <a:tr h="593905">
                <a:tc>
                  <a:txBody>
                    <a:bodyPr/>
                    <a:lstStyle/>
                    <a:p>
                      <a:pPr algn="r">
                        <a:lnSpc>
                          <a:spcPct val="150000"/>
                        </a:lnSpc>
                      </a:pPr>
                      <a:r>
                        <a:rPr lang="fr-FR" sz="1400" b="1" smtClean="0"/>
                        <a:t>vermeils</a:t>
                      </a:r>
                      <a:endParaRPr lang="fr-FR" sz="1400" b="1"/>
                    </a:p>
                  </a:txBody>
                  <a:tcPr/>
                </a:tc>
                <a:tc>
                  <a:txBody>
                    <a:bodyPr/>
                    <a:lstStyle/>
                    <a:p>
                      <a:r>
                        <a:rPr lang="fr-FR" sz="1400" smtClean="0"/>
                        <a:t>d’un beau rouge</a:t>
                      </a:r>
                      <a:r>
                        <a:rPr lang="fr-FR" sz="1400" baseline="0" smtClean="0"/>
                        <a:t> brillant</a:t>
                      </a:r>
                      <a:endParaRPr lang="fr-FR" sz="1400"/>
                    </a:p>
                  </a:txBody>
                  <a:tcPr/>
                </a:tc>
                <a:extLst>
                  <a:ext uri="{0D108BD9-81ED-4DB2-BD59-A6C34878D82A}">
                    <a16:rowId xmlns:a16="http://schemas.microsoft.com/office/drawing/2014/main" val="3726775325"/>
                  </a:ext>
                </a:extLst>
              </a:tr>
              <a:tr h="593905">
                <a:tc>
                  <a:txBody>
                    <a:bodyPr/>
                    <a:lstStyle/>
                    <a:p>
                      <a:pPr algn="r">
                        <a:lnSpc>
                          <a:spcPct val="150000"/>
                        </a:lnSpc>
                      </a:pPr>
                      <a:r>
                        <a:rPr lang="fr-FR" sz="1400" b="1" smtClean="0"/>
                        <a:t>grève</a:t>
                      </a:r>
                      <a:endParaRPr lang="fr-FR" sz="1400" b="1"/>
                    </a:p>
                  </a:txBody>
                  <a:tcPr/>
                </a:tc>
                <a:tc>
                  <a:txBody>
                    <a:bodyPr/>
                    <a:lstStyle/>
                    <a:p>
                      <a:r>
                        <a:rPr lang="fr-FR" sz="1400" smtClean="0"/>
                        <a:t>bord d’une rivière, d’un fleuve; plage</a:t>
                      </a:r>
                      <a:endParaRPr lang="fr-FR" sz="1400"/>
                    </a:p>
                  </a:txBody>
                  <a:tcPr/>
                </a:tc>
                <a:extLst>
                  <a:ext uri="{0D108BD9-81ED-4DB2-BD59-A6C34878D82A}">
                    <a16:rowId xmlns:a16="http://schemas.microsoft.com/office/drawing/2014/main" val="3656833680"/>
                  </a:ext>
                </a:extLst>
              </a:tr>
              <a:tr h="593905">
                <a:tc>
                  <a:txBody>
                    <a:bodyPr/>
                    <a:lstStyle/>
                    <a:p>
                      <a:pPr algn="r">
                        <a:lnSpc>
                          <a:spcPct val="150000"/>
                        </a:lnSpc>
                      </a:pPr>
                      <a:r>
                        <a:rPr lang="fr-FR" sz="1400" b="1" smtClean="0"/>
                        <a:t>croît</a:t>
                      </a:r>
                      <a:endParaRPr lang="fr-FR" sz="1400" b="1"/>
                    </a:p>
                  </a:txBody>
                  <a:tcPr/>
                </a:tc>
                <a:tc>
                  <a:txBody>
                    <a:bodyPr/>
                    <a:lstStyle/>
                    <a:p>
                      <a:r>
                        <a:rPr lang="fr-FR" sz="1400" smtClean="0"/>
                        <a:t>verbe « croître » : grandir</a:t>
                      </a:r>
                      <a:endParaRPr lang="fr-FR" sz="1400"/>
                    </a:p>
                  </a:txBody>
                  <a:tcPr/>
                </a:tc>
                <a:extLst>
                  <a:ext uri="{0D108BD9-81ED-4DB2-BD59-A6C34878D82A}">
                    <a16:rowId xmlns:a16="http://schemas.microsoft.com/office/drawing/2014/main" val="1755631164"/>
                  </a:ext>
                </a:extLst>
              </a:tr>
            </a:tbl>
          </a:graphicData>
        </a:graphic>
      </p:graphicFrame>
      <p:sp>
        <p:nvSpPr>
          <p:cNvPr id="6" name="Rectangle 5"/>
          <p:cNvSpPr/>
          <p:nvPr/>
        </p:nvSpPr>
        <p:spPr>
          <a:xfrm>
            <a:off x="2624367" y="4440492"/>
            <a:ext cx="5254261" cy="2308324"/>
          </a:xfrm>
          <a:prstGeom prst="rect">
            <a:avLst/>
          </a:prstGeom>
          <a:solidFill>
            <a:schemeClr val="accent2">
              <a:lumMod val="20000"/>
              <a:lumOff val="80000"/>
            </a:schemeClr>
          </a:solidFill>
        </p:spPr>
        <p:txBody>
          <a:bodyPr wrap="square">
            <a:spAutoFit/>
          </a:bodyPr>
          <a:lstStyle/>
          <a:p>
            <a:r>
              <a:rPr lang="fr-FR" sz="1600" smtClean="0"/>
              <a:t>Grâce à la première personne, dans ce texte se confondent </a:t>
            </a:r>
            <a:r>
              <a:rPr lang="fr-FR" sz="1600" b="1" i="1" smtClean="0"/>
              <a:t>narrateur</a:t>
            </a:r>
            <a:r>
              <a:rPr lang="fr-FR" sz="1600" smtClean="0"/>
              <a:t> et </a:t>
            </a:r>
            <a:r>
              <a:rPr lang="fr-FR" sz="1600" b="1" i="1" smtClean="0"/>
              <a:t>auteur</a:t>
            </a:r>
            <a:r>
              <a:rPr lang="fr-FR" sz="1600" smtClean="0"/>
              <a:t>. </a:t>
            </a:r>
            <a:br>
              <a:rPr lang="fr-FR" sz="1600" smtClean="0"/>
            </a:br>
            <a:r>
              <a:rPr lang="fr-FR" sz="1600" smtClean="0"/>
              <a:t>Le personnage est bien un poète, qui parle de lui, utilisant deux fois l'adjectif possessif et deux fois le pronom personnel de première personne.</a:t>
            </a:r>
          </a:p>
          <a:p>
            <a:r>
              <a:rPr lang="fr-FR" sz="1600" smtClean="0"/>
              <a:t>Il s’adresse au lecteur et lui raconte sa vie, sur un ton désespéré (« Ô douleur, ô douleur ! ») </a:t>
            </a:r>
          </a:p>
          <a:p>
            <a:r>
              <a:rPr lang="fr-FR" sz="1600" smtClean="0"/>
              <a:t>À la fin du texte, il nous associe à </a:t>
            </a:r>
            <a:r>
              <a:rPr lang="fr-FR" sz="1600" b="1" smtClean="0"/>
              <a:t>sa détresse </a:t>
            </a:r>
            <a:r>
              <a:rPr lang="fr-FR" sz="1600" smtClean="0"/>
              <a:t>et à son </a:t>
            </a:r>
            <a:r>
              <a:rPr lang="fr-FR" sz="1600" b="1" smtClean="0"/>
              <a:t>destin</a:t>
            </a:r>
            <a:r>
              <a:rPr lang="fr-FR" sz="1600" smtClean="0"/>
              <a:t>, en tant qu'êtres humains (v. 13, 14 : "nous")</a:t>
            </a:r>
            <a:endParaRPr lang="fr-FR" sz="1600"/>
          </a:p>
        </p:txBody>
      </p:sp>
      <p:sp>
        <p:nvSpPr>
          <p:cNvPr id="7" name="ZoneTexte 6"/>
          <p:cNvSpPr txBox="1"/>
          <p:nvPr/>
        </p:nvSpPr>
        <p:spPr>
          <a:xfrm>
            <a:off x="19589" y="4440492"/>
            <a:ext cx="2563834" cy="461665"/>
          </a:xfrm>
          <a:prstGeom prst="rect">
            <a:avLst/>
          </a:prstGeom>
          <a:solidFill>
            <a:schemeClr val="accent2">
              <a:lumMod val="40000"/>
              <a:lumOff val="60000"/>
            </a:schemeClr>
          </a:solidFill>
        </p:spPr>
        <p:txBody>
          <a:bodyPr wrap="square" rtlCol="0">
            <a:spAutoFit/>
          </a:bodyPr>
          <a:lstStyle/>
          <a:p>
            <a:r>
              <a:rPr lang="fr-FR" sz="2400" b="1" smtClean="0"/>
              <a:t>Énonciation</a:t>
            </a:r>
            <a:endParaRPr lang="fr-FR" sz="2400" b="1"/>
          </a:p>
        </p:txBody>
      </p:sp>
      <p:pic>
        <p:nvPicPr>
          <p:cNvPr id="9" name="Image 8"/>
          <p:cNvPicPr>
            <a:picLocks noChangeAspect="1"/>
          </p:cNvPicPr>
          <p:nvPr/>
        </p:nvPicPr>
        <p:blipFill>
          <a:blip r:embed="rId2"/>
          <a:stretch>
            <a:fillRect/>
          </a:stretch>
        </p:blipFill>
        <p:spPr>
          <a:xfrm>
            <a:off x="8156037" y="2500943"/>
            <a:ext cx="3639259" cy="4247873"/>
          </a:xfrm>
          <a:prstGeom prst="rect">
            <a:avLst/>
          </a:prstGeom>
        </p:spPr>
      </p:pic>
    </p:spTree>
    <p:extLst>
      <p:ext uri="{BB962C8B-B14F-4D97-AF65-F5344CB8AC3E}">
        <p14:creationId xmlns:p14="http://schemas.microsoft.com/office/powerpoint/2010/main" val="913392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09849" y="117038"/>
            <a:ext cx="4645270" cy="3231654"/>
          </a:xfrm>
          <a:prstGeom prst="rect">
            <a:avLst/>
          </a:prstGeom>
          <a:solidFill>
            <a:srgbClr val="CCCCFF"/>
          </a:solidFill>
        </p:spPr>
        <p:txBody>
          <a:bodyPr wrap="square">
            <a:spAutoFit/>
          </a:bodyPr>
          <a:lstStyle/>
          <a:p>
            <a:r>
              <a:rPr lang="fr-FR" sz="1200" smtClean="0">
                <a:solidFill>
                  <a:srgbClr val="7030A0"/>
                </a:solidFill>
                <a:latin typeface="Verdana" panose="020B0604030504040204" pitchFamily="34" charset="0"/>
              </a:rPr>
              <a:t>Ma jeunesse </a:t>
            </a:r>
            <a:r>
              <a:rPr lang="fr-FR" sz="1200" smtClean="0">
                <a:latin typeface="Verdana" panose="020B0604030504040204" pitchFamily="34" charset="0"/>
              </a:rPr>
              <a:t>ne fut qu'un ténébreux </a:t>
            </a:r>
            <a:r>
              <a:rPr lang="fr-FR" sz="1200" smtClean="0">
                <a:solidFill>
                  <a:srgbClr val="FF0000"/>
                </a:solidFill>
                <a:latin typeface="Verdana" panose="020B0604030504040204" pitchFamily="34" charset="0"/>
              </a:rPr>
              <a:t>orage</a:t>
            </a:r>
            <a:r>
              <a:rPr lang="fr-FR" sz="1200" smtClean="0">
                <a:latin typeface="Verdana" panose="020B0604030504040204" pitchFamily="34" charset="0"/>
              </a:rPr>
              <a:t>,</a:t>
            </a:r>
            <a:br>
              <a:rPr lang="fr-FR" sz="1200" smtClean="0">
                <a:latin typeface="Verdana" panose="020B0604030504040204" pitchFamily="34" charset="0"/>
              </a:rPr>
            </a:br>
            <a:r>
              <a:rPr lang="fr-FR" sz="1200" smtClean="0">
                <a:latin typeface="Verdana" panose="020B0604030504040204" pitchFamily="34" charset="0"/>
              </a:rPr>
              <a:t>Traversé çà et là par de brillants </a:t>
            </a:r>
            <a:r>
              <a:rPr lang="fr-FR" sz="1200" smtClean="0">
                <a:solidFill>
                  <a:srgbClr val="FF0000"/>
                </a:solidFill>
                <a:latin typeface="Verdana" panose="020B0604030504040204" pitchFamily="34" charset="0"/>
              </a:rPr>
              <a:t>soleils</a:t>
            </a:r>
            <a:r>
              <a:rPr lang="fr-FR" sz="1200" smtClean="0">
                <a:latin typeface="Verdana" panose="020B0604030504040204" pitchFamily="34" charset="0"/>
              </a:rPr>
              <a:t>!</a:t>
            </a:r>
            <a:br>
              <a:rPr lang="fr-FR" sz="1200" smtClean="0">
                <a:latin typeface="Verdana" panose="020B0604030504040204" pitchFamily="34" charset="0"/>
              </a:rPr>
            </a:br>
            <a:r>
              <a:rPr lang="fr-FR" sz="1200" smtClean="0">
                <a:latin typeface="Verdana" panose="020B0604030504040204" pitchFamily="34" charset="0"/>
              </a:rPr>
              <a:t>Le </a:t>
            </a:r>
            <a:r>
              <a:rPr lang="fr-FR" sz="1200" smtClean="0">
                <a:solidFill>
                  <a:srgbClr val="FF0000"/>
                </a:solidFill>
                <a:latin typeface="Verdana" panose="020B0604030504040204" pitchFamily="34" charset="0"/>
              </a:rPr>
              <a:t>tonnerre</a:t>
            </a:r>
            <a:r>
              <a:rPr lang="fr-FR" sz="1200" smtClean="0">
                <a:latin typeface="Verdana" panose="020B0604030504040204" pitchFamily="34" charset="0"/>
              </a:rPr>
              <a:t> et la </a:t>
            </a:r>
            <a:r>
              <a:rPr lang="fr-FR" sz="1200" smtClean="0">
                <a:solidFill>
                  <a:srgbClr val="FF0000"/>
                </a:solidFill>
                <a:latin typeface="Verdana" panose="020B0604030504040204" pitchFamily="34" charset="0"/>
              </a:rPr>
              <a:t>pluie</a:t>
            </a:r>
            <a:r>
              <a:rPr lang="fr-FR" sz="1200" smtClean="0">
                <a:latin typeface="Verdana" panose="020B0604030504040204" pitchFamily="34" charset="0"/>
              </a:rPr>
              <a:t> ont fait un tel </a:t>
            </a:r>
            <a:r>
              <a:rPr lang="fr-FR" sz="1200" smtClean="0">
                <a:solidFill>
                  <a:srgbClr val="FF0000"/>
                </a:solidFill>
                <a:latin typeface="Verdana" panose="020B0604030504040204" pitchFamily="34" charset="0"/>
              </a:rPr>
              <a:t>ravage</a:t>
            </a:r>
            <a:r>
              <a:rPr lang="fr-FR" sz="1200" smtClean="0">
                <a:latin typeface="Verdana" panose="020B0604030504040204" pitchFamily="34" charset="0"/>
              </a:rPr>
              <a:t>,</a:t>
            </a:r>
            <a:br>
              <a:rPr lang="fr-FR" sz="1200" smtClean="0">
                <a:latin typeface="Verdana" panose="020B0604030504040204" pitchFamily="34" charset="0"/>
              </a:rPr>
            </a:br>
            <a:r>
              <a:rPr lang="fr-FR" sz="1200" smtClean="0">
                <a:latin typeface="Verdana" panose="020B0604030504040204" pitchFamily="34" charset="0"/>
              </a:rPr>
              <a:t>Qu'</a:t>
            </a:r>
            <a:r>
              <a:rPr lang="fr-FR" sz="1200" smtClean="0">
                <a:solidFill>
                  <a:srgbClr val="7030A0"/>
                </a:solidFill>
                <a:latin typeface="Verdana" panose="020B0604030504040204" pitchFamily="34" charset="0"/>
              </a:rPr>
              <a:t>il reste</a:t>
            </a:r>
            <a:r>
              <a:rPr lang="fr-FR" sz="1200" smtClean="0">
                <a:latin typeface="Verdana" panose="020B0604030504040204" pitchFamily="34" charset="0"/>
              </a:rPr>
              <a:t> en mon jardin bien peu de fruits vermeils.</a:t>
            </a:r>
            <a:br>
              <a:rPr lang="fr-FR" sz="1200" smtClean="0">
                <a:latin typeface="Verdana" panose="020B0604030504040204" pitchFamily="34" charset="0"/>
              </a:rPr>
            </a:br>
            <a:r>
              <a:rPr lang="fr-FR" sz="1200" smtClean="0">
                <a:latin typeface="Verdana" panose="020B0604030504040204" pitchFamily="34" charset="0"/>
              </a:rPr>
              <a:t/>
            </a:r>
            <a:br>
              <a:rPr lang="fr-FR" sz="1200" smtClean="0">
                <a:latin typeface="Verdana" panose="020B0604030504040204" pitchFamily="34" charset="0"/>
              </a:rPr>
            </a:br>
            <a:r>
              <a:rPr lang="fr-FR" sz="1200" smtClean="0">
                <a:latin typeface="Verdana" panose="020B0604030504040204" pitchFamily="34" charset="0"/>
              </a:rPr>
              <a:t>Voilà que </a:t>
            </a:r>
            <a:r>
              <a:rPr lang="fr-FR" sz="1200" smtClean="0">
                <a:solidFill>
                  <a:srgbClr val="7030A0"/>
                </a:solidFill>
                <a:latin typeface="Verdana" panose="020B0604030504040204" pitchFamily="34" charset="0"/>
              </a:rPr>
              <a:t>j'ai touché l'automne </a:t>
            </a:r>
            <a:r>
              <a:rPr lang="fr-FR" sz="1200" smtClean="0">
                <a:latin typeface="Verdana" panose="020B0604030504040204" pitchFamily="34" charset="0"/>
              </a:rPr>
              <a:t>des idées,</a:t>
            </a:r>
            <a:br>
              <a:rPr lang="fr-FR" sz="1200" smtClean="0">
                <a:latin typeface="Verdana" panose="020B0604030504040204" pitchFamily="34" charset="0"/>
              </a:rPr>
            </a:br>
            <a:r>
              <a:rPr lang="fr-FR" sz="1200" smtClean="0">
                <a:latin typeface="Verdana" panose="020B0604030504040204" pitchFamily="34" charset="0"/>
              </a:rPr>
              <a:t>Et qu'il faut employer la pelle et les râteaux</a:t>
            </a:r>
            <a:br>
              <a:rPr lang="fr-FR" sz="1200" smtClean="0">
                <a:latin typeface="Verdana" panose="020B0604030504040204" pitchFamily="34" charset="0"/>
              </a:rPr>
            </a:br>
            <a:r>
              <a:rPr lang="fr-FR" sz="1200" smtClean="0">
                <a:latin typeface="Verdana" panose="020B0604030504040204" pitchFamily="34" charset="0"/>
              </a:rPr>
              <a:t>Pour rassembler à neuf les terres </a:t>
            </a:r>
            <a:r>
              <a:rPr lang="fr-FR" sz="1200" smtClean="0">
                <a:solidFill>
                  <a:srgbClr val="FF0000"/>
                </a:solidFill>
                <a:latin typeface="Verdana" panose="020B0604030504040204" pitchFamily="34" charset="0"/>
              </a:rPr>
              <a:t>inondées</a:t>
            </a:r>
            <a:r>
              <a:rPr lang="fr-FR" sz="1200" smtClean="0">
                <a:latin typeface="Verdana" panose="020B0604030504040204" pitchFamily="34" charset="0"/>
              </a:rPr>
              <a:t>,</a:t>
            </a:r>
            <a:br>
              <a:rPr lang="fr-FR" sz="1200" smtClean="0">
                <a:latin typeface="Verdana" panose="020B0604030504040204" pitchFamily="34" charset="0"/>
              </a:rPr>
            </a:br>
            <a:r>
              <a:rPr lang="fr-FR" sz="1200" smtClean="0">
                <a:latin typeface="Verdana" panose="020B0604030504040204" pitchFamily="34" charset="0"/>
              </a:rPr>
              <a:t>Où l'</a:t>
            </a:r>
            <a:r>
              <a:rPr lang="fr-FR" sz="1200" smtClean="0">
                <a:solidFill>
                  <a:srgbClr val="FF0000"/>
                </a:solidFill>
                <a:latin typeface="Verdana" panose="020B0604030504040204" pitchFamily="34" charset="0"/>
              </a:rPr>
              <a:t>eau</a:t>
            </a:r>
            <a:r>
              <a:rPr lang="fr-FR" sz="1200" smtClean="0">
                <a:latin typeface="Verdana" panose="020B0604030504040204" pitchFamily="34" charset="0"/>
              </a:rPr>
              <a:t> creuse des trous grands comme des </a:t>
            </a:r>
            <a:r>
              <a:rPr lang="fr-FR" sz="1200" smtClean="0">
                <a:solidFill>
                  <a:srgbClr val="7030A0"/>
                </a:solidFill>
                <a:latin typeface="Verdana" panose="020B0604030504040204" pitchFamily="34" charset="0"/>
              </a:rPr>
              <a:t>tombeaux</a:t>
            </a:r>
            <a:r>
              <a:rPr lang="fr-FR" sz="1200" smtClean="0">
                <a:latin typeface="Verdana" panose="020B0604030504040204" pitchFamily="34" charset="0"/>
              </a:rPr>
              <a:t>.</a:t>
            </a:r>
            <a:br>
              <a:rPr lang="fr-FR" sz="1200" smtClean="0">
                <a:latin typeface="Verdana" panose="020B0604030504040204" pitchFamily="34" charset="0"/>
              </a:rPr>
            </a:br>
            <a:r>
              <a:rPr lang="fr-FR" sz="1200" smtClean="0">
                <a:latin typeface="Verdana" panose="020B0604030504040204" pitchFamily="34" charset="0"/>
              </a:rPr>
              <a:t/>
            </a:r>
            <a:br>
              <a:rPr lang="fr-FR" sz="1200" smtClean="0">
                <a:latin typeface="Verdana" panose="020B0604030504040204" pitchFamily="34" charset="0"/>
              </a:rPr>
            </a:br>
            <a:r>
              <a:rPr lang="fr-FR" sz="1200" smtClean="0">
                <a:latin typeface="Verdana" panose="020B0604030504040204" pitchFamily="34" charset="0"/>
              </a:rPr>
              <a:t>Et qui sait si les fleurs nouvelles que je rêve</a:t>
            </a:r>
            <a:br>
              <a:rPr lang="fr-FR" sz="1200" smtClean="0">
                <a:latin typeface="Verdana" panose="020B0604030504040204" pitchFamily="34" charset="0"/>
              </a:rPr>
            </a:br>
            <a:r>
              <a:rPr lang="fr-FR" sz="1200" smtClean="0">
                <a:latin typeface="Verdana" panose="020B0604030504040204" pitchFamily="34" charset="0"/>
              </a:rPr>
              <a:t>Trouveront dans ce sol lavé comme une grève</a:t>
            </a:r>
            <a:br>
              <a:rPr lang="fr-FR" sz="1200" smtClean="0">
                <a:latin typeface="Verdana" panose="020B0604030504040204" pitchFamily="34" charset="0"/>
              </a:rPr>
            </a:br>
            <a:r>
              <a:rPr lang="fr-FR" sz="1200" smtClean="0">
                <a:latin typeface="Verdana" panose="020B0604030504040204" pitchFamily="34" charset="0"/>
              </a:rPr>
              <a:t>Le mystique aliment qui ferait leur vigueur ?</a:t>
            </a:r>
            <a:br>
              <a:rPr lang="fr-FR" sz="1200" smtClean="0">
                <a:latin typeface="Verdana" panose="020B0604030504040204" pitchFamily="34" charset="0"/>
              </a:rPr>
            </a:br>
            <a:r>
              <a:rPr lang="fr-FR" sz="1200" smtClean="0">
                <a:latin typeface="Verdana" panose="020B0604030504040204" pitchFamily="34" charset="0"/>
              </a:rPr>
              <a:t/>
            </a:r>
            <a:br>
              <a:rPr lang="fr-FR" sz="1200" smtClean="0">
                <a:latin typeface="Verdana" panose="020B0604030504040204" pitchFamily="34" charset="0"/>
              </a:rPr>
            </a:br>
            <a:r>
              <a:rPr lang="fr-FR" sz="1200" smtClean="0">
                <a:latin typeface="Verdana" panose="020B0604030504040204" pitchFamily="34" charset="0"/>
              </a:rPr>
              <a:t>- Ô douleur ! ô douleur ! </a:t>
            </a:r>
            <a:r>
              <a:rPr lang="fr-FR" sz="1200" smtClean="0">
                <a:solidFill>
                  <a:srgbClr val="7030A0"/>
                </a:solidFill>
                <a:latin typeface="Verdana" panose="020B0604030504040204" pitchFamily="34" charset="0"/>
              </a:rPr>
              <a:t>Le Temps </a:t>
            </a:r>
            <a:r>
              <a:rPr lang="fr-FR" sz="1200" smtClean="0">
                <a:latin typeface="Verdana" panose="020B0604030504040204" pitchFamily="34" charset="0"/>
              </a:rPr>
              <a:t>mange la </a:t>
            </a:r>
            <a:r>
              <a:rPr lang="fr-FR" sz="1200" smtClean="0">
                <a:solidFill>
                  <a:srgbClr val="7030A0"/>
                </a:solidFill>
                <a:latin typeface="Verdana" panose="020B0604030504040204" pitchFamily="34" charset="0"/>
              </a:rPr>
              <a:t>vie</a:t>
            </a:r>
            <a:r>
              <a:rPr lang="fr-FR" sz="1200" smtClean="0">
                <a:latin typeface="Verdana" panose="020B0604030504040204" pitchFamily="34" charset="0"/>
              </a:rPr>
              <a:t>,</a:t>
            </a:r>
            <a:br>
              <a:rPr lang="fr-FR" sz="1200" smtClean="0">
                <a:latin typeface="Verdana" panose="020B0604030504040204" pitchFamily="34" charset="0"/>
              </a:rPr>
            </a:br>
            <a:r>
              <a:rPr lang="fr-FR" sz="1200" smtClean="0">
                <a:latin typeface="Verdana" panose="020B0604030504040204" pitchFamily="34" charset="0"/>
              </a:rPr>
              <a:t>Et l'obscur Ennemi qui nous ronge le </a:t>
            </a:r>
            <a:r>
              <a:rPr lang="fr-FR" sz="1200" smtClean="0">
                <a:solidFill>
                  <a:srgbClr val="7030A0"/>
                </a:solidFill>
                <a:latin typeface="Verdana" panose="020B0604030504040204" pitchFamily="34" charset="0"/>
              </a:rPr>
              <a:t>cœur</a:t>
            </a:r>
            <a:r>
              <a:rPr lang="fr-FR" sz="1200" smtClean="0">
                <a:latin typeface="Verdana" panose="020B0604030504040204" pitchFamily="34" charset="0"/>
              </a:rPr>
              <a:t/>
            </a:r>
            <a:br>
              <a:rPr lang="fr-FR" sz="1200" smtClean="0">
                <a:latin typeface="Verdana" panose="020B0604030504040204" pitchFamily="34" charset="0"/>
              </a:rPr>
            </a:br>
            <a:r>
              <a:rPr lang="fr-FR" sz="1200" smtClean="0">
                <a:latin typeface="Verdana" panose="020B0604030504040204" pitchFamily="34" charset="0"/>
              </a:rPr>
              <a:t>Du </a:t>
            </a:r>
            <a:r>
              <a:rPr lang="fr-FR" sz="1200" smtClean="0">
                <a:solidFill>
                  <a:srgbClr val="7030A0"/>
                </a:solidFill>
                <a:latin typeface="Verdana" panose="020B0604030504040204" pitchFamily="34" charset="0"/>
              </a:rPr>
              <a:t>sang</a:t>
            </a:r>
            <a:r>
              <a:rPr lang="fr-FR" sz="1200" smtClean="0">
                <a:latin typeface="Verdana" panose="020B0604030504040204" pitchFamily="34" charset="0"/>
              </a:rPr>
              <a:t> que </a:t>
            </a:r>
            <a:r>
              <a:rPr lang="fr-FR" sz="1200" smtClean="0">
                <a:solidFill>
                  <a:srgbClr val="7030A0"/>
                </a:solidFill>
                <a:latin typeface="Verdana" panose="020B0604030504040204" pitchFamily="34" charset="0"/>
              </a:rPr>
              <a:t>nous perdons </a:t>
            </a:r>
            <a:r>
              <a:rPr lang="fr-FR" sz="1200" smtClean="0">
                <a:latin typeface="Verdana" panose="020B0604030504040204" pitchFamily="34" charset="0"/>
              </a:rPr>
              <a:t>croît et se fortifie!</a:t>
            </a:r>
            <a:endParaRPr lang="fr-FR" sz="1200"/>
          </a:p>
        </p:txBody>
      </p:sp>
      <p:sp>
        <p:nvSpPr>
          <p:cNvPr id="7" name="Rectangle 6"/>
          <p:cNvSpPr/>
          <p:nvPr/>
        </p:nvSpPr>
        <p:spPr>
          <a:xfrm>
            <a:off x="7391400" y="3454320"/>
            <a:ext cx="4635500" cy="3231654"/>
          </a:xfrm>
          <a:prstGeom prst="rect">
            <a:avLst/>
          </a:prstGeom>
          <a:solidFill>
            <a:schemeClr val="accent6">
              <a:lumMod val="20000"/>
              <a:lumOff val="80000"/>
            </a:schemeClr>
          </a:solidFill>
        </p:spPr>
        <p:txBody>
          <a:bodyPr wrap="square">
            <a:spAutoFit/>
          </a:bodyPr>
          <a:lstStyle/>
          <a:p>
            <a:r>
              <a:rPr lang="fr-FR" sz="1200" smtClean="0">
                <a:latin typeface="Verdana" panose="020B0604030504040204" pitchFamily="34" charset="0"/>
              </a:rPr>
              <a:t>Ma jeunesse ne fut qu'un ténébreux orage,</a:t>
            </a:r>
            <a:br>
              <a:rPr lang="fr-FR" sz="1200" smtClean="0">
                <a:latin typeface="Verdana" panose="020B0604030504040204" pitchFamily="34" charset="0"/>
              </a:rPr>
            </a:br>
            <a:r>
              <a:rPr lang="fr-FR" sz="1200" smtClean="0">
                <a:latin typeface="Verdana" panose="020B0604030504040204" pitchFamily="34" charset="0"/>
              </a:rPr>
              <a:t>Traversé çà et là par de brillants </a:t>
            </a:r>
            <a:r>
              <a:rPr lang="fr-FR" sz="1200" smtClean="0">
                <a:solidFill>
                  <a:srgbClr val="00B050"/>
                </a:solidFill>
                <a:latin typeface="Verdana" panose="020B0604030504040204" pitchFamily="34" charset="0"/>
              </a:rPr>
              <a:t>soleils</a:t>
            </a:r>
            <a:r>
              <a:rPr lang="fr-FR" sz="1200" smtClean="0">
                <a:latin typeface="Verdana" panose="020B0604030504040204" pitchFamily="34" charset="0"/>
              </a:rPr>
              <a:t>!</a:t>
            </a:r>
            <a:br>
              <a:rPr lang="fr-FR" sz="1200" smtClean="0">
                <a:latin typeface="Verdana" panose="020B0604030504040204" pitchFamily="34" charset="0"/>
              </a:rPr>
            </a:br>
            <a:r>
              <a:rPr lang="fr-FR" sz="1200" smtClean="0">
                <a:latin typeface="Verdana" panose="020B0604030504040204" pitchFamily="34" charset="0"/>
              </a:rPr>
              <a:t>Le tonnerre et la </a:t>
            </a:r>
            <a:r>
              <a:rPr lang="fr-FR" sz="1200" smtClean="0">
                <a:solidFill>
                  <a:srgbClr val="00B050"/>
                </a:solidFill>
                <a:latin typeface="Verdana" panose="020B0604030504040204" pitchFamily="34" charset="0"/>
              </a:rPr>
              <a:t>pluie</a:t>
            </a:r>
            <a:r>
              <a:rPr lang="fr-FR" sz="1200" smtClean="0">
                <a:latin typeface="Verdana" panose="020B0604030504040204" pitchFamily="34" charset="0"/>
              </a:rPr>
              <a:t> ont fait un tel ravage,</a:t>
            </a:r>
            <a:br>
              <a:rPr lang="fr-FR" sz="1200" smtClean="0">
                <a:latin typeface="Verdana" panose="020B0604030504040204" pitchFamily="34" charset="0"/>
              </a:rPr>
            </a:br>
            <a:r>
              <a:rPr lang="fr-FR" sz="1200" smtClean="0">
                <a:latin typeface="Verdana" panose="020B0604030504040204" pitchFamily="34" charset="0"/>
              </a:rPr>
              <a:t>Qu'il reste en mon </a:t>
            </a:r>
            <a:r>
              <a:rPr lang="fr-FR" sz="1200" smtClean="0">
                <a:solidFill>
                  <a:srgbClr val="00B050"/>
                </a:solidFill>
                <a:latin typeface="Verdana" panose="020B0604030504040204" pitchFamily="34" charset="0"/>
              </a:rPr>
              <a:t>jardin</a:t>
            </a:r>
            <a:r>
              <a:rPr lang="fr-FR" sz="1200" smtClean="0">
                <a:latin typeface="Verdana" panose="020B0604030504040204" pitchFamily="34" charset="0"/>
              </a:rPr>
              <a:t> bien peu de </a:t>
            </a:r>
            <a:r>
              <a:rPr lang="fr-FR" sz="1200" smtClean="0">
                <a:solidFill>
                  <a:srgbClr val="00B050"/>
                </a:solidFill>
                <a:latin typeface="Verdana" panose="020B0604030504040204" pitchFamily="34" charset="0"/>
              </a:rPr>
              <a:t>fruits</a:t>
            </a:r>
            <a:r>
              <a:rPr lang="fr-FR" sz="1200" smtClean="0">
                <a:latin typeface="Verdana" panose="020B0604030504040204" pitchFamily="34" charset="0"/>
              </a:rPr>
              <a:t> vermeils.</a:t>
            </a:r>
            <a:br>
              <a:rPr lang="fr-FR" sz="1200" smtClean="0">
                <a:latin typeface="Verdana" panose="020B0604030504040204" pitchFamily="34" charset="0"/>
              </a:rPr>
            </a:br>
            <a:r>
              <a:rPr lang="fr-FR" sz="1200" smtClean="0">
                <a:latin typeface="Verdana" panose="020B0604030504040204" pitchFamily="34" charset="0"/>
              </a:rPr>
              <a:t/>
            </a:r>
            <a:br>
              <a:rPr lang="fr-FR" sz="1200" smtClean="0">
                <a:latin typeface="Verdana" panose="020B0604030504040204" pitchFamily="34" charset="0"/>
              </a:rPr>
            </a:br>
            <a:r>
              <a:rPr lang="fr-FR" sz="1200" smtClean="0">
                <a:latin typeface="Verdana" panose="020B0604030504040204" pitchFamily="34" charset="0"/>
              </a:rPr>
              <a:t>Voilà que j'ai touché l'automne des idées,</a:t>
            </a:r>
            <a:br>
              <a:rPr lang="fr-FR" sz="1200" smtClean="0">
                <a:latin typeface="Verdana" panose="020B0604030504040204" pitchFamily="34" charset="0"/>
              </a:rPr>
            </a:br>
            <a:r>
              <a:rPr lang="fr-FR" sz="1200" smtClean="0">
                <a:latin typeface="Verdana" panose="020B0604030504040204" pitchFamily="34" charset="0"/>
              </a:rPr>
              <a:t>Et qu'il faut employer la </a:t>
            </a:r>
            <a:r>
              <a:rPr lang="fr-FR" sz="1200" smtClean="0">
                <a:solidFill>
                  <a:srgbClr val="00B050"/>
                </a:solidFill>
                <a:latin typeface="Verdana" panose="020B0604030504040204" pitchFamily="34" charset="0"/>
              </a:rPr>
              <a:t>pelle</a:t>
            </a:r>
            <a:r>
              <a:rPr lang="fr-FR" sz="1200" smtClean="0">
                <a:latin typeface="Verdana" panose="020B0604030504040204" pitchFamily="34" charset="0"/>
              </a:rPr>
              <a:t> et les </a:t>
            </a:r>
            <a:r>
              <a:rPr lang="fr-FR" sz="1200" smtClean="0">
                <a:solidFill>
                  <a:srgbClr val="00B050"/>
                </a:solidFill>
                <a:latin typeface="Verdana" panose="020B0604030504040204" pitchFamily="34" charset="0"/>
              </a:rPr>
              <a:t>râteaux</a:t>
            </a:r>
            <a:r>
              <a:rPr lang="fr-FR" sz="1200" smtClean="0">
                <a:latin typeface="Verdana" panose="020B0604030504040204" pitchFamily="34" charset="0"/>
              </a:rPr>
              <a:t/>
            </a:r>
            <a:br>
              <a:rPr lang="fr-FR" sz="1200" smtClean="0">
                <a:latin typeface="Verdana" panose="020B0604030504040204" pitchFamily="34" charset="0"/>
              </a:rPr>
            </a:br>
            <a:r>
              <a:rPr lang="fr-FR" sz="1200" smtClean="0">
                <a:latin typeface="Verdana" panose="020B0604030504040204" pitchFamily="34" charset="0"/>
              </a:rPr>
              <a:t>Pour </a:t>
            </a:r>
            <a:r>
              <a:rPr lang="fr-FR" sz="1200" smtClean="0">
                <a:solidFill>
                  <a:srgbClr val="00B050"/>
                </a:solidFill>
                <a:latin typeface="Verdana" panose="020B0604030504040204" pitchFamily="34" charset="0"/>
              </a:rPr>
              <a:t>rassembler</a:t>
            </a:r>
            <a:r>
              <a:rPr lang="fr-FR" sz="1200" smtClean="0">
                <a:latin typeface="Verdana" panose="020B0604030504040204" pitchFamily="34" charset="0"/>
              </a:rPr>
              <a:t> à neuf les </a:t>
            </a:r>
            <a:r>
              <a:rPr lang="fr-FR" sz="1200" smtClean="0">
                <a:solidFill>
                  <a:srgbClr val="00B050"/>
                </a:solidFill>
                <a:latin typeface="Verdana" panose="020B0604030504040204" pitchFamily="34" charset="0"/>
              </a:rPr>
              <a:t>terres</a:t>
            </a:r>
            <a:r>
              <a:rPr lang="fr-FR" sz="1200" smtClean="0">
                <a:latin typeface="Verdana" panose="020B0604030504040204" pitchFamily="34" charset="0"/>
              </a:rPr>
              <a:t> inondées,</a:t>
            </a:r>
            <a:br>
              <a:rPr lang="fr-FR" sz="1200" smtClean="0">
                <a:latin typeface="Verdana" panose="020B0604030504040204" pitchFamily="34" charset="0"/>
              </a:rPr>
            </a:br>
            <a:r>
              <a:rPr lang="fr-FR" sz="1200" smtClean="0">
                <a:latin typeface="Verdana" panose="020B0604030504040204" pitchFamily="34" charset="0"/>
              </a:rPr>
              <a:t>Où l'eau </a:t>
            </a:r>
            <a:r>
              <a:rPr lang="fr-FR" sz="1200" smtClean="0">
                <a:solidFill>
                  <a:srgbClr val="00B050"/>
                </a:solidFill>
                <a:latin typeface="Verdana" panose="020B0604030504040204" pitchFamily="34" charset="0"/>
              </a:rPr>
              <a:t>creuse</a:t>
            </a:r>
            <a:r>
              <a:rPr lang="fr-FR" sz="1200" smtClean="0">
                <a:latin typeface="Verdana" panose="020B0604030504040204" pitchFamily="34" charset="0"/>
              </a:rPr>
              <a:t> des </a:t>
            </a:r>
            <a:r>
              <a:rPr lang="fr-FR" sz="1200" smtClean="0">
                <a:solidFill>
                  <a:srgbClr val="00B050"/>
                </a:solidFill>
                <a:latin typeface="Verdana" panose="020B0604030504040204" pitchFamily="34" charset="0"/>
              </a:rPr>
              <a:t>trous</a:t>
            </a:r>
            <a:r>
              <a:rPr lang="fr-FR" sz="1200" smtClean="0">
                <a:latin typeface="Verdana" panose="020B0604030504040204" pitchFamily="34" charset="0"/>
              </a:rPr>
              <a:t> grands comme des tombeaux.</a:t>
            </a:r>
            <a:br>
              <a:rPr lang="fr-FR" sz="1200" smtClean="0">
                <a:latin typeface="Verdana" panose="020B0604030504040204" pitchFamily="34" charset="0"/>
              </a:rPr>
            </a:br>
            <a:r>
              <a:rPr lang="fr-FR" sz="1200" smtClean="0">
                <a:solidFill>
                  <a:srgbClr val="00B050"/>
                </a:solidFill>
                <a:latin typeface="Verdana" panose="020B0604030504040204" pitchFamily="34" charset="0"/>
              </a:rPr>
              <a:t/>
            </a:r>
            <a:br>
              <a:rPr lang="fr-FR" sz="1200" smtClean="0">
                <a:solidFill>
                  <a:srgbClr val="00B050"/>
                </a:solidFill>
                <a:latin typeface="Verdana" panose="020B0604030504040204" pitchFamily="34" charset="0"/>
              </a:rPr>
            </a:br>
            <a:r>
              <a:rPr lang="fr-FR" sz="1200" smtClean="0">
                <a:latin typeface="Verdana" panose="020B0604030504040204" pitchFamily="34" charset="0"/>
              </a:rPr>
              <a:t>Et qui sait si les </a:t>
            </a:r>
            <a:r>
              <a:rPr lang="fr-FR" sz="1200" smtClean="0">
                <a:solidFill>
                  <a:srgbClr val="00B050"/>
                </a:solidFill>
                <a:latin typeface="Verdana" panose="020B0604030504040204" pitchFamily="34" charset="0"/>
              </a:rPr>
              <a:t>fleurs</a:t>
            </a:r>
            <a:r>
              <a:rPr lang="fr-FR" sz="1200" smtClean="0">
                <a:latin typeface="Verdana" panose="020B0604030504040204" pitchFamily="34" charset="0"/>
              </a:rPr>
              <a:t> nouvelles que je rêve</a:t>
            </a:r>
            <a:br>
              <a:rPr lang="fr-FR" sz="1200" smtClean="0">
                <a:latin typeface="Verdana" panose="020B0604030504040204" pitchFamily="34" charset="0"/>
              </a:rPr>
            </a:br>
            <a:r>
              <a:rPr lang="fr-FR" sz="1200" smtClean="0">
                <a:latin typeface="Verdana" panose="020B0604030504040204" pitchFamily="34" charset="0"/>
              </a:rPr>
              <a:t>Trouveront dans ce </a:t>
            </a:r>
            <a:r>
              <a:rPr lang="fr-FR" sz="1200" smtClean="0">
                <a:solidFill>
                  <a:srgbClr val="00B050"/>
                </a:solidFill>
                <a:latin typeface="Verdana" panose="020B0604030504040204" pitchFamily="34" charset="0"/>
              </a:rPr>
              <a:t>sol</a:t>
            </a:r>
            <a:r>
              <a:rPr lang="fr-FR" sz="1200" smtClean="0">
                <a:latin typeface="Verdana" panose="020B0604030504040204" pitchFamily="34" charset="0"/>
              </a:rPr>
              <a:t> lavé comme une grève</a:t>
            </a:r>
            <a:br>
              <a:rPr lang="fr-FR" sz="1200" smtClean="0">
                <a:latin typeface="Verdana" panose="020B0604030504040204" pitchFamily="34" charset="0"/>
              </a:rPr>
            </a:br>
            <a:r>
              <a:rPr lang="fr-FR" sz="1200" smtClean="0">
                <a:latin typeface="Verdana" panose="020B0604030504040204" pitchFamily="34" charset="0"/>
              </a:rPr>
              <a:t>Le mystique </a:t>
            </a:r>
            <a:r>
              <a:rPr lang="fr-FR" sz="1200" smtClean="0">
                <a:solidFill>
                  <a:srgbClr val="00B050"/>
                </a:solidFill>
                <a:latin typeface="Verdana" panose="020B0604030504040204" pitchFamily="34" charset="0"/>
              </a:rPr>
              <a:t>aliment</a:t>
            </a:r>
            <a:r>
              <a:rPr lang="fr-FR" sz="1200" smtClean="0">
                <a:latin typeface="Verdana" panose="020B0604030504040204" pitchFamily="34" charset="0"/>
              </a:rPr>
              <a:t> qui ferait leur </a:t>
            </a:r>
            <a:r>
              <a:rPr lang="fr-FR" sz="1200" smtClean="0">
                <a:solidFill>
                  <a:srgbClr val="00B050"/>
                </a:solidFill>
                <a:latin typeface="Verdana" panose="020B0604030504040204" pitchFamily="34" charset="0"/>
              </a:rPr>
              <a:t>vigueur</a:t>
            </a:r>
            <a:r>
              <a:rPr lang="fr-FR" sz="1200" smtClean="0">
                <a:latin typeface="Verdana" panose="020B0604030504040204" pitchFamily="34" charset="0"/>
              </a:rPr>
              <a:t> ?</a:t>
            </a:r>
            <a:br>
              <a:rPr lang="fr-FR" sz="1200" smtClean="0">
                <a:latin typeface="Verdana" panose="020B0604030504040204" pitchFamily="34" charset="0"/>
              </a:rPr>
            </a:br>
            <a:r>
              <a:rPr lang="fr-FR" sz="1200" smtClean="0">
                <a:latin typeface="Verdana" panose="020B0604030504040204" pitchFamily="34" charset="0"/>
              </a:rPr>
              <a:t/>
            </a:r>
            <a:br>
              <a:rPr lang="fr-FR" sz="1200" smtClean="0">
                <a:latin typeface="Verdana" panose="020B0604030504040204" pitchFamily="34" charset="0"/>
              </a:rPr>
            </a:br>
            <a:r>
              <a:rPr lang="fr-FR" sz="1200" smtClean="0">
                <a:latin typeface="Verdana" panose="020B0604030504040204" pitchFamily="34" charset="0"/>
              </a:rPr>
              <a:t>- Ô douleur ! ô douleur ! Le Temps mange la vie,</a:t>
            </a:r>
            <a:br>
              <a:rPr lang="fr-FR" sz="1200" smtClean="0">
                <a:latin typeface="Verdana" panose="020B0604030504040204" pitchFamily="34" charset="0"/>
              </a:rPr>
            </a:br>
            <a:r>
              <a:rPr lang="fr-FR" sz="1200" smtClean="0">
                <a:latin typeface="Verdana" panose="020B0604030504040204" pitchFamily="34" charset="0"/>
              </a:rPr>
              <a:t>Et l'obscur Ennemi qui nous ronge le cœur</a:t>
            </a:r>
            <a:br>
              <a:rPr lang="fr-FR" sz="1200" smtClean="0">
                <a:latin typeface="Verdana" panose="020B0604030504040204" pitchFamily="34" charset="0"/>
              </a:rPr>
            </a:br>
            <a:r>
              <a:rPr lang="fr-FR" sz="1200" smtClean="0">
                <a:latin typeface="Verdana" panose="020B0604030504040204" pitchFamily="34" charset="0"/>
              </a:rPr>
              <a:t>Du sang que nous perdons </a:t>
            </a:r>
            <a:r>
              <a:rPr lang="fr-FR" sz="1200" smtClean="0">
                <a:solidFill>
                  <a:srgbClr val="00B050"/>
                </a:solidFill>
                <a:latin typeface="Verdana" panose="020B0604030504040204" pitchFamily="34" charset="0"/>
              </a:rPr>
              <a:t>croît</a:t>
            </a:r>
            <a:r>
              <a:rPr lang="fr-FR" sz="1200" smtClean="0">
                <a:latin typeface="Verdana" panose="020B0604030504040204" pitchFamily="34" charset="0"/>
              </a:rPr>
              <a:t> et se </a:t>
            </a:r>
            <a:r>
              <a:rPr lang="fr-FR" sz="1200" smtClean="0">
                <a:solidFill>
                  <a:srgbClr val="00B050"/>
                </a:solidFill>
                <a:latin typeface="Verdana" panose="020B0604030504040204" pitchFamily="34" charset="0"/>
              </a:rPr>
              <a:t>fortifie</a:t>
            </a:r>
            <a:r>
              <a:rPr lang="fr-FR" sz="1200" smtClean="0">
                <a:latin typeface="Verdana" panose="020B0604030504040204" pitchFamily="34" charset="0"/>
              </a:rPr>
              <a:t>!</a:t>
            </a:r>
            <a:endParaRPr lang="fr-FR" sz="1200"/>
          </a:p>
        </p:txBody>
      </p:sp>
      <p:sp>
        <p:nvSpPr>
          <p:cNvPr id="8" name="Rectangle 7"/>
          <p:cNvSpPr/>
          <p:nvPr/>
        </p:nvSpPr>
        <p:spPr>
          <a:xfrm>
            <a:off x="7391400" y="117038"/>
            <a:ext cx="4635500" cy="3231654"/>
          </a:xfrm>
          <a:prstGeom prst="rect">
            <a:avLst/>
          </a:prstGeom>
          <a:solidFill>
            <a:schemeClr val="accent2">
              <a:lumMod val="20000"/>
              <a:lumOff val="80000"/>
            </a:schemeClr>
          </a:solidFill>
        </p:spPr>
        <p:txBody>
          <a:bodyPr wrap="square">
            <a:spAutoFit/>
          </a:bodyPr>
          <a:lstStyle/>
          <a:p>
            <a:r>
              <a:rPr lang="fr-FR" sz="1200" smtClean="0">
                <a:latin typeface="Verdana" panose="020B0604030504040204" pitchFamily="34" charset="0"/>
              </a:rPr>
              <a:t>Ma jeunesse ne fut qu'un </a:t>
            </a:r>
            <a:r>
              <a:rPr lang="fr-FR" sz="1200" smtClean="0">
                <a:solidFill>
                  <a:schemeClr val="accent2">
                    <a:lumMod val="75000"/>
                  </a:schemeClr>
                </a:solidFill>
                <a:latin typeface="Verdana" panose="020B0604030504040204" pitchFamily="34" charset="0"/>
              </a:rPr>
              <a:t>ténébreux</a:t>
            </a:r>
            <a:r>
              <a:rPr lang="fr-FR" sz="1200" smtClean="0">
                <a:latin typeface="Verdana" panose="020B0604030504040204" pitchFamily="34" charset="0"/>
              </a:rPr>
              <a:t> orage,</a:t>
            </a:r>
            <a:br>
              <a:rPr lang="fr-FR" sz="1200" smtClean="0">
                <a:latin typeface="Verdana" panose="020B0604030504040204" pitchFamily="34" charset="0"/>
              </a:rPr>
            </a:br>
            <a:r>
              <a:rPr lang="fr-FR" sz="1200" u="sng" smtClean="0">
                <a:latin typeface="Verdana" panose="020B0604030504040204" pitchFamily="34" charset="0"/>
              </a:rPr>
              <a:t>Traversé</a:t>
            </a:r>
            <a:r>
              <a:rPr lang="fr-FR" sz="1200" smtClean="0">
                <a:latin typeface="Verdana" panose="020B0604030504040204" pitchFamily="34" charset="0"/>
              </a:rPr>
              <a:t> çà et là par de </a:t>
            </a:r>
            <a:r>
              <a:rPr lang="fr-FR" sz="1200" smtClean="0">
                <a:solidFill>
                  <a:schemeClr val="accent2">
                    <a:lumMod val="75000"/>
                  </a:schemeClr>
                </a:solidFill>
                <a:latin typeface="Verdana" panose="020B0604030504040204" pitchFamily="34" charset="0"/>
              </a:rPr>
              <a:t>brillants</a:t>
            </a:r>
            <a:r>
              <a:rPr lang="fr-FR" sz="1200" smtClean="0">
                <a:latin typeface="Verdana" panose="020B0604030504040204" pitchFamily="34" charset="0"/>
              </a:rPr>
              <a:t> soleils!</a:t>
            </a:r>
            <a:br>
              <a:rPr lang="fr-FR" sz="1200" smtClean="0">
                <a:latin typeface="Verdana" panose="020B0604030504040204" pitchFamily="34" charset="0"/>
              </a:rPr>
            </a:br>
            <a:r>
              <a:rPr lang="fr-FR" sz="1200" smtClean="0">
                <a:latin typeface="Verdana" panose="020B0604030504040204" pitchFamily="34" charset="0"/>
              </a:rPr>
              <a:t>Le tonnerre et la pluie ont fait un tel </a:t>
            </a:r>
            <a:r>
              <a:rPr lang="fr-FR" sz="1200" u="sng" smtClean="0">
                <a:latin typeface="Verdana" panose="020B0604030504040204" pitchFamily="34" charset="0"/>
              </a:rPr>
              <a:t>ravage</a:t>
            </a:r>
            <a:r>
              <a:rPr lang="fr-FR" sz="1200" smtClean="0">
                <a:latin typeface="Verdana" panose="020B0604030504040204" pitchFamily="34" charset="0"/>
              </a:rPr>
              <a:t>,</a:t>
            </a:r>
            <a:br>
              <a:rPr lang="fr-FR" sz="1200" smtClean="0">
                <a:latin typeface="Verdana" panose="020B0604030504040204" pitchFamily="34" charset="0"/>
              </a:rPr>
            </a:br>
            <a:r>
              <a:rPr lang="fr-FR" sz="1200" smtClean="0">
                <a:latin typeface="Verdana" panose="020B0604030504040204" pitchFamily="34" charset="0"/>
              </a:rPr>
              <a:t>Qu'il reste en mon jardin bien </a:t>
            </a:r>
            <a:r>
              <a:rPr lang="fr-FR" sz="1200" smtClean="0">
                <a:solidFill>
                  <a:schemeClr val="accent2">
                    <a:lumMod val="75000"/>
                  </a:schemeClr>
                </a:solidFill>
                <a:latin typeface="Verdana" panose="020B0604030504040204" pitchFamily="34" charset="0"/>
              </a:rPr>
              <a:t>peu</a:t>
            </a:r>
            <a:r>
              <a:rPr lang="fr-FR" sz="1200" smtClean="0">
                <a:latin typeface="Verdana" panose="020B0604030504040204" pitchFamily="34" charset="0"/>
              </a:rPr>
              <a:t> de fruits </a:t>
            </a:r>
            <a:r>
              <a:rPr lang="fr-FR" sz="1200" smtClean="0">
                <a:solidFill>
                  <a:schemeClr val="accent2">
                    <a:lumMod val="75000"/>
                  </a:schemeClr>
                </a:solidFill>
                <a:latin typeface="Verdana" panose="020B0604030504040204" pitchFamily="34" charset="0"/>
              </a:rPr>
              <a:t>vermeils</a:t>
            </a:r>
            <a:r>
              <a:rPr lang="fr-FR" sz="1200" smtClean="0">
                <a:latin typeface="Verdana" panose="020B0604030504040204" pitchFamily="34" charset="0"/>
              </a:rPr>
              <a:t>.</a:t>
            </a:r>
            <a:br>
              <a:rPr lang="fr-FR" sz="1200" smtClean="0">
                <a:latin typeface="Verdana" panose="020B0604030504040204" pitchFamily="34" charset="0"/>
              </a:rPr>
            </a:br>
            <a:r>
              <a:rPr lang="fr-FR" sz="1200" smtClean="0">
                <a:latin typeface="Verdana" panose="020B0604030504040204" pitchFamily="34" charset="0"/>
              </a:rPr>
              <a:t/>
            </a:r>
            <a:br>
              <a:rPr lang="fr-FR" sz="1200" smtClean="0">
                <a:latin typeface="Verdana" panose="020B0604030504040204" pitchFamily="34" charset="0"/>
              </a:rPr>
            </a:br>
            <a:r>
              <a:rPr lang="fr-FR" sz="1200" smtClean="0">
                <a:latin typeface="Verdana" panose="020B0604030504040204" pitchFamily="34" charset="0"/>
              </a:rPr>
              <a:t>Voilà que j'ai touché l'automne des idées,</a:t>
            </a:r>
            <a:br>
              <a:rPr lang="fr-FR" sz="1200" smtClean="0">
                <a:latin typeface="Verdana" panose="020B0604030504040204" pitchFamily="34" charset="0"/>
              </a:rPr>
            </a:br>
            <a:r>
              <a:rPr lang="fr-FR" sz="1200" smtClean="0">
                <a:latin typeface="Verdana" panose="020B0604030504040204" pitchFamily="34" charset="0"/>
              </a:rPr>
              <a:t>Et qu'il faut employer la pelle et les </a:t>
            </a:r>
            <a:r>
              <a:rPr lang="fr-FR" sz="1200" u="sng" smtClean="0">
                <a:latin typeface="Verdana" panose="020B0604030504040204" pitchFamily="34" charset="0"/>
              </a:rPr>
              <a:t>râteaux</a:t>
            </a:r>
            <a:r>
              <a:rPr lang="fr-FR" sz="1200" smtClean="0">
                <a:latin typeface="Verdana" panose="020B0604030504040204" pitchFamily="34" charset="0"/>
              </a:rPr>
              <a:t/>
            </a:r>
            <a:br>
              <a:rPr lang="fr-FR" sz="1200" smtClean="0">
                <a:latin typeface="Verdana" panose="020B0604030504040204" pitchFamily="34" charset="0"/>
              </a:rPr>
            </a:br>
            <a:r>
              <a:rPr lang="fr-FR" sz="1200" smtClean="0">
                <a:latin typeface="Verdana" panose="020B0604030504040204" pitchFamily="34" charset="0"/>
              </a:rPr>
              <a:t>Pour </a:t>
            </a:r>
            <a:r>
              <a:rPr lang="fr-FR" sz="1200" u="sng" smtClean="0">
                <a:latin typeface="Verdana" panose="020B0604030504040204" pitchFamily="34" charset="0"/>
              </a:rPr>
              <a:t>rassembler</a:t>
            </a:r>
            <a:r>
              <a:rPr lang="fr-FR" sz="1200" smtClean="0">
                <a:latin typeface="Verdana" panose="020B0604030504040204" pitchFamily="34" charset="0"/>
              </a:rPr>
              <a:t> à neuf les terres </a:t>
            </a:r>
            <a:r>
              <a:rPr lang="fr-FR" sz="1200" smtClean="0">
                <a:solidFill>
                  <a:schemeClr val="accent2">
                    <a:lumMod val="75000"/>
                  </a:schemeClr>
                </a:solidFill>
                <a:latin typeface="Verdana" panose="020B0604030504040204" pitchFamily="34" charset="0"/>
              </a:rPr>
              <a:t>inondées</a:t>
            </a:r>
            <a:r>
              <a:rPr lang="fr-FR" sz="1200" smtClean="0">
                <a:latin typeface="Verdana" panose="020B0604030504040204" pitchFamily="34" charset="0"/>
              </a:rPr>
              <a:t>,</a:t>
            </a:r>
            <a:br>
              <a:rPr lang="fr-FR" sz="1200" smtClean="0">
                <a:latin typeface="Verdana" panose="020B0604030504040204" pitchFamily="34" charset="0"/>
              </a:rPr>
            </a:br>
            <a:r>
              <a:rPr lang="fr-FR" sz="1200" smtClean="0">
                <a:latin typeface="Verdana" panose="020B0604030504040204" pitchFamily="34" charset="0"/>
              </a:rPr>
              <a:t>Où l'eau </a:t>
            </a:r>
            <a:r>
              <a:rPr lang="fr-FR" sz="1200" u="sng" smtClean="0">
                <a:latin typeface="Verdana" panose="020B0604030504040204" pitchFamily="34" charset="0"/>
              </a:rPr>
              <a:t>creuse</a:t>
            </a:r>
            <a:r>
              <a:rPr lang="fr-FR" sz="1200" smtClean="0">
                <a:latin typeface="Verdana" panose="020B0604030504040204" pitchFamily="34" charset="0"/>
              </a:rPr>
              <a:t> des trous </a:t>
            </a:r>
            <a:r>
              <a:rPr lang="fr-FR" sz="1200" smtClean="0">
                <a:solidFill>
                  <a:schemeClr val="accent2">
                    <a:lumMod val="75000"/>
                  </a:schemeClr>
                </a:solidFill>
                <a:latin typeface="Verdana" panose="020B0604030504040204" pitchFamily="34" charset="0"/>
              </a:rPr>
              <a:t>grands</a:t>
            </a:r>
            <a:r>
              <a:rPr lang="fr-FR" sz="1200" smtClean="0">
                <a:latin typeface="Verdana" panose="020B0604030504040204" pitchFamily="34" charset="0"/>
              </a:rPr>
              <a:t> comme des tombeaux.</a:t>
            </a:r>
            <a:br>
              <a:rPr lang="fr-FR" sz="1200" smtClean="0">
                <a:latin typeface="Verdana" panose="020B0604030504040204" pitchFamily="34" charset="0"/>
              </a:rPr>
            </a:br>
            <a:r>
              <a:rPr lang="fr-FR" sz="1200" smtClean="0">
                <a:latin typeface="Verdana" panose="020B0604030504040204" pitchFamily="34" charset="0"/>
              </a:rPr>
              <a:t/>
            </a:r>
            <a:br>
              <a:rPr lang="fr-FR" sz="1200" smtClean="0">
                <a:latin typeface="Verdana" panose="020B0604030504040204" pitchFamily="34" charset="0"/>
              </a:rPr>
            </a:br>
            <a:r>
              <a:rPr lang="fr-FR" sz="1200" smtClean="0">
                <a:latin typeface="Verdana" panose="020B0604030504040204" pitchFamily="34" charset="0"/>
              </a:rPr>
              <a:t>Et qui sait si les fleurs </a:t>
            </a:r>
            <a:r>
              <a:rPr lang="fr-FR" sz="1200" smtClean="0">
                <a:solidFill>
                  <a:schemeClr val="accent2">
                    <a:lumMod val="75000"/>
                  </a:schemeClr>
                </a:solidFill>
                <a:latin typeface="Verdana" panose="020B0604030504040204" pitchFamily="34" charset="0"/>
              </a:rPr>
              <a:t>nouvelles</a:t>
            </a:r>
            <a:r>
              <a:rPr lang="fr-FR" sz="1200" smtClean="0">
                <a:latin typeface="Verdana" panose="020B0604030504040204" pitchFamily="34" charset="0"/>
              </a:rPr>
              <a:t> que je rêve</a:t>
            </a:r>
            <a:br>
              <a:rPr lang="fr-FR" sz="1200" smtClean="0">
                <a:latin typeface="Verdana" panose="020B0604030504040204" pitchFamily="34" charset="0"/>
              </a:rPr>
            </a:br>
            <a:r>
              <a:rPr lang="fr-FR" sz="1200" smtClean="0">
                <a:latin typeface="Verdana" panose="020B0604030504040204" pitchFamily="34" charset="0"/>
              </a:rPr>
              <a:t>Trouveront dans ce sol </a:t>
            </a:r>
            <a:r>
              <a:rPr lang="fr-FR" sz="1200" u="sng" smtClean="0">
                <a:solidFill>
                  <a:schemeClr val="accent2">
                    <a:lumMod val="75000"/>
                  </a:schemeClr>
                </a:solidFill>
                <a:latin typeface="Verdana" panose="020B0604030504040204" pitchFamily="34" charset="0"/>
              </a:rPr>
              <a:t>lavé</a:t>
            </a:r>
            <a:r>
              <a:rPr lang="fr-FR" sz="1200" smtClean="0">
                <a:latin typeface="Verdana" panose="020B0604030504040204" pitchFamily="34" charset="0"/>
              </a:rPr>
              <a:t> comme une grève</a:t>
            </a:r>
            <a:br>
              <a:rPr lang="fr-FR" sz="1200" smtClean="0">
                <a:latin typeface="Verdana" panose="020B0604030504040204" pitchFamily="34" charset="0"/>
              </a:rPr>
            </a:br>
            <a:r>
              <a:rPr lang="fr-FR" sz="1200" smtClean="0">
                <a:latin typeface="Verdana" panose="020B0604030504040204" pitchFamily="34" charset="0"/>
              </a:rPr>
              <a:t>Le mystique aliment qui ferait leur vigueur ?</a:t>
            </a:r>
            <a:br>
              <a:rPr lang="fr-FR" sz="1200" smtClean="0">
                <a:latin typeface="Verdana" panose="020B0604030504040204" pitchFamily="34" charset="0"/>
              </a:rPr>
            </a:br>
            <a:r>
              <a:rPr lang="fr-FR" sz="1200" smtClean="0">
                <a:latin typeface="Verdana" panose="020B0604030504040204" pitchFamily="34" charset="0"/>
              </a:rPr>
              <a:t/>
            </a:r>
            <a:br>
              <a:rPr lang="fr-FR" sz="1200" smtClean="0">
                <a:latin typeface="Verdana" panose="020B0604030504040204" pitchFamily="34" charset="0"/>
              </a:rPr>
            </a:br>
            <a:r>
              <a:rPr lang="fr-FR" sz="1200" smtClean="0">
                <a:latin typeface="Verdana" panose="020B0604030504040204" pitchFamily="34" charset="0"/>
              </a:rPr>
              <a:t>- Ô douleur ! ô douleur ! Le Temps </a:t>
            </a:r>
            <a:r>
              <a:rPr lang="fr-FR" sz="1200" u="sng" smtClean="0">
                <a:latin typeface="Verdana" panose="020B0604030504040204" pitchFamily="34" charset="0"/>
              </a:rPr>
              <a:t>mange</a:t>
            </a:r>
            <a:r>
              <a:rPr lang="fr-FR" sz="1200" smtClean="0">
                <a:latin typeface="Verdana" panose="020B0604030504040204" pitchFamily="34" charset="0"/>
              </a:rPr>
              <a:t> la vie,</a:t>
            </a:r>
            <a:br>
              <a:rPr lang="fr-FR" sz="1200" smtClean="0">
                <a:latin typeface="Verdana" panose="020B0604030504040204" pitchFamily="34" charset="0"/>
              </a:rPr>
            </a:br>
            <a:r>
              <a:rPr lang="fr-FR" sz="1200" smtClean="0">
                <a:latin typeface="Verdana" panose="020B0604030504040204" pitchFamily="34" charset="0"/>
              </a:rPr>
              <a:t>Et l'</a:t>
            </a:r>
            <a:r>
              <a:rPr lang="fr-FR" sz="1200" smtClean="0">
                <a:solidFill>
                  <a:schemeClr val="accent2">
                    <a:lumMod val="75000"/>
                  </a:schemeClr>
                </a:solidFill>
                <a:latin typeface="Verdana" panose="020B0604030504040204" pitchFamily="34" charset="0"/>
              </a:rPr>
              <a:t>obscur</a:t>
            </a:r>
            <a:r>
              <a:rPr lang="fr-FR" sz="1200" smtClean="0">
                <a:latin typeface="Verdana" panose="020B0604030504040204" pitchFamily="34" charset="0"/>
              </a:rPr>
              <a:t> </a:t>
            </a:r>
            <a:r>
              <a:rPr lang="fr-FR" sz="1200" smtClean="0">
                <a:solidFill>
                  <a:schemeClr val="accent2">
                    <a:lumMod val="75000"/>
                  </a:schemeClr>
                </a:solidFill>
                <a:latin typeface="Verdana" panose="020B0604030504040204" pitchFamily="34" charset="0"/>
              </a:rPr>
              <a:t>Ennemi</a:t>
            </a:r>
            <a:r>
              <a:rPr lang="fr-FR" sz="1200" smtClean="0">
                <a:latin typeface="Verdana" panose="020B0604030504040204" pitchFamily="34" charset="0"/>
              </a:rPr>
              <a:t> qui nous </a:t>
            </a:r>
            <a:r>
              <a:rPr lang="fr-FR" sz="1200" u="sng" smtClean="0">
                <a:latin typeface="Verdana" panose="020B0604030504040204" pitchFamily="34" charset="0"/>
              </a:rPr>
              <a:t>ronge</a:t>
            </a:r>
            <a:r>
              <a:rPr lang="fr-FR" sz="1200" smtClean="0">
                <a:latin typeface="Verdana" panose="020B0604030504040204" pitchFamily="34" charset="0"/>
              </a:rPr>
              <a:t> le cœur</a:t>
            </a:r>
            <a:br>
              <a:rPr lang="fr-FR" sz="1200" smtClean="0">
                <a:latin typeface="Verdana" panose="020B0604030504040204" pitchFamily="34" charset="0"/>
              </a:rPr>
            </a:br>
            <a:r>
              <a:rPr lang="fr-FR" sz="1200" smtClean="0">
                <a:latin typeface="Verdana" panose="020B0604030504040204" pitchFamily="34" charset="0"/>
              </a:rPr>
              <a:t>Du sang que </a:t>
            </a:r>
            <a:r>
              <a:rPr lang="fr-FR" sz="1200" u="sng" smtClean="0">
                <a:latin typeface="Verdana" panose="020B0604030504040204" pitchFamily="34" charset="0"/>
              </a:rPr>
              <a:t>nous </a:t>
            </a:r>
            <a:r>
              <a:rPr lang="fr-FR" sz="1200" u="sng" smtClean="0">
                <a:solidFill>
                  <a:schemeClr val="accent2">
                    <a:lumMod val="75000"/>
                  </a:schemeClr>
                </a:solidFill>
                <a:latin typeface="Verdana" panose="020B0604030504040204" pitchFamily="34" charset="0"/>
              </a:rPr>
              <a:t>perdons</a:t>
            </a:r>
            <a:r>
              <a:rPr lang="fr-FR" sz="1200" smtClean="0">
                <a:latin typeface="Verdana" panose="020B0604030504040204" pitchFamily="34" charset="0"/>
              </a:rPr>
              <a:t> croît et se fortifie!</a:t>
            </a:r>
            <a:endParaRPr lang="fr-FR" sz="1200"/>
          </a:p>
        </p:txBody>
      </p:sp>
      <p:sp>
        <p:nvSpPr>
          <p:cNvPr id="9" name="ZoneTexte 8"/>
          <p:cNvSpPr txBox="1"/>
          <p:nvPr/>
        </p:nvSpPr>
        <p:spPr>
          <a:xfrm>
            <a:off x="23008" y="118923"/>
            <a:ext cx="2563834" cy="461665"/>
          </a:xfrm>
          <a:prstGeom prst="rect">
            <a:avLst/>
          </a:prstGeom>
          <a:solidFill>
            <a:schemeClr val="accent2">
              <a:lumMod val="40000"/>
              <a:lumOff val="60000"/>
            </a:schemeClr>
          </a:solidFill>
        </p:spPr>
        <p:txBody>
          <a:bodyPr wrap="square" rtlCol="0">
            <a:spAutoFit/>
          </a:bodyPr>
          <a:lstStyle>
            <a:defPPr>
              <a:defRPr lang="fr-FR"/>
            </a:defPPr>
            <a:lvl1pPr>
              <a:defRPr sz="2400" b="1"/>
            </a:lvl1pPr>
          </a:lstStyle>
          <a:p>
            <a:r>
              <a:rPr lang="fr-FR"/>
              <a:t>Champs </a:t>
            </a:r>
            <a:r>
              <a:rPr lang="fr-FR" smtClean="0"/>
              <a:t>lexicaux</a:t>
            </a:r>
            <a:endParaRPr lang="fr-FR"/>
          </a:p>
        </p:txBody>
      </p:sp>
      <p:sp>
        <p:nvSpPr>
          <p:cNvPr id="13" name="ZoneTexte 12"/>
          <p:cNvSpPr txBox="1"/>
          <p:nvPr/>
        </p:nvSpPr>
        <p:spPr>
          <a:xfrm>
            <a:off x="0" y="949820"/>
            <a:ext cx="2609849" cy="1200329"/>
          </a:xfrm>
          <a:prstGeom prst="rect">
            <a:avLst/>
          </a:prstGeom>
          <a:noFill/>
        </p:spPr>
        <p:txBody>
          <a:bodyPr wrap="square" rtlCol="0">
            <a:spAutoFit/>
          </a:bodyPr>
          <a:lstStyle/>
          <a:p>
            <a:pPr marL="342900" indent="-342900">
              <a:buFont typeface="+mj-lt"/>
              <a:buAutoNum type="arabicPeriod"/>
            </a:pPr>
            <a:r>
              <a:rPr lang="fr-FR" smtClean="0"/>
              <a:t>le </a:t>
            </a:r>
            <a:r>
              <a:rPr lang="fr-FR" smtClean="0">
                <a:solidFill>
                  <a:srgbClr val="7030A0"/>
                </a:solidFill>
              </a:rPr>
              <a:t>temps</a:t>
            </a:r>
            <a:r>
              <a:rPr lang="fr-FR" smtClean="0"/>
              <a:t> qui passe</a:t>
            </a:r>
          </a:p>
          <a:p>
            <a:pPr marL="342900" indent="-342900">
              <a:buFont typeface="+mj-lt"/>
              <a:buAutoNum type="arabicPeriod"/>
            </a:pPr>
            <a:r>
              <a:rPr lang="fr-FR" smtClean="0"/>
              <a:t>le </a:t>
            </a:r>
            <a:r>
              <a:rPr lang="fr-FR" smtClean="0">
                <a:solidFill>
                  <a:srgbClr val="FF0000"/>
                </a:solidFill>
              </a:rPr>
              <a:t>temps</a:t>
            </a:r>
            <a:r>
              <a:rPr lang="fr-FR" smtClean="0"/>
              <a:t> qu’il fait</a:t>
            </a:r>
          </a:p>
          <a:p>
            <a:pPr marL="342900" indent="-342900">
              <a:buFont typeface="+mj-lt"/>
              <a:buAutoNum type="arabicPeriod"/>
            </a:pPr>
            <a:r>
              <a:rPr lang="fr-FR" smtClean="0"/>
              <a:t>la </a:t>
            </a:r>
            <a:r>
              <a:rPr lang="fr-FR" u="sng" smtClean="0"/>
              <a:t>violence</a:t>
            </a:r>
            <a:r>
              <a:rPr lang="fr-FR" smtClean="0"/>
              <a:t>, l’</a:t>
            </a:r>
            <a:r>
              <a:rPr lang="fr-FR" smtClean="0">
                <a:solidFill>
                  <a:schemeClr val="accent2">
                    <a:lumMod val="75000"/>
                  </a:schemeClr>
                </a:solidFill>
              </a:rPr>
              <a:t>extrême</a:t>
            </a:r>
          </a:p>
          <a:p>
            <a:pPr marL="342900" indent="-342900">
              <a:buFont typeface="+mj-lt"/>
              <a:buAutoNum type="arabicPeriod"/>
            </a:pPr>
            <a:r>
              <a:rPr lang="fr-FR" smtClean="0"/>
              <a:t>le </a:t>
            </a:r>
            <a:r>
              <a:rPr lang="fr-FR" smtClean="0">
                <a:solidFill>
                  <a:schemeClr val="accent6"/>
                </a:solidFill>
              </a:rPr>
              <a:t>jardinage</a:t>
            </a:r>
            <a:r>
              <a:rPr lang="fr-FR" smtClean="0"/>
              <a:t> </a:t>
            </a:r>
            <a:endParaRPr lang="fr-FR"/>
          </a:p>
        </p:txBody>
      </p:sp>
      <p:sp>
        <p:nvSpPr>
          <p:cNvPr id="14" name="Rectangle 13"/>
          <p:cNvSpPr/>
          <p:nvPr/>
        </p:nvSpPr>
        <p:spPr>
          <a:xfrm>
            <a:off x="0" y="4100651"/>
            <a:ext cx="7255119" cy="2585323"/>
          </a:xfrm>
          <a:prstGeom prst="rect">
            <a:avLst/>
          </a:prstGeom>
        </p:spPr>
        <p:txBody>
          <a:bodyPr wrap="square">
            <a:spAutoFit/>
          </a:bodyPr>
          <a:lstStyle/>
          <a:p>
            <a:r>
              <a:rPr lang="fr-FR" b="1" smtClean="0"/>
              <a:t>Les intempéries et les saisons </a:t>
            </a:r>
            <a:r>
              <a:rPr lang="fr-FR" smtClean="0"/>
              <a:t>: ces deux champs lexicaux associés montrent bien que la vie de Baudelaire n'a pas été une vie simple et tranquille.</a:t>
            </a:r>
            <a:br>
              <a:rPr lang="fr-FR" smtClean="0"/>
            </a:br>
            <a:r>
              <a:rPr lang="fr-FR" b="1" smtClean="0"/>
              <a:t>La lumière et l'obscurité </a:t>
            </a:r>
            <a:r>
              <a:rPr lang="fr-FR" smtClean="0"/>
              <a:t>: deux aspects d'une même vie</a:t>
            </a:r>
            <a:br>
              <a:rPr lang="fr-FR" smtClean="0"/>
            </a:br>
            <a:r>
              <a:rPr lang="fr-FR" b="1" smtClean="0"/>
              <a:t>Le temps qui passe </a:t>
            </a:r>
            <a:r>
              <a:rPr lang="fr-FR" smtClean="0"/>
              <a:t>: c'est le thème même de ce sonnet</a:t>
            </a:r>
            <a:br>
              <a:rPr lang="fr-FR" smtClean="0"/>
            </a:br>
            <a:r>
              <a:rPr lang="fr-FR" b="1" smtClean="0"/>
              <a:t>Le travail du jardinier </a:t>
            </a:r>
            <a:r>
              <a:rPr lang="fr-FR" smtClean="0"/>
              <a:t>: Le poème est une fleur qui ne pousse pas sans peine... et qui demande au poète des ressources qu’il craint de ne pas avoir?</a:t>
            </a:r>
            <a:br>
              <a:rPr lang="fr-FR" smtClean="0"/>
            </a:br>
            <a:r>
              <a:rPr lang="fr-FR" b="1" smtClean="0"/>
              <a:t>Le "vampire" buveur de vie / La mort : </a:t>
            </a:r>
            <a:r>
              <a:rPr lang="fr-FR" smtClean="0"/>
              <a:t>le temps est un monstre qui se nourrit de la vie des êtres vivants. Et cet </a:t>
            </a:r>
            <a:r>
              <a:rPr lang="fr-FR" i="1" smtClean="0"/>
              <a:t>Ennemi</a:t>
            </a:r>
            <a:r>
              <a:rPr lang="fr-FR" smtClean="0"/>
              <a:t> gagne toujours à la fin. </a:t>
            </a:r>
          </a:p>
        </p:txBody>
      </p:sp>
    </p:spTree>
    <p:extLst>
      <p:ext uri="{BB962C8B-B14F-4D97-AF65-F5344CB8AC3E}">
        <p14:creationId xmlns:p14="http://schemas.microsoft.com/office/powerpoint/2010/main" val="12298615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8524219" y="2589124"/>
            <a:ext cx="3496237" cy="3496237"/>
          </a:xfrm>
          <a:prstGeom prst="rect">
            <a:avLst/>
          </a:prstGeom>
        </p:spPr>
      </p:pic>
      <p:sp>
        <p:nvSpPr>
          <p:cNvPr id="3" name="Rectangle 2"/>
          <p:cNvSpPr/>
          <p:nvPr/>
        </p:nvSpPr>
        <p:spPr>
          <a:xfrm>
            <a:off x="151537" y="4090417"/>
            <a:ext cx="8218892" cy="2031325"/>
          </a:xfrm>
          <a:prstGeom prst="rect">
            <a:avLst/>
          </a:prstGeom>
          <a:solidFill>
            <a:schemeClr val="accent2">
              <a:lumMod val="20000"/>
              <a:lumOff val="80000"/>
            </a:schemeClr>
          </a:solidFill>
        </p:spPr>
        <p:txBody>
          <a:bodyPr wrap="square">
            <a:spAutoFit/>
          </a:bodyPr>
          <a:lstStyle/>
          <a:p>
            <a:r>
              <a:rPr lang="fr-FR" sz="1400" smtClean="0"/>
              <a:t>Pourquoi choisir un </a:t>
            </a:r>
            <a:r>
              <a:rPr lang="fr-FR" sz="1400" b="1" smtClean="0"/>
              <a:t>sonnet</a:t>
            </a:r>
            <a:r>
              <a:rPr lang="fr-FR" sz="1400" smtClean="0"/>
              <a:t>, pour parler de la vie du poète ? Le sonnet est une forme de contraintes, donnant d'autre part la possibilité de conclure par une pointe. Ici, les contraintes du sonnet classique sont plus ou moins ignorées (rimes </a:t>
            </a:r>
            <a:r>
              <a:rPr lang="fr-FR" sz="1400" b="1" smtClean="0"/>
              <a:t>croisées</a:t>
            </a:r>
            <a:r>
              <a:rPr lang="fr-FR" sz="1400" smtClean="0"/>
              <a:t> et non embrassées dans les quatrains, par exemple). Cependant, l'alternance de rimes masculines et féminines est conservée. </a:t>
            </a:r>
          </a:p>
          <a:p>
            <a:r>
              <a:rPr lang="fr-FR" sz="1400" smtClean="0"/>
              <a:t>Bref, une certaine liberté, mais un talent certain.</a:t>
            </a:r>
          </a:p>
          <a:p>
            <a:r>
              <a:rPr lang="fr-FR" sz="1400" smtClean="0"/>
              <a:t>L’intérêt principal est dans le </a:t>
            </a:r>
            <a:r>
              <a:rPr lang="fr-FR" sz="1400" b="1" smtClean="0"/>
              <a:t>nombre d’étapes </a:t>
            </a:r>
            <a:r>
              <a:rPr lang="fr-FR" sz="1400" smtClean="0"/>
              <a:t>: quatre, comme les saisons.</a:t>
            </a:r>
            <a:br>
              <a:rPr lang="fr-FR" sz="1400" smtClean="0"/>
            </a:br>
            <a:r>
              <a:rPr lang="fr-FR" sz="1400" smtClean="0"/>
              <a:t>La </a:t>
            </a:r>
            <a:r>
              <a:rPr lang="fr-FR" sz="1400" b="1" smtClean="0"/>
              <a:t>chute*</a:t>
            </a:r>
            <a:r>
              <a:rPr lang="fr-FR" sz="1400" smtClean="0"/>
              <a:t> : marquée par une ponctuation forte et expressive ("!"), elle exprime un </a:t>
            </a:r>
            <a:r>
              <a:rPr lang="fr-FR" sz="1400" b="1" smtClean="0"/>
              <a:t>paradoxe*</a:t>
            </a:r>
            <a:r>
              <a:rPr lang="fr-FR" sz="1400" smtClean="0"/>
              <a:t> très intéressant : Plus nous "diminuons" (ou nous sentons diminués) , plus le temps augmente, dans un phénomène de vases communicants : il se nourrit donc certainement de notre déchéance !</a:t>
            </a:r>
            <a:endParaRPr lang="fr-FR" sz="1400"/>
          </a:p>
        </p:txBody>
      </p:sp>
      <p:sp>
        <p:nvSpPr>
          <p:cNvPr id="4" name="ZoneTexte 3"/>
          <p:cNvSpPr txBox="1"/>
          <p:nvPr/>
        </p:nvSpPr>
        <p:spPr>
          <a:xfrm>
            <a:off x="151537" y="6159042"/>
            <a:ext cx="8218892" cy="523220"/>
          </a:xfrm>
          <a:prstGeom prst="rect">
            <a:avLst/>
          </a:prstGeom>
          <a:solidFill>
            <a:schemeClr val="accent2">
              <a:lumMod val="40000"/>
              <a:lumOff val="60000"/>
            </a:schemeClr>
          </a:solidFill>
        </p:spPr>
        <p:txBody>
          <a:bodyPr wrap="square" rtlCol="0">
            <a:spAutoFit/>
          </a:bodyPr>
          <a:lstStyle/>
          <a:p>
            <a:r>
              <a:rPr lang="fr-FR" sz="1400" b="1" smtClean="0"/>
              <a:t>Chute*     : </a:t>
            </a:r>
            <a:r>
              <a:rPr lang="fr-FR" sz="1400" smtClean="0"/>
              <a:t>phrase surprenante, à la fin d’un texte, d’une poésie. </a:t>
            </a:r>
          </a:p>
          <a:p>
            <a:r>
              <a:rPr lang="fr-FR" sz="1400" b="1" smtClean="0"/>
              <a:t>Paradoxe*</a:t>
            </a:r>
            <a:r>
              <a:rPr lang="fr-FR" sz="1400" smtClean="0"/>
              <a:t>: qui est contraire à ce à quoi on s’attend, contraire à la logique, mais qui est pourtant vrai.</a:t>
            </a:r>
            <a:endParaRPr lang="fr-FR" sz="1400"/>
          </a:p>
        </p:txBody>
      </p:sp>
      <p:sp>
        <p:nvSpPr>
          <p:cNvPr id="6" name="Rectangle 5"/>
          <p:cNvSpPr/>
          <p:nvPr/>
        </p:nvSpPr>
        <p:spPr>
          <a:xfrm>
            <a:off x="2609849" y="117038"/>
            <a:ext cx="4645270" cy="3231654"/>
          </a:xfrm>
          <a:prstGeom prst="rect">
            <a:avLst/>
          </a:prstGeom>
          <a:solidFill>
            <a:schemeClr val="bg1"/>
          </a:solidFill>
        </p:spPr>
        <p:txBody>
          <a:bodyPr wrap="square">
            <a:spAutoFit/>
          </a:bodyPr>
          <a:lstStyle/>
          <a:p>
            <a:r>
              <a:rPr lang="fr-FR" sz="1200" smtClean="0">
                <a:solidFill>
                  <a:schemeClr val="accent1">
                    <a:lumMod val="75000"/>
                  </a:schemeClr>
                </a:solidFill>
                <a:latin typeface="Verdana" panose="020B0604030504040204" pitchFamily="34" charset="0"/>
              </a:rPr>
              <a:t>Ma jeunesse ne fut qu'un ténébreux orage,</a:t>
            </a:r>
            <a:br>
              <a:rPr lang="fr-FR" sz="1200" smtClean="0">
                <a:solidFill>
                  <a:schemeClr val="accent1">
                    <a:lumMod val="75000"/>
                  </a:schemeClr>
                </a:solidFill>
                <a:latin typeface="Verdana" panose="020B0604030504040204" pitchFamily="34" charset="0"/>
              </a:rPr>
            </a:br>
            <a:r>
              <a:rPr lang="fr-FR" sz="1200" smtClean="0">
                <a:solidFill>
                  <a:schemeClr val="accent1">
                    <a:lumMod val="75000"/>
                  </a:schemeClr>
                </a:solidFill>
                <a:latin typeface="Verdana" panose="020B0604030504040204" pitchFamily="34" charset="0"/>
              </a:rPr>
              <a:t>Traversé çà et là par de brillants soleils!</a:t>
            </a:r>
            <a:br>
              <a:rPr lang="fr-FR" sz="1200" smtClean="0">
                <a:solidFill>
                  <a:schemeClr val="accent1">
                    <a:lumMod val="75000"/>
                  </a:schemeClr>
                </a:solidFill>
                <a:latin typeface="Verdana" panose="020B0604030504040204" pitchFamily="34" charset="0"/>
              </a:rPr>
            </a:br>
            <a:r>
              <a:rPr lang="fr-FR" sz="1200" smtClean="0">
                <a:solidFill>
                  <a:schemeClr val="accent1">
                    <a:lumMod val="75000"/>
                  </a:schemeClr>
                </a:solidFill>
                <a:latin typeface="Verdana" panose="020B0604030504040204" pitchFamily="34" charset="0"/>
              </a:rPr>
              <a:t>Le tonnerre et la pluie ont fait un tel ravage,</a:t>
            </a:r>
            <a:br>
              <a:rPr lang="fr-FR" sz="1200" smtClean="0">
                <a:solidFill>
                  <a:schemeClr val="accent1">
                    <a:lumMod val="75000"/>
                  </a:schemeClr>
                </a:solidFill>
                <a:latin typeface="Verdana" panose="020B0604030504040204" pitchFamily="34" charset="0"/>
              </a:rPr>
            </a:br>
            <a:r>
              <a:rPr lang="fr-FR" sz="1200" smtClean="0">
                <a:solidFill>
                  <a:schemeClr val="accent1">
                    <a:lumMod val="75000"/>
                  </a:schemeClr>
                </a:solidFill>
                <a:latin typeface="Verdana" panose="020B0604030504040204" pitchFamily="34" charset="0"/>
              </a:rPr>
              <a:t>Qu'il reste en mon jardin bien peu de fruits vermeils.</a:t>
            </a:r>
            <a:r>
              <a:rPr lang="fr-FR" sz="1200" smtClean="0">
                <a:latin typeface="Verdana" panose="020B0604030504040204" pitchFamily="34" charset="0"/>
              </a:rPr>
              <a:t/>
            </a:r>
            <a:br>
              <a:rPr lang="fr-FR" sz="1200" smtClean="0">
                <a:latin typeface="Verdana" panose="020B0604030504040204" pitchFamily="34" charset="0"/>
              </a:rPr>
            </a:br>
            <a:r>
              <a:rPr lang="fr-FR" sz="1200" smtClean="0">
                <a:latin typeface="Verdana" panose="020B0604030504040204" pitchFamily="34" charset="0"/>
              </a:rPr>
              <a:t/>
            </a:r>
            <a:br>
              <a:rPr lang="fr-FR" sz="1200" smtClean="0">
                <a:latin typeface="Verdana" panose="020B0604030504040204" pitchFamily="34" charset="0"/>
              </a:rPr>
            </a:br>
            <a:r>
              <a:rPr lang="fr-FR" sz="1200" smtClean="0">
                <a:latin typeface="Verdana" panose="020B0604030504040204" pitchFamily="34" charset="0"/>
              </a:rPr>
              <a:t>Voilà que j'ai touché l'automne des i</a:t>
            </a:r>
            <a:r>
              <a:rPr lang="fr-FR" sz="1200" b="1" smtClean="0">
                <a:solidFill>
                  <a:srgbClr val="FF0000"/>
                </a:solidFill>
                <a:latin typeface="Verdana" panose="020B0604030504040204" pitchFamily="34" charset="0"/>
              </a:rPr>
              <a:t>dées</a:t>
            </a:r>
            <a:r>
              <a:rPr lang="fr-FR" sz="1200" smtClean="0">
                <a:latin typeface="Verdana" panose="020B0604030504040204" pitchFamily="34" charset="0"/>
              </a:rPr>
              <a:t>,</a:t>
            </a:r>
            <a:br>
              <a:rPr lang="fr-FR" sz="1200" smtClean="0">
                <a:latin typeface="Verdana" panose="020B0604030504040204" pitchFamily="34" charset="0"/>
              </a:rPr>
            </a:br>
            <a:r>
              <a:rPr lang="fr-FR" sz="1200" smtClean="0">
                <a:latin typeface="Verdana" panose="020B0604030504040204" pitchFamily="34" charset="0"/>
              </a:rPr>
              <a:t>Et qu'il faut employer la pelle et les rât</a:t>
            </a:r>
            <a:r>
              <a:rPr lang="fr-FR" sz="1200" b="1" smtClean="0">
                <a:solidFill>
                  <a:schemeClr val="accent6">
                    <a:lumMod val="75000"/>
                  </a:schemeClr>
                </a:solidFill>
                <a:latin typeface="Verdana" panose="020B0604030504040204" pitchFamily="34" charset="0"/>
              </a:rPr>
              <a:t>eaux</a:t>
            </a:r>
            <a:r>
              <a:rPr lang="fr-FR" sz="1200" smtClean="0">
                <a:latin typeface="Verdana" panose="020B0604030504040204" pitchFamily="34" charset="0"/>
              </a:rPr>
              <a:t/>
            </a:r>
            <a:br>
              <a:rPr lang="fr-FR" sz="1200" smtClean="0">
                <a:latin typeface="Verdana" panose="020B0604030504040204" pitchFamily="34" charset="0"/>
              </a:rPr>
            </a:br>
            <a:r>
              <a:rPr lang="fr-FR" sz="1200" smtClean="0">
                <a:latin typeface="Verdana" panose="020B0604030504040204" pitchFamily="34" charset="0"/>
              </a:rPr>
              <a:t>Pour rassembler à neuf les terres inon</a:t>
            </a:r>
            <a:r>
              <a:rPr lang="fr-FR" sz="1200" b="1" smtClean="0">
                <a:solidFill>
                  <a:srgbClr val="FF0000"/>
                </a:solidFill>
                <a:latin typeface="Verdana" panose="020B0604030504040204" pitchFamily="34" charset="0"/>
              </a:rPr>
              <a:t>dées</a:t>
            </a:r>
            <a:r>
              <a:rPr lang="fr-FR" sz="1200" smtClean="0">
                <a:latin typeface="Verdana" panose="020B0604030504040204" pitchFamily="34" charset="0"/>
              </a:rPr>
              <a:t>,</a:t>
            </a:r>
            <a:br>
              <a:rPr lang="fr-FR" sz="1200" smtClean="0">
                <a:latin typeface="Verdana" panose="020B0604030504040204" pitchFamily="34" charset="0"/>
              </a:rPr>
            </a:br>
            <a:r>
              <a:rPr lang="fr-FR" sz="1200" smtClean="0">
                <a:latin typeface="Verdana" panose="020B0604030504040204" pitchFamily="34" charset="0"/>
              </a:rPr>
              <a:t>Où l'eau creuse des trous grands comme des tomb</a:t>
            </a:r>
            <a:r>
              <a:rPr lang="fr-FR" sz="1200" b="1" smtClean="0">
                <a:solidFill>
                  <a:schemeClr val="accent6">
                    <a:lumMod val="75000"/>
                  </a:schemeClr>
                </a:solidFill>
                <a:latin typeface="Verdana" panose="020B0604030504040204" pitchFamily="34" charset="0"/>
              </a:rPr>
              <a:t>eaux</a:t>
            </a:r>
            <a:r>
              <a:rPr lang="fr-FR" sz="1200" smtClean="0">
                <a:latin typeface="Verdana" panose="020B0604030504040204" pitchFamily="34" charset="0"/>
              </a:rPr>
              <a:t>.</a:t>
            </a:r>
            <a:br>
              <a:rPr lang="fr-FR" sz="1200" smtClean="0">
                <a:latin typeface="Verdana" panose="020B0604030504040204" pitchFamily="34" charset="0"/>
              </a:rPr>
            </a:br>
            <a:r>
              <a:rPr lang="fr-FR" sz="1200" smtClean="0">
                <a:latin typeface="Verdana" panose="020B0604030504040204" pitchFamily="34" charset="0"/>
              </a:rPr>
              <a:t/>
            </a:r>
            <a:br>
              <a:rPr lang="fr-FR" sz="1200" smtClean="0">
                <a:latin typeface="Verdana" panose="020B0604030504040204" pitchFamily="34" charset="0"/>
              </a:rPr>
            </a:br>
            <a:r>
              <a:rPr lang="fr-FR" sz="1200" smtClean="0">
                <a:solidFill>
                  <a:schemeClr val="accent1">
                    <a:lumMod val="75000"/>
                  </a:schemeClr>
                </a:solidFill>
                <a:latin typeface="Verdana" panose="020B0604030504040204" pitchFamily="34" charset="0"/>
              </a:rPr>
              <a:t>Et qui sait si les fleurs nouvelles que je rêve</a:t>
            </a:r>
            <a:br>
              <a:rPr lang="fr-FR" sz="1200" smtClean="0">
                <a:solidFill>
                  <a:schemeClr val="accent1">
                    <a:lumMod val="75000"/>
                  </a:schemeClr>
                </a:solidFill>
                <a:latin typeface="Verdana" panose="020B0604030504040204" pitchFamily="34" charset="0"/>
              </a:rPr>
            </a:br>
            <a:r>
              <a:rPr lang="fr-FR" sz="1200" smtClean="0">
                <a:solidFill>
                  <a:schemeClr val="accent1">
                    <a:lumMod val="75000"/>
                  </a:schemeClr>
                </a:solidFill>
                <a:latin typeface="Verdana" panose="020B0604030504040204" pitchFamily="34" charset="0"/>
              </a:rPr>
              <a:t>Trouveront dans ce sol lavé comme une grève</a:t>
            </a:r>
            <a:br>
              <a:rPr lang="fr-FR" sz="1200" smtClean="0">
                <a:solidFill>
                  <a:schemeClr val="accent1">
                    <a:lumMod val="75000"/>
                  </a:schemeClr>
                </a:solidFill>
                <a:latin typeface="Verdana" panose="020B0604030504040204" pitchFamily="34" charset="0"/>
              </a:rPr>
            </a:br>
            <a:r>
              <a:rPr lang="fr-FR" sz="1200" smtClean="0">
                <a:solidFill>
                  <a:schemeClr val="accent1">
                    <a:lumMod val="75000"/>
                  </a:schemeClr>
                </a:solidFill>
                <a:latin typeface="Verdana" panose="020B0604030504040204" pitchFamily="34" charset="0"/>
              </a:rPr>
              <a:t>Le mystique aliment qui ferait leur vigueur ?</a:t>
            </a:r>
            <a:r>
              <a:rPr lang="fr-FR" sz="1200" smtClean="0">
                <a:latin typeface="Verdana" panose="020B0604030504040204" pitchFamily="34" charset="0"/>
              </a:rPr>
              <a:t/>
            </a:r>
            <a:br>
              <a:rPr lang="fr-FR" sz="1200" smtClean="0">
                <a:latin typeface="Verdana" panose="020B0604030504040204" pitchFamily="34" charset="0"/>
              </a:rPr>
            </a:br>
            <a:r>
              <a:rPr lang="fr-FR" sz="1200" smtClean="0">
                <a:latin typeface="Verdana" panose="020B0604030504040204" pitchFamily="34" charset="0"/>
              </a:rPr>
              <a:t/>
            </a:r>
            <a:br>
              <a:rPr lang="fr-FR" sz="1200" smtClean="0">
                <a:latin typeface="Verdana" panose="020B0604030504040204" pitchFamily="34" charset="0"/>
              </a:rPr>
            </a:br>
            <a:r>
              <a:rPr lang="fr-FR" sz="1200" smtClean="0">
                <a:latin typeface="Verdana" panose="020B0604030504040204" pitchFamily="34" charset="0"/>
              </a:rPr>
              <a:t>- Ô douleur ! ô douleur ! Le Temps mange la vie,</a:t>
            </a:r>
            <a:br>
              <a:rPr lang="fr-FR" sz="1200" smtClean="0">
                <a:latin typeface="Verdana" panose="020B0604030504040204" pitchFamily="34" charset="0"/>
              </a:rPr>
            </a:br>
            <a:r>
              <a:rPr lang="fr-FR" sz="1200" smtClean="0">
                <a:latin typeface="Verdana" panose="020B0604030504040204" pitchFamily="34" charset="0"/>
              </a:rPr>
              <a:t>Et l'obscur Ennemi qui nous ronge le cœur</a:t>
            </a:r>
            <a:br>
              <a:rPr lang="fr-FR" sz="1200" smtClean="0">
                <a:latin typeface="Verdana" panose="020B0604030504040204" pitchFamily="34" charset="0"/>
              </a:rPr>
            </a:br>
            <a:r>
              <a:rPr lang="fr-FR" sz="1200" smtClean="0">
                <a:latin typeface="Verdana" panose="020B0604030504040204" pitchFamily="34" charset="0"/>
              </a:rPr>
              <a:t>Du sang que nous perdons croît et se fortifie!</a:t>
            </a:r>
            <a:endParaRPr lang="fr-FR" sz="1200"/>
          </a:p>
        </p:txBody>
      </p:sp>
      <p:sp>
        <p:nvSpPr>
          <p:cNvPr id="7" name="ZoneTexte 6"/>
          <p:cNvSpPr txBox="1"/>
          <p:nvPr/>
        </p:nvSpPr>
        <p:spPr>
          <a:xfrm>
            <a:off x="58244" y="17061"/>
            <a:ext cx="2285461" cy="400110"/>
          </a:xfrm>
          <a:prstGeom prst="rect">
            <a:avLst/>
          </a:prstGeom>
          <a:solidFill>
            <a:schemeClr val="accent2">
              <a:lumMod val="40000"/>
              <a:lumOff val="60000"/>
            </a:schemeClr>
          </a:solidFill>
        </p:spPr>
        <p:txBody>
          <a:bodyPr wrap="square" rtlCol="0">
            <a:spAutoFit/>
          </a:bodyPr>
          <a:lstStyle>
            <a:defPPr>
              <a:defRPr lang="fr-FR"/>
            </a:defPPr>
            <a:lvl1pPr>
              <a:defRPr sz="2400" b="1"/>
            </a:lvl1pPr>
          </a:lstStyle>
          <a:p>
            <a:r>
              <a:rPr lang="fr-FR" sz="2000" smtClean="0"/>
              <a:t>Versification</a:t>
            </a:r>
            <a:endParaRPr lang="fr-FR" sz="2000"/>
          </a:p>
        </p:txBody>
      </p:sp>
      <p:sp>
        <p:nvSpPr>
          <p:cNvPr id="8" name="Accolade fermante 7"/>
          <p:cNvSpPr/>
          <p:nvPr/>
        </p:nvSpPr>
        <p:spPr>
          <a:xfrm>
            <a:off x="7267819" y="129738"/>
            <a:ext cx="339481" cy="77196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Accolade fermante 8"/>
          <p:cNvSpPr/>
          <p:nvPr/>
        </p:nvSpPr>
        <p:spPr>
          <a:xfrm>
            <a:off x="7278126" y="1993900"/>
            <a:ext cx="392674" cy="5969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0" name="Rectangle à coins arrondis 9"/>
          <p:cNvSpPr/>
          <p:nvPr/>
        </p:nvSpPr>
        <p:spPr>
          <a:xfrm>
            <a:off x="7670800" y="322728"/>
            <a:ext cx="2336800" cy="3859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Premier quatrain</a:t>
            </a:r>
            <a:endParaRPr lang="fr-FR"/>
          </a:p>
        </p:txBody>
      </p:sp>
      <p:sp>
        <p:nvSpPr>
          <p:cNvPr id="11" name="Rectangle à coins arrondis 10"/>
          <p:cNvSpPr/>
          <p:nvPr/>
        </p:nvSpPr>
        <p:spPr>
          <a:xfrm>
            <a:off x="7693807" y="2099359"/>
            <a:ext cx="2313793" cy="3859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Premier tercet</a:t>
            </a:r>
            <a:endParaRPr lang="fr-FR"/>
          </a:p>
        </p:txBody>
      </p:sp>
      <p:sp>
        <p:nvSpPr>
          <p:cNvPr id="13" name="Accolade ouvrante 12"/>
          <p:cNvSpPr/>
          <p:nvPr/>
        </p:nvSpPr>
        <p:spPr>
          <a:xfrm>
            <a:off x="2165789" y="254416"/>
            <a:ext cx="471853" cy="2933700"/>
          </a:xfrm>
          <a:prstGeom prst="leftBrace">
            <a:avLst>
              <a:gd name="adj1" fmla="val 1830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Rectangle à coins arrondis 14"/>
          <p:cNvSpPr/>
          <p:nvPr/>
        </p:nvSpPr>
        <p:spPr>
          <a:xfrm>
            <a:off x="444500" y="1265702"/>
            <a:ext cx="1645089" cy="934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fr-FR" smtClean="0"/>
          </a:p>
          <a:p>
            <a:pPr algn="r"/>
            <a:r>
              <a:rPr lang="fr-FR" b="1" smtClean="0"/>
              <a:t>sonnet</a:t>
            </a:r>
            <a:r>
              <a:rPr lang="fr-FR" smtClean="0"/>
              <a:t> =</a:t>
            </a:r>
          </a:p>
          <a:p>
            <a:pPr algn="r"/>
            <a:r>
              <a:rPr lang="fr-FR" smtClean="0"/>
              <a:t>2 quatrains</a:t>
            </a:r>
          </a:p>
          <a:p>
            <a:pPr algn="r"/>
            <a:r>
              <a:rPr lang="fr-FR" smtClean="0"/>
              <a:t>2 tercets</a:t>
            </a:r>
          </a:p>
          <a:p>
            <a:pPr algn="r"/>
            <a:endParaRPr lang="fr-FR"/>
          </a:p>
        </p:txBody>
      </p:sp>
      <p:cxnSp>
        <p:nvCxnSpPr>
          <p:cNvPr id="27" name="Connecteur droit avec flèche 26"/>
          <p:cNvCxnSpPr/>
          <p:nvPr/>
        </p:nvCxnSpPr>
        <p:spPr>
          <a:xfrm>
            <a:off x="6299200" y="1352302"/>
            <a:ext cx="9813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à coins arrondis 36"/>
          <p:cNvSpPr/>
          <p:nvPr/>
        </p:nvSpPr>
        <p:spPr>
          <a:xfrm>
            <a:off x="7693807" y="1215503"/>
            <a:ext cx="2336800" cy="385981"/>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Rimes croisées</a:t>
            </a:r>
            <a:endParaRPr lang="fr-FR"/>
          </a:p>
        </p:txBody>
      </p:sp>
      <p:sp>
        <p:nvSpPr>
          <p:cNvPr id="38" name="ZoneTexte 37"/>
          <p:cNvSpPr txBox="1"/>
          <p:nvPr/>
        </p:nvSpPr>
        <p:spPr>
          <a:xfrm>
            <a:off x="7331319" y="1019424"/>
            <a:ext cx="352181" cy="830997"/>
          </a:xfrm>
          <a:prstGeom prst="rect">
            <a:avLst/>
          </a:prstGeom>
          <a:noFill/>
        </p:spPr>
        <p:txBody>
          <a:bodyPr wrap="square" rtlCol="0">
            <a:spAutoFit/>
          </a:bodyPr>
          <a:lstStyle/>
          <a:p>
            <a:r>
              <a:rPr lang="fr-FR" sz="1200">
                <a:solidFill>
                  <a:srgbClr val="FF0000"/>
                </a:solidFill>
                <a:latin typeface="Verdana" panose="020B0604030504040204" pitchFamily="34" charset="0"/>
              </a:rPr>
              <a:t>a</a:t>
            </a:r>
          </a:p>
          <a:p>
            <a:r>
              <a:rPr lang="fr-FR" sz="1200">
                <a:solidFill>
                  <a:schemeClr val="accent6">
                    <a:lumMod val="75000"/>
                  </a:schemeClr>
                </a:solidFill>
                <a:latin typeface="Verdana" panose="020B0604030504040204" pitchFamily="34" charset="0"/>
              </a:rPr>
              <a:t>b</a:t>
            </a:r>
          </a:p>
          <a:p>
            <a:r>
              <a:rPr lang="fr-FR" sz="1200">
                <a:solidFill>
                  <a:srgbClr val="FF0000"/>
                </a:solidFill>
                <a:latin typeface="Verdana" panose="020B0604030504040204" pitchFamily="34" charset="0"/>
              </a:rPr>
              <a:t>a</a:t>
            </a:r>
          </a:p>
          <a:p>
            <a:r>
              <a:rPr lang="fr-FR" sz="1200">
                <a:solidFill>
                  <a:schemeClr val="accent6">
                    <a:lumMod val="75000"/>
                  </a:schemeClr>
                </a:solidFill>
                <a:latin typeface="Verdana" panose="020B0604030504040204" pitchFamily="34" charset="0"/>
              </a:rPr>
              <a:t>b</a:t>
            </a:r>
          </a:p>
        </p:txBody>
      </p:sp>
      <p:cxnSp>
        <p:nvCxnSpPr>
          <p:cNvPr id="41" name="Connecteur droit avec flèche 40"/>
          <p:cNvCxnSpPr/>
          <p:nvPr/>
        </p:nvCxnSpPr>
        <p:spPr>
          <a:xfrm>
            <a:off x="6286500" y="1537031"/>
            <a:ext cx="994019" cy="5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1036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01866" y="61587"/>
            <a:ext cx="3426394" cy="461665"/>
          </a:xfrm>
          <a:prstGeom prst="rect">
            <a:avLst/>
          </a:prstGeom>
          <a:solidFill>
            <a:schemeClr val="accent2">
              <a:lumMod val="40000"/>
              <a:lumOff val="60000"/>
            </a:schemeClr>
          </a:solidFill>
        </p:spPr>
        <p:txBody>
          <a:bodyPr wrap="square" rtlCol="0">
            <a:spAutoFit/>
          </a:bodyPr>
          <a:lstStyle/>
          <a:p>
            <a:r>
              <a:rPr lang="fr-FR" sz="2400" b="1" smtClean="0"/>
              <a:t>Figures de style</a:t>
            </a:r>
            <a:endParaRPr lang="fr-FR" sz="2400" b="1"/>
          </a:p>
        </p:txBody>
      </p:sp>
      <p:sp>
        <p:nvSpPr>
          <p:cNvPr id="4" name="Rectangle 3"/>
          <p:cNvSpPr/>
          <p:nvPr/>
        </p:nvSpPr>
        <p:spPr>
          <a:xfrm>
            <a:off x="0" y="523252"/>
            <a:ext cx="12045411" cy="4185761"/>
          </a:xfrm>
          <a:prstGeom prst="rect">
            <a:avLst/>
          </a:prstGeom>
        </p:spPr>
        <p:txBody>
          <a:bodyPr wrap="square">
            <a:spAutoFit/>
          </a:bodyPr>
          <a:lstStyle/>
          <a:p>
            <a:r>
              <a:rPr lang="fr-FR" sz="1400" smtClean="0"/>
              <a:t>Ma jeunesse ne fut qu’un </a:t>
            </a:r>
            <a:r>
              <a:rPr lang="fr-FR" sz="1400" smtClean="0">
                <a:solidFill>
                  <a:srgbClr val="FF0000"/>
                </a:solidFill>
              </a:rPr>
              <a:t>ténébreux</a:t>
            </a:r>
            <a:r>
              <a:rPr lang="fr-FR" sz="1400" smtClean="0"/>
              <a:t> </a:t>
            </a:r>
            <a:r>
              <a:rPr lang="fr-FR" sz="1400" smtClean="0">
                <a:solidFill>
                  <a:schemeClr val="accent6"/>
                </a:solidFill>
              </a:rPr>
              <a:t>orage</a:t>
            </a:r>
            <a:r>
              <a:rPr lang="fr-FR" sz="1400" smtClean="0"/>
              <a:t> 		</a:t>
            </a:r>
            <a:r>
              <a:rPr lang="fr-FR" sz="1400" b="1" smtClean="0">
                <a:solidFill>
                  <a:srgbClr val="FF0000"/>
                </a:solidFill>
              </a:rPr>
              <a:t>antithèse</a:t>
            </a:r>
            <a:r>
              <a:rPr lang="fr-FR" sz="1400" smtClean="0"/>
              <a:t> : </a:t>
            </a:r>
            <a:r>
              <a:rPr lang="fr-FR" sz="1400" b="1" smtClean="0"/>
              <a:t>ténébreux</a:t>
            </a:r>
            <a:r>
              <a:rPr lang="fr-FR" sz="1400" smtClean="0"/>
              <a:t> s'oppose à </a:t>
            </a:r>
            <a:r>
              <a:rPr lang="fr-FR" sz="1400" b="1" smtClean="0"/>
              <a:t>brillants</a:t>
            </a:r>
            <a:r>
              <a:rPr lang="fr-FR" sz="1400" smtClean="0"/>
              <a:t> et montre le contraste entre les deux situations</a:t>
            </a:r>
          </a:p>
          <a:p>
            <a:r>
              <a:rPr lang="fr-FR" sz="1400" smtClean="0">
                <a:solidFill>
                  <a:schemeClr val="accent6"/>
                </a:solidFill>
              </a:rPr>
              <a:t>Traversé</a:t>
            </a:r>
            <a:r>
              <a:rPr lang="fr-FR" sz="1400" smtClean="0"/>
              <a:t> çà et là par de </a:t>
            </a:r>
            <a:r>
              <a:rPr lang="fr-FR" sz="1400" smtClean="0">
                <a:solidFill>
                  <a:srgbClr val="FF0000"/>
                </a:solidFill>
              </a:rPr>
              <a:t>brillants</a:t>
            </a:r>
            <a:r>
              <a:rPr lang="fr-FR" sz="1400" smtClean="0"/>
              <a:t> soleils; </a:t>
            </a:r>
          </a:p>
          <a:p>
            <a:r>
              <a:rPr lang="fr-FR" sz="1400" smtClean="0"/>
              <a:t>Le </a:t>
            </a:r>
            <a:r>
              <a:rPr lang="fr-FR" sz="1400" smtClean="0">
                <a:solidFill>
                  <a:schemeClr val="accent6"/>
                </a:solidFill>
              </a:rPr>
              <a:t>tonnerre</a:t>
            </a:r>
            <a:r>
              <a:rPr lang="fr-FR" sz="1400" smtClean="0"/>
              <a:t> et la </a:t>
            </a:r>
            <a:r>
              <a:rPr lang="fr-FR" sz="1400" smtClean="0">
                <a:solidFill>
                  <a:schemeClr val="accent6"/>
                </a:solidFill>
              </a:rPr>
              <a:t>pluie</a:t>
            </a:r>
            <a:r>
              <a:rPr lang="fr-FR" sz="1400" smtClean="0"/>
              <a:t> ont fait un tel ravage 		le mot </a:t>
            </a:r>
            <a:r>
              <a:rPr lang="fr-FR" sz="1400" smtClean="0">
                <a:solidFill>
                  <a:schemeClr val="accent6"/>
                </a:solidFill>
              </a:rPr>
              <a:t>orage</a:t>
            </a:r>
            <a:r>
              <a:rPr lang="fr-FR" sz="1400" smtClean="0"/>
              <a:t> débute la </a:t>
            </a:r>
            <a:r>
              <a:rPr lang="fr-FR" sz="1400" b="1" smtClean="0">
                <a:solidFill>
                  <a:srgbClr val="FF0000"/>
                </a:solidFill>
              </a:rPr>
              <a:t>métaphore</a:t>
            </a:r>
            <a:r>
              <a:rPr lang="fr-FR" sz="1400" smtClean="0"/>
              <a:t> qui sera </a:t>
            </a:r>
            <a:r>
              <a:rPr lang="fr-FR" sz="1400" b="1" smtClean="0">
                <a:solidFill>
                  <a:srgbClr val="FF0000"/>
                </a:solidFill>
              </a:rPr>
              <a:t>filée</a:t>
            </a:r>
            <a:r>
              <a:rPr lang="fr-FR" sz="1400" smtClean="0"/>
              <a:t> ensuite à l'aide du champ lexical des intempéries. </a:t>
            </a:r>
          </a:p>
          <a:p>
            <a:r>
              <a:rPr lang="fr-FR" sz="1400" smtClean="0"/>
              <a:t>Qu’il reste en mon </a:t>
            </a:r>
            <a:r>
              <a:rPr lang="fr-FR" sz="1400" smtClean="0">
                <a:solidFill>
                  <a:schemeClr val="accent2">
                    <a:lumMod val="75000"/>
                  </a:schemeClr>
                </a:solidFill>
              </a:rPr>
              <a:t>jardin</a:t>
            </a:r>
            <a:r>
              <a:rPr lang="fr-FR" sz="1400" smtClean="0"/>
              <a:t> bien peu de fruits vermeils.	métaphore du </a:t>
            </a:r>
            <a:r>
              <a:rPr lang="fr-FR" sz="1400" smtClean="0">
                <a:solidFill>
                  <a:schemeClr val="accent2">
                    <a:lumMod val="75000"/>
                  </a:schemeClr>
                </a:solidFill>
              </a:rPr>
              <a:t>jardin</a:t>
            </a:r>
            <a:r>
              <a:rPr lang="fr-FR" sz="1400" smtClean="0"/>
              <a:t>, filée : le jardin représente le travail du poète, son application à trouver. </a:t>
            </a:r>
          </a:p>
          <a:p>
            <a:r>
              <a:rPr lang="fr-FR" sz="1400"/>
              <a:t>	</a:t>
            </a:r>
            <a:r>
              <a:rPr lang="fr-FR" sz="1400" smtClean="0"/>
              <a:t>				Les </a:t>
            </a:r>
            <a:r>
              <a:rPr lang="fr-FR" sz="1400" smtClean="0">
                <a:solidFill>
                  <a:schemeClr val="accent2">
                    <a:lumMod val="75000"/>
                  </a:schemeClr>
                </a:solidFill>
              </a:rPr>
              <a:t>fruits</a:t>
            </a:r>
            <a:r>
              <a:rPr lang="fr-FR" sz="1400" smtClean="0"/>
              <a:t> qui seront produits sont ses poésies. Mais il faudra d’abord des </a:t>
            </a:r>
            <a:r>
              <a:rPr lang="fr-FR" sz="1400" smtClean="0">
                <a:solidFill>
                  <a:schemeClr val="accent2">
                    <a:lumMod val="75000"/>
                  </a:schemeClr>
                </a:solidFill>
              </a:rPr>
              <a:t>fleurs nouvelles </a:t>
            </a:r>
            <a:r>
              <a:rPr lang="fr-FR" sz="1400" smtClean="0"/>
              <a:t>: des idées.  </a:t>
            </a:r>
          </a:p>
          <a:p>
            <a:r>
              <a:rPr lang="fr-FR" sz="1400" smtClean="0"/>
              <a:t>Voilà que j’ai touché </a:t>
            </a:r>
            <a:r>
              <a:rPr lang="fr-FR" sz="1400" smtClean="0">
                <a:solidFill>
                  <a:srgbClr val="7030A0"/>
                </a:solidFill>
              </a:rPr>
              <a:t>l’automne</a:t>
            </a:r>
            <a:r>
              <a:rPr lang="fr-FR" sz="1400" smtClean="0"/>
              <a:t> des idées, 		</a:t>
            </a:r>
            <a:r>
              <a:rPr lang="fr-FR" sz="1400" b="1" smtClean="0">
                <a:solidFill>
                  <a:srgbClr val="FF0000"/>
                </a:solidFill>
              </a:rPr>
              <a:t>métaphore</a:t>
            </a:r>
            <a:r>
              <a:rPr lang="fr-FR" sz="1400" smtClean="0"/>
              <a:t> des </a:t>
            </a:r>
            <a:r>
              <a:rPr lang="fr-FR" sz="1400" smtClean="0">
                <a:solidFill>
                  <a:srgbClr val="7030A0"/>
                </a:solidFill>
              </a:rPr>
              <a:t>saisons</a:t>
            </a:r>
            <a:r>
              <a:rPr lang="fr-FR" sz="1400" smtClean="0"/>
              <a:t>. On peut retrouver les trois autres saisons :  </a:t>
            </a:r>
            <a:r>
              <a:rPr lang="fr-FR" sz="1400" b="1" smtClean="0"/>
              <a:t>été</a:t>
            </a:r>
            <a:r>
              <a:rPr lang="fr-FR" sz="1400" smtClean="0"/>
              <a:t>(« orage »+ « soleils »)</a:t>
            </a:r>
            <a:br>
              <a:rPr lang="fr-FR" sz="1400" smtClean="0"/>
            </a:br>
            <a:r>
              <a:rPr lang="fr-FR" sz="1400" smtClean="0"/>
              <a:t>					- </a:t>
            </a:r>
            <a:r>
              <a:rPr lang="fr-FR" sz="1400" b="1" smtClean="0"/>
              <a:t>printemps</a:t>
            </a:r>
            <a:r>
              <a:rPr lang="fr-FR" sz="1400" smtClean="0"/>
              <a:t> (« fleurs » , « sol lavé ») - </a:t>
            </a:r>
            <a:r>
              <a:rPr lang="fr-FR" sz="1400" b="1" smtClean="0"/>
              <a:t>hiver</a:t>
            </a:r>
            <a:r>
              <a:rPr lang="fr-FR" sz="1400" smtClean="0"/>
              <a:t> : vieillesse, mort.   Une saison par strophe.</a:t>
            </a:r>
          </a:p>
          <a:p>
            <a:r>
              <a:rPr lang="fr-FR" sz="1400" smtClean="0"/>
              <a:t>Et qu’il faut employer la </a:t>
            </a:r>
            <a:r>
              <a:rPr lang="fr-FR" sz="1400" smtClean="0">
                <a:solidFill>
                  <a:schemeClr val="accent6"/>
                </a:solidFill>
              </a:rPr>
              <a:t>pelle</a:t>
            </a:r>
            <a:r>
              <a:rPr lang="fr-FR" sz="1400" smtClean="0"/>
              <a:t> et les </a:t>
            </a:r>
            <a:r>
              <a:rPr lang="fr-FR" sz="1400" smtClean="0">
                <a:solidFill>
                  <a:schemeClr val="accent6"/>
                </a:solidFill>
              </a:rPr>
              <a:t>râteaux</a:t>
            </a:r>
            <a:r>
              <a:rPr lang="fr-FR" sz="1400" smtClean="0"/>
              <a:t>		</a:t>
            </a:r>
            <a:r>
              <a:rPr lang="fr-FR" sz="1400" b="1" smtClean="0">
                <a:solidFill>
                  <a:srgbClr val="FF0000"/>
                </a:solidFill>
              </a:rPr>
              <a:t>métaphore</a:t>
            </a:r>
            <a:r>
              <a:rPr lang="fr-FR" sz="1400" smtClean="0"/>
              <a:t> : le poète se creuse la tête, ne trouve rien</a:t>
            </a:r>
          </a:p>
          <a:p>
            <a:r>
              <a:rPr lang="fr-FR" sz="1400" smtClean="0"/>
              <a:t>Pour rassembler à neuf les </a:t>
            </a:r>
            <a:r>
              <a:rPr lang="fr-FR" sz="1400" smtClean="0">
                <a:solidFill>
                  <a:schemeClr val="accent6"/>
                </a:solidFill>
              </a:rPr>
              <a:t>terres inondées</a:t>
            </a:r>
            <a:r>
              <a:rPr lang="fr-FR" sz="1400" smtClean="0"/>
              <a:t>,		</a:t>
            </a:r>
            <a:r>
              <a:rPr lang="fr-FR" sz="1400" b="1" smtClean="0">
                <a:solidFill>
                  <a:srgbClr val="FF0000"/>
                </a:solidFill>
              </a:rPr>
              <a:t>métaphore</a:t>
            </a:r>
            <a:r>
              <a:rPr lang="fr-FR" sz="1400" smtClean="0"/>
              <a:t> : ces « inondations » sont les dégats que sa vie agitée a causés sur son cerveau</a:t>
            </a:r>
          </a:p>
          <a:p>
            <a:r>
              <a:rPr lang="fr-FR" sz="1400" smtClean="0"/>
              <a:t>Où l’eau creuse </a:t>
            </a:r>
            <a:r>
              <a:rPr lang="fr-FR" sz="1400" smtClean="0">
                <a:solidFill>
                  <a:srgbClr val="7030A0"/>
                </a:solidFill>
              </a:rPr>
              <a:t>des trous grands comme des tombeaux</a:t>
            </a:r>
            <a:r>
              <a:rPr lang="fr-FR" sz="1400" smtClean="0"/>
              <a:t>. 	</a:t>
            </a:r>
            <a:r>
              <a:rPr lang="fr-FR" sz="1400" b="1" smtClean="0">
                <a:solidFill>
                  <a:srgbClr val="FF0000"/>
                </a:solidFill>
              </a:rPr>
              <a:t>comparaison</a:t>
            </a:r>
            <a:r>
              <a:rPr lang="fr-FR" sz="1400" smtClean="0"/>
              <a:t> : l’état de son cerveau = </a:t>
            </a:r>
            <a:r>
              <a:rPr lang="fr-FR" sz="1400" b="1" smtClean="0"/>
              <a:t>mentalement</a:t>
            </a:r>
            <a:r>
              <a:rPr lang="fr-FR" sz="1400" smtClean="0"/>
              <a:t> : les doutes, les craintes… et </a:t>
            </a:r>
            <a:r>
              <a:rPr lang="fr-FR" sz="1400" b="1" smtClean="0"/>
              <a:t>physiquement</a:t>
            </a:r>
            <a:r>
              <a:rPr lang="fr-FR" sz="1400" smtClean="0"/>
              <a:t>, </a:t>
            </a:r>
          </a:p>
          <a:p>
            <a:r>
              <a:rPr lang="fr-FR" sz="1400" smtClean="0"/>
              <a:t>					la drogue, la syphilis ont causé des dégats physiques importants. (Baudelaire meurt à 46 ans).</a:t>
            </a:r>
          </a:p>
          <a:p>
            <a:r>
              <a:rPr lang="fr-FR" sz="1400" smtClean="0"/>
              <a:t>Et qui sait si les </a:t>
            </a:r>
            <a:r>
              <a:rPr lang="fr-FR" sz="1400" smtClean="0">
                <a:solidFill>
                  <a:schemeClr val="accent2">
                    <a:lumMod val="75000"/>
                  </a:schemeClr>
                </a:solidFill>
              </a:rPr>
              <a:t>fleurs nouvelles </a:t>
            </a:r>
            <a:r>
              <a:rPr lang="fr-FR" sz="1400" smtClean="0"/>
              <a:t>que je rêve 		</a:t>
            </a:r>
            <a:r>
              <a:rPr lang="fr-FR" sz="1400" b="1" smtClean="0">
                <a:solidFill>
                  <a:srgbClr val="FF0000"/>
                </a:solidFill>
              </a:rPr>
              <a:t>Comparaison</a:t>
            </a:r>
            <a:r>
              <a:rPr lang="fr-FR" sz="1400" smtClean="0"/>
              <a:t> : la grève est un endroit en bord de mer, de fleuve...</a:t>
            </a:r>
          </a:p>
          <a:p>
            <a:r>
              <a:rPr lang="fr-FR" sz="1400" smtClean="0"/>
              <a:t>Trouveront dans ce sol lavé comme une grève</a:t>
            </a:r>
          </a:p>
          <a:p>
            <a:r>
              <a:rPr lang="fr-FR" sz="1400" smtClean="0"/>
              <a:t>Le mystique aliment qui ferait leur vigueur ? 		</a:t>
            </a:r>
            <a:r>
              <a:rPr lang="fr-FR" sz="1400" b="1" smtClean="0">
                <a:solidFill>
                  <a:srgbClr val="FF0000"/>
                </a:solidFill>
              </a:rPr>
              <a:t>métaphore filée </a:t>
            </a:r>
            <a:r>
              <a:rPr lang="fr-FR" sz="1400" smtClean="0"/>
              <a:t>de l'</a:t>
            </a:r>
            <a:r>
              <a:rPr lang="fr-FR" sz="1400" b="1" smtClean="0"/>
              <a:t>inspiration</a:t>
            </a:r>
            <a:r>
              <a:rPr lang="fr-FR" sz="1400" smtClean="0"/>
              <a:t> comme force vitale </a:t>
            </a:r>
            <a:r>
              <a:rPr lang="fr-FR" sz="1400" b="1" smtClean="0"/>
              <a:t>qui se nourrit de la vie </a:t>
            </a:r>
            <a:r>
              <a:rPr lang="fr-FR" sz="1400" smtClean="0"/>
              <a:t>et qui épuise l'homme. </a:t>
            </a:r>
          </a:p>
          <a:p>
            <a:r>
              <a:rPr lang="fr-FR" sz="1400" smtClean="0"/>
              <a:t> </a:t>
            </a:r>
          </a:p>
          <a:p>
            <a:r>
              <a:rPr lang="fr-FR" sz="1400" smtClean="0"/>
              <a:t>-Ô douleur ! ô douleur ! Le Temps mange la vie, 		</a:t>
            </a:r>
            <a:r>
              <a:rPr lang="fr-FR" sz="1400" b="1" smtClean="0">
                <a:solidFill>
                  <a:srgbClr val="FF0000"/>
                </a:solidFill>
              </a:rPr>
              <a:t>Apostrophe</a:t>
            </a:r>
            <a:r>
              <a:rPr lang="fr-FR" sz="1400" smtClean="0"/>
              <a:t> : exclamation, plainte et reproche à la fois (tonalité élégiaque)</a:t>
            </a:r>
          </a:p>
          <a:p>
            <a:r>
              <a:rPr lang="fr-FR" sz="1400" smtClean="0"/>
              <a:t>Et </a:t>
            </a:r>
            <a:r>
              <a:rPr lang="fr-FR" sz="1400" smtClean="0">
                <a:solidFill>
                  <a:schemeClr val="accent1">
                    <a:lumMod val="75000"/>
                  </a:schemeClr>
                </a:solidFill>
              </a:rPr>
              <a:t>l’obscur Ennemi  </a:t>
            </a:r>
            <a:r>
              <a:rPr lang="fr-FR" sz="1400" smtClean="0"/>
              <a:t>qui nous </a:t>
            </a:r>
            <a:r>
              <a:rPr lang="fr-FR" sz="1400" smtClean="0">
                <a:solidFill>
                  <a:schemeClr val="accent1">
                    <a:lumMod val="75000"/>
                  </a:schemeClr>
                </a:solidFill>
              </a:rPr>
              <a:t>ronge</a:t>
            </a:r>
            <a:r>
              <a:rPr lang="fr-FR" sz="1400" smtClean="0"/>
              <a:t> le </a:t>
            </a:r>
            <a:r>
              <a:rPr lang="fr-FR" sz="1400" smtClean="0">
                <a:solidFill>
                  <a:schemeClr val="accent1">
                    <a:lumMod val="75000"/>
                  </a:schemeClr>
                </a:solidFill>
              </a:rPr>
              <a:t>cœur</a:t>
            </a:r>
            <a:r>
              <a:rPr lang="fr-FR" sz="1400" smtClean="0"/>
              <a:t> 		</a:t>
            </a:r>
            <a:r>
              <a:rPr lang="fr-FR" sz="1400" b="1" smtClean="0">
                <a:solidFill>
                  <a:srgbClr val="FF0000"/>
                </a:solidFill>
              </a:rPr>
              <a:t>Allégorie</a:t>
            </a:r>
            <a:r>
              <a:rPr lang="fr-FR" sz="1400" smtClean="0"/>
              <a:t> : Abstrait, le temps devient le Temps, quelque chose de concret, à combattre</a:t>
            </a:r>
          </a:p>
          <a:p>
            <a:r>
              <a:rPr lang="fr-FR" sz="1400"/>
              <a:t>	</a:t>
            </a:r>
            <a:r>
              <a:rPr lang="fr-FR" sz="1400" smtClean="0"/>
              <a:t>				Un </a:t>
            </a:r>
            <a:r>
              <a:rPr lang="fr-FR" sz="1400" smtClean="0">
                <a:solidFill>
                  <a:schemeClr val="accent1">
                    <a:lumMod val="75000"/>
                  </a:schemeClr>
                </a:solidFill>
              </a:rPr>
              <a:t>obscur Ennemi </a:t>
            </a:r>
            <a:r>
              <a:rPr lang="fr-FR" sz="1400" smtClean="0"/>
              <a:t>qui se nourrit de </a:t>
            </a:r>
            <a:r>
              <a:rPr lang="fr-FR" sz="1400" smtClean="0">
                <a:solidFill>
                  <a:schemeClr val="accent1">
                    <a:lumMod val="75000"/>
                  </a:schemeClr>
                </a:solidFill>
              </a:rPr>
              <a:t>sang</a:t>
            </a:r>
            <a:r>
              <a:rPr lang="fr-FR" sz="1400" smtClean="0"/>
              <a:t> : le temps est vu comme un </a:t>
            </a:r>
            <a:r>
              <a:rPr lang="fr-FR" sz="1400" b="1" smtClean="0"/>
              <a:t>vampire</a:t>
            </a:r>
            <a:r>
              <a:rPr lang="fr-FR" sz="1400" smtClean="0"/>
              <a:t>. 	</a:t>
            </a:r>
          </a:p>
          <a:p>
            <a:r>
              <a:rPr lang="fr-FR" sz="1400" smtClean="0"/>
              <a:t>Du </a:t>
            </a:r>
            <a:r>
              <a:rPr lang="fr-FR" sz="1400" smtClean="0">
                <a:solidFill>
                  <a:schemeClr val="accent1">
                    <a:lumMod val="75000"/>
                  </a:schemeClr>
                </a:solidFill>
              </a:rPr>
              <a:t>sang</a:t>
            </a:r>
            <a:r>
              <a:rPr lang="fr-FR" sz="1400" smtClean="0"/>
              <a:t> que nous perdons croît et se fortifie !		</a:t>
            </a:r>
            <a:r>
              <a:rPr lang="fr-FR" sz="1400" b="1" smtClean="0">
                <a:solidFill>
                  <a:srgbClr val="FF0000"/>
                </a:solidFill>
              </a:rPr>
              <a:t>Paradoxe</a:t>
            </a:r>
            <a:r>
              <a:rPr lang="fr-FR" sz="1400" smtClean="0"/>
              <a:t> : Plus notre temps augmente (vieillesse), plus nous diminuons (idées, énergie).</a:t>
            </a:r>
            <a:endParaRPr lang="fr-FR" sz="1400"/>
          </a:p>
        </p:txBody>
      </p:sp>
    </p:spTree>
    <p:extLst>
      <p:ext uri="{BB962C8B-B14F-4D97-AF65-F5344CB8AC3E}">
        <p14:creationId xmlns:p14="http://schemas.microsoft.com/office/powerpoint/2010/main" val="28746847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0700" y="309688"/>
            <a:ext cx="11176000" cy="6186309"/>
          </a:xfrm>
          <a:prstGeom prst="rect">
            <a:avLst/>
          </a:prstGeom>
        </p:spPr>
        <p:txBody>
          <a:bodyPr wrap="square">
            <a:spAutoFit/>
          </a:bodyPr>
          <a:lstStyle/>
          <a:p>
            <a:pPr algn="just"/>
            <a:endParaRPr lang="fr-FR" smtClean="0"/>
          </a:p>
          <a:p>
            <a:pPr algn="just"/>
            <a:r>
              <a:rPr lang="fr-FR" smtClean="0"/>
              <a:t>Dans la première strophe, une métaphore filée établit une analogie entre les âges de la vie et les saisons. La seconde strophe évoque l'automne, saison de l'âge mûr, où arrive le défaut d'inspiration. Le champ lexical de la mort apparaît. Dans le premier tercet, "les fleurs nouvelles", les idées neuves, sont rêvées, espérées, attendues. Enfin, dans la dernière strophe, le Temps est présenté en allégorie comme un vampire, buvant la vie et rongeant le cœur de l'homme. Il lui prend sa force et ses idées.</a:t>
            </a:r>
          </a:p>
          <a:p>
            <a:pPr algn="just"/>
            <a:endParaRPr lang="fr-FR" smtClean="0"/>
          </a:p>
          <a:p>
            <a:pPr algn="just"/>
            <a:endParaRPr lang="fr-FR"/>
          </a:p>
          <a:p>
            <a:pPr algn="just"/>
            <a:endParaRPr lang="fr-FR" smtClean="0"/>
          </a:p>
          <a:p>
            <a:pPr algn="just"/>
            <a:endParaRPr lang="fr-FR" smtClean="0"/>
          </a:p>
          <a:p>
            <a:pPr algn="just"/>
            <a:endParaRPr lang="fr-FR" smtClean="0"/>
          </a:p>
          <a:p>
            <a:pPr algn="just"/>
            <a:endParaRPr lang="fr-FR" b="1" smtClean="0"/>
          </a:p>
          <a:p>
            <a:pPr algn="just"/>
            <a:endParaRPr lang="fr-FR" smtClean="0"/>
          </a:p>
          <a:p>
            <a:pPr algn="just"/>
            <a:r>
              <a:rPr lang="fr-FR" smtClean="0"/>
              <a:t>Le poète vieillissant exprime ici son angoisse devant l'âge qui avance, et la mort qui approche, surtout que cette vieillesse s'accompagne de la perte de l'inspiration. </a:t>
            </a:r>
          </a:p>
          <a:p>
            <a:pPr algn="just"/>
            <a:r>
              <a:rPr lang="fr-FR" smtClean="0"/>
              <a:t>Il le fait tout de même dans un sonnet, choisissant ainsi une contrainte formelle qu'il affectionne et qui montre qu'il n'est pas tout à fait incapable. </a:t>
            </a:r>
          </a:p>
          <a:p>
            <a:pPr algn="just"/>
            <a:r>
              <a:rPr lang="fr-FR" smtClean="0"/>
              <a:t>Il le fait en utilisant avec talent une métaphore filée sur les saisons représentant les âges de la vie, image courante mais utilisée ici avec originalité. En effet, le narrateur est tout à la fois un ex-poète génial et reconnu ("de brillants soleils"), un actuel "jardinier" se raclant le cerveau et cherchant désespérément à faire fructifier ses derniers talents et, comme nous tous, un futur mort, un être humain en sursis, inexorablement poursuivi par le Temps, qui rêve de recommencer en sachant que c’est bientôt terminé...</a:t>
            </a:r>
            <a:endParaRPr lang="fr-FR"/>
          </a:p>
        </p:txBody>
      </p:sp>
      <p:sp>
        <p:nvSpPr>
          <p:cNvPr id="3" name="Rectangle à coins arrondis 2"/>
          <p:cNvSpPr/>
          <p:nvPr/>
        </p:nvSpPr>
        <p:spPr>
          <a:xfrm>
            <a:off x="584200" y="2216150"/>
            <a:ext cx="5435600" cy="4699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mtClean="0"/>
              <a:t>Premier quatrain : </a:t>
            </a:r>
            <a:r>
              <a:rPr lang="fr-FR" b="1" smtClean="0"/>
              <a:t>Été</a:t>
            </a:r>
            <a:r>
              <a:rPr lang="fr-FR" smtClean="0"/>
              <a:t>. Succès et échecs ; nostalgie</a:t>
            </a:r>
            <a:endParaRPr lang="fr-FR"/>
          </a:p>
        </p:txBody>
      </p:sp>
      <p:sp>
        <p:nvSpPr>
          <p:cNvPr id="4" name="Rectangle à coins arrondis 3"/>
          <p:cNvSpPr/>
          <p:nvPr/>
        </p:nvSpPr>
        <p:spPr>
          <a:xfrm>
            <a:off x="6172200" y="2216150"/>
            <a:ext cx="5435600" cy="46355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mtClean="0"/>
              <a:t>Second quatrain : </a:t>
            </a:r>
            <a:r>
              <a:rPr lang="fr-FR" b="1" smtClean="0"/>
              <a:t>Automne</a:t>
            </a:r>
            <a:r>
              <a:rPr lang="fr-FR" smtClean="0"/>
              <a:t>. Doute et efforts </a:t>
            </a:r>
            <a:endParaRPr lang="fr-FR"/>
          </a:p>
        </p:txBody>
      </p:sp>
      <p:sp>
        <p:nvSpPr>
          <p:cNvPr id="5" name="Rectangle à coins arrondis 4"/>
          <p:cNvSpPr/>
          <p:nvPr/>
        </p:nvSpPr>
        <p:spPr>
          <a:xfrm>
            <a:off x="584200" y="2771775"/>
            <a:ext cx="5435600" cy="4699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mtClean="0"/>
              <a:t>Premier tercet : </a:t>
            </a:r>
            <a:r>
              <a:rPr lang="fr-FR" b="1" smtClean="0"/>
              <a:t>Printemps</a:t>
            </a:r>
            <a:r>
              <a:rPr lang="fr-FR" smtClean="0"/>
              <a:t>. Espoir de renouveau</a:t>
            </a:r>
            <a:endParaRPr lang="fr-FR"/>
          </a:p>
        </p:txBody>
      </p:sp>
      <p:sp>
        <p:nvSpPr>
          <p:cNvPr id="6" name="Rectangle à coins arrondis 5"/>
          <p:cNvSpPr/>
          <p:nvPr/>
        </p:nvSpPr>
        <p:spPr>
          <a:xfrm>
            <a:off x="6172200" y="2749550"/>
            <a:ext cx="5435600" cy="4699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mtClean="0"/>
              <a:t>Dernier tercet : </a:t>
            </a:r>
            <a:r>
              <a:rPr lang="fr-FR" b="1" smtClean="0"/>
              <a:t>Hiver</a:t>
            </a:r>
            <a:r>
              <a:rPr lang="fr-FR" smtClean="0"/>
              <a:t>. Désolation et désespoir</a:t>
            </a:r>
            <a:endParaRPr lang="fr-FR"/>
          </a:p>
        </p:txBody>
      </p:sp>
      <p:sp>
        <p:nvSpPr>
          <p:cNvPr id="7" name="ZoneTexte 6"/>
          <p:cNvSpPr txBox="1"/>
          <p:nvPr/>
        </p:nvSpPr>
        <p:spPr>
          <a:xfrm>
            <a:off x="60212" y="119598"/>
            <a:ext cx="3426394" cy="461665"/>
          </a:xfrm>
          <a:prstGeom prst="rect">
            <a:avLst/>
          </a:prstGeom>
          <a:solidFill>
            <a:schemeClr val="accent2">
              <a:lumMod val="40000"/>
              <a:lumOff val="60000"/>
            </a:schemeClr>
          </a:solidFill>
        </p:spPr>
        <p:txBody>
          <a:bodyPr wrap="square" rtlCol="0">
            <a:spAutoFit/>
          </a:bodyPr>
          <a:lstStyle/>
          <a:p>
            <a:r>
              <a:rPr lang="fr-FR" sz="2400" b="1" smtClean="0"/>
              <a:t>Idées</a:t>
            </a:r>
            <a:endParaRPr lang="fr-FR" sz="2400" b="1"/>
          </a:p>
        </p:txBody>
      </p:sp>
      <p:sp>
        <p:nvSpPr>
          <p:cNvPr id="8" name="ZoneTexte 7"/>
          <p:cNvSpPr txBox="1"/>
          <p:nvPr/>
        </p:nvSpPr>
        <p:spPr>
          <a:xfrm>
            <a:off x="60212" y="3425825"/>
            <a:ext cx="3426394" cy="461665"/>
          </a:xfrm>
          <a:prstGeom prst="rect">
            <a:avLst/>
          </a:prstGeom>
          <a:solidFill>
            <a:schemeClr val="accent2">
              <a:lumMod val="40000"/>
              <a:lumOff val="60000"/>
            </a:schemeClr>
          </a:solidFill>
        </p:spPr>
        <p:txBody>
          <a:bodyPr wrap="square" rtlCol="0">
            <a:spAutoFit/>
          </a:bodyPr>
          <a:lstStyle/>
          <a:p>
            <a:r>
              <a:rPr lang="fr-FR" sz="2400" b="1" smtClean="0"/>
              <a:t>Conclusion </a:t>
            </a:r>
            <a:endParaRPr lang="fr-FR" sz="2400" b="1"/>
          </a:p>
        </p:txBody>
      </p:sp>
    </p:spTree>
    <p:extLst>
      <p:ext uri="{BB962C8B-B14F-4D97-AF65-F5344CB8AC3E}">
        <p14:creationId xmlns:p14="http://schemas.microsoft.com/office/powerpoint/2010/main" val="2298170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rotWithShape="1">
          <a:blip r:embed="rId2"/>
          <a:srcRect l="5788" r="6445"/>
          <a:stretch/>
        </p:blipFill>
        <p:spPr>
          <a:xfrm>
            <a:off x="13648" y="709684"/>
            <a:ext cx="12160154" cy="5472752"/>
          </a:xfrm>
          <a:prstGeom prst="rect">
            <a:avLst/>
          </a:prstGeom>
        </p:spPr>
      </p:pic>
      <p:sp>
        <p:nvSpPr>
          <p:cNvPr id="3" name="Rectangle 2"/>
          <p:cNvSpPr/>
          <p:nvPr/>
        </p:nvSpPr>
        <p:spPr>
          <a:xfrm>
            <a:off x="3975309" y="6332564"/>
            <a:ext cx="4814588" cy="369332"/>
          </a:xfrm>
          <a:prstGeom prst="rect">
            <a:avLst/>
          </a:prstGeom>
        </p:spPr>
        <p:txBody>
          <a:bodyPr wrap="none">
            <a:spAutoFit/>
          </a:bodyPr>
          <a:lstStyle/>
          <a:p>
            <a:r>
              <a:rPr lang="fr-FR">
                <a:hlinkClick r:id="rId3"/>
              </a:rPr>
              <a:t>http://secoursdefrancais.free.fr/Lycee/cours.html</a:t>
            </a:r>
            <a:endParaRPr lang="fr-FR"/>
          </a:p>
        </p:txBody>
      </p:sp>
    </p:spTree>
    <p:extLst>
      <p:ext uri="{BB962C8B-B14F-4D97-AF65-F5344CB8AC3E}">
        <p14:creationId xmlns:p14="http://schemas.microsoft.com/office/powerpoint/2010/main" val="188550490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1969</Words>
  <Application>Microsoft Office PowerPoint</Application>
  <PresentationFormat>Grand écran</PresentationFormat>
  <Paragraphs>82</Paragraphs>
  <Slides>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Calibri</vt:lpstr>
      <vt:lpstr>Calibri Light</vt:lpstr>
      <vt:lpstr>Verdana</vt:lpstr>
      <vt:lpstr>Thème Office</vt:lpstr>
      <vt:lpstr>L’Ennemi</vt:lpstr>
      <vt:lpstr>Présentation PowerPoint</vt:lpstr>
      <vt:lpstr>Présentation PowerPoint</vt:lpstr>
      <vt:lpstr>Présentation PowerPoint</vt:lpstr>
      <vt:lpstr>Présentation PowerPoint</vt:lpstr>
      <vt:lpstr>Présentation PowerPoint</vt:lpstr>
      <vt:lpstr>Présentation PowerPoint</vt:lpstr>
    </vt:vector>
  </TitlesOfParts>
  <Company>HSH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Baudelaire - L’Ennemi</dc:title>
  <dc:subject>http:://secoursdefrancais/Lycee</dc:subject>
  <dc:creator>Jean-Marie PETIT</dc:creator>
  <cp:keywords>Bac de français</cp:keywords>
  <cp:lastModifiedBy>Collège les Pins</cp:lastModifiedBy>
  <cp:revision>23</cp:revision>
  <dcterms:created xsi:type="dcterms:W3CDTF">2021-12-22T10:33:10Z</dcterms:created>
  <dcterms:modified xsi:type="dcterms:W3CDTF">2021-12-23T07:59:45Z</dcterms:modified>
</cp:coreProperties>
</file>