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Microsoft_Equation1.bin" ContentType="application/vnd.openxmlformats-officedocument.oleObject"/>
  <Override PartName="/ppt/notesSlides/notesSlide5.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notesSlides/notesSlide6.xml" ContentType="application/vnd.openxmlformats-officedocument.presentationml.notesSlide+xml"/>
  <Override PartName="/ppt/embeddings/Microsoft_Equation8.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Microsoft_Equation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5" r:id="rId1"/>
  </p:sldMasterIdLst>
  <p:notesMasterIdLst>
    <p:notesMasterId r:id="rId31"/>
  </p:notesMasterIdLst>
  <p:handoutMasterIdLst>
    <p:handoutMasterId r:id="rId32"/>
  </p:handoutMasterIdLst>
  <p:sldIdLst>
    <p:sldId id="256" r:id="rId2"/>
    <p:sldId id="257" r:id="rId3"/>
    <p:sldId id="258" r:id="rId4"/>
    <p:sldId id="263" r:id="rId5"/>
    <p:sldId id="259" r:id="rId6"/>
    <p:sldId id="264" r:id="rId7"/>
    <p:sldId id="287" r:id="rId8"/>
    <p:sldId id="289" r:id="rId9"/>
    <p:sldId id="288" r:id="rId10"/>
    <p:sldId id="265" r:id="rId11"/>
    <p:sldId id="271" r:id="rId12"/>
    <p:sldId id="270" r:id="rId13"/>
    <p:sldId id="268" r:id="rId14"/>
    <p:sldId id="267" r:id="rId15"/>
    <p:sldId id="272" r:id="rId16"/>
    <p:sldId id="261" r:id="rId17"/>
    <p:sldId id="279" r:id="rId18"/>
    <p:sldId id="273" r:id="rId19"/>
    <p:sldId id="282" r:id="rId20"/>
    <p:sldId id="276" r:id="rId21"/>
    <p:sldId id="283" r:id="rId22"/>
    <p:sldId id="281" r:id="rId23"/>
    <p:sldId id="274" r:id="rId24"/>
    <p:sldId id="275" r:id="rId25"/>
    <p:sldId id="278" r:id="rId26"/>
    <p:sldId id="277" r:id="rId27"/>
    <p:sldId id="262" r:id="rId28"/>
    <p:sldId id="285"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16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27EB98-F3B1-4142-BB0B-51E246F92A0C}" type="datetimeFigureOut">
              <a:rPr lang="en-US" smtClean="0"/>
              <a:t>26/05/16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92CCB-49C7-C843-BC04-4323A3263F36}" type="slidenum">
              <a:rPr lang="en-US" smtClean="0"/>
              <a:t>‹#›</a:t>
            </a:fld>
            <a:endParaRPr lang="en-US" dirty="0"/>
          </a:p>
        </p:txBody>
      </p:sp>
    </p:spTree>
    <p:extLst>
      <p:ext uri="{BB962C8B-B14F-4D97-AF65-F5344CB8AC3E}">
        <p14:creationId xmlns:p14="http://schemas.microsoft.com/office/powerpoint/2010/main" val="14549013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C2029-4609-2846-BC1B-0469860323FD}" type="datetimeFigureOut">
              <a:rPr lang="en-US" smtClean="0"/>
              <a:t>26/05/16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D325D-92B3-2242-9530-D9EB4B37CAAA}" type="slidenum">
              <a:rPr lang="en-US" smtClean="0"/>
              <a:t>‹#›</a:t>
            </a:fld>
            <a:endParaRPr lang="en-US" dirty="0"/>
          </a:p>
        </p:txBody>
      </p:sp>
    </p:spTree>
    <p:extLst>
      <p:ext uri="{BB962C8B-B14F-4D97-AF65-F5344CB8AC3E}">
        <p14:creationId xmlns:p14="http://schemas.microsoft.com/office/powerpoint/2010/main" val="264646955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 cheating and looking at the answers first.</a:t>
            </a:r>
          </a:p>
          <a:p>
            <a:endParaRPr lang="en-US" dirty="0" smtClean="0"/>
          </a:p>
          <a:p>
            <a:r>
              <a:rPr lang="en-US" dirty="0" smtClean="0"/>
              <a:t>Theta =</a:t>
            </a:r>
            <a:r>
              <a:rPr lang="en-US" baseline="0" dirty="0" smtClean="0"/>
              <a:t> photon perturbation variable; the Fourier transform </a:t>
            </a:r>
            <a:r>
              <a:rPr lang="en-US" baseline="0" smtClean="0"/>
              <a:t>of (deltaT/</a:t>
            </a:r>
            <a:r>
              <a:rPr lang="en-US" baseline="0" dirty="0" smtClean="0"/>
              <a:t>T)</a:t>
            </a:r>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a:t>
            </a:fld>
            <a:endParaRPr lang="en-US" dirty="0"/>
          </a:p>
        </p:txBody>
      </p:sp>
    </p:spTree>
    <p:extLst>
      <p:ext uri="{BB962C8B-B14F-4D97-AF65-F5344CB8AC3E}">
        <p14:creationId xmlns:p14="http://schemas.microsoft.com/office/powerpoint/2010/main" val="7998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2</a:t>
            </a:fld>
            <a:endParaRPr lang="en-US" dirty="0"/>
          </a:p>
        </p:txBody>
      </p:sp>
    </p:spTree>
    <p:extLst>
      <p:ext uri="{BB962C8B-B14F-4D97-AF65-F5344CB8AC3E}">
        <p14:creationId xmlns:p14="http://schemas.microsoft.com/office/powerpoint/2010/main" val="37524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scale anisotropies correspond to modes which have not had causal contact from inflationary era</a:t>
            </a:r>
          </a:p>
          <a:p>
            <a:endParaRPr lang="en-US" dirty="0" smtClean="0"/>
          </a:p>
          <a:p>
            <a:r>
              <a:rPr lang="en-US" dirty="0" smtClean="0"/>
              <a:t>Small scale modes, display oscillatory amplitudes as a function of time, where as each mode enters the horizon the perturbation grows</a:t>
            </a:r>
          </a:p>
          <a:p>
            <a:pPr lvl="1"/>
            <a:r>
              <a:rPr lang="en-US" dirty="0" smtClean="0"/>
              <a:t>depending on when the mode enters the horizon, we might see a maxima or minima of its perturbation (recall figure)</a:t>
            </a:r>
          </a:p>
          <a:p>
            <a:endParaRPr lang="en-US" dirty="0" smtClean="0"/>
          </a:p>
          <a:p>
            <a:r>
              <a:rPr lang="en-US" dirty="0" smtClean="0"/>
              <a:t>Entering a horizon means causal relation to oscillate in mode. Hence the spectrum will have peaks and troughs depending on angular scales corresponding to these modes, which enter the horizon at different times and have corresponding maxima or minima in perturbation</a:t>
            </a:r>
          </a:p>
          <a:p>
            <a:endParaRPr lang="en-US" dirty="0" smtClean="0"/>
          </a:p>
          <a:p>
            <a:r>
              <a:rPr lang="en-US" dirty="0" smtClean="0"/>
              <a:t>The acoustic oscillations are due to the pressure of the relativistic photons. All these modes set the spectrum in stone-</a:t>
            </a:r>
            <a:r>
              <a:rPr lang="en-US" dirty="0" err="1" smtClean="0"/>
              <a:t>ish</a:t>
            </a:r>
            <a:r>
              <a:rPr lang="en-US" dirty="0" smtClean="0"/>
              <a:t>, by the time surface of last scattering/recombination occurs. It is a imprint of photon perturbation spectrum at that time. </a:t>
            </a:r>
          </a:p>
          <a:p>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4</a:t>
            </a:fld>
            <a:endParaRPr lang="en-US" dirty="0"/>
          </a:p>
        </p:txBody>
      </p:sp>
    </p:spTree>
    <p:extLst>
      <p:ext uri="{BB962C8B-B14F-4D97-AF65-F5344CB8AC3E}">
        <p14:creationId xmlns:p14="http://schemas.microsoft.com/office/powerpoint/2010/main" val="341052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note: integrated</a:t>
            </a:r>
            <a:r>
              <a:rPr lang="en-US" baseline="0" dirty="0" smtClean="0"/>
              <a:t> Sachs-Wolfe effects produce perturbations of photons of order ~10%; these effects include the change in gravitational potentials due to different energy type domination</a:t>
            </a:r>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8</a:t>
            </a:fld>
            <a:endParaRPr lang="en-US" dirty="0"/>
          </a:p>
        </p:txBody>
      </p:sp>
    </p:spTree>
    <p:extLst>
      <p:ext uri="{BB962C8B-B14F-4D97-AF65-F5344CB8AC3E}">
        <p14:creationId xmlns:p14="http://schemas.microsoft.com/office/powerpoint/2010/main" val="220662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10</a:t>
            </a:fld>
            <a:endParaRPr lang="en-US" dirty="0"/>
          </a:p>
        </p:txBody>
      </p:sp>
    </p:spTree>
    <p:extLst>
      <p:ext uri="{BB962C8B-B14F-4D97-AF65-F5344CB8AC3E}">
        <p14:creationId xmlns:p14="http://schemas.microsoft.com/office/powerpoint/2010/main" val="210270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large scale perturbations then, overdense regions give negative result. This means that even though overdense regions have hotter photons, but gravitational well means the energy loss suffered causes underdensity today. Hot spots today correspond to underdense regions during recombination!</a:t>
            </a:r>
          </a:p>
          <a:p>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14</a:t>
            </a:fld>
            <a:endParaRPr lang="en-US" dirty="0"/>
          </a:p>
        </p:txBody>
      </p:sp>
    </p:spTree>
    <p:extLst>
      <p:ext uri="{BB962C8B-B14F-4D97-AF65-F5344CB8AC3E}">
        <p14:creationId xmlns:p14="http://schemas.microsoft.com/office/powerpoint/2010/main" val="3771460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t>
            </a:r>
            <a:r>
              <a:rPr lang="en-US" dirty="0" err="1" smtClean="0"/>
              <a:t>integr</a:t>
            </a:r>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17</a:t>
            </a:fld>
            <a:endParaRPr lang="en-US" dirty="0"/>
          </a:p>
        </p:txBody>
      </p:sp>
    </p:spTree>
    <p:extLst>
      <p:ext uri="{BB962C8B-B14F-4D97-AF65-F5344CB8AC3E}">
        <p14:creationId xmlns:p14="http://schemas.microsoft.com/office/powerpoint/2010/main" val="2751078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t>
            </a:r>
            <a:r>
              <a:rPr lang="en-US" dirty="0" err="1" smtClean="0"/>
              <a:t>integr</a:t>
            </a:r>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18</a:t>
            </a:fld>
            <a:endParaRPr lang="en-US" dirty="0"/>
          </a:p>
        </p:txBody>
      </p:sp>
    </p:spTree>
    <p:extLst>
      <p:ext uri="{BB962C8B-B14F-4D97-AF65-F5344CB8AC3E}">
        <p14:creationId xmlns:p14="http://schemas.microsoft.com/office/powerpoint/2010/main" val="2751078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FD325D-92B3-2242-9530-D9EB4B37CAAA}" type="slidenum">
              <a:rPr lang="en-US" smtClean="0"/>
              <a:t>19</a:t>
            </a:fld>
            <a:endParaRPr lang="en-US" dirty="0"/>
          </a:p>
        </p:txBody>
      </p:sp>
    </p:spTree>
    <p:extLst>
      <p:ext uri="{BB962C8B-B14F-4D97-AF65-F5344CB8AC3E}">
        <p14:creationId xmlns:p14="http://schemas.microsoft.com/office/powerpoint/2010/main" val="78280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AU"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EED063D1-D043-9C4D-A5D8-8349DF5D151A}" type="datetime1">
              <a:rPr lang="en-AU" smtClean="0"/>
              <a:t>26/05/16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FF23E535-B6E0-3441-BB8C-E8639D9A0C82}" type="datetime1">
              <a:rPr lang="en-AU" smtClean="0"/>
              <a:t>26/05/16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538A7126-64C2-7944-93D7-BEAEC19A027E}" type="datetime1">
              <a:rPr lang="en-AU" smtClean="0"/>
              <a:t>26/05/16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FF1EF9A-F102-F643-BB2D-36081F89BE4C}" type="datetime1">
              <a:rPr lang="en-AU" smtClean="0"/>
              <a:t>26/05/16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AU"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8B918E2-82B9-324D-A03D-D3CE4BD0178C}" type="datetime1">
              <a:rPr lang="en-AU" smtClean="0"/>
              <a:t>26/05/16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p:txBody>
          <a:bodyPr/>
          <a:lstStyle/>
          <a:p>
            <a:fld id="{DAA44885-971F-114F-8E49-ABF4CF47A137}" type="datetime1">
              <a:rPr lang="en-AU" smtClean="0"/>
              <a:t>26/05/16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BC2EE30-AD47-C046-B44C-2C8658EC456C}" type="datetime1">
              <a:rPr lang="en-AU" smtClean="0"/>
              <a:t>26/05/16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A0308700-45B2-9240-ADD3-8E7A464844AC}" type="datetime1">
              <a:rPr lang="en-AU" smtClean="0"/>
              <a:t>26/05/16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BA011-DB5D-5846-ADCA-42C5C6FA757E}" type="datetime1">
              <a:rPr lang="en-AU" smtClean="0"/>
              <a:t>26/05/16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AU"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53BE40B-56F3-594C-80D0-BD006B8FA3F5}" type="datetime1">
              <a:rPr lang="en-AU" smtClean="0"/>
              <a:t>26/05/16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D1814F-ED03-D14C-B4D6-2DC0FB717435}"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AU"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8" name="Date Placeholder 7"/>
          <p:cNvSpPr>
            <a:spLocks noGrp="1"/>
          </p:cNvSpPr>
          <p:nvPr>
            <p:ph type="dt" sz="half" idx="10"/>
          </p:nvPr>
        </p:nvSpPr>
        <p:spPr/>
        <p:txBody>
          <a:bodyPr/>
          <a:lstStyle/>
          <a:p>
            <a:fld id="{E9CAA8E9-79B6-514F-AA9E-FE5A300119FE}" type="datetime1">
              <a:rPr lang="en-AU" smtClean="0"/>
              <a:t>26/05/16</a:t>
            </a:fld>
            <a:endParaRPr lang="en-US" dirty="0"/>
          </a:p>
        </p:txBody>
      </p:sp>
      <p:sp>
        <p:nvSpPr>
          <p:cNvPr id="9" name="Slide Number Placeholder 8"/>
          <p:cNvSpPr>
            <a:spLocks noGrp="1"/>
          </p:cNvSpPr>
          <p:nvPr>
            <p:ph type="sldNum" sz="quarter" idx="11"/>
          </p:nvPr>
        </p:nvSpPr>
        <p:spPr/>
        <p:txBody>
          <a:bodyPr/>
          <a:lstStyle/>
          <a:p>
            <a:fld id="{F2D1814F-ED03-D14C-B4D6-2DC0FB71743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667279"/>
          </a:xfrm>
          <a:prstGeom prst="rect">
            <a:avLst/>
          </a:prstGeom>
        </p:spPr>
        <p:txBody>
          <a:bodyPr vert="horz" lIns="91440" tIns="45720" rIns="91440" bIns="45720" rtlCol="0" anchor="ctr">
            <a:no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090083"/>
            <a:ext cx="7620000" cy="5310717"/>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2D1814F-ED03-D14C-B4D6-2DC0FB717435}"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F9004DE-1A1B-3442-AD29-73C49B782A8D}" type="datetime1">
              <a:rPr lang="en-AU" smtClean="0"/>
              <a:t>26/05/16</a:t>
            </a:fld>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defTabSz="914400" rtl="0" eaLnBrk="1" latinLnBrk="0" hangingPunct="1">
        <a:spcBef>
          <a:spcPct val="0"/>
        </a:spcBef>
        <a:buNone/>
        <a:defRPr sz="3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2.png"/><Relationship Id="rId5" Type="http://schemas.openxmlformats.org/officeDocument/2006/relationships/oleObject" Target="../embeddings/Microsoft_Equation2.bin"/><Relationship Id="rId6" Type="http://schemas.openxmlformats.org/officeDocument/2006/relationships/image" Target="../media/image9.emf"/><Relationship Id="rId7" Type="http://schemas.openxmlformats.org/officeDocument/2006/relationships/oleObject" Target="../embeddings/Microsoft_Equation3.bin"/><Relationship Id="rId8" Type="http://schemas.openxmlformats.org/officeDocument/2006/relationships/image" Target="../media/image10.emf"/><Relationship Id="rId9" Type="http://schemas.openxmlformats.org/officeDocument/2006/relationships/oleObject" Target="../embeddings/Microsoft_Equation4.bin"/><Relationship Id="rId10"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quation5.bin"/><Relationship Id="rId4" Type="http://schemas.openxmlformats.org/officeDocument/2006/relationships/image" Target="../media/image16.emf"/><Relationship Id="rId5" Type="http://schemas.openxmlformats.org/officeDocument/2006/relationships/oleObject" Target="../embeddings/Microsoft_Equation6.bin"/><Relationship Id="rId6" Type="http://schemas.openxmlformats.org/officeDocument/2006/relationships/image" Target="../media/image17.emf"/><Relationship Id="rId7" Type="http://schemas.openxmlformats.org/officeDocument/2006/relationships/image" Target="../media/image1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oleObject" Target="../embeddings/Microsoft_Equation7.bin"/><Relationship Id="rId5" Type="http://schemas.openxmlformats.org/officeDocument/2006/relationships/image" Target="../media/image1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2.png"/><Relationship Id="rId5" Type="http://schemas.openxmlformats.org/officeDocument/2006/relationships/oleObject" Target="../embeddings/Microsoft_Equation8.bin"/><Relationship Id="rId6"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oleObject" Target="../embeddings/Microsoft_Equation9.bin"/><Relationship Id="rId7" Type="http://schemas.openxmlformats.org/officeDocument/2006/relationships/image" Target="../media/image3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1.bin"/><Relationship Id="rId5"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Anisotropies</a:t>
            </a:r>
            <a:endParaRPr lang="en-US" dirty="0"/>
          </a:p>
        </p:txBody>
      </p:sp>
      <p:sp>
        <p:nvSpPr>
          <p:cNvPr id="3" name="Subtitle 2"/>
          <p:cNvSpPr>
            <a:spLocks noGrp="1"/>
          </p:cNvSpPr>
          <p:nvPr>
            <p:ph type="subTitle" idx="1"/>
          </p:nvPr>
        </p:nvSpPr>
        <p:spPr/>
        <p:txBody>
          <a:bodyPr/>
          <a:lstStyle/>
          <a:p>
            <a:r>
              <a:rPr lang="en-US" dirty="0" smtClean="0"/>
              <a:t>Braden Moore</a:t>
            </a:r>
          </a:p>
          <a:p>
            <a:r>
              <a:rPr lang="en-US" dirty="0" smtClean="0"/>
              <a:t>Andrew Duong</a:t>
            </a:r>
            <a:endParaRPr lang="en-US" dirty="0"/>
          </a:p>
        </p:txBody>
      </p:sp>
    </p:spTree>
    <p:extLst>
      <p:ext uri="{BB962C8B-B14F-4D97-AF65-F5344CB8AC3E}">
        <p14:creationId xmlns:p14="http://schemas.microsoft.com/office/powerpoint/2010/main" val="12361949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9</a:t>
            </a:fld>
            <a:endParaRPr lang="en-US" dirty="0"/>
          </a:p>
        </p:txBody>
      </p:sp>
      <p:pic>
        <p:nvPicPr>
          <p:cNvPr id="5" name="Picture 4" descr="Screen Shot 2016-05-26 at 10.54.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98425"/>
            <a:ext cx="7269321" cy="5112952"/>
          </a:xfrm>
          <a:prstGeom prst="rect">
            <a:avLst/>
          </a:prstGeom>
        </p:spPr>
      </p:pic>
    </p:spTree>
    <p:extLst>
      <p:ext uri="{BB962C8B-B14F-4D97-AF65-F5344CB8AC3E}">
        <p14:creationId xmlns:p14="http://schemas.microsoft.com/office/powerpoint/2010/main" val="55578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Large-scale anisotropies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10</a:t>
            </a:fld>
            <a:endParaRPr lang="en-US" dirty="0"/>
          </a:p>
        </p:txBody>
      </p:sp>
      <p:sp>
        <p:nvSpPr>
          <p:cNvPr id="15" name="Content Placeholder 2"/>
          <p:cNvSpPr>
            <a:spLocks noGrp="1"/>
          </p:cNvSpPr>
          <p:nvPr>
            <p:ph idx="1"/>
          </p:nvPr>
        </p:nvSpPr>
        <p:spPr>
          <a:xfrm>
            <a:off x="457200" y="1090083"/>
            <a:ext cx="7620000" cy="5237298"/>
          </a:xfrm>
        </p:spPr>
        <p:txBody>
          <a:bodyPr>
            <a:normAutofit lnSpcReduction="10000"/>
          </a:bodyPr>
          <a:lstStyle/>
          <a:p>
            <a:r>
              <a:rPr lang="en-US" dirty="0"/>
              <a:t>we will exactly solve the large-scale solution for the photon perturbation</a:t>
            </a:r>
          </a:p>
          <a:p>
            <a:endParaRPr lang="en-US" dirty="0" smtClean="0"/>
          </a:p>
          <a:p>
            <a:r>
              <a:rPr lang="en-US" dirty="0" smtClean="0"/>
              <a:t>we use the super-horizon equation from Ch. 7</a:t>
            </a:r>
          </a:p>
          <a:p>
            <a:endParaRPr lang="en-US" dirty="0"/>
          </a:p>
          <a:p>
            <a:endParaRPr lang="en-US" dirty="0" smtClean="0"/>
          </a:p>
          <a:p>
            <a:r>
              <a:rPr lang="en-US" dirty="0" smtClean="0"/>
              <a:t>which has the solution</a:t>
            </a:r>
          </a:p>
          <a:p>
            <a:pPr marL="114300" indent="0">
              <a:buNone/>
            </a:pPr>
            <a:endParaRPr lang="en-US" dirty="0" smtClean="0"/>
          </a:p>
          <a:p>
            <a:pPr marL="114300" indent="0">
              <a:buNone/>
            </a:pPr>
            <a:endParaRPr lang="en-US" dirty="0" smtClean="0"/>
          </a:p>
          <a:p>
            <a:r>
              <a:rPr lang="en-US" dirty="0" smtClean="0"/>
              <a:t>initial conditions </a:t>
            </a:r>
            <a:endParaRPr lang="en-US" dirty="0"/>
          </a:p>
          <a:p>
            <a:endParaRPr lang="en-US" dirty="0" smtClean="0"/>
          </a:p>
          <a:p>
            <a:endParaRPr lang="en-US" dirty="0"/>
          </a:p>
          <a:p>
            <a:r>
              <a:rPr lang="en-US" dirty="0" smtClean="0"/>
              <a:t>where         is the primordial potential at inflation</a:t>
            </a:r>
          </a:p>
          <a:p>
            <a:endParaRPr lang="en-US" dirty="0"/>
          </a:p>
        </p:txBody>
      </p:sp>
      <p:pic>
        <p:nvPicPr>
          <p:cNvPr id="16" name="Picture 15" descr="Screen Shot 2016-05-26 at 11.04.17 pm.png"/>
          <p:cNvPicPr>
            <a:picLocks noChangeAspect="1"/>
          </p:cNvPicPr>
          <p:nvPr/>
        </p:nvPicPr>
        <p:blipFill rotWithShape="1">
          <a:blip r:embed="rId4">
            <a:extLst>
              <a:ext uri="{28A0092B-C50C-407E-A947-70E740481C1C}">
                <a14:useLocalDpi xmlns:a14="http://schemas.microsoft.com/office/drawing/2010/main" val="0"/>
              </a:ext>
            </a:extLst>
          </a:blip>
          <a:srcRect l="8017" t="9565" r="13434" b="52260"/>
          <a:stretch/>
        </p:blipFill>
        <p:spPr>
          <a:xfrm>
            <a:off x="3378889" y="2750000"/>
            <a:ext cx="1636024" cy="572096"/>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3311943921"/>
              </p:ext>
            </p:extLst>
          </p:nvPr>
        </p:nvGraphicFramePr>
        <p:xfrm>
          <a:off x="2822575" y="4031495"/>
          <a:ext cx="2686050" cy="396875"/>
        </p:xfrm>
        <a:graphic>
          <a:graphicData uri="http://schemas.openxmlformats.org/presentationml/2006/ole">
            <mc:AlternateContent xmlns:mc="http://schemas.openxmlformats.org/markup-compatibility/2006">
              <mc:Choice xmlns:v="urn:schemas-microsoft-com:vml" Requires="v">
                <p:oleObj spid="_x0000_s7450" name="Equation" r:id="rId5" imgW="1206500" imgH="177800" progId="Equation.3">
                  <p:embed/>
                </p:oleObj>
              </mc:Choice>
              <mc:Fallback>
                <p:oleObj name="Equation" r:id="rId5" imgW="1206500" imgH="177800" progId="Equation.3">
                  <p:embed/>
                  <p:pic>
                    <p:nvPicPr>
                      <p:cNvPr id="0" name=""/>
                      <p:cNvPicPr/>
                      <p:nvPr/>
                    </p:nvPicPr>
                    <p:blipFill>
                      <a:blip r:embed="rId6"/>
                      <a:stretch>
                        <a:fillRect/>
                      </a:stretch>
                    </p:blipFill>
                    <p:spPr>
                      <a:xfrm>
                        <a:off x="2822575" y="4031495"/>
                        <a:ext cx="2686050" cy="396875"/>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378942473"/>
              </p:ext>
            </p:extLst>
          </p:nvPr>
        </p:nvGraphicFramePr>
        <p:xfrm>
          <a:off x="3544888" y="5101738"/>
          <a:ext cx="1470025" cy="452438"/>
        </p:xfrm>
        <a:graphic>
          <a:graphicData uri="http://schemas.openxmlformats.org/presentationml/2006/ole">
            <mc:AlternateContent xmlns:mc="http://schemas.openxmlformats.org/markup-compatibility/2006">
              <mc:Choice xmlns:v="urn:schemas-microsoft-com:vml" Requires="v">
                <p:oleObj spid="_x0000_s7451" name="Equation" r:id="rId7" imgW="660400" imgH="203200" progId="Equation.3">
                  <p:embed/>
                </p:oleObj>
              </mc:Choice>
              <mc:Fallback>
                <p:oleObj name="Equation" r:id="rId7" imgW="660400" imgH="203200" progId="Equation.3">
                  <p:embed/>
                  <p:pic>
                    <p:nvPicPr>
                      <p:cNvPr id="0" name=""/>
                      <p:cNvPicPr/>
                      <p:nvPr/>
                    </p:nvPicPr>
                    <p:blipFill>
                      <a:blip r:embed="rId8"/>
                      <a:stretch>
                        <a:fillRect/>
                      </a:stretch>
                    </p:blipFill>
                    <p:spPr>
                      <a:xfrm>
                        <a:off x="3544888" y="5101738"/>
                        <a:ext cx="1470025" cy="4524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03143927"/>
              </p:ext>
            </p:extLst>
          </p:nvPr>
        </p:nvGraphicFramePr>
        <p:xfrm>
          <a:off x="1786911" y="5847556"/>
          <a:ext cx="423863" cy="395288"/>
        </p:xfrm>
        <a:graphic>
          <a:graphicData uri="http://schemas.openxmlformats.org/presentationml/2006/ole">
            <mc:AlternateContent xmlns:mc="http://schemas.openxmlformats.org/markup-compatibility/2006">
              <mc:Choice xmlns:v="urn:schemas-microsoft-com:vml" Requires="v">
                <p:oleObj spid="_x0000_s7452" name="Equation" r:id="rId9" imgW="190500" imgH="177800" progId="Equation.3">
                  <p:embed/>
                </p:oleObj>
              </mc:Choice>
              <mc:Fallback>
                <p:oleObj name="Equation" r:id="rId9" imgW="190500" imgH="177800" progId="Equation.3">
                  <p:embed/>
                  <p:pic>
                    <p:nvPicPr>
                      <p:cNvPr id="0" name=""/>
                      <p:cNvPicPr/>
                      <p:nvPr/>
                    </p:nvPicPr>
                    <p:blipFill>
                      <a:blip r:embed="rId10"/>
                      <a:stretch>
                        <a:fillRect/>
                      </a:stretch>
                    </p:blipFill>
                    <p:spPr>
                      <a:xfrm>
                        <a:off x="1786911" y="5847556"/>
                        <a:ext cx="423863" cy="395288"/>
                      </a:xfrm>
                      <a:prstGeom prst="rect">
                        <a:avLst/>
                      </a:prstGeom>
                    </p:spPr>
                  </p:pic>
                </p:oleObj>
              </mc:Fallback>
            </mc:AlternateContent>
          </a:graphicData>
        </a:graphic>
      </p:graphicFrame>
    </p:spTree>
    <p:extLst>
      <p:ext uri="{BB962C8B-B14F-4D97-AF65-F5344CB8AC3E}">
        <p14:creationId xmlns:p14="http://schemas.microsoft.com/office/powerpoint/2010/main" val="24148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Large-scale anisotropies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11</a:t>
            </a:fld>
            <a:endParaRPr lang="en-US" dirty="0"/>
          </a:p>
        </p:txBody>
      </p:sp>
      <p:sp>
        <p:nvSpPr>
          <p:cNvPr id="15" name="Content Placeholder 2"/>
          <p:cNvSpPr>
            <a:spLocks noGrp="1"/>
          </p:cNvSpPr>
          <p:nvPr>
            <p:ph idx="1"/>
          </p:nvPr>
        </p:nvSpPr>
        <p:spPr>
          <a:xfrm>
            <a:off x="457200" y="1090083"/>
            <a:ext cx="7620000" cy="5310717"/>
          </a:xfrm>
        </p:spPr>
        <p:txBody>
          <a:bodyPr/>
          <a:lstStyle/>
          <a:p>
            <a:r>
              <a:rPr lang="en-US" dirty="0" smtClean="0"/>
              <a:t>we use the expression for large-scale evolution of Phi (Ch. 7)</a:t>
            </a:r>
          </a:p>
          <a:p>
            <a:endParaRPr lang="en-US" dirty="0" smtClean="0"/>
          </a:p>
          <a:p>
            <a:endParaRPr lang="en-US" dirty="0"/>
          </a:p>
          <a:p>
            <a:r>
              <a:rPr lang="en-US" dirty="0" smtClean="0"/>
              <a:t>we take the y &gt;&gt; 1 limit (recombination occurs long after epoch of equality)</a:t>
            </a:r>
          </a:p>
          <a:p>
            <a:endParaRPr lang="en-US" dirty="0"/>
          </a:p>
          <a:p>
            <a:r>
              <a:rPr lang="en-US" dirty="0" smtClean="0"/>
              <a:t>hence temperature variation given in terms of potential</a:t>
            </a:r>
          </a:p>
          <a:p>
            <a:endParaRPr lang="en-US" dirty="0"/>
          </a:p>
          <a:p>
            <a:endParaRPr lang="en-US" dirty="0"/>
          </a:p>
          <a:p>
            <a:endParaRPr lang="en-US" dirty="0"/>
          </a:p>
          <a:p>
            <a:endParaRPr lang="en-US" dirty="0" smtClean="0"/>
          </a:p>
          <a:p>
            <a:endParaRPr lang="en-US" dirty="0"/>
          </a:p>
        </p:txBody>
      </p:sp>
      <p:pic>
        <p:nvPicPr>
          <p:cNvPr id="3" name="Picture 2" descr="Screen Shot 2016-05-26 at 11.12.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232" y="1795540"/>
            <a:ext cx="5334000" cy="825500"/>
          </a:xfrm>
          <a:prstGeom prst="rect">
            <a:avLst/>
          </a:prstGeom>
        </p:spPr>
      </p:pic>
      <p:pic>
        <p:nvPicPr>
          <p:cNvPr id="7" name="Picture 6" descr="Screen Shot 2016-05-26 at 11.22.13 pm.png"/>
          <p:cNvPicPr>
            <a:picLocks noChangeAspect="1"/>
          </p:cNvPicPr>
          <p:nvPr/>
        </p:nvPicPr>
        <p:blipFill rotWithShape="1">
          <a:blip r:embed="rId3">
            <a:extLst>
              <a:ext uri="{28A0092B-C50C-407E-A947-70E740481C1C}">
                <a14:useLocalDpi xmlns:a14="http://schemas.microsoft.com/office/drawing/2010/main" val="0"/>
              </a:ext>
            </a:extLst>
          </a:blip>
          <a:srcRect t="13962"/>
          <a:stretch/>
        </p:blipFill>
        <p:spPr>
          <a:xfrm>
            <a:off x="3346426" y="3574200"/>
            <a:ext cx="1504442" cy="356254"/>
          </a:xfrm>
          <a:prstGeom prst="rect">
            <a:avLst/>
          </a:prstGeom>
        </p:spPr>
      </p:pic>
      <p:pic>
        <p:nvPicPr>
          <p:cNvPr id="8" name="Picture 7" descr="Screen Shot 2016-05-26 at 10.59.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317" y="4622535"/>
            <a:ext cx="4582232" cy="1621405"/>
          </a:xfrm>
          <a:prstGeom prst="rect">
            <a:avLst/>
          </a:prstGeom>
        </p:spPr>
      </p:pic>
    </p:spTree>
    <p:extLst>
      <p:ext uri="{BB962C8B-B14F-4D97-AF65-F5344CB8AC3E}">
        <p14:creationId xmlns:p14="http://schemas.microsoft.com/office/powerpoint/2010/main" val="347934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Large-scale anisotropies</a:t>
            </a:r>
            <a:endParaRPr lang="en-US" dirty="0"/>
          </a:p>
        </p:txBody>
      </p:sp>
      <p:sp>
        <p:nvSpPr>
          <p:cNvPr id="3" name="Content Placeholder 2"/>
          <p:cNvSpPr>
            <a:spLocks noGrp="1"/>
          </p:cNvSpPr>
          <p:nvPr>
            <p:ph idx="1"/>
          </p:nvPr>
        </p:nvSpPr>
        <p:spPr/>
        <p:txBody>
          <a:bodyPr/>
          <a:lstStyle/>
          <a:p>
            <a:r>
              <a:rPr lang="en-US" dirty="0" smtClean="0"/>
              <a:t>observed anisotropy is</a:t>
            </a:r>
          </a:p>
          <a:p>
            <a:pPr marL="114300" indent="0">
              <a:buNone/>
            </a:pPr>
            <a:endParaRPr lang="en-US" dirty="0" smtClean="0"/>
          </a:p>
          <a:p>
            <a:pPr marL="114300" indent="0">
              <a:buNone/>
            </a:pPr>
            <a:endParaRPr lang="en-US" dirty="0"/>
          </a:p>
          <a:p>
            <a:r>
              <a:rPr lang="en-US" dirty="0" smtClean="0"/>
              <a:t>we use the approximation</a:t>
            </a:r>
          </a:p>
          <a:p>
            <a:endParaRPr lang="en-US" dirty="0"/>
          </a:p>
          <a:p>
            <a:endParaRPr lang="en-US" dirty="0" smtClean="0"/>
          </a:p>
          <a:p>
            <a:r>
              <a:rPr lang="en-US" dirty="0" smtClean="0"/>
              <a:t>i.e. PHI is gravitational potential, </a:t>
            </a:r>
            <a:r>
              <a:rPr lang="en-US" dirty="0" smtClean="0"/>
              <a:t>Ψ</a:t>
            </a:r>
            <a:r>
              <a:rPr lang="en-US" dirty="0" smtClean="0"/>
              <a:t> is energy lost by photons moving through gravitational potential</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16427470"/>
              </p:ext>
            </p:extLst>
          </p:nvPr>
        </p:nvGraphicFramePr>
        <p:xfrm>
          <a:off x="3530117" y="1654765"/>
          <a:ext cx="1377955" cy="535871"/>
        </p:xfrm>
        <a:graphic>
          <a:graphicData uri="http://schemas.openxmlformats.org/presentationml/2006/ole">
            <mc:AlternateContent xmlns:mc="http://schemas.openxmlformats.org/markup-compatibility/2006">
              <mc:Choice xmlns:v="urn:schemas-microsoft-com:vml" Requires="v">
                <p:oleObj spid="_x0000_s5957" name="Equation" r:id="rId3" imgW="457200" imgH="177800" progId="Equation.3">
                  <p:embed/>
                </p:oleObj>
              </mc:Choice>
              <mc:Fallback>
                <p:oleObj name="Equation" r:id="rId3" imgW="457200" imgH="177800" progId="Equation.3">
                  <p:embed/>
                  <p:pic>
                    <p:nvPicPr>
                      <p:cNvPr id="0" name=""/>
                      <p:cNvPicPr/>
                      <p:nvPr/>
                    </p:nvPicPr>
                    <p:blipFill>
                      <a:blip r:embed="rId4"/>
                      <a:stretch>
                        <a:fillRect/>
                      </a:stretch>
                    </p:blipFill>
                    <p:spPr>
                      <a:xfrm>
                        <a:off x="3530117" y="1654765"/>
                        <a:ext cx="1377955" cy="53587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81816707"/>
              </p:ext>
            </p:extLst>
          </p:nvPr>
        </p:nvGraphicFramePr>
        <p:xfrm>
          <a:off x="3575881" y="3070345"/>
          <a:ext cx="1570038" cy="460375"/>
        </p:xfrm>
        <a:graphic>
          <a:graphicData uri="http://schemas.openxmlformats.org/presentationml/2006/ole">
            <mc:AlternateContent xmlns:mc="http://schemas.openxmlformats.org/markup-compatibility/2006">
              <mc:Choice xmlns:v="urn:schemas-microsoft-com:vml" Requires="v">
                <p:oleObj spid="_x0000_s5958" name="Equation" r:id="rId5" imgW="520700" imgH="152400" progId="Equation.3">
                  <p:embed/>
                </p:oleObj>
              </mc:Choice>
              <mc:Fallback>
                <p:oleObj name="Equation" r:id="rId5" imgW="520700" imgH="152400" progId="Equation.3">
                  <p:embed/>
                  <p:pic>
                    <p:nvPicPr>
                      <p:cNvPr id="0" name=""/>
                      <p:cNvPicPr/>
                      <p:nvPr/>
                    </p:nvPicPr>
                    <p:blipFill>
                      <a:blip r:embed="rId6"/>
                      <a:stretch>
                        <a:fillRect/>
                      </a:stretch>
                    </p:blipFill>
                    <p:spPr>
                      <a:xfrm>
                        <a:off x="3575881" y="3070345"/>
                        <a:ext cx="1570038" cy="460375"/>
                      </a:xfrm>
                      <a:prstGeom prst="rect">
                        <a:avLst/>
                      </a:prstGeom>
                    </p:spPr>
                  </p:pic>
                </p:oleObj>
              </mc:Fallback>
            </mc:AlternateContent>
          </a:graphicData>
        </a:graphic>
      </p:graphicFrame>
      <p:pic>
        <p:nvPicPr>
          <p:cNvPr id="7" name="Picture 6" descr="Screen Shot 2016-05-26 at 10.59.07 pm.png"/>
          <p:cNvPicPr>
            <a:picLocks noChangeAspect="1"/>
          </p:cNvPicPr>
          <p:nvPr/>
        </p:nvPicPr>
        <p:blipFill rotWithShape="1">
          <a:blip r:embed="rId7">
            <a:extLst>
              <a:ext uri="{28A0092B-C50C-407E-A947-70E740481C1C}">
                <a14:useLocalDpi xmlns:a14="http://schemas.microsoft.com/office/drawing/2010/main" val="0"/>
              </a:ext>
            </a:extLst>
          </a:blip>
          <a:srcRect r="5015"/>
          <a:stretch/>
        </p:blipFill>
        <p:spPr>
          <a:xfrm>
            <a:off x="2426102" y="4931467"/>
            <a:ext cx="3900620" cy="827685"/>
          </a:xfrm>
          <a:prstGeom prst="rect">
            <a:avLst/>
          </a:prstGeom>
        </p:spPr>
      </p:pic>
    </p:spTree>
    <p:extLst>
      <p:ext uri="{BB962C8B-B14F-4D97-AF65-F5344CB8AC3E}">
        <p14:creationId xmlns:p14="http://schemas.microsoft.com/office/powerpoint/2010/main" val="140729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Large-scale anisotropies</a:t>
            </a:r>
            <a:endParaRPr lang="en-US" dirty="0"/>
          </a:p>
        </p:txBody>
      </p:sp>
      <p:sp>
        <p:nvSpPr>
          <p:cNvPr id="12" name="Content Placeholder 2"/>
          <p:cNvSpPr>
            <a:spLocks noGrp="1"/>
          </p:cNvSpPr>
          <p:nvPr>
            <p:ph idx="1"/>
          </p:nvPr>
        </p:nvSpPr>
        <p:spPr>
          <a:xfrm>
            <a:off x="457200" y="1090083"/>
            <a:ext cx="7620000" cy="5310717"/>
          </a:xfrm>
        </p:spPr>
        <p:txBody>
          <a:bodyPr/>
          <a:lstStyle/>
          <a:p>
            <a:r>
              <a:rPr lang="en-US" dirty="0" smtClean="0"/>
              <a:t>we can express observed anisotropy in terms of dark matter overdensity</a:t>
            </a:r>
          </a:p>
          <a:p>
            <a:r>
              <a:rPr lang="en-US" dirty="0" smtClean="0"/>
              <a:t>from Ch. 6 we have initial conditions and evolution for overdensity</a:t>
            </a:r>
          </a:p>
          <a:p>
            <a:endParaRPr lang="en-US" dirty="0"/>
          </a:p>
          <a:p>
            <a:endParaRPr lang="en-US" dirty="0" smtClean="0"/>
          </a:p>
          <a:p>
            <a:r>
              <a:rPr lang="en-US" dirty="0" smtClean="0"/>
              <a:t>this can be solved to give</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13</a:t>
            </a:fld>
            <a:endParaRPr lang="en-US" dirty="0"/>
          </a:p>
        </p:txBody>
      </p:sp>
      <p:grpSp>
        <p:nvGrpSpPr>
          <p:cNvPr id="6" name="Group 5"/>
          <p:cNvGrpSpPr/>
          <p:nvPr/>
        </p:nvGrpSpPr>
        <p:grpSpPr>
          <a:xfrm>
            <a:off x="2265264" y="4542443"/>
            <a:ext cx="4084339" cy="1361438"/>
            <a:chOff x="1431187" y="4858816"/>
            <a:chExt cx="3644900" cy="1186384"/>
          </a:xfrm>
        </p:grpSpPr>
        <p:pic>
          <p:nvPicPr>
            <p:cNvPr id="7" name="Picture 6" descr="Screen Shot 2016-05-26 at 10.59.38 pm.png"/>
            <p:cNvPicPr>
              <a:picLocks noChangeAspect="1"/>
            </p:cNvPicPr>
            <p:nvPr/>
          </p:nvPicPr>
          <p:blipFill rotWithShape="1">
            <a:blip r:embed="rId3">
              <a:extLst>
                <a:ext uri="{28A0092B-C50C-407E-A947-70E740481C1C}">
                  <a14:useLocalDpi xmlns:a14="http://schemas.microsoft.com/office/drawing/2010/main" val="0"/>
                </a:ext>
              </a:extLst>
            </a:blip>
            <a:srcRect b="79573"/>
            <a:stretch/>
          </p:blipFill>
          <p:spPr>
            <a:xfrm>
              <a:off x="1431187" y="4858816"/>
              <a:ext cx="3644900" cy="669313"/>
            </a:xfrm>
            <a:prstGeom prst="rect">
              <a:avLst/>
            </a:prstGeom>
          </p:spPr>
        </p:pic>
        <p:pic>
          <p:nvPicPr>
            <p:cNvPr id="8" name="Picture 7" descr="Screen Shot 2016-05-26 at 10.59.38 pm.png"/>
            <p:cNvPicPr>
              <a:picLocks noChangeAspect="1"/>
            </p:cNvPicPr>
            <p:nvPr/>
          </p:nvPicPr>
          <p:blipFill rotWithShape="1">
            <a:blip r:embed="rId3">
              <a:extLst>
                <a:ext uri="{28A0092B-C50C-407E-A947-70E740481C1C}">
                  <a14:useLocalDpi xmlns:a14="http://schemas.microsoft.com/office/drawing/2010/main" val="0"/>
                </a:ext>
              </a:extLst>
            </a:blip>
            <a:srcRect l="17234" t="82822" r="32859"/>
            <a:stretch/>
          </p:blipFill>
          <p:spPr>
            <a:xfrm>
              <a:off x="1910600" y="5482361"/>
              <a:ext cx="1819077" cy="562839"/>
            </a:xfrm>
            <a:prstGeom prst="rect">
              <a:avLst/>
            </a:prstGeom>
          </p:spPr>
        </p:pic>
      </p:grpSp>
      <p:graphicFrame>
        <p:nvGraphicFramePr>
          <p:cNvPr id="13" name="Object 12"/>
          <p:cNvGraphicFramePr>
            <a:graphicFrameLocks noChangeAspect="1"/>
          </p:cNvGraphicFramePr>
          <p:nvPr>
            <p:extLst>
              <p:ext uri="{D42A27DB-BD31-4B8C-83A1-F6EECF244321}">
                <p14:modId xmlns:p14="http://schemas.microsoft.com/office/powerpoint/2010/main" val="3164050960"/>
              </p:ext>
            </p:extLst>
          </p:nvPr>
        </p:nvGraphicFramePr>
        <p:xfrm>
          <a:off x="3469152" y="2585874"/>
          <a:ext cx="1420348" cy="909023"/>
        </p:xfrm>
        <a:graphic>
          <a:graphicData uri="http://schemas.openxmlformats.org/presentationml/2006/ole">
            <mc:AlternateContent xmlns:mc="http://schemas.openxmlformats.org/markup-compatibility/2006">
              <mc:Choice xmlns:v="urn:schemas-microsoft-com:vml" Requires="v">
                <p:oleObj spid="_x0000_s4497" name="Equation" r:id="rId4" imgW="635000" imgH="406400" progId="Equation.3">
                  <p:embed/>
                </p:oleObj>
              </mc:Choice>
              <mc:Fallback>
                <p:oleObj name="Equation" r:id="rId4" imgW="635000" imgH="406400" progId="Equation.3">
                  <p:embed/>
                  <p:pic>
                    <p:nvPicPr>
                      <p:cNvPr id="0" name=""/>
                      <p:cNvPicPr/>
                      <p:nvPr/>
                    </p:nvPicPr>
                    <p:blipFill>
                      <a:blip r:embed="rId5"/>
                      <a:stretch>
                        <a:fillRect/>
                      </a:stretch>
                    </p:blipFill>
                    <p:spPr>
                      <a:xfrm>
                        <a:off x="3469152" y="2585874"/>
                        <a:ext cx="1420348" cy="909023"/>
                      </a:xfrm>
                      <a:prstGeom prst="rect">
                        <a:avLst/>
                      </a:prstGeom>
                    </p:spPr>
                  </p:pic>
                </p:oleObj>
              </mc:Fallback>
            </mc:AlternateContent>
          </a:graphicData>
        </a:graphic>
      </p:graphicFrame>
    </p:spTree>
    <p:extLst>
      <p:ext uri="{BB962C8B-B14F-4D97-AF65-F5344CB8AC3E}">
        <p14:creationId xmlns:p14="http://schemas.microsoft.com/office/powerpoint/2010/main" val="140729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Large-scale anisotropies</a:t>
            </a:r>
            <a:endParaRPr lang="en-US" dirty="0"/>
          </a:p>
        </p:txBody>
      </p:sp>
      <p:sp>
        <p:nvSpPr>
          <p:cNvPr id="12" name="Content Placeholder 2"/>
          <p:cNvSpPr>
            <a:spLocks noGrp="1"/>
          </p:cNvSpPr>
          <p:nvPr>
            <p:ph idx="1"/>
          </p:nvPr>
        </p:nvSpPr>
        <p:spPr>
          <a:xfrm>
            <a:off x="457200" y="1090083"/>
            <a:ext cx="7620000" cy="5310717"/>
          </a:xfrm>
        </p:spPr>
        <p:txBody>
          <a:bodyPr>
            <a:noAutofit/>
          </a:bodyPr>
          <a:lstStyle/>
          <a:p>
            <a:r>
              <a:rPr lang="en-US" dirty="0" smtClean="0"/>
              <a:t>large scale anisotropy in terms of dark matter overdensity</a:t>
            </a:r>
          </a:p>
          <a:p>
            <a:pPr marL="114300" indent="0">
              <a:buNone/>
            </a:pPr>
            <a:endParaRPr lang="en-US" dirty="0" smtClean="0"/>
          </a:p>
          <a:p>
            <a:r>
              <a:rPr lang="en-US" dirty="0" smtClean="0"/>
              <a:t>interesting to note: overdensity corresponds to </a:t>
            </a:r>
            <a:r>
              <a:rPr lang="en-US" i="1" dirty="0" smtClean="0"/>
              <a:t>negative</a:t>
            </a:r>
            <a:r>
              <a:rPr lang="en-US" dirty="0" smtClean="0"/>
              <a:t> anisotropy</a:t>
            </a:r>
          </a:p>
          <a:p>
            <a:pPr lvl="1"/>
            <a:r>
              <a:rPr lang="en-US" dirty="0" smtClean="0"/>
              <a:t>even though overdense regions contain hotter photons, these photons lose energy travelling out of their potential wells</a:t>
            </a:r>
          </a:p>
          <a:p>
            <a:pPr lvl="1"/>
            <a:r>
              <a:rPr lang="en-US" dirty="0" smtClean="0"/>
              <a:t>large scale hot-spots today correspond to </a:t>
            </a:r>
            <a:r>
              <a:rPr lang="en-US" i="1" dirty="0" smtClean="0"/>
              <a:t>underdense</a:t>
            </a:r>
            <a:r>
              <a:rPr lang="en-US" dirty="0" smtClean="0"/>
              <a:t> regions at recombination</a:t>
            </a:r>
          </a:p>
          <a:p>
            <a:pPr lvl="1"/>
            <a:endParaRPr lang="en-US" dirty="0" smtClean="0"/>
          </a:p>
          <a:p>
            <a:r>
              <a:rPr lang="en-US" dirty="0" smtClean="0"/>
              <a:t>factor of 1/6 is important;</a:t>
            </a:r>
            <a:r>
              <a:rPr lang="en-US" dirty="0"/>
              <a:t> </a:t>
            </a:r>
            <a:r>
              <a:rPr lang="en-US" dirty="0" smtClean="0"/>
              <a:t>most models except inflation have factor </a:t>
            </a:r>
            <a:r>
              <a:rPr lang="en-US" dirty="0" smtClean="0">
                <a:latin typeface="Cambria"/>
                <a:cs typeface="Cambria"/>
              </a:rPr>
              <a:t>~</a:t>
            </a:r>
            <a:r>
              <a:rPr lang="en-US" dirty="0" smtClean="0"/>
              <a:t> 1; they predict greater anisotropy due to overdensities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14</a:t>
            </a:fld>
            <a:endParaRPr lang="en-US" dirty="0"/>
          </a:p>
        </p:txBody>
      </p:sp>
      <p:pic>
        <p:nvPicPr>
          <p:cNvPr id="14" name="Picture 13" descr="Screen Shot 2016-05-26 at 10.59.24 pm.png"/>
          <p:cNvPicPr>
            <a:picLocks noChangeAspect="1"/>
          </p:cNvPicPr>
          <p:nvPr/>
        </p:nvPicPr>
        <p:blipFill rotWithShape="1">
          <a:blip r:embed="rId4">
            <a:extLst>
              <a:ext uri="{28A0092B-C50C-407E-A947-70E740481C1C}">
                <a14:useLocalDpi xmlns:a14="http://schemas.microsoft.com/office/drawing/2010/main" val="0"/>
              </a:ext>
            </a:extLst>
          </a:blip>
          <a:srcRect r="5100"/>
          <a:stretch/>
        </p:blipFill>
        <p:spPr>
          <a:xfrm>
            <a:off x="2670660" y="1621181"/>
            <a:ext cx="3244195" cy="770179"/>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049512241"/>
              </p:ext>
            </p:extLst>
          </p:nvPr>
        </p:nvGraphicFramePr>
        <p:xfrm>
          <a:off x="4640967" y="5699816"/>
          <a:ext cx="1273888" cy="849259"/>
        </p:xfrm>
        <a:graphic>
          <a:graphicData uri="http://schemas.openxmlformats.org/presentationml/2006/ole">
            <mc:AlternateContent xmlns:mc="http://schemas.openxmlformats.org/markup-compatibility/2006">
              <mc:Choice xmlns:v="urn:schemas-microsoft-com:vml" Requires="v">
                <p:oleObj spid="_x0000_s1407" name="Equation" r:id="rId5" imgW="685800" imgH="457200" progId="Equation.3">
                  <p:embed/>
                </p:oleObj>
              </mc:Choice>
              <mc:Fallback>
                <p:oleObj name="Equation" r:id="rId5" imgW="685800" imgH="457200" progId="Equation.3">
                  <p:embed/>
                  <p:pic>
                    <p:nvPicPr>
                      <p:cNvPr id="0" name=""/>
                      <p:cNvPicPr/>
                      <p:nvPr/>
                    </p:nvPicPr>
                    <p:blipFill>
                      <a:blip r:embed="rId6"/>
                      <a:stretch>
                        <a:fillRect/>
                      </a:stretch>
                    </p:blipFill>
                    <p:spPr>
                      <a:xfrm>
                        <a:off x="4640967" y="5699816"/>
                        <a:ext cx="1273888" cy="849259"/>
                      </a:xfrm>
                      <a:prstGeom prst="rect">
                        <a:avLst/>
                      </a:prstGeom>
                    </p:spPr>
                  </p:pic>
                </p:oleObj>
              </mc:Fallback>
            </mc:AlternateContent>
          </a:graphicData>
        </a:graphic>
      </p:graphicFrame>
    </p:spTree>
    <p:extLst>
      <p:ext uri="{BB962C8B-B14F-4D97-AF65-F5344CB8AC3E}">
        <p14:creationId xmlns:p14="http://schemas.microsoft.com/office/powerpoint/2010/main" val="214949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using Boltzmann </a:t>
            </a:r>
            <a:r>
              <a:rPr lang="en-US" dirty="0"/>
              <a:t>equations we can explore acoustic oscillations during </a:t>
            </a:r>
            <a:r>
              <a:rPr lang="en-US" dirty="0" smtClean="0"/>
              <a:t>recombination. </a:t>
            </a:r>
            <a:r>
              <a:rPr lang="en-US" dirty="0"/>
              <a:t>Baryon fluid was in </a:t>
            </a:r>
            <a:r>
              <a:rPr lang="en-US" dirty="0" smtClean="0"/>
              <a:t>effect; </a:t>
            </a:r>
            <a:r>
              <a:rPr lang="en-US" dirty="0"/>
              <a:t>tightly coupled limit means scattering rate is higher than </a:t>
            </a:r>
            <a:r>
              <a:rPr lang="en-US" dirty="0" smtClean="0"/>
              <a:t>Hubble. </a:t>
            </a:r>
          </a:p>
          <a:p>
            <a:endParaRPr lang="en-US" dirty="0"/>
          </a:p>
          <a:p>
            <a:r>
              <a:rPr lang="en-US" dirty="0" smtClean="0"/>
              <a:t>only the mono- </a:t>
            </a:r>
            <a:r>
              <a:rPr lang="en-US" dirty="0"/>
              <a:t>and </a:t>
            </a:r>
            <a:r>
              <a:rPr lang="en-US" dirty="0" smtClean="0"/>
              <a:t>dipole- </a:t>
            </a:r>
            <a:r>
              <a:rPr lang="en-US" dirty="0"/>
              <a:t>moments </a:t>
            </a:r>
            <a:r>
              <a:rPr lang="en-US" dirty="0" smtClean="0"/>
              <a:t>matter; </a:t>
            </a:r>
            <a:r>
              <a:rPr lang="en-US" dirty="0"/>
              <a:t>all higher ones are </a:t>
            </a:r>
            <a:r>
              <a:rPr lang="en-US" dirty="0" smtClean="0"/>
              <a:t>suppressed – we argue this in the next slide</a:t>
            </a:r>
          </a:p>
          <a:p>
            <a:endParaRPr lang="en-US" dirty="0"/>
          </a:p>
          <a:p>
            <a:r>
              <a:rPr lang="en-US" dirty="0" smtClean="0"/>
              <a:t>since we are dealing with a baryon </a:t>
            </a:r>
            <a:r>
              <a:rPr lang="en-US" i="1" dirty="0" smtClean="0"/>
              <a:t>fluid</a:t>
            </a:r>
            <a:r>
              <a:rPr lang="en-US" dirty="0" smtClean="0"/>
              <a:t>, we </a:t>
            </a:r>
            <a:r>
              <a:rPr lang="en-US" dirty="0"/>
              <a:t>only require density and velocity in this </a:t>
            </a:r>
            <a:r>
              <a:rPr lang="en-US" dirty="0" smtClean="0"/>
              <a:t>regime</a:t>
            </a:r>
          </a:p>
          <a:p>
            <a:endParaRPr lang="en-US" dirty="0"/>
          </a:p>
          <a:p>
            <a:r>
              <a:rPr lang="en-US" dirty="0" smtClean="0"/>
              <a:t>we seek to turn the ODE for </a:t>
            </a:r>
            <a:r>
              <a:rPr lang="en-US" dirty="0" smtClean="0"/>
              <a:t>Θ</a:t>
            </a:r>
            <a:r>
              <a:rPr lang="en-US" dirty="0" smtClean="0"/>
              <a:t> into an infinite set of coupled equations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15</a:t>
            </a:fld>
            <a:endParaRPr lang="en-US" dirty="0"/>
          </a:p>
        </p:txBody>
      </p:sp>
    </p:spTree>
    <p:extLst>
      <p:ext uri="{BB962C8B-B14F-4D97-AF65-F5344CB8AC3E}">
        <p14:creationId xmlns:p14="http://schemas.microsoft.com/office/powerpoint/2010/main" val="5809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τ</a:t>
            </a:r>
            <a:r>
              <a:rPr lang="en-US" dirty="0" smtClean="0"/>
              <a:t> = optical depth, &gt;&gt; 1</a:t>
            </a:r>
          </a:p>
          <a:p>
            <a:r>
              <a:rPr lang="en-US" dirty="0" smtClean="0"/>
              <a:t>from Boltzmann equations for l &gt; 2, we find</a:t>
            </a:r>
          </a:p>
          <a:p>
            <a:endParaRPr lang="en-US" dirty="0"/>
          </a:p>
          <a:p>
            <a:endParaRPr lang="en-US" dirty="0" smtClean="0"/>
          </a:p>
          <a:p>
            <a:r>
              <a:rPr lang="en-US" dirty="0" smtClean="0"/>
              <a:t>first term on LHS of order </a:t>
            </a:r>
            <a:r>
              <a:rPr lang="en-US" dirty="0" smtClean="0"/>
              <a:t>Θ</a:t>
            </a:r>
            <a:r>
              <a:rPr lang="en-US" baseline="-25000" dirty="0" smtClean="0"/>
              <a:t>l</a:t>
            </a:r>
            <a:r>
              <a:rPr lang="en-US" dirty="0" smtClean="0"/>
              <a:t>/η; first term on RHS of order </a:t>
            </a:r>
            <a:r>
              <a:rPr lang="en-US" dirty="0" smtClean="0"/>
              <a:t>τΘ</a:t>
            </a:r>
            <a:r>
              <a:rPr lang="en-US" baseline="-25000" dirty="0"/>
              <a:t>l</a:t>
            </a:r>
            <a:r>
              <a:rPr lang="en-US" dirty="0" smtClean="0"/>
              <a:t>/η; hence we ignore LHS</a:t>
            </a:r>
            <a:endParaRPr lang="en-US" dirty="0"/>
          </a:p>
          <a:p>
            <a:r>
              <a:rPr lang="en-US" dirty="0" smtClean="0"/>
              <a:t>we also ignore l+1 terms for now, and find</a:t>
            </a:r>
          </a:p>
          <a:p>
            <a:endParaRPr lang="en-US" dirty="0"/>
          </a:p>
          <a:p>
            <a:endParaRPr lang="en-US" dirty="0" smtClean="0"/>
          </a:p>
          <a:p>
            <a:r>
              <a:rPr lang="en-US" dirty="0" smtClean="0"/>
              <a:t>we see for </a:t>
            </a:r>
            <a:r>
              <a:rPr lang="en-US" dirty="0" smtClean="0"/>
              <a:t>kη</a:t>
            </a:r>
            <a:r>
              <a:rPr lang="en-US" dirty="0" smtClean="0"/>
              <a:t> </a:t>
            </a:r>
            <a:r>
              <a:rPr lang="en-US" dirty="0" smtClean="0">
                <a:latin typeface="Cambria"/>
                <a:cs typeface="Cambria"/>
              </a:rPr>
              <a:t>~</a:t>
            </a:r>
            <a:r>
              <a:rPr lang="en-US" dirty="0" smtClean="0"/>
              <a:t> 1, </a:t>
            </a:r>
            <a:r>
              <a:rPr lang="en-US" dirty="0" smtClean="0"/>
              <a:t>Θ</a:t>
            </a:r>
            <a:r>
              <a:rPr lang="en-US" baseline="-25000" dirty="0" smtClean="0"/>
              <a:t>l</a:t>
            </a:r>
            <a:r>
              <a:rPr lang="en-US" dirty="0" smtClean="0"/>
              <a:t> &lt;&lt; Θ</a:t>
            </a:r>
            <a:r>
              <a:rPr lang="en-US" baseline="-25000" dirty="0" smtClean="0"/>
              <a:t>l-1</a:t>
            </a:r>
            <a:r>
              <a:rPr lang="en-US" dirty="0" smtClean="0"/>
              <a:t> hence we can ignore l+1 terms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16</a:t>
            </a:fld>
            <a:endParaRPr lang="en-US" dirty="0"/>
          </a:p>
        </p:txBody>
      </p:sp>
      <p:pic>
        <p:nvPicPr>
          <p:cNvPr id="5" name="Picture 4" descr="Screen Shot 2016-05-27 at 1.45.5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795" y="1974896"/>
            <a:ext cx="5294084" cy="971392"/>
          </a:xfrm>
          <a:prstGeom prst="rect">
            <a:avLst/>
          </a:prstGeom>
        </p:spPr>
      </p:pic>
      <p:pic>
        <p:nvPicPr>
          <p:cNvPr id="6" name="Picture 5" descr="Screen Shot 2016-05-27 at 1.46.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218" y="4155150"/>
            <a:ext cx="2133600" cy="889000"/>
          </a:xfrm>
          <a:prstGeom prst="rect">
            <a:avLst/>
          </a:prstGeom>
        </p:spPr>
      </p:pic>
    </p:spTree>
    <p:extLst>
      <p:ext uri="{BB962C8B-B14F-4D97-AF65-F5344CB8AC3E}">
        <p14:creationId xmlns:p14="http://schemas.microsoft.com/office/powerpoint/2010/main" val="427346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higher modes are suppressed because they lead to perturbations of very small wavelength</a:t>
            </a:r>
          </a:p>
          <a:p>
            <a:r>
              <a:rPr lang="en-US" dirty="0" smtClean="0"/>
              <a:t>these are “smoothed out” -&gt; no anisotropy</a:t>
            </a:r>
          </a:p>
          <a:p>
            <a:r>
              <a:rPr lang="en-US" dirty="0" smtClean="0"/>
              <a:t>we can find expressions for the monopole and dipole contributions by using an equation from Ch. 4</a:t>
            </a:r>
          </a:p>
          <a:p>
            <a:endParaRPr lang="en-US" dirty="0"/>
          </a:p>
          <a:p>
            <a:endParaRPr lang="en-US" dirty="0" smtClean="0"/>
          </a:p>
          <a:p>
            <a:r>
              <a:rPr lang="en-US" dirty="0" smtClean="0"/>
              <a:t>which leads to</a:t>
            </a:r>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17</a:t>
            </a:fld>
            <a:endParaRPr lang="en-US" dirty="0"/>
          </a:p>
        </p:txBody>
      </p:sp>
      <p:pic>
        <p:nvPicPr>
          <p:cNvPr id="8" name="Picture 7" descr="Screen Shot 2016-05-27 at 5.24.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98" y="3384649"/>
            <a:ext cx="6235700" cy="736600"/>
          </a:xfrm>
          <a:prstGeom prst="rect">
            <a:avLst/>
          </a:prstGeom>
        </p:spPr>
      </p:pic>
      <p:pic>
        <p:nvPicPr>
          <p:cNvPr id="9" name="Picture 8" descr="Screen Shot 2016-05-27 at 5.27.1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951" y="4611093"/>
            <a:ext cx="4063303" cy="1434107"/>
          </a:xfrm>
          <a:prstGeom prst="rect">
            <a:avLst/>
          </a:prstGeom>
        </p:spPr>
      </p:pic>
    </p:spTree>
    <p:extLst>
      <p:ext uri="{BB962C8B-B14F-4D97-AF65-F5344CB8AC3E}">
        <p14:creationId xmlns:p14="http://schemas.microsoft.com/office/powerpoint/2010/main" val="263578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rewriting velocity equation from Ch. 4,</a:t>
            </a:r>
          </a:p>
          <a:p>
            <a:endParaRPr lang="en-US" dirty="0"/>
          </a:p>
          <a:p>
            <a:endParaRPr lang="en-US" dirty="0" smtClean="0"/>
          </a:p>
          <a:p>
            <a:r>
              <a:rPr lang="en-US" dirty="0" smtClean="0"/>
              <a:t>second term on right suppressed by τ</a:t>
            </a:r>
            <a:r>
              <a:rPr lang="en-US" baseline="30000" dirty="0" smtClean="0"/>
              <a:t>-1</a:t>
            </a:r>
            <a:r>
              <a:rPr lang="en-US" dirty="0" smtClean="0"/>
              <a:t>; to first order we have</a:t>
            </a:r>
            <a:endParaRPr lang="en-US" dirty="0"/>
          </a:p>
          <a:p>
            <a:endParaRPr lang="en-US" dirty="0" smtClean="0"/>
          </a:p>
          <a:p>
            <a:endParaRPr lang="en-US" dirty="0" smtClean="0"/>
          </a:p>
          <a:p>
            <a:r>
              <a:rPr lang="en-US" dirty="0" smtClean="0"/>
              <a:t>substituting this in,</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18</a:t>
            </a:fld>
            <a:endParaRPr lang="en-US" dirty="0"/>
          </a:p>
        </p:txBody>
      </p:sp>
      <p:pic>
        <p:nvPicPr>
          <p:cNvPr id="5" name="Picture 4" descr="Screen Shot 2016-05-27 at 5.28.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700" y="1573052"/>
            <a:ext cx="4000500" cy="812800"/>
          </a:xfrm>
          <a:prstGeom prst="rect">
            <a:avLst/>
          </a:prstGeom>
        </p:spPr>
      </p:pic>
      <p:pic>
        <p:nvPicPr>
          <p:cNvPr id="6" name="Picture 5" descr="Screen Shot 2016-05-27 at 5.29.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255" y="3478343"/>
            <a:ext cx="1562100" cy="381000"/>
          </a:xfrm>
          <a:prstGeom prst="rect">
            <a:avLst/>
          </a:prstGeom>
        </p:spPr>
      </p:pic>
      <p:pic>
        <p:nvPicPr>
          <p:cNvPr id="7" name="Picture 6" descr="Screen Shot 2016-05-27 at 5.29.5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399" y="4734560"/>
            <a:ext cx="5588000" cy="914400"/>
          </a:xfrm>
          <a:prstGeom prst="rect">
            <a:avLst/>
          </a:prstGeom>
        </p:spPr>
      </p:pic>
    </p:spTree>
    <p:extLst>
      <p:ext uri="{BB962C8B-B14F-4D97-AF65-F5344CB8AC3E}">
        <p14:creationId xmlns:p14="http://schemas.microsoft.com/office/powerpoint/2010/main" val="361342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7" name="Slide Number Placeholder 6"/>
          <p:cNvSpPr>
            <a:spLocks noGrp="1"/>
          </p:cNvSpPr>
          <p:nvPr>
            <p:ph type="sldNum" sz="quarter" idx="12"/>
          </p:nvPr>
        </p:nvSpPr>
        <p:spPr/>
        <p:txBody>
          <a:bodyPr/>
          <a:lstStyle/>
          <a:p>
            <a:fld id="{F2D1814F-ED03-D14C-B4D6-2DC0FB717435}" type="slidenum">
              <a:rPr lang="en-US" smtClean="0"/>
              <a:t>1</a:t>
            </a:fld>
            <a:endParaRPr lang="en-US" dirty="0"/>
          </a:p>
        </p:txBody>
      </p:sp>
      <p:pic>
        <p:nvPicPr>
          <p:cNvPr id="9" name="Picture 8" descr="Screen Shot 2016-05-26 at 10.54.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941916"/>
            <a:ext cx="7059732" cy="5712883"/>
          </a:xfrm>
          <a:prstGeom prst="rect">
            <a:avLst/>
          </a:prstGeom>
        </p:spPr>
      </p:pic>
    </p:spTree>
    <p:extLst>
      <p:ext uri="{BB962C8B-B14F-4D97-AF65-F5344CB8AC3E}">
        <p14:creationId xmlns:p14="http://schemas.microsoft.com/office/powerpoint/2010/main" val="51938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substituting </a:t>
            </a:r>
            <a:r>
              <a:rPr lang="en-US" dirty="0" err="1" smtClean="0"/>
              <a:t>v</a:t>
            </a:r>
            <a:r>
              <a:rPr lang="en-US" baseline="-25000" dirty="0" err="1" smtClean="0"/>
              <a:t>b</a:t>
            </a:r>
            <a:r>
              <a:rPr lang="en-US" dirty="0" smtClean="0"/>
              <a:t> into</a:t>
            </a:r>
          </a:p>
          <a:p>
            <a:endParaRPr lang="en-US" dirty="0"/>
          </a:p>
          <a:p>
            <a:endParaRPr lang="en-US" dirty="0" smtClean="0"/>
          </a:p>
          <a:p>
            <a:endParaRPr lang="en-US" dirty="0"/>
          </a:p>
          <a:p>
            <a:endParaRPr lang="en-US" dirty="0" smtClean="0"/>
          </a:p>
          <a:p>
            <a:pPr marL="114300" indent="0">
              <a:buNone/>
            </a:pPr>
            <a:endParaRPr lang="en-US" dirty="0"/>
          </a:p>
          <a:p>
            <a:r>
              <a:rPr lang="en-US" dirty="0" smtClean="0"/>
              <a:t>we can rewrite this in just Θ</a:t>
            </a:r>
            <a:r>
              <a:rPr lang="en-US" baseline="-25000" dirty="0" smtClean="0"/>
              <a:t>0</a:t>
            </a:r>
            <a:r>
              <a:rPr lang="en-US" dirty="0" smtClean="0"/>
              <a:t> terms by recalling</a:t>
            </a:r>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19</a:t>
            </a:fld>
            <a:endParaRPr lang="en-US" dirty="0"/>
          </a:p>
        </p:txBody>
      </p:sp>
      <p:pic>
        <p:nvPicPr>
          <p:cNvPr id="12" name="Picture 11" descr="Screen Shot 2016-05-27 at 5.27.10 am.png"/>
          <p:cNvPicPr>
            <a:picLocks noChangeAspect="1"/>
          </p:cNvPicPr>
          <p:nvPr/>
        </p:nvPicPr>
        <p:blipFill rotWithShape="1">
          <a:blip r:embed="rId3">
            <a:extLst>
              <a:ext uri="{28A0092B-C50C-407E-A947-70E740481C1C}">
                <a14:useLocalDpi xmlns:a14="http://schemas.microsoft.com/office/drawing/2010/main" val="0"/>
              </a:ext>
            </a:extLst>
          </a:blip>
          <a:srcRect t="38297"/>
          <a:stretch/>
        </p:blipFill>
        <p:spPr>
          <a:xfrm>
            <a:off x="2565230" y="1529349"/>
            <a:ext cx="3379511" cy="735981"/>
          </a:xfrm>
          <a:prstGeom prst="rect">
            <a:avLst/>
          </a:prstGeom>
        </p:spPr>
      </p:pic>
      <p:pic>
        <p:nvPicPr>
          <p:cNvPr id="13" name="Picture 12" descr="Screen Shot 2016-05-27 at 5.27.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181" y="4325044"/>
            <a:ext cx="4063303" cy="1434107"/>
          </a:xfrm>
          <a:prstGeom prst="rect">
            <a:avLst/>
          </a:prstGeom>
        </p:spPr>
      </p:pic>
      <p:grpSp>
        <p:nvGrpSpPr>
          <p:cNvPr id="16" name="Group 15"/>
          <p:cNvGrpSpPr/>
          <p:nvPr/>
        </p:nvGrpSpPr>
        <p:grpSpPr>
          <a:xfrm>
            <a:off x="2287181" y="2412541"/>
            <a:ext cx="4267391" cy="951643"/>
            <a:chOff x="1676400" y="2517222"/>
            <a:chExt cx="5130832" cy="1144193"/>
          </a:xfrm>
        </p:grpSpPr>
        <p:pic>
          <p:nvPicPr>
            <p:cNvPr id="14" name="Picture 13" descr="Screen Shot 2016-05-27 at 5.31.42 am.png"/>
            <p:cNvPicPr>
              <a:picLocks noChangeAspect="1"/>
            </p:cNvPicPr>
            <p:nvPr/>
          </p:nvPicPr>
          <p:blipFill rotWithShape="1">
            <a:blip r:embed="rId4">
              <a:extLst>
                <a:ext uri="{28A0092B-C50C-407E-A947-70E740481C1C}">
                  <a14:useLocalDpi xmlns:a14="http://schemas.microsoft.com/office/drawing/2010/main" val="0"/>
                </a:ext>
              </a:extLst>
            </a:blip>
            <a:srcRect b="7834"/>
            <a:stretch/>
          </p:blipFill>
          <p:spPr>
            <a:xfrm>
              <a:off x="1676400" y="2517222"/>
              <a:ext cx="4978400" cy="1018331"/>
            </a:xfrm>
            <a:prstGeom prst="rect">
              <a:avLst/>
            </a:prstGeom>
          </p:spPr>
        </p:pic>
        <p:sp>
          <p:nvSpPr>
            <p:cNvPr id="15" name="Rectangle 14"/>
            <p:cNvSpPr/>
            <p:nvPr/>
          </p:nvSpPr>
          <p:spPr>
            <a:xfrm>
              <a:off x="1676400" y="2517223"/>
              <a:ext cx="5130832" cy="1144192"/>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858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we find a 2</a:t>
            </a:r>
            <a:r>
              <a:rPr lang="en-US" baseline="30000" dirty="0" smtClean="0"/>
              <a:t>nd</a:t>
            </a:r>
            <a:r>
              <a:rPr lang="en-US" dirty="0" smtClean="0"/>
              <a:t>-order ODE in Θ</a:t>
            </a:r>
            <a:r>
              <a:rPr lang="en-US" baseline="-25000" dirty="0" smtClean="0"/>
              <a:t>0</a:t>
            </a:r>
          </a:p>
          <a:p>
            <a:endParaRPr lang="en-US" dirty="0"/>
          </a:p>
          <a:p>
            <a:endParaRPr lang="en-US" dirty="0" smtClean="0"/>
          </a:p>
          <a:p>
            <a:r>
              <a:rPr lang="en-US" dirty="0" smtClean="0"/>
              <a:t>note this is comparable to our “cartoon” version of the equation governing perturbations</a:t>
            </a:r>
          </a:p>
          <a:p>
            <a:endParaRPr lang="en-US" dirty="0"/>
          </a:p>
          <a:p>
            <a:endParaRPr lang="en-US" dirty="0" smtClean="0"/>
          </a:p>
          <a:p>
            <a:r>
              <a:rPr lang="en-US" dirty="0" smtClean="0"/>
              <a:t>the above can be re-expressed as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20</a:t>
            </a:fld>
            <a:endParaRPr lang="en-US" dirty="0"/>
          </a:p>
        </p:txBody>
      </p:sp>
      <p:pic>
        <p:nvPicPr>
          <p:cNvPr id="9" name="Picture 8" descr="Screen Shot 2016-05-27 at 5.00.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38" y="3221942"/>
            <a:ext cx="3290776" cy="868570"/>
          </a:xfrm>
          <a:prstGeom prst="rect">
            <a:avLst/>
          </a:prstGeom>
        </p:spPr>
      </p:pic>
      <p:pic>
        <p:nvPicPr>
          <p:cNvPr id="10" name="Picture 9" descr="Screen Shot 2016-05-27 at 5.02.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43" y="1607855"/>
            <a:ext cx="7137400" cy="863600"/>
          </a:xfrm>
          <a:prstGeom prst="rect">
            <a:avLst/>
          </a:prstGeom>
        </p:spPr>
      </p:pic>
      <p:pic>
        <p:nvPicPr>
          <p:cNvPr id="11" name="Picture 10" descr="Screen Shot 2016-05-27 at 5.05.1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04" y="4748396"/>
            <a:ext cx="7303668" cy="1121310"/>
          </a:xfrm>
          <a:prstGeom prst="rect">
            <a:avLst/>
          </a:prstGeom>
        </p:spPr>
      </p:pic>
    </p:spTree>
    <p:extLst>
      <p:ext uri="{BB962C8B-B14F-4D97-AF65-F5344CB8AC3E}">
        <p14:creationId xmlns:p14="http://schemas.microsoft.com/office/powerpoint/2010/main" val="79938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we can solve this equation using Green’s method:</a:t>
            </a:r>
          </a:p>
          <a:p>
            <a:endParaRPr lang="en-US" dirty="0"/>
          </a:p>
          <a:p>
            <a:endParaRPr lang="en-US" dirty="0" smtClean="0"/>
          </a:p>
          <a:p>
            <a:endParaRPr lang="en-US" dirty="0"/>
          </a:p>
          <a:p>
            <a:r>
              <a:rPr lang="en-US" dirty="0" smtClean="0"/>
              <a:t>we do this by ignoring ignoring damping, as the pressure term is much larger</a:t>
            </a:r>
          </a:p>
          <a:p>
            <a:endParaRPr lang="en-US" dirty="0"/>
          </a:p>
          <a:p>
            <a:endParaRPr lang="en-US" dirty="0" smtClean="0"/>
          </a:p>
          <a:p>
            <a:r>
              <a:rPr lang="en-US" dirty="0" smtClean="0"/>
              <a:t>at least for small-scale modes, or for small R</a:t>
            </a:r>
          </a:p>
          <a:p>
            <a:endParaRPr lang="en-US" dirty="0"/>
          </a:p>
          <a:p>
            <a:r>
              <a:rPr lang="en-US" dirty="0" smtClean="0"/>
              <a:t>timescale for oscillations much shorter introduced by pressure, than by damping from expansion of universe</a:t>
            </a:r>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F2D1814F-ED03-D14C-B4D6-2DC0FB717435}" type="slidenum">
              <a:rPr lang="en-US" smtClean="0"/>
              <a:t>21</a:t>
            </a:fld>
            <a:endParaRPr lang="en-US" dirty="0"/>
          </a:p>
        </p:txBody>
      </p:sp>
      <p:pic>
        <p:nvPicPr>
          <p:cNvPr id="5" name="Picture 4" descr="Screen Shot 2016-05-27 at 1.13.1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17" y="1628671"/>
            <a:ext cx="7137400" cy="1270000"/>
          </a:xfrm>
          <a:prstGeom prst="rect">
            <a:avLst/>
          </a:prstGeom>
        </p:spPr>
      </p:pic>
      <p:grpSp>
        <p:nvGrpSpPr>
          <p:cNvPr id="12" name="Group 11"/>
          <p:cNvGrpSpPr/>
          <p:nvPr/>
        </p:nvGrpSpPr>
        <p:grpSpPr>
          <a:xfrm>
            <a:off x="2005396" y="3866029"/>
            <a:ext cx="4573018" cy="580154"/>
            <a:chOff x="2005396" y="3946123"/>
            <a:chExt cx="4573018" cy="580154"/>
          </a:xfrm>
        </p:grpSpPr>
        <p:pic>
          <p:nvPicPr>
            <p:cNvPr id="7" name="Picture 6" descr="Screen Shot 2016-05-27 at 5.09.0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396" y="4057159"/>
              <a:ext cx="1973531" cy="469118"/>
            </a:xfrm>
            <a:prstGeom prst="rect">
              <a:avLst/>
            </a:prstGeom>
          </p:spPr>
        </p:pic>
        <p:pic>
          <p:nvPicPr>
            <p:cNvPr id="8" name="Picture 7" descr="Screen Shot 2016-05-27 at 5.09.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3813" y="3946123"/>
              <a:ext cx="1814601" cy="50678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3621943988"/>
                </p:ext>
              </p:extLst>
            </p:nvPr>
          </p:nvGraphicFramePr>
          <p:xfrm>
            <a:off x="4082217" y="4057159"/>
            <a:ext cx="540020" cy="317659"/>
          </p:xfrm>
          <a:graphic>
            <a:graphicData uri="http://schemas.openxmlformats.org/presentationml/2006/ole">
              <mc:AlternateContent xmlns:mc="http://schemas.openxmlformats.org/markup-compatibility/2006">
                <mc:Choice xmlns:v="urn:schemas-microsoft-com:vml" Requires="v">
                  <p:oleObj spid="_x0000_s6387" name="Equation" r:id="rId6" imgW="215900" imgH="127000" progId="Equation.3">
                    <p:embed/>
                  </p:oleObj>
                </mc:Choice>
                <mc:Fallback>
                  <p:oleObj name="Equation" r:id="rId6" imgW="215900" imgH="127000" progId="Equation.3">
                    <p:embed/>
                    <p:pic>
                      <p:nvPicPr>
                        <p:cNvPr id="0" name=""/>
                        <p:cNvPicPr/>
                        <p:nvPr/>
                      </p:nvPicPr>
                      <p:blipFill>
                        <a:blip r:embed="rId7"/>
                        <a:stretch>
                          <a:fillRect/>
                        </a:stretch>
                      </p:blipFill>
                      <p:spPr>
                        <a:xfrm>
                          <a:off x="4082217" y="4057159"/>
                          <a:ext cx="540020" cy="317659"/>
                        </a:xfrm>
                        <a:prstGeom prst="rect">
                          <a:avLst/>
                        </a:prstGeom>
                      </p:spPr>
                    </p:pic>
                  </p:oleObj>
                </mc:Fallback>
              </mc:AlternateContent>
            </a:graphicData>
          </a:graphic>
        </p:graphicFrame>
      </p:grpSp>
    </p:spTree>
    <p:extLst>
      <p:ext uri="{BB962C8B-B14F-4D97-AF65-F5344CB8AC3E}">
        <p14:creationId xmlns:p14="http://schemas.microsoft.com/office/powerpoint/2010/main" val="1037751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22</a:t>
            </a:fld>
            <a:endParaRPr lang="en-US" dirty="0"/>
          </a:p>
        </p:txBody>
      </p:sp>
      <p:pic>
        <p:nvPicPr>
          <p:cNvPr id="9" name="Picture 8" descr="Screen Shot 2016-05-27 at 1.06.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85" y="1158943"/>
            <a:ext cx="6738409" cy="4882391"/>
          </a:xfrm>
          <a:prstGeom prst="rect">
            <a:avLst/>
          </a:prstGeom>
        </p:spPr>
      </p:pic>
    </p:spTree>
    <p:extLst>
      <p:ext uri="{BB962C8B-B14F-4D97-AF65-F5344CB8AC3E}">
        <p14:creationId xmlns:p14="http://schemas.microsoft.com/office/powerpoint/2010/main" val="272229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the analytic (approximate) solution for the monopole gives the peak locations very accurately</a:t>
            </a:r>
          </a:p>
          <a:p>
            <a:endParaRPr lang="en-US" dirty="0"/>
          </a:p>
          <a:p>
            <a:r>
              <a:rPr lang="en-US" dirty="0" smtClean="0"/>
              <a:t>peak heights are also close to the exact solution; greater error in heights for higher modes</a:t>
            </a:r>
          </a:p>
          <a:p>
            <a:endParaRPr lang="en-US" dirty="0"/>
          </a:p>
          <a:p>
            <a:r>
              <a:rPr lang="en-US" dirty="0" smtClean="0"/>
              <a:t>these errors are due to not considering diffusion damping</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23</a:t>
            </a:fld>
            <a:endParaRPr lang="en-US" dirty="0"/>
          </a:p>
        </p:txBody>
      </p:sp>
    </p:spTree>
    <p:extLst>
      <p:ext uri="{BB962C8B-B14F-4D97-AF65-F5344CB8AC3E}">
        <p14:creationId xmlns:p14="http://schemas.microsoft.com/office/powerpoint/2010/main" val="4850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r>
              <a:rPr lang="en-US" dirty="0" smtClean="0"/>
              <a:t>from the monopole contribution, we can find the dipole contribution using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24</a:t>
            </a:fld>
            <a:endParaRPr lang="en-US" dirty="0"/>
          </a:p>
        </p:txBody>
      </p:sp>
      <p:pic>
        <p:nvPicPr>
          <p:cNvPr id="6" name="Picture 5" descr="Screen Shot 2016-05-27 at 1.23.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006528"/>
            <a:ext cx="3276600" cy="723900"/>
          </a:xfrm>
          <a:prstGeom prst="rect">
            <a:avLst/>
          </a:prstGeom>
        </p:spPr>
      </p:pic>
      <p:pic>
        <p:nvPicPr>
          <p:cNvPr id="7" name="Picture 6" descr="Screen Shot 2016-05-27 at 1.18.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5" y="4488627"/>
            <a:ext cx="7010171" cy="1770103"/>
          </a:xfrm>
          <a:prstGeom prst="rect">
            <a:avLst/>
          </a:prstGeom>
        </p:spPr>
      </p:pic>
      <p:pic>
        <p:nvPicPr>
          <p:cNvPr id="8" name="Picture 7" descr="Screen Shot 2016-05-27 at 1.13.1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50" y="2964343"/>
            <a:ext cx="7137400" cy="1270000"/>
          </a:xfrm>
          <a:prstGeom prst="rect">
            <a:avLst/>
          </a:prstGeom>
        </p:spPr>
      </p:pic>
      <p:sp>
        <p:nvSpPr>
          <p:cNvPr id="9" name="Rectangle 8"/>
          <p:cNvSpPr/>
          <p:nvPr/>
        </p:nvSpPr>
        <p:spPr>
          <a:xfrm>
            <a:off x="755088" y="4488627"/>
            <a:ext cx="7104738" cy="177010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64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Acoustic oscillations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note that the monopole and dipole contributions are completely out-of-phase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25</a:t>
            </a:fld>
            <a:endParaRPr lang="en-US" dirty="0"/>
          </a:p>
        </p:txBody>
      </p:sp>
      <p:pic>
        <p:nvPicPr>
          <p:cNvPr id="5" name="Picture 4" descr="Screen Shot 2016-05-27 at 1.18.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803" y="1090083"/>
            <a:ext cx="5628837" cy="4189646"/>
          </a:xfrm>
          <a:prstGeom prst="rect">
            <a:avLst/>
          </a:prstGeom>
        </p:spPr>
      </p:pic>
    </p:spTree>
    <p:extLst>
      <p:ext uri="{BB962C8B-B14F-4D97-AF65-F5344CB8AC3E}">
        <p14:creationId xmlns:p14="http://schemas.microsoft.com/office/powerpoint/2010/main" val="173766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8.4 Diffusion Damping</a:t>
            </a:r>
            <a:endParaRPr lang="en-US" dirty="0"/>
          </a:p>
        </p:txBody>
      </p:sp>
      <p:sp>
        <p:nvSpPr>
          <p:cNvPr id="3" name="Content Placeholder 2"/>
          <p:cNvSpPr>
            <a:spLocks noGrp="1"/>
          </p:cNvSpPr>
          <p:nvPr>
            <p:ph idx="1"/>
          </p:nvPr>
        </p:nvSpPr>
        <p:spPr/>
        <p:txBody>
          <a:bodyPr>
            <a:normAutofit/>
          </a:bodyPr>
          <a:lstStyle/>
          <a:p>
            <a:r>
              <a:rPr lang="en-US" dirty="0" smtClean="0"/>
              <a:t>Diffusion </a:t>
            </a:r>
            <a:r>
              <a:rPr lang="en-US" dirty="0"/>
              <a:t>affected by quadrupole moment evolution, cannot </a:t>
            </a:r>
            <a:r>
              <a:rPr lang="en-US" dirty="0" smtClean="0"/>
              <a:t>ignore</a:t>
            </a:r>
            <a:r>
              <a:rPr lang="en-US" dirty="0"/>
              <a:t> </a:t>
            </a:r>
            <a:r>
              <a:rPr lang="en-US" dirty="0" smtClean="0"/>
              <a:t>(recalling previous figures)</a:t>
            </a:r>
          </a:p>
          <a:p>
            <a:endParaRPr lang="en-US" dirty="0" smtClean="0"/>
          </a:p>
          <a:p>
            <a:r>
              <a:rPr lang="en-US" dirty="0" smtClean="0"/>
              <a:t>only interested in small scales, the potentials are </a:t>
            </a:r>
            <a:r>
              <a:rPr lang="en-US" dirty="0"/>
              <a:t>small because of radiation </a:t>
            </a:r>
            <a:r>
              <a:rPr lang="en-US" dirty="0" smtClean="0"/>
              <a:t>pressure; </a:t>
            </a:r>
            <a:r>
              <a:rPr lang="en-US" dirty="0"/>
              <a:t>drop phi and psi everywhere. </a:t>
            </a:r>
            <a:endParaRPr lang="en-US" dirty="0" smtClean="0"/>
          </a:p>
          <a:p>
            <a:endParaRPr lang="en-US" dirty="0"/>
          </a:p>
          <a:p>
            <a:r>
              <a:rPr lang="en-US" dirty="0" smtClean="0"/>
              <a:t>we will find diffusion in each higher mode proportional to</a:t>
            </a:r>
          </a:p>
          <a:p>
            <a:endParaRPr lang="en-US" dirty="0"/>
          </a:p>
          <a:p>
            <a:r>
              <a:rPr lang="en-US" dirty="0" smtClean="0"/>
              <a:t>so only consider the quadrupole moment</a:t>
            </a:r>
            <a:endParaRPr lang="en-US" dirty="0"/>
          </a:p>
          <a:p>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26</a:t>
            </a:fld>
            <a:endParaRPr lang="en-US" dirty="0"/>
          </a:p>
        </p:txBody>
      </p:sp>
      <p:pic>
        <p:nvPicPr>
          <p:cNvPr id="5" name="Picture 4" descr="Screen Shot 2016-05-27 at 5.38.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50" y="4602404"/>
            <a:ext cx="632321" cy="493519"/>
          </a:xfrm>
          <a:prstGeom prst="rect">
            <a:avLst/>
          </a:prstGeom>
        </p:spPr>
      </p:pic>
    </p:spTree>
    <p:extLst>
      <p:ext uri="{BB962C8B-B14F-4D97-AF65-F5344CB8AC3E}">
        <p14:creationId xmlns:p14="http://schemas.microsoft.com/office/powerpoint/2010/main" val="5809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8.4 Diffusion Damping</a:t>
            </a:r>
            <a:endParaRPr lang="en-US" dirty="0"/>
          </a:p>
        </p:txBody>
      </p:sp>
      <p:sp>
        <p:nvSpPr>
          <p:cNvPr id="3" name="Content Placeholder 2"/>
          <p:cNvSpPr>
            <a:spLocks noGrp="1"/>
          </p:cNvSpPr>
          <p:nvPr>
            <p:ph idx="1"/>
          </p:nvPr>
        </p:nvSpPr>
        <p:spPr/>
        <p:txBody>
          <a:bodyPr>
            <a:normAutofit/>
          </a:bodyPr>
          <a:lstStyle/>
          <a:p>
            <a:r>
              <a:rPr lang="en-US" dirty="0" smtClean="0"/>
              <a:t>with these assumptions we have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after a few more lines of calculation, dropping terms of order </a:t>
            </a:r>
            <a:r>
              <a:rPr lang="en-US" dirty="0" err="1" smtClean="0"/>
              <a:t>τ</a:t>
            </a:r>
            <a:r>
              <a:rPr lang="en-US" dirty="0" smtClean="0"/>
              <a:t> </a:t>
            </a:r>
            <a:r>
              <a:rPr lang="en-US" baseline="30000" dirty="0" smtClean="0"/>
              <a:t>-2</a:t>
            </a:r>
            <a:r>
              <a:rPr lang="en-US" dirty="0" smtClean="0"/>
              <a:t>, and solving velocity equation, we can find new expressions for perturbations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27</a:t>
            </a:fld>
            <a:endParaRPr lang="en-US" dirty="0"/>
          </a:p>
        </p:txBody>
      </p:sp>
      <p:pic>
        <p:nvPicPr>
          <p:cNvPr id="6" name="Picture 5" descr="Screen Shot 2016-05-27 at 5.39.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37" y="1479954"/>
            <a:ext cx="5575300" cy="2692400"/>
          </a:xfrm>
          <a:prstGeom prst="rect">
            <a:avLst/>
          </a:prstGeom>
        </p:spPr>
      </p:pic>
    </p:spTree>
    <p:extLst>
      <p:ext uri="{BB962C8B-B14F-4D97-AF65-F5344CB8AC3E}">
        <p14:creationId xmlns:p14="http://schemas.microsoft.com/office/powerpoint/2010/main" val="333700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8.4 Diffusion Damping</a:t>
            </a:r>
            <a:endParaRPr lang="en-US" dirty="0"/>
          </a:p>
        </p:txBody>
      </p:sp>
      <p:sp>
        <p:nvSpPr>
          <p:cNvPr id="3" name="Content Placeholder 2"/>
          <p:cNvSpPr>
            <a:spLocks noGrp="1"/>
          </p:cNvSpPr>
          <p:nvPr>
            <p:ph idx="1"/>
          </p:nvPr>
        </p:nvSpPr>
        <p:spPr/>
        <p:txBody>
          <a:bodyPr>
            <a:normAutofit/>
          </a:bodyPr>
          <a:lstStyle/>
          <a:p>
            <a:r>
              <a:rPr lang="en-US" dirty="0" smtClean="0"/>
              <a:t>perturbations are governed by</a:t>
            </a:r>
          </a:p>
          <a:p>
            <a:endParaRPr lang="en-US" dirty="0"/>
          </a:p>
          <a:p>
            <a:endParaRPr lang="en-US" dirty="0" smtClean="0"/>
          </a:p>
          <a:p>
            <a:endParaRPr lang="en-US" dirty="0" smtClean="0"/>
          </a:p>
          <a:p>
            <a:r>
              <a:rPr lang="en-US" dirty="0" smtClean="0"/>
              <a:t>damping wavenumber </a:t>
            </a:r>
            <a:r>
              <a:rPr lang="en-US" dirty="0" err="1" smtClean="0"/>
              <a:t>k</a:t>
            </a:r>
            <a:r>
              <a:rPr lang="en-US" baseline="-25000" dirty="0" err="1" smtClean="0"/>
              <a:t>D</a:t>
            </a:r>
            <a:endParaRPr lang="en-US" baseline="-25000" dirty="0"/>
          </a:p>
          <a:p>
            <a:endParaRPr lang="en-US" dirty="0" smtClean="0"/>
          </a:p>
          <a:p>
            <a:endParaRPr lang="en-US" dirty="0"/>
          </a:p>
          <a:p>
            <a:endParaRPr lang="en-US" dirty="0" smtClean="0"/>
          </a:p>
          <a:p>
            <a:r>
              <a:rPr lang="en-US" dirty="0" smtClean="0"/>
              <a:t>which is roughly</a:t>
            </a:r>
          </a:p>
          <a:p>
            <a:endParaRPr lang="en-US" dirty="0" smtClean="0"/>
          </a:p>
          <a:p>
            <a:endParaRPr lang="en-US" dirty="0"/>
          </a:p>
          <a:p>
            <a:r>
              <a:rPr lang="en-US" dirty="0" smtClean="0"/>
              <a:t>agreeing with heuristic estimate from the beginning </a:t>
            </a:r>
          </a:p>
        </p:txBody>
      </p:sp>
      <p:sp>
        <p:nvSpPr>
          <p:cNvPr id="4" name="Slide Number Placeholder 3"/>
          <p:cNvSpPr>
            <a:spLocks noGrp="1"/>
          </p:cNvSpPr>
          <p:nvPr>
            <p:ph type="sldNum" sz="quarter" idx="12"/>
          </p:nvPr>
        </p:nvSpPr>
        <p:spPr/>
        <p:txBody>
          <a:bodyPr/>
          <a:lstStyle/>
          <a:p>
            <a:fld id="{F2D1814F-ED03-D14C-B4D6-2DC0FB717435}" type="slidenum">
              <a:rPr lang="en-US" smtClean="0"/>
              <a:t>28</a:t>
            </a:fld>
            <a:endParaRPr lang="en-US" dirty="0"/>
          </a:p>
        </p:txBody>
      </p:sp>
      <p:pic>
        <p:nvPicPr>
          <p:cNvPr id="5" name="Picture 4" descr="Screen Shot 2016-05-27 at 5.42.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403" y="1749832"/>
            <a:ext cx="5321300" cy="939800"/>
          </a:xfrm>
          <a:prstGeom prst="rect">
            <a:avLst/>
          </a:prstGeom>
        </p:spPr>
      </p:pic>
      <p:pic>
        <p:nvPicPr>
          <p:cNvPr id="7" name="Picture 6" descr="Screen Shot 2016-05-27 at 5.42.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268" y="3427961"/>
            <a:ext cx="6172200" cy="901700"/>
          </a:xfrm>
          <a:prstGeom prst="rect">
            <a:avLst/>
          </a:prstGeom>
        </p:spPr>
      </p:pic>
      <p:pic>
        <p:nvPicPr>
          <p:cNvPr id="8" name="Picture 7" descr="Screen Shot 2016-05-27 at 5.43.12 am.png"/>
          <p:cNvPicPr>
            <a:picLocks noChangeAspect="1"/>
          </p:cNvPicPr>
          <p:nvPr/>
        </p:nvPicPr>
        <p:blipFill rotWithShape="1">
          <a:blip r:embed="rId4">
            <a:extLst>
              <a:ext uri="{28A0092B-C50C-407E-A947-70E740481C1C}">
                <a14:useLocalDpi xmlns:a14="http://schemas.microsoft.com/office/drawing/2010/main" val="0"/>
              </a:ext>
            </a:extLst>
          </a:blip>
          <a:srcRect b="16970"/>
          <a:stretch/>
        </p:blipFill>
        <p:spPr>
          <a:xfrm>
            <a:off x="3172942" y="5153660"/>
            <a:ext cx="2743200" cy="411249"/>
          </a:xfrm>
          <a:prstGeom prst="rect">
            <a:avLst/>
          </a:prstGeom>
        </p:spPr>
      </p:pic>
    </p:spTree>
    <p:extLst>
      <p:ext uri="{BB962C8B-B14F-4D97-AF65-F5344CB8AC3E}">
        <p14:creationId xmlns:p14="http://schemas.microsoft.com/office/powerpoint/2010/main" val="108576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a:xfrm>
            <a:off x="457200" y="3295273"/>
            <a:ext cx="7620000" cy="3105527"/>
          </a:xfrm>
        </p:spPr>
        <p:txBody>
          <a:bodyPr/>
          <a:lstStyle/>
          <a:p>
            <a:r>
              <a:rPr lang="en-US" dirty="0" smtClean="0"/>
              <a:t>η </a:t>
            </a:r>
            <a:r>
              <a:rPr lang="en-US" dirty="0"/>
              <a:t>= conformal time (location of particle horizon)</a:t>
            </a:r>
          </a:p>
          <a:p>
            <a:r>
              <a:rPr lang="en-US" dirty="0" smtClean="0"/>
              <a:t>η</a:t>
            </a:r>
            <a:r>
              <a:rPr lang="en-US" baseline="-25000" dirty="0" smtClean="0"/>
              <a:t>*</a:t>
            </a:r>
            <a:r>
              <a:rPr lang="en-US" dirty="0" smtClean="0"/>
              <a:t> </a:t>
            </a:r>
            <a:r>
              <a:rPr lang="en-US" dirty="0"/>
              <a:t>= conformal time at recombination</a:t>
            </a:r>
          </a:p>
          <a:p>
            <a:r>
              <a:rPr lang="en-US" dirty="0" smtClean="0"/>
              <a:t>Θ</a:t>
            </a:r>
            <a:r>
              <a:rPr lang="en-US" baseline="-25000" dirty="0" smtClean="0"/>
              <a:t>0</a:t>
            </a:r>
            <a:r>
              <a:rPr lang="en-US" dirty="0" smtClean="0"/>
              <a:t> </a:t>
            </a:r>
            <a:r>
              <a:rPr lang="en-US" dirty="0"/>
              <a:t>= </a:t>
            </a:r>
            <a:r>
              <a:rPr lang="en-US" dirty="0" smtClean="0"/>
              <a:t>temperature anisotropy</a:t>
            </a:r>
          </a:p>
          <a:p>
            <a:r>
              <a:rPr lang="en-US" dirty="0" err="1" smtClean="0"/>
              <a:t>Ψ</a:t>
            </a:r>
            <a:r>
              <a:rPr lang="en-US" dirty="0" smtClean="0"/>
              <a:t> = energy lost by photons by emerging from gravitational potential well and hence lost energy</a:t>
            </a:r>
          </a:p>
          <a:p>
            <a:r>
              <a:rPr lang="en-US" dirty="0"/>
              <a:t>k</a:t>
            </a:r>
            <a:r>
              <a:rPr lang="en-US" baseline="30000" dirty="0"/>
              <a:t>3/2</a:t>
            </a:r>
            <a:r>
              <a:rPr lang="en-US" dirty="0"/>
              <a:t> undoes amplitude scaling of photons</a:t>
            </a:r>
          </a:p>
          <a:p>
            <a:pPr marL="114300" indent="0">
              <a:buNone/>
            </a:pP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2</a:t>
            </a:fld>
            <a:endParaRPr lang="en-US" dirty="0"/>
          </a:p>
        </p:txBody>
      </p:sp>
      <p:pic>
        <p:nvPicPr>
          <p:cNvPr id="6" name="Picture 5" descr="Screen Shot 2016-05-26 at 8.48.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619" y="209318"/>
            <a:ext cx="4159647" cy="2781764"/>
          </a:xfrm>
          <a:prstGeom prst="rect">
            <a:avLst/>
          </a:prstGeom>
        </p:spPr>
      </p:pic>
    </p:spTree>
    <p:extLst>
      <p:ext uri="{BB962C8B-B14F-4D97-AF65-F5344CB8AC3E}">
        <p14:creationId xmlns:p14="http://schemas.microsoft.com/office/powerpoint/2010/main" val="130947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perturbations </a:t>
            </a:r>
            <a:r>
              <a:rPr lang="en-US" dirty="0"/>
              <a:t>during inflation manifest in radiation and matter </a:t>
            </a:r>
            <a:r>
              <a:rPr lang="en-US" dirty="0" smtClean="0"/>
              <a:t>distribution</a:t>
            </a:r>
            <a:endParaRPr lang="en-US" dirty="0"/>
          </a:p>
          <a:p>
            <a:pPr marL="114300" indent="0">
              <a:buNone/>
            </a:pPr>
            <a:endParaRPr lang="en-US" dirty="0"/>
          </a:p>
          <a:p>
            <a:r>
              <a:rPr lang="en-US" dirty="0"/>
              <a:t>In order to understand the expected anisotropies today we need to understand photon </a:t>
            </a:r>
            <a:r>
              <a:rPr lang="en-US" dirty="0" smtClean="0"/>
              <a:t>evolution (</a:t>
            </a:r>
            <a:r>
              <a:rPr lang="en-US" dirty="0"/>
              <a:t>perturbations). </a:t>
            </a:r>
            <a:endParaRPr lang="en-US" dirty="0" smtClean="0"/>
          </a:p>
          <a:p>
            <a:pPr lvl="1"/>
            <a:r>
              <a:rPr lang="en-US" dirty="0"/>
              <a:t>p</a:t>
            </a:r>
            <a:r>
              <a:rPr lang="en-US" dirty="0" smtClean="0"/>
              <a:t>hoton </a:t>
            </a:r>
            <a:r>
              <a:rPr lang="en-US" dirty="0"/>
              <a:t>evolution determined by Einstein</a:t>
            </a:r>
            <a:r>
              <a:rPr lang="en-US" dirty="0" smtClean="0"/>
              <a:t>-Boltzmann </a:t>
            </a:r>
            <a:r>
              <a:rPr lang="en-US" dirty="0"/>
              <a:t>equations </a:t>
            </a:r>
            <a:r>
              <a:rPr lang="en-US" dirty="0" smtClean="0"/>
              <a:t>(set </a:t>
            </a:r>
            <a:r>
              <a:rPr lang="en-US" dirty="0"/>
              <a:t>up </a:t>
            </a:r>
            <a:r>
              <a:rPr lang="en-US" dirty="0" smtClean="0"/>
              <a:t>already)</a:t>
            </a:r>
            <a:endParaRPr lang="en-US" dirty="0"/>
          </a:p>
          <a:p>
            <a:endParaRPr lang="en-US" dirty="0"/>
          </a:p>
          <a:p>
            <a:r>
              <a:rPr lang="en-US" dirty="0"/>
              <a:t>Photon perturbations evolved differently before and after recombination at z = </a:t>
            </a:r>
            <a:r>
              <a:rPr lang="en-US" dirty="0" smtClean="0"/>
              <a:t>1100</a:t>
            </a:r>
          </a:p>
          <a:p>
            <a:endParaRPr lang="en-US" dirty="0"/>
          </a:p>
          <a:p>
            <a:r>
              <a:rPr lang="en-US" dirty="0"/>
              <a:t>Before r</a:t>
            </a:r>
            <a:r>
              <a:rPr lang="en-US" dirty="0" smtClean="0"/>
              <a:t>ecombination, </a:t>
            </a:r>
            <a:r>
              <a:rPr lang="en-US" dirty="0"/>
              <a:t>photons tightly coupled to matter, electrons </a:t>
            </a:r>
            <a:r>
              <a:rPr lang="en-US" dirty="0" smtClean="0"/>
              <a:t>protons </a:t>
            </a:r>
            <a:r>
              <a:rPr lang="en-US" dirty="0"/>
              <a:t>(baryon photon fluid</a:t>
            </a:r>
            <a:r>
              <a:rPr lang="en-US" dirty="0" smtClean="0"/>
              <a:t>)</a:t>
            </a:r>
          </a:p>
          <a:p>
            <a:endParaRPr lang="en-US" dirty="0"/>
          </a:p>
          <a:p>
            <a:r>
              <a:rPr lang="en-US" dirty="0" smtClean="0"/>
              <a:t>After recombination, </a:t>
            </a:r>
            <a:r>
              <a:rPr lang="en-US" dirty="0"/>
              <a:t>photons </a:t>
            </a:r>
            <a:r>
              <a:rPr lang="en-US" dirty="0" smtClean="0"/>
              <a:t>“free stream” </a:t>
            </a:r>
            <a:r>
              <a:rPr lang="en-US" dirty="0"/>
              <a:t>off surface of last scattering</a:t>
            </a:r>
          </a:p>
          <a:p>
            <a:pPr marL="114300" indent="0">
              <a:buNone/>
            </a:pPr>
            <a:endParaRPr lang="en-US" dirty="0"/>
          </a:p>
          <a:p>
            <a:r>
              <a:rPr lang="en-US" dirty="0"/>
              <a:t>Photon </a:t>
            </a:r>
            <a:r>
              <a:rPr lang="en-US" dirty="0" smtClean="0"/>
              <a:t>perturbations </a:t>
            </a:r>
            <a:r>
              <a:rPr lang="en-US" dirty="0"/>
              <a:t>do not change </a:t>
            </a:r>
            <a:r>
              <a:rPr lang="en-US" dirty="0" smtClean="0"/>
              <a:t>appreciably </a:t>
            </a:r>
            <a:r>
              <a:rPr lang="en-US" dirty="0"/>
              <a:t>in time, compared to </a:t>
            </a:r>
            <a:r>
              <a:rPr lang="en-US" dirty="0" smtClean="0"/>
              <a:t>matter; perturbations </a:t>
            </a:r>
            <a:r>
              <a:rPr lang="en-US" dirty="0"/>
              <a:t>set up in inflation remain linear in growth, </a:t>
            </a:r>
            <a:r>
              <a:rPr lang="en-US" dirty="0" smtClean="0"/>
              <a:t>small</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3</a:t>
            </a:fld>
            <a:endParaRPr lang="en-US" dirty="0"/>
          </a:p>
        </p:txBody>
      </p:sp>
    </p:spTree>
    <p:extLst>
      <p:ext uri="{BB962C8B-B14F-4D97-AF65-F5344CB8AC3E}">
        <p14:creationId xmlns:p14="http://schemas.microsoft.com/office/powerpoint/2010/main" val="2113107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Large </a:t>
            </a:r>
            <a:r>
              <a:rPr lang="en-US" dirty="0"/>
              <a:t>scale </a:t>
            </a:r>
            <a:r>
              <a:rPr lang="en-US" dirty="0" smtClean="0"/>
              <a:t>anisotropies </a:t>
            </a:r>
            <a:r>
              <a:rPr lang="en-US" dirty="0"/>
              <a:t>correspond to modes which have not had causal </a:t>
            </a:r>
            <a:r>
              <a:rPr lang="en-US" dirty="0" smtClean="0"/>
              <a:t>contact</a:t>
            </a:r>
            <a:r>
              <a:rPr lang="en-US" dirty="0"/>
              <a:t> </a:t>
            </a:r>
            <a:r>
              <a:rPr lang="en-US" dirty="0" smtClean="0"/>
              <a:t>from </a:t>
            </a:r>
            <a:r>
              <a:rPr lang="en-US" dirty="0"/>
              <a:t>inflationary </a:t>
            </a:r>
            <a:r>
              <a:rPr lang="en-US" dirty="0" smtClean="0"/>
              <a:t>era</a:t>
            </a:r>
            <a:endParaRPr lang="en-US" dirty="0"/>
          </a:p>
          <a:p>
            <a:endParaRPr lang="en-US" dirty="0"/>
          </a:p>
          <a:p>
            <a:r>
              <a:rPr lang="en-US" dirty="0"/>
              <a:t>Small scale </a:t>
            </a:r>
            <a:r>
              <a:rPr lang="en-US" dirty="0" smtClean="0"/>
              <a:t>mode, </a:t>
            </a:r>
            <a:r>
              <a:rPr lang="en-US" dirty="0"/>
              <a:t>display oscillatory amplitudes as a function of </a:t>
            </a:r>
            <a:r>
              <a:rPr lang="en-US" dirty="0" smtClean="0"/>
              <a:t>time; as </a:t>
            </a:r>
            <a:r>
              <a:rPr lang="en-US" dirty="0"/>
              <a:t>each mode enters the horizon the </a:t>
            </a:r>
            <a:r>
              <a:rPr lang="en-US" dirty="0" smtClean="0"/>
              <a:t>perturbation grows</a:t>
            </a:r>
          </a:p>
          <a:p>
            <a:pPr lvl="1"/>
            <a:r>
              <a:rPr lang="en-US" dirty="0" smtClean="0"/>
              <a:t>depending </a:t>
            </a:r>
            <a:r>
              <a:rPr lang="en-US" dirty="0"/>
              <a:t>on when the mode enters the horizon, we might see a maxima or minima of its </a:t>
            </a:r>
            <a:r>
              <a:rPr lang="en-US" dirty="0" smtClean="0"/>
              <a:t>perturbation (recall figure)</a:t>
            </a:r>
          </a:p>
          <a:p>
            <a:endParaRPr lang="en-US" dirty="0"/>
          </a:p>
          <a:p>
            <a:r>
              <a:rPr lang="en-US" dirty="0" smtClean="0"/>
              <a:t>spectrum </a:t>
            </a:r>
            <a:r>
              <a:rPr lang="en-US" dirty="0"/>
              <a:t>will have peaks and troughs depending on angular scales corresponding to these modes, which enter the </a:t>
            </a:r>
            <a:r>
              <a:rPr lang="en-US" dirty="0" smtClean="0"/>
              <a:t>horizon </a:t>
            </a:r>
            <a:r>
              <a:rPr lang="en-US" dirty="0"/>
              <a:t>at different times and have corresponding maxima or minima in </a:t>
            </a:r>
            <a:r>
              <a:rPr lang="en-US" dirty="0" smtClean="0"/>
              <a:t>perturbation</a:t>
            </a:r>
          </a:p>
          <a:p>
            <a:endParaRPr lang="en-US" dirty="0"/>
          </a:p>
          <a:p>
            <a:r>
              <a:rPr lang="en-US" dirty="0" smtClean="0"/>
              <a:t>The </a:t>
            </a:r>
            <a:r>
              <a:rPr lang="en-US" dirty="0"/>
              <a:t>acoustic oscillations are due to the pressure of the relativistic </a:t>
            </a:r>
            <a:r>
              <a:rPr lang="en-US" dirty="0" smtClean="0"/>
              <a:t>photons; more-or-less constant after surface </a:t>
            </a:r>
            <a:r>
              <a:rPr lang="en-US" dirty="0"/>
              <a:t>of last scattering/</a:t>
            </a:r>
            <a:r>
              <a:rPr lang="en-US" dirty="0" smtClean="0"/>
              <a:t>recombination occurs</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4</a:t>
            </a:fld>
            <a:endParaRPr lang="en-US" dirty="0"/>
          </a:p>
        </p:txBody>
      </p:sp>
    </p:spTree>
    <p:extLst>
      <p:ext uri="{BB962C8B-B14F-4D97-AF65-F5344CB8AC3E}">
        <p14:creationId xmlns:p14="http://schemas.microsoft.com/office/powerpoint/2010/main" val="9792988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p:txBody>
          <a:bodyPr>
            <a:normAutofit/>
          </a:bodyPr>
          <a:lstStyle/>
          <a:p>
            <a:r>
              <a:rPr lang="en-US" dirty="0" smtClean="0"/>
              <a:t>Basic </a:t>
            </a:r>
            <a:r>
              <a:rPr lang="en-US" dirty="0"/>
              <a:t>equation governing perturbation is </a:t>
            </a:r>
            <a:r>
              <a:rPr lang="en-US" dirty="0" smtClean="0"/>
              <a:t>2</a:t>
            </a:r>
            <a:r>
              <a:rPr lang="en-US" baseline="30000" dirty="0" smtClean="0"/>
              <a:t>nd</a:t>
            </a:r>
            <a:r>
              <a:rPr lang="en-US" dirty="0" smtClean="0"/>
              <a:t>-order ODE; forced harmonic oscillator</a:t>
            </a:r>
          </a:p>
          <a:p>
            <a:endParaRPr lang="en-US" dirty="0"/>
          </a:p>
          <a:p>
            <a:endParaRPr lang="en-US" dirty="0" smtClean="0"/>
          </a:p>
          <a:p>
            <a:endParaRPr lang="en-US" dirty="0" smtClean="0"/>
          </a:p>
          <a:p>
            <a:r>
              <a:rPr lang="en-US" dirty="0" smtClean="0"/>
              <a:t>Driving </a:t>
            </a:r>
            <a:r>
              <a:rPr lang="en-US" dirty="0"/>
              <a:t>force by gravity, velocity determined by </a:t>
            </a:r>
            <a:r>
              <a:rPr lang="en-US" dirty="0" smtClean="0"/>
              <a:t>c</a:t>
            </a:r>
            <a:r>
              <a:rPr lang="en-US" baseline="-25000" dirty="0" smtClean="0"/>
              <a:t>s</a:t>
            </a:r>
            <a:r>
              <a:rPr lang="en-US" dirty="0"/>
              <a:t>, </a:t>
            </a:r>
            <a:r>
              <a:rPr lang="en-US" dirty="0" smtClean="0"/>
              <a:t>sound speed in </a:t>
            </a:r>
            <a:r>
              <a:rPr lang="en-US" dirty="0"/>
              <a:t>the baryon photon </a:t>
            </a:r>
            <a:r>
              <a:rPr lang="en-US" dirty="0" smtClean="0"/>
              <a:t>fluid</a:t>
            </a:r>
          </a:p>
          <a:p>
            <a:pPr lvl="1"/>
            <a:r>
              <a:rPr lang="en-US" dirty="0"/>
              <a:t>d</a:t>
            </a:r>
            <a:r>
              <a:rPr lang="en-US" dirty="0" smtClean="0"/>
              <a:t>ifferent </a:t>
            </a:r>
            <a:r>
              <a:rPr lang="en-US" dirty="0"/>
              <a:t>baryon densities give different frequencies of oscillation (heavier fluid</a:t>
            </a:r>
            <a:r>
              <a:rPr lang="en-US" dirty="0" smtClean="0"/>
              <a:t>), also leads to greater disparity between over- and underdensities. </a:t>
            </a:r>
            <a:endParaRPr lang="en-US" dirty="0"/>
          </a:p>
          <a:p>
            <a:pPr marL="114300" indent="0">
              <a:buNone/>
            </a:pPr>
            <a:endParaRPr lang="en-US" dirty="0" smtClean="0"/>
          </a:p>
          <a:p>
            <a:r>
              <a:rPr lang="en-US" dirty="0" smtClean="0"/>
              <a:t>above equation ignores damping; damping occurs because scattering rate is not infinite</a:t>
            </a:r>
          </a:p>
        </p:txBody>
      </p:sp>
      <p:sp>
        <p:nvSpPr>
          <p:cNvPr id="4" name="Slide Number Placeholder 3"/>
          <p:cNvSpPr>
            <a:spLocks noGrp="1"/>
          </p:cNvSpPr>
          <p:nvPr>
            <p:ph type="sldNum" sz="quarter" idx="12"/>
          </p:nvPr>
        </p:nvSpPr>
        <p:spPr/>
        <p:txBody>
          <a:bodyPr/>
          <a:lstStyle/>
          <a:p>
            <a:fld id="{F2D1814F-ED03-D14C-B4D6-2DC0FB717435}" type="slidenum">
              <a:rPr lang="en-US" smtClean="0"/>
              <a:t>5</a:t>
            </a:fld>
            <a:endParaRPr lang="en-US" dirty="0"/>
          </a:p>
        </p:txBody>
      </p:sp>
      <p:pic>
        <p:nvPicPr>
          <p:cNvPr id="5" name="Picture 4" descr="Screen Shot 2016-05-27 at 5.00.25 am.png"/>
          <p:cNvPicPr>
            <a:picLocks noChangeAspect="1"/>
          </p:cNvPicPr>
          <p:nvPr/>
        </p:nvPicPr>
        <p:blipFill rotWithShape="1">
          <a:blip r:embed="rId2">
            <a:extLst>
              <a:ext uri="{28A0092B-C50C-407E-A947-70E740481C1C}">
                <a14:useLocalDpi xmlns:a14="http://schemas.microsoft.com/office/drawing/2010/main" val="0"/>
              </a:ext>
            </a:extLst>
          </a:blip>
          <a:srcRect l="3227" t="13672" r="3815" b="16670"/>
          <a:stretch/>
        </p:blipFill>
        <p:spPr>
          <a:xfrm>
            <a:off x="2791536" y="2197777"/>
            <a:ext cx="3066115" cy="606422"/>
          </a:xfrm>
          <a:prstGeom prst="rect">
            <a:avLst/>
          </a:prstGeom>
        </p:spPr>
      </p:pic>
    </p:spTree>
    <p:extLst>
      <p:ext uri="{BB962C8B-B14F-4D97-AF65-F5344CB8AC3E}">
        <p14:creationId xmlns:p14="http://schemas.microsoft.com/office/powerpoint/2010/main" val="6009489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p:txBody>
          <a:bodyPr>
            <a:normAutofit/>
          </a:bodyPr>
          <a:lstStyle/>
          <a:p>
            <a:r>
              <a:rPr lang="en-US" dirty="0" smtClean="0"/>
              <a:t>Mean </a:t>
            </a:r>
            <a:r>
              <a:rPr lang="en-US" dirty="0"/>
              <a:t>distance </a:t>
            </a:r>
            <a:r>
              <a:rPr lang="en-US" dirty="0" smtClean="0"/>
              <a:t>travelled shown below; </a:t>
            </a:r>
            <a:r>
              <a:rPr lang="en-US" dirty="0"/>
              <a:t>any </a:t>
            </a:r>
            <a:r>
              <a:rPr lang="en-US" dirty="0" smtClean="0"/>
              <a:t>perturbation smaller </a:t>
            </a:r>
            <a:r>
              <a:rPr lang="en-US" dirty="0"/>
              <a:t>than this scale would be washed out. In </a:t>
            </a:r>
            <a:r>
              <a:rPr lang="en-US" dirty="0" smtClean="0"/>
              <a:t>Fourier </a:t>
            </a:r>
            <a:r>
              <a:rPr lang="en-US" dirty="0"/>
              <a:t>space this means higher k</a:t>
            </a:r>
            <a:r>
              <a:rPr lang="en-US" dirty="0" smtClean="0"/>
              <a:t> </a:t>
            </a:r>
            <a:r>
              <a:rPr lang="en-US" dirty="0"/>
              <a:t>is </a:t>
            </a:r>
            <a:r>
              <a:rPr lang="en-US" dirty="0" smtClean="0"/>
              <a:t>damped</a:t>
            </a:r>
          </a:p>
          <a:p>
            <a:endParaRPr lang="en-US" dirty="0"/>
          </a:p>
          <a:p>
            <a:endParaRPr lang="en-US" dirty="0" smtClean="0"/>
          </a:p>
          <a:p>
            <a:endParaRPr lang="en-US" dirty="0"/>
          </a:p>
          <a:p>
            <a:pPr marL="114300" indent="0">
              <a:buNone/>
            </a:pPr>
            <a:endParaRPr lang="en-US" dirty="0"/>
          </a:p>
          <a:p>
            <a:r>
              <a:rPr lang="en-US" dirty="0" smtClean="0"/>
              <a:t>note that k </a:t>
            </a:r>
            <a:r>
              <a:rPr lang="en-US" dirty="0" smtClean="0">
                <a:latin typeface="Cambria"/>
                <a:cs typeface="Cambria"/>
              </a:rPr>
              <a:t>~ </a:t>
            </a:r>
            <a:r>
              <a:rPr lang="en-US" dirty="0" smtClean="0">
                <a:latin typeface="Calibri"/>
                <a:cs typeface="Calibri"/>
              </a:rPr>
              <a:t>1/</a:t>
            </a:r>
            <a:r>
              <a:rPr lang="en-US" dirty="0" smtClean="0">
                <a:latin typeface="Cambria"/>
                <a:cs typeface="Cambria"/>
              </a:rPr>
              <a:t>λ</a:t>
            </a:r>
            <a:endParaRPr lang="en-US" dirty="0" smtClean="0">
              <a:latin typeface="Cambria"/>
              <a:cs typeface="Cambria"/>
            </a:endParaRPr>
          </a:p>
          <a:p>
            <a:endParaRPr lang="en-US" dirty="0" smtClean="0">
              <a:latin typeface="Cambria"/>
              <a:cs typeface="Cambria"/>
            </a:endParaRPr>
          </a:p>
          <a:p>
            <a:r>
              <a:rPr lang="en-US" dirty="0" smtClean="0"/>
              <a:t>since n</a:t>
            </a:r>
            <a:r>
              <a:rPr lang="en-US" baseline="-25000" dirty="0" smtClean="0"/>
              <a:t>e</a:t>
            </a:r>
            <a:r>
              <a:rPr lang="en-US" dirty="0" smtClean="0"/>
              <a:t> is proportional to </a:t>
            </a:r>
            <a:r>
              <a:rPr lang="en-US" dirty="0" smtClean="0"/>
              <a:t>Ω</a:t>
            </a:r>
            <a:r>
              <a:rPr lang="en-US" baseline="-25000" dirty="0" smtClean="0"/>
              <a:t>b</a:t>
            </a:r>
            <a:r>
              <a:rPr lang="en-US" dirty="0" smtClean="0"/>
              <a:t> when the universe is ionised, a smaller baryon density leads to damping occurring at lower k (see next figure)</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6</a:t>
            </a:fld>
            <a:endParaRPr lang="en-US" dirty="0"/>
          </a:p>
        </p:txBody>
      </p:sp>
      <p:pic>
        <p:nvPicPr>
          <p:cNvPr id="6" name="Picture 5" descr="Screen Shot 2016-05-27 at 5.49.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637" y="2392196"/>
            <a:ext cx="3416300" cy="1600200"/>
          </a:xfrm>
          <a:prstGeom prst="rect">
            <a:avLst/>
          </a:prstGeom>
        </p:spPr>
      </p:pic>
    </p:spTree>
    <p:extLst>
      <p:ext uri="{BB962C8B-B14F-4D97-AF65-F5344CB8AC3E}">
        <p14:creationId xmlns:p14="http://schemas.microsoft.com/office/powerpoint/2010/main" val="181909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4" name="Slide Number Placeholder 3"/>
          <p:cNvSpPr>
            <a:spLocks noGrp="1"/>
          </p:cNvSpPr>
          <p:nvPr>
            <p:ph type="sldNum" sz="quarter" idx="12"/>
          </p:nvPr>
        </p:nvSpPr>
        <p:spPr/>
        <p:txBody>
          <a:bodyPr/>
          <a:lstStyle/>
          <a:p>
            <a:fld id="{F2D1814F-ED03-D14C-B4D6-2DC0FB717435}" type="slidenum">
              <a:rPr lang="en-US" smtClean="0"/>
              <a:t>7</a:t>
            </a:fld>
            <a:endParaRPr lang="en-US" dirty="0"/>
          </a:p>
        </p:txBody>
      </p:sp>
      <p:pic>
        <p:nvPicPr>
          <p:cNvPr id="5" name="Picture 4" descr="Screen Shot 2016-05-27 at 9.16.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78" y="1076031"/>
            <a:ext cx="7112000" cy="5422900"/>
          </a:xfrm>
          <a:prstGeom prst="rect">
            <a:avLst/>
          </a:prstGeom>
        </p:spPr>
      </p:pic>
    </p:spTree>
    <p:extLst>
      <p:ext uri="{BB962C8B-B14F-4D97-AF65-F5344CB8AC3E}">
        <p14:creationId xmlns:p14="http://schemas.microsoft.com/office/powerpoint/2010/main" val="418780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 Overview</a:t>
            </a:r>
            <a:endParaRPr lang="en-US" dirty="0"/>
          </a:p>
        </p:txBody>
      </p:sp>
      <p:sp>
        <p:nvSpPr>
          <p:cNvPr id="3" name="Content Placeholder 2"/>
          <p:cNvSpPr>
            <a:spLocks noGrp="1"/>
          </p:cNvSpPr>
          <p:nvPr>
            <p:ph idx="1"/>
          </p:nvPr>
        </p:nvSpPr>
        <p:spPr/>
        <p:txBody>
          <a:bodyPr>
            <a:normAutofit/>
          </a:bodyPr>
          <a:lstStyle/>
          <a:p>
            <a:r>
              <a:rPr lang="en-US" sz="2000" dirty="0" smtClean="0"/>
              <a:t>How </a:t>
            </a:r>
            <a:r>
              <a:rPr lang="en-US" sz="2000" dirty="0"/>
              <a:t>to relate this to post </a:t>
            </a:r>
            <a:r>
              <a:rPr lang="en-US" sz="2000" dirty="0" smtClean="0"/>
              <a:t>recombination anisotropies?</a:t>
            </a:r>
          </a:p>
          <a:p>
            <a:endParaRPr lang="en-US" sz="2000" dirty="0" smtClean="0"/>
          </a:p>
          <a:p>
            <a:r>
              <a:rPr lang="en-US" sz="2000" dirty="0" smtClean="0"/>
              <a:t>We </a:t>
            </a:r>
            <a:r>
              <a:rPr lang="en-US" sz="2000" dirty="0"/>
              <a:t>say that the photons from hot and cold spots are separated by </a:t>
            </a:r>
            <a:r>
              <a:rPr lang="en-US" sz="2000" dirty="0" smtClean="0"/>
              <a:t>some comoving distance k, with an </a:t>
            </a:r>
            <a:r>
              <a:rPr lang="en-US" sz="2000" dirty="0"/>
              <a:t>angular separation </a:t>
            </a:r>
            <a:endParaRPr lang="en-US" sz="2000" dirty="0" smtClean="0"/>
          </a:p>
          <a:p>
            <a:endParaRPr lang="en-US" sz="2000" dirty="0" smtClean="0"/>
          </a:p>
          <a:p>
            <a:pPr marL="114300" indent="0">
              <a:buNone/>
            </a:pPr>
            <a:r>
              <a:rPr lang="en-US" sz="2000" dirty="0" smtClean="0"/>
              <a:t>	</a:t>
            </a:r>
            <a:r>
              <a:rPr lang="en-US" sz="2000" dirty="0" smtClean="0"/>
              <a:t>θ</a:t>
            </a:r>
            <a:r>
              <a:rPr lang="en-US" sz="2000" dirty="0" smtClean="0"/>
              <a:t> </a:t>
            </a:r>
            <a:r>
              <a:rPr lang="en-US" sz="2000" dirty="0"/>
              <a:t>= k</a:t>
            </a:r>
            <a:r>
              <a:rPr lang="en-US" sz="2000" baseline="30000" dirty="0"/>
              <a:t>-1</a:t>
            </a:r>
            <a:r>
              <a:rPr lang="en-US" sz="2000" dirty="0"/>
              <a:t>/(distance between now and </a:t>
            </a:r>
            <a:r>
              <a:rPr lang="en-US" sz="2000" dirty="0" smtClean="0"/>
              <a:t>recombination)</a:t>
            </a:r>
          </a:p>
          <a:p>
            <a:endParaRPr lang="en-US" sz="2000" dirty="0"/>
          </a:p>
          <a:p>
            <a:r>
              <a:rPr lang="en-US" sz="2000" dirty="0" smtClean="0"/>
              <a:t>Decomposing </a:t>
            </a:r>
            <a:r>
              <a:rPr lang="en-US" sz="2000" dirty="0"/>
              <a:t>the </a:t>
            </a:r>
            <a:r>
              <a:rPr lang="en-US" sz="2000" dirty="0" smtClean="0"/>
              <a:t>temperature field </a:t>
            </a:r>
            <a:r>
              <a:rPr lang="en-US" sz="2000" dirty="0"/>
              <a:t>into multipoles, we </a:t>
            </a:r>
            <a:r>
              <a:rPr lang="en-US" sz="2000" dirty="0" smtClean="0"/>
              <a:t>find our angular scale roughly corresponds to </a:t>
            </a:r>
            <a:r>
              <a:rPr lang="en-US" sz="2000" dirty="0" smtClean="0"/>
              <a:t>θ</a:t>
            </a:r>
            <a:r>
              <a:rPr lang="en-US" sz="2000" dirty="0" smtClean="0"/>
              <a:t> = l</a:t>
            </a:r>
            <a:r>
              <a:rPr lang="en-US" sz="2000" baseline="30000" dirty="0" smtClean="0"/>
              <a:t>-1</a:t>
            </a:r>
          </a:p>
          <a:p>
            <a:endParaRPr lang="en-US" sz="2000" baseline="30000" dirty="0"/>
          </a:p>
          <a:p>
            <a:r>
              <a:rPr lang="en-US" sz="2000" dirty="0" smtClean="0"/>
              <a:t>since η</a:t>
            </a:r>
            <a:r>
              <a:rPr lang="en-US" sz="2000" baseline="-25000" dirty="0" smtClean="0"/>
              <a:t>*</a:t>
            </a:r>
            <a:r>
              <a:rPr lang="en-US" sz="2000" dirty="0" smtClean="0"/>
              <a:t> &lt;&lt; η</a:t>
            </a:r>
            <a:r>
              <a:rPr lang="en-US" sz="2000" baseline="-25000" dirty="0" smtClean="0"/>
              <a:t>0</a:t>
            </a:r>
            <a:r>
              <a:rPr lang="en-US" sz="2000" dirty="0" smtClean="0"/>
              <a:t>, we can project inhomogeneities (perturbations) of scale k onto anisotropies of scale</a:t>
            </a:r>
          </a:p>
          <a:p>
            <a:pPr marL="114300" indent="0" algn="ctr">
              <a:buNone/>
            </a:pPr>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F2D1814F-ED03-D14C-B4D6-2DC0FB717435}" type="slidenum">
              <a:rPr lang="en-US" smtClean="0"/>
              <a:t>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445914874"/>
              </p:ext>
            </p:extLst>
          </p:nvPr>
        </p:nvGraphicFramePr>
        <p:xfrm>
          <a:off x="3892549" y="5365504"/>
          <a:ext cx="917857" cy="566912"/>
        </p:xfrm>
        <a:graphic>
          <a:graphicData uri="http://schemas.openxmlformats.org/presentationml/2006/ole">
            <mc:AlternateContent xmlns:mc="http://schemas.openxmlformats.org/markup-compatibility/2006">
              <mc:Choice xmlns:v="urn:schemas-microsoft-com:vml" Requires="v">
                <p:oleObj spid="_x0000_s8236" name="Equation" r:id="rId4" imgW="431800" imgH="266700" progId="Equation.3">
                  <p:embed/>
                </p:oleObj>
              </mc:Choice>
              <mc:Fallback>
                <p:oleObj name="Equation" r:id="rId4" imgW="431800" imgH="266700" progId="Equation.3">
                  <p:embed/>
                  <p:pic>
                    <p:nvPicPr>
                      <p:cNvPr id="0" name=""/>
                      <p:cNvPicPr/>
                      <p:nvPr/>
                    </p:nvPicPr>
                    <p:blipFill>
                      <a:blip r:embed="rId5"/>
                      <a:stretch>
                        <a:fillRect/>
                      </a:stretch>
                    </p:blipFill>
                    <p:spPr>
                      <a:xfrm>
                        <a:off x="3892549" y="5365504"/>
                        <a:ext cx="917857" cy="566912"/>
                      </a:xfrm>
                      <a:prstGeom prst="rect">
                        <a:avLst/>
                      </a:prstGeom>
                    </p:spPr>
                  </p:pic>
                </p:oleObj>
              </mc:Fallback>
            </mc:AlternateContent>
          </a:graphicData>
        </a:graphic>
      </p:graphicFrame>
    </p:spTree>
    <p:extLst>
      <p:ext uri="{BB962C8B-B14F-4D97-AF65-F5344CB8AC3E}">
        <p14:creationId xmlns:p14="http://schemas.microsoft.com/office/powerpoint/2010/main" val="387127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785</TotalTime>
  <Words>1510</Words>
  <Application>Microsoft Macintosh PowerPoint</Application>
  <PresentationFormat>On-screen Show (4:3)</PresentationFormat>
  <Paragraphs>323</Paragraphs>
  <Slides>29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Adjacency</vt:lpstr>
      <vt:lpstr>Microsoft Equation</vt:lpstr>
      <vt:lpstr>Anisotropies</vt:lpstr>
      <vt:lpstr>8.1 Overview</vt:lpstr>
      <vt:lpstr>8.1 Overview</vt:lpstr>
      <vt:lpstr>8.1 Overview</vt:lpstr>
      <vt:lpstr>8.1 Overview</vt:lpstr>
      <vt:lpstr>8.1 Overview</vt:lpstr>
      <vt:lpstr>8.1 Overview</vt:lpstr>
      <vt:lpstr>8.1 Overview</vt:lpstr>
      <vt:lpstr>8.1 Overview</vt:lpstr>
      <vt:lpstr>8.1 Overview</vt:lpstr>
      <vt:lpstr>8.2 Large-scale anisotropies</vt:lpstr>
      <vt:lpstr>8.2 Large-scale anisotropies</vt:lpstr>
      <vt:lpstr>8.2 Large-scale anisotropies</vt:lpstr>
      <vt:lpstr>8.2 Large-scale anisotropies</vt:lpstr>
      <vt:lpstr>8.2 Large-scale anisotropies</vt:lpstr>
      <vt:lpstr>8.3 Acoustic oscillations</vt:lpstr>
      <vt:lpstr>8.3 Acoustic oscillations</vt:lpstr>
      <vt:lpstr>8.3 Acoustic oscillations</vt:lpstr>
      <vt:lpstr>8.3 Acoustic oscillations</vt:lpstr>
      <vt:lpstr>8.3 Acoustic oscillations</vt:lpstr>
      <vt:lpstr>8.3 Acoustic oscillations</vt:lpstr>
      <vt:lpstr>8.3 Acoustic oscillations</vt:lpstr>
      <vt:lpstr>8.3 Acoustic oscillations</vt:lpstr>
      <vt:lpstr>8.3 Acoustic oscillations</vt:lpstr>
      <vt:lpstr>8.3 Acoustic oscillations</vt:lpstr>
      <vt:lpstr>8.3 Acoustic oscillations</vt:lpstr>
      <vt:lpstr>8.4 Diffusion Damping</vt:lpstr>
      <vt:lpstr>8.4 Diffusion Damping</vt:lpstr>
      <vt:lpstr>8.4 Diffusion Damping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Anistropies</dc:title>
  <dc:creator>Braden Moore</dc:creator>
  <cp:lastModifiedBy>Braden Moore</cp:lastModifiedBy>
  <cp:revision>400</cp:revision>
  <cp:lastPrinted>2016-05-26T13:13:37Z</cp:lastPrinted>
  <dcterms:created xsi:type="dcterms:W3CDTF">2016-05-26T10:34:00Z</dcterms:created>
  <dcterms:modified xsi:type="dcterms:W3CDTF">2016-05-26T23:39:03Z</dcterms:modified>
</cp:coreProperties>
</file>