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0788" autoAdjust="0"/>
  </p:normalViewPr>
  <p:slideViewPr>
    <p:cSldViewPr snapToGrid="0" snapToObjects="1">
      <p:cViewPr>
        <p:scale>
          <a:sx n="80" d="100"/>
          <a:sy n="80" d="100"/>
        </p:scale>
        <p:origin x="-246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92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3D9B-1F1E-D34E-9D73-E854E9674294}" type="datetimeFigureOut">
              <a:rPr lang="en-US" smtClean="0"/>
              <a:t>16/05/16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EAD6-373D-0C4B-B2AE-255F5E850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ACBD-50EB-E14E-AB79-3211CD21C9E6}" type="datetimeFigureOut">
              <a:rPr lang="en-US" smtClean="0"/>
              <a:t>16/05/16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9981-6ADE-A84E-BE29-1305C650E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72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1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4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1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9981-6ADE-A84E-BE29-1305C650E6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7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36E4-5667-3C42-91CE-B8B1A7103597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8BF-DD10-0147-8D61-FF9FEF8D7CD9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4193-756F-3F4E-86F0-DD543DF50C04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9D7-25D9-9949-ABDD-784B67E3573D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B82B-383A-6C4F-AA87-CE1BBFB6A272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C492-2092-F640-A20D-3ED6D0E9BB62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F40B-38E9-6642-94DA-9F0778064B63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E5FC-24CD-7F48-91FC-760F9DAED975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729B-79E2-7A4F-9CC0-49F3EFB40355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1621-3B90-574D-9017-0AC773FADE4E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ED31-5EF8-9E47-8BC2-E9D491AE2082}" type="datetime1">
              <a:rPr lang="en-AU" smtClean="0"/>
              <a:t>16/05/16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2FC326-B147-0948-8781-AD3F6FF96672}" type="datetime1">
              <a:rPr lang="en-AU" smtClean="0"/>
              <a:t>16/05/16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7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8.emf"/><Relationship Id="rId8" Type="http://schemas.openxmlformats.org/officeDocument/2006/relationships/oleObject" Target="../embeddings/Microsoft_Equation5.bin"/><Relationship Id="rId9" Type="http://schemas.openxmlformats.org/officeDocument/2006/relationships/image" Target="../media/image9.emf"/><Relationship Id="rId10" Type="http://schemas.openxmlformats.org/officeDocument/2006/relationships/oleObject" Target="../embeddings/Microsoft_Equation6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0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7.e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13.emf"/><Relationship Id="rId7" Type="http://schemas.openxmlformats.org/officeDocument/2006/relationships/oleObject" Target="../embeddings/Microsoft_Equation8.bin"/><Relationship Id="rId8" Type="http://schemas.openxmlformats.org/officeDocument/2006/relationships/image" Target="../media/image14.emf"/><Relationship Id="rId9" Type="http://schemas.openxmlformats.org/officeDocument/2006/relationships/oleObject" Target="../embeddings/Microsoft_Equation9.bin"/><Relationship Id="rId10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Equation11.bin"/><Relationship Id="rId7" Type="http://schemas.openxmlformats.org/officeDocument/2006/relationships/image" Target="../media/image18.emf"/><Relationship Id="rId8" Type="http://schemas.openxmlformats.org/officeDocument/2006/relationships/oleObject" Target="../embeddings/Microsoft_Equation12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The search for </a:t>
            </a:r>
            <a:r>
              <a:rPr lang="en-US" sz="4800" dirty="0"/>
              <a:t>τ → </a:t>
            </a:r>
            <a:r>
              <a:rPr lang="en-US" sz="4800" dirty="0" smtClean="0"/>
              <a:t>l </a:t>
            </a:r>
            <a:r>
              <a:rPr lang="en-US" sz="4800" dirty="0"/>
              <a:t>γ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at Belle and Belle II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Braden Moore</a:t>
            </a:r>
          </a:p>
          <a:p>
            <a:endParaRPr lang="en-US" dirty="0"/>
          </a:p>
          <a:p>
            <a:r>
              <a:rPr lang="en-US" sz="1800" dirty="0" smtClean="0"/>
              <a:t>Under the supervision of Dr. Phillip Urquijo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1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source of LFV in the MSSM is the potential misalignment between lepton and slepton mass matrices.” </a:t>
            </a:r>
            <a:r>
              <a:rPr lang="en-US" i="1" dirty="0" smtClean="0"/>
              <a:t>Brignole, Rossi </a:t>
            </a:r>
            <a:r>
              <a:rPr lang="en-US" dirty="0" smtClean="0"/>
              <a:t>(2004).</a:t>
            </a:r>
          </a:p>
          <a:p>
            <a:endParaRPr lang="en-US" dirty="0"/>
          </a:p>
          <a:p>
            <a:r>
              <a:rPr lang="en-US" dirty="0" smtClean="0"/>
              <a:t>Not sure if I need this slide (or others specifically discussing models, since theorists will know these models a lot better than I will, and I don’t actually need to know the specifics)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1672065"/>
            <a:ext cx="3662271" cy="1734336"/>
            <a:chOff x="457200" y="1672065"/>
            <a:chExt cx="3662271" cy="1734336"/>
          </a:xfrm>
        </p:grpSpPr>
        <p:sp>
          <p:nvSpPr>
            <p:cNvPr id="5" name="Rectangle 4"/>
            <p:cNvSpPr/>
            <p:nvPr/>
          </p:nvSpPr>
          <p:spPr>
            <a:xfrm>
              <a:off x="457200" y="1672065"/>
              <a:ext cx="3662271" cy="17343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45576" y="1819275"/>
              <a:ext cx="3063897" cy="1341767"/>
              <a:chOff x="683163" y="1761058"/>
              <a:chExt cx="3675224" cy="1609484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671555"/>
                  </p:ext>
                </p:extLst>
              </p:nvPr>
            </p:nvGraphicFramePr>
            <p:xfrm>
              <a:off x="1398436" y="2409894"/>
              <a:ext cx="2959951" cy="960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1" name="Equation" r:id="rId4" imgW="1485900" imgH="482600" progId="Equation.3">
                      <p:embed/>
                    </p:oleObj>
                  </mc:Choice>
                  <mc:Fallback>
                    <p:oleObj name="Equation" r:id="rId4" imgW="1485900" imgH="482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398436" y="2409894"/>
                            <a:ext cx="2959951" cy="96064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9042160"/>
                  </p:ext>
                </p:extLst>
              </p:nvPr>
            </p:nvGraphicFramePr>
            <p:xfrm>
              <a:off x="683163" y="1761058"/>
              <a:ext cx="3418125" cy="554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" name="Equation" r:id="rId6" imgW="1409700" imgH="228600" progId="Equation.3">
                      <p:embed/>
                    </p:oleObj>
                  </mc:Choice>
                  <mc:Fallback>
                    <p:oleObj name="Equation" r:id="rId6" imgW="1409700" imgH="228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83163" y="1761058"/>
                            <a:ext cx="3418125" cy="5541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463722" y="4408488"/>
            <a:ext cx="3265042" cy="1358024"/>
            <a:chOff x="463722" y="4408488"/>
            <a:chExt cx="3265042" cy="135802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610258"/>
                </p:ext>
              </p:extLst>
            </p:nvPr>
          </p:nvGraphicFramePr>
          <p:xfrm>
            <a:off x="1255445" y="4971153"/>
            <a:ext cx="2473319" cy="795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" name="Equation" r:id="rId8" imgW="1498600" imgH="482600" progId="Equation.3">
                    <p:embed/>
                  </p:oleObj>
                </mc:Choice>
                <mc:Fallback>
                  <p:oleObj name="Equation" r:id="rId8" imgW="14986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55445" y="4971153"/>
                          <a:ext cx="2473319" cy="7953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675610"/>
                </p:ext>
              </p:extLst>
            </p:nvPr>
          </p:nvGraphicFramePr>
          <p:xfrm>
            <a:off x="463722" y="4408488"/>
            <a:ext cx="31400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" name="Equation" r:id="rId10" imgW="1562100" imgH="228600" progId="Equation.3">
                    <p:embed/>
                  </p:oleObj>
                </mc:Choice>
                <mc:Fallback>
                  <p:oleObj name="Equation" r:id="rId10" imgW="15621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3722" y="4408488"/>
                          <a:ext cx="3140075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" name="Picture 13" descr="belle-mu-GS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230196"/>
            <a:ext cx="2740394" cy="2762058"/>
          </a:xfrm>
          <a:prstGeom prst="rect">
            <a:avLst/>
          </a:prstGeom>
        </p:spPr>
      </p:pic>
      <p:pic>
        <p:nvPicPr>
          <p:cNvPr id="15" name="Picture 14" descr="babar-mu-GSR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"/>
          <a:stretch/>
        </p:blipFill>
        <p:spPr>
          <a:xfrm>
            <a:off x="5230368" y="3597545"/>
            <a:ext cx="2740394" cy="2649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2964" y="2992254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inv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τ →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  <a:ea typeface="+mj-ea"/>
                <a:cs typeface="+mj-cs"/>
              </a:rPr>
              <a:t>μ γ </a:t>
            </a:r>
            <a:r>
              <a:rPr lang="en-US" sz="1400" dirty="0" smtClean="0">
                <a:ea typeface="Lucida Grande"/>
                <a:cs typeface="Lucida Grande"/>
              </a:rPr>
              <a:t>at Belle (</a:t>
            </a:r>
            <a:r>
              <a:rPr lang="en-US" sz="1400" i="1" dirty="0" smtClean="0">
                <a:ea typeface="Lucida Grande"/>
                <a:cs typeface="Lucida Grande"/>
              </a:rPr>
              <a:t>Hayasaka, </a:t>
            </a:r>
            <a:r>
              <a:rPr lang="en-US" sz="1400" dirty="0" smtClean="0">
                <a:ea typeface="Lucida Grande"/>
                <a:cs typeface="Lucida Grande"/>
              </a:rPr>
              <a:t>2008)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32964" y="6219696"/>
            <a:ext cx="339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Figure: M</a:t>
            </a:r>
            <a:r>
              <a:rPr lang="en-US" sz="1400" baseline="-25000" dirty="0" smtClean="0"/>
              <a:t>bc </a:t>
            </a:r>
            <a:r>
              <a:rPr lang="en-US" sz="1400" dirty="0" smtClean="0"/>
              <a:t>- ΔE distribution in the search for </a:t>
            </a:r>
            <a:r>
              <a:rPr lang="en-US" sz="1400" spc="-100" dirty="0">
                <a:solidFill>
                  <a:srgbClr val="2F2B20"/>
                </a:solidFill>
                <a:latin typeface="Cambria"/>
              </a:rPr>
              <a:t>τ → μ γ </a:t>
            </a:r>
            <a:r>
              <a:rPr lang="en-US" sz="1400" spc="-100" dirty="0" smtClean="0">
                <a:solidFill>
                  <a:srgbClr val="2F2B20"/>
                </a:solidFill>
                <a:latin typeface="Cambria"/>
              </a:rPr>
              <a:t> </a:t>
            </a:r>
            <a:r>
              <a:rPr lang="en-US" sz="1400" dirty="0" smtClean="0">
                <a:ea typeface="Lucida Grande"/>
                <a:cs typeface="Lucida Grande"/>
              </a:rPr>
              <a:t>at Babar(</a:t>
            </a:r>
            <a:r>
              <a:rPr lang="en-US" sz="1400" i="1" dirty="0" smtClean="0">
                <a:ea typeface="Lucida Grande"/>
                <a:cs typeface="Lucida Grande"/>
              </a:rPr>
              <a:t>Babar Collaboration, </a:t>
            </a:r>
            <a:r>
              <a:rPr lang="en-US" sz="1400" dirty="0" smtClean="0">
                <a:ea typeface="Lucida Grande"/>
                <a:cs typeface="Lucida Grande"/>
              </a:rPr>
              <a:t>2010)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26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searches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tauLFV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" r="8301" b="2005"/>
          <a:stretch/>
        </p:blipFill>
        <p:spPr>
          <a:xfrm rot="5400000">
            <a:off x="2785488" y="536310"/>
            <a:ext cx="3306874" cy="723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473" y="5899221"/>
            <a:ext cx="585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Figure: Current and future sensitivities on </a:t>
            </a:r>
          </a:p>
          <a:p>
            <a:pPr algn="ctr"/>
            <a:r>
              <a:rPr lang="en-US" dirty="0" smtClean="0"/>
              <a:t>tau LFV branching fractions (</a:t>
            </a:r>
            <a:r>
              <a:rPr lang="en-US" i="1" dirty="0" smtClean="0"/>
              <a:t>Urquijo</a:t>
            </a:r>
            <a:r>
              <a:rPr lang="en-US" dirty="0" smtClean="0"/>
              <a:t>, 2016)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82958"/>
              </p:ext>
            </p:extLst>
          </p:nvPr>
        </p:nvGraphicFramePr>
        <p:xfrm>
          <a:off x="1380067" y="1757524"/>
          <a:ext cx="2091266" cy="68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" name="Equation" r:id="rId5" imgW="1473200" imgH="482600" progId="Equation.3">
                  <p:embed/>
                </p:oleObj>
              </mc:Choice>
              <mc:Fallback>
                <p:oleObj name="Equation" r:id="rId5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0067" y="1757524"/>
                        <a:ext cx="2091266" cy="68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65513"/>
              </p:ext>
            </p:extLst>
          </p:nvPr>
        </p:nvGraphicFramePr>
        <p:xfrm>
          <a:off x="4949825" y="1757363"/>
          <a:ext cx="2127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Equation" r:id="rId7" imgW="1498600" imgH="482600" progId="Equation.3">
                  <p:embed/>
                </p:oleObj>
              </mc:Choice>
              <mc:Fallback>
                <p:oleObj name="Equation" r:id="rId7" imgW="149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9825" y="1757363"/>
                        <a:ext cx="21272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77297"/>
              </p:ext>
            </p:extLst>
          </p:nvPr>
        </p:nvGraphicFramePr>
        <p:xfrm>
          <a:off x="649023" y="1404938"/>
          <a:ext cx="14620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" name="Equation" r:id="rId9" imgW="965200" imgH="215900" progId="Equation.3">
                  <p:embed/>
                </p:oleObj>
              </mc:Choice>
              <mc:Fallback>
                <p:oleObj name="Equation" r:id="rId9" imgW="965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9023" y="1404938"/>
                        <a:ext cx="1462088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18259"/>
              </p:ext>
            </p:extLst>
          </p:nvPr>
        </p:nvGraphicFramePr>
        <p:xfrm>
          <a:off x="4151313" y="1404938"/>
          <a:ext cx="159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name="Equation" r:id="rId11" imgW="1054100" imgH="215900" progId="Equation.3">
                  <p:embed/>
                </p:oleObj>
              </mc:Choice>
              <mc:Fallback>
                <p:oleObj name="Equation" r:id="rId1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1313" y="1404938"/>
                        <a:ext cx="1598612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39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backgrounds </a:t>
            </a:r>
            <a:r>
              <a:rPr lang="en-US" dirty="0"/>
              <a:t>for τ </a:t>
            </a:r>
            <a:r>
              <a:rPr lang="en-US" sz="24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τ</a:t>
            </a:r>
            <a:r>
              <a:rPr lang="en-US" dirty="0"/>
              <a:t>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 smtClean="0"/>
              <a:t> μ ν ν</a:t>
            </a:r>
          </a:p>
          <a:p>
            <a:pPr lvl="1"/>
            <a:r>
              <a:rPr lang="en-US" dirty="0" smtClean="0"/>
              <a:t>τ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π ν (π misidentified as </a:t>
            </a:r>
            <a:r>
              <a:rPr lang="en-US" dirty="0"/>
              <a:t>μ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e e </a:t>
            </a:r>
            <a:r>
              <a:rPr lang="en-US" dirty="0" smtClean="0">
                <a:solidFill>
                  <a:srgbClr val="2F2B20"/>
                </a:solidFill>
                <a:latin typeface="+mj-lt"/>
              </a:rPr>
              <a:t>→</a:t>
            </a:r>
            <a:r>
              <a:rPr lang="en-US" sz="1600" dirty="0" smtClean="0">
                <a:solidFill>
                  <a:srgbClr val="2F2B20"/>
                </a:solidFill>
              </a:rPr>
              <a:t> </a:t>
            </a:r>
            <a:r>
              <a:rPr lang="en-US" dirty="0" smtClean="0"/>
              <a:t>μ μ γ</a:t>
            </a:r>
          </a:p>
          <a:p>
            <a:r>
              <a:rPr lang="en-US" dirty="0" smtClean="0"/>
              <a:t>approx 1.5 million signal (</a:t>
            </a:r>
            <a:r>
              <a:rPr lang="en-US" dirty="0"/>
              <a:t>τ </a:t>
            </a:r>
            <a:r>
              <a:rPr lang="en-US" sz="2000" dirty="0">
                <a:latin typeface="+mj-lt"/>
              </a:rPr>
              <a:t>→</a:t>
            </a:r>
            <a:r>
              <a:rPr lang="en-US" sz="1600" dirty="0"/>
              <a:t> </a:t>
            </a:r>
            <a:r>
              <a:rPr lang="en-US" dirty="0"/>
              <a:t>μ γ</a:t>
            </a:r>
            <a:r>
              <a:rPr lang="en-US" dirty="0" smtClean="0"/>
              <a:t>) MC events produced</a:t>
            </a:r>
          </a:p>
          <a:p>
            <a:r>
              <a:rPr lang="en-US" dirty="0" smtClean="0"/>
              <a:t>approx 3500 million generic (tau-pair) MC events produced by the Belle II Collaboration</a:t>
            </a:r>
          </a:p>
          <a:p>
            <a:r>
              <a:rPr lang="en-US" dirty="0"/>
              <a:t>24 selection criteria added (based on previous Belle search)</a:t>
            </a:r>
          </a:p>
          <a:p>
            <a:r>
              <a:rPr lang="en-US" dirty="0"/>
              <a:t>cuts made to suppress various backgrounds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9644" y="1783853"/>
            <a:ext cx="3958169" cy="2926879"/>
            <a:chOff x="370414" y="1690386"/>
            <a:chExt cx="4159249" cy="2926879"/>
          </a:xfrm>
        </p:grpSpPr>
        <p:pic>
          <p:nvPicPr>
            <p:cNvPr id="11" name="Picture 10" descr="deltaE_vs_Minv_sig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1"/>
              <a:ext cx="2926879" cy="4159249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2199496">
              <a:off x="2288348" y="2305989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77927" y="2964340"/>
            <a:ext cx="3816218" cy="2692166"/>
            <a:chOff x="370414" y="1690388"/>
            <a:chExt cx="4159249" cy="2926879"/>
          </a:xfrm>
        </p:grpSpPr>
        <p:pic>
          <p:nvPicPr>
            <p:cNvPr id="10" name="Picture 9" descr="deltaE_vs_Minv_BG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86599" y="1074203"/>
              <a:ext cx="2926879" cy="4159249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 rot="2199496">
              <a:off x="2289650" y="2310228"/>
              <a:ext cx="489186" cy="10724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340" y="4772824"/>
            <a:ext cx="4095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signal MC 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after selection cuts</a:t>
            </a:r>
          </a:p>
          <a:p>
            <a:pPr algn="ctr"/>
            <a:r>
              <a:rPr lang="en-US" dirty="0" smtClean="0"/>
              <a:t>(59,265 events out of 1,632,596)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00699" y="1799347"/>
            <a:ext cx="3499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Figure: M</a:t>
            </a:r>
            <a:r>
              <a:rPr lang="en-US" baseline="-25000" dirty="0" smtClean="0"/>
              <a:t>inv </a:t>
            </a:r>
            <a:r>
              <a:rPr lang="en-US" dirty="0" smtClean="0"/>
              <a:t>- ΔE distribution for </a:t>
            </a:r>
          </a:p>
          <a:p>
            <a:pPr algn="ctr"/>
            <a:r>
              <a:rPr lang="en-US" dirty="0" smtClean="0"/>
              <a:t>background</a:t>
            </a:r>
            <a:r>
              <a:rPr lang="en-US" dirty="0"/>
              <a:t> </a:t>
            </a:r>
            <a:r>
              <a:rPr lang="en-US" dirty="0" smtClean="0"/>
              <a:t>MC after selection cuts</a:t>
            </a:r>
          </a:p>
          <a:p>
            <a:pPr algn="ctr"/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events out of </a:t>
            </a:r>
            <a:r>
              <a:rPr lang="en-US" dirty="0" smtClean="0"/>
              <a:t>5,938,869)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79962"/>
              </p:ext>
            </p:extLst>
          </p:nvPr>
        </p:nvGraphicFramePr>
        <p:xfrm>
          <a:off x="1371600" y="5961063"/>
          <a:ext cx="18621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6" imgW="1193800" imgH="203200" progId="Equation.3">
                  <p:embed/>
                </p:oleObj>
              </mc:Choice>
              <mc:Fallback>
                <p:oleObj name="Equation" r:id="rId6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5961063"/>
                        <a:ext cx="1862138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3065"/>
              </p:ext>
            </p:extLst>
          </p:nvPr>
        </p:nvGraphicFramePr>
        <p:xfrm>
          <a:off x="5143500" y="5942013"/>
          <a:ext cx="22193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8" imgW="1422400" imgH="228600" progId="Equation.3">
                  <p:embed/>
                </p:oleObj>
              </mc:Choice>
              <mc:Fallback>
                <p:oleObj name="Equation" r:id="rId8" imgW="142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3500" y="5942013"/>
                        <a:ext cx="221932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96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LFV is an exciting place to search for new physics</a:t>
            </a:r>
          </a:p>
          <a:p>
            <a:r>
              <a:rPr lang="en-US" dirty="0"/>
              <a:t>neutrino masses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determining a value of BR(</a:t>
            </a:r>
            <a:r>
              <a:rPr lang="en-US" dirty="0"/>
              <a:t>τ </a:t>
            </a:r>
            <a:r>
              <a:rPr lang="en-US" dirty="0" smtClean="0">
                <a:latin typeface="+mj-lt"/>
              </a:rPr>
              <a:t>→ l</a:t>
            </a:r>
            <a:r>
              <a:rPr lang="en-US" dirty="0" smtClean="0"/>
              <a:t> γ) can exclude certain models</a:t>
            </a:r>
          </a:p>
          <a:p>
            <a:r>
              <a:rPr lang="en-US" dirty="0" smtClean="0"/>
              <a:t>negligible SM background means an observation would be an unambiguous signature of NP</a:t>
            </a:r>
          </a:p>
          <a:p>
            <a:r>
              <a:rPr lang="en-US" dirty="0" smtClean="0"/>
              <a:t>analysis framework is being set up for Belle II data analyses</a:t>
            </a:r>
          </a:p>
          <a:p>
            <a:endParaRPr lang="en-US" dirty="0"/>
          </a:p>
          <a:p>
            <a:r>
              <a:rPr lang="en-US" dirty="0" smtClean="0"/>
              <a:t>my next steps?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</a:t>
            </a:r>
            <a:r>
              <a:rPr lang="en-US" sz="4400" dirty="0" smtClean="0"/>
              <a:t>→ l </a:t>
            </a:r>
            <a:r>
              <a:rPr lang="en-US" sz="4400" dirty="0"/>
              <a:t>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</a:t>
            </a:r>
            <a:r>
              <a:rPr lang="en-US" dirty="0" smtClean="0"/>
              <a:t>l γ is a prohibited decay in the SM for massless neutrinos</a:t>
            </a:r>
          </a:p>
          <a:p>
            <a:r>
              <a:rPr lang="en-US" dirty="0" smtClean="0"/>
              <a:t>extending the SM to include neutrino masses allows flavour mixing between generations </a:t>
            </a:r>
            <a:r>
              <a:rPr lang="en-US" dirty="0" smtClean="0">
                <a:latin typeface="+mj-lt"/>
              </a:rPr>
              <a:t>→</a:t>
            </a:r>
            <a:r>
              <a:rPr lang="en-US" dirty="0" smtClean="0"/>
              <a:t> LFV can occur</a:t>
            </a:r>
          </a:p>
          <a:p>
            <a:r>
              <a:rPr lang="en-US" dirty="0" smtClean="0"/>
              <a:t>even so, LFV in the SM + massive neutrinos is suppressed and is unobservably small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40088"/>
              </p:ext>
            </p:extLst>
          </p:nvPr>
        </p:nvGraphicFramePr>
        <p:xfrm>
          <a:off x="2452854" y="4188285"/>
          <a:ext cx="3603051" cy="71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346200" imgH="266700" progId="Equation.3">
                  <p:embed/>
                </p:oleObj>
              </mc:Choice>
              <mc:Fallback>
                <p:oleObj name="Equation" r:id="rId3" imgW="1346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2854" y="4188285"/>
                        <a:ext cx="3603051" cy="71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71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Introduction: </a:t>
            </a:r>
            <a:r>
              <a:rPr lang="en-US" sz="4400" dirty="0"/>
              <a:t>τ → </a:t>
            </a:r>
            <a:r>
              <a:rPr lang="en-US" sz="4400" dirty="0" smtClean="0"/>
              <a:t>l </a:t>
            </a:r>
            <a:r>
              <a:rPr lang="en-US" sz="4400" dirty="0"/>
              <a:t>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unobservably small branching fraction for LFV processes allows </a:t>
            </a:r>
            <a:r>
              <a:rPr lang="en-US" dirty="0"/>
              <a:t>N</a:t>
            </a:r>
            <a:r>
              <a:rPr lang="en-US" dirty="0" smtClean="0"/>
              <a:t>ew Physics (NP) to be probed without SM contamination</a:t>
            </a:r>
          </a:p>
          <a:p>
            <a:r>
              <a:rPr lang="en-US" dirty="0" smtClean="0"/>
              <a:t>of the tau processes, </a:t>
            </a:r>
            <a:r>
              <a:rPr lang="en-US" dirty="0">
                <a:solidFill>
                  <a:srgbClr val="2F2B20"/>
                </a:solidFill>
              </a:rPr>
              <a:t>τ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l </a:t>
            </a:r>
            <a:r>
              <a:rPr lang="en-US" dirty="0" smtClean="0">
                <a:solidFill>
                  <a:srgbClr val="2F2B20"/>
                </a:solidFill>
              </a:rPr>
              <a:t>γ </a:t>
            </a:r>
            <a:r>
              <a:rPr lang="en-US" dirty="0" smtClean="0"/>
              <a:t>decays predicted to be dominant</a:t>
            </a:r>
          </a:p>
          <a:p>
            <a:r>
              <a:rPr lang="en-US" dirty="0" smtClean="0"/>
              <a:t>why taus</a:t>
            </a:r>
            <a:r>
              <a:rPr lang="en-US" dirty="0"/>
              <a:t> </a:t>
            </a:r>
            <a:r>
              <a:rPr lang="en-US" dirty="0" smtClean="0"/>
              <a:t>not muons? muons are easier to produce!</a:t>
            </a:r>
          </a:p>
          <a:p>
            <a:r>
              <a:rPr lang="en-US" dirty="0" smtClean="0"/>
              <a:t>expected branching fraction               greater than μ</a:t>
            </a:r>
            <a:r>
              <a:rPr lang="en-US" dirty="0" smtClean="0">
                <a:solidFill>
                  <a:srgbClr val="2F2B20"/>
                </a:solidFill>
              </a:rPr>
              <a:t> </a:t>
            </a:r>
            <a:r>
              <a:rPr lang="en-US" dirty="0">
                <a:solidFill>
                  <a:srgbClr val="2F2B20"/>
                </a:solidFill>
                <a:latin typeface="Cambria"/>
              </a:rPr>
              <a:t>→</a:t>
            </a:r>
            <a:r>
              <a:rPr lang="en-US" dirty="0">
                <a:solidFill>
                  <a:srgbClr val="2F2B20"/>
                </a:solidFill>
              </a:rPr>
              <a:t> </a:t>
            </a:r>
            <a:r>
              <a:rPr lang="en-US" dirty="0" smtClean="0">
                <a:solidFill>
                  <a:srgbClr val="2F2B20"/>
                </a:solidFill>
              </a:rPr>
              <a:t>e </a:t>
            </a:r>
            <a:r>
              <a:rPr lang="en-US" dirty="0">
                <a:solidFill>
                  <a:srgbClr val="2F2B20"/>
                </a:solidFill>
              </a:rPr>
              <a:t>γ</a:t>
            </a:r>
            <a:r>
              <a:rPr lang="en-US" dirty="0" smtClean="0"/>
              <a:t> due to tau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81190"/>
              </p:ext>
            </p:extLst>
          </p:nvPr>
        </p:nvGraphicFramePr>
        <p:xfrm>
          <a:off x="4102100" y="3485168"/>
          <a:ext cx="8651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469900" imgH="215900" progId="Equation.3">
                  <p:embed/>
                </p:oleObj>
              </mc:Choice>
              <mc:Fallback>
                <p:oleObj name="Equation" r:id="rId3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100" y="3485168"/>
                        <a:ext cx="865188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4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LFV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Screen Shot 2016-05-16 at 2.01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87"/>
          <a:stretch/>
        </p:blipFill>
        <p:spPr>
          <a:xfrm>
            <a:off x="1298221" y="1773567"/>
            <a:ext cx="6472729" cy="32681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0" y="5228364"/>
            <a:ext cx="664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Present and future experimental </a:t>
            </a:r>
          </a:p>
          <a:p>
            <a:pPr algn="ctr"/>
            <a:r>
              <a:rPr lang="en-US" dirty="0" smtClean="0"/>
              <a:t>sensitivities for LFV processes (Paradisi, 2015)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7200" y="2189237"/>
            <a:ext cx="5751689" cy="3225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3733934"/>
            <a:ext cx="5751689" cy="668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Motivations for LFV searches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mechanisms to explain neutrino mixing necessarily introduce LFV (???)</a:t>
            </a:r>
          </a:p>
          <a:p>
            <a:r>
              <a:rPr lang="en-US" dirty="0" smtClean="0"/>
              <a:t>2) interesting anomalies, such as </a:t>
            </a:r>
            <a:r>
              <a:rPr lang="en-US" spc="-100" dirty="0">
                <a:latin typeface="Cambria"/>
                <a:ea typeface="+mj-ea"/>
                <a:cs typeface="+mj-cs"/>
              </a:rPr>
              <a:t>h → τ μ </a:t>
            </a:r>
            <a:r>
              <a:rPr lang="en-US" dirty="0" smtClean="0"/>
              <a:t>excess, can ….?</a:t>
            </a:r>
          </a:p>
          <a:p>
            <a:r>
              <a:rPr lang="en-US" dirty="0" smtClean="0"/>
              <a:t>3) many NP models predict LFV to occur, AND predict the branching fractions – experimentally determining LFV branching fractions can rule out certain models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Okay I need more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1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Neutrino mixing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CMS found some excess ???</a:t>
            </a:r>
          </a:p>
          <a:p>
            <a:r>
              <a:rPr lang="en-US" dirty="0" smtClean="0"/>
              <a:t>ATLAS found (not) an excess (?)</a:t>
            </a:r>
            <a:endParaRPr lang="en-US" i="1" dirty="0"/>
          </a:p>
          <a:p>
            <a:r>
              <a:rPr lang="en-US" i="1" dirty="0" smtClean="0"/>
              <a:t>Aristizal Sierra </a:t>
            </a:r>
            <a:r>
              <a:rPr lang="en-US" dirty="0" smtClean="0"/>
              <a:t>and </a:t>
            </a:r>
            <a:r>
              <a:rPr lang="en-US" i="1" dirty="0" smtClean="0"/>
              <a:t>Vicente</a:t>
            </a:r>
            <a:r>
              <a:rPr lang="en-US" dirty="0" smtClean="0"/>
              <a:t> (2014) propose an explanation of observed excess</a:t>
            </a:r>
          </a:p>
          <a:p>
            <a:r>
              <a:rPr lang="en-US" dirty="0" smtClean="0"/>
              <a:t>Type-III 2HDM (two Higgs doublet model) allows LFV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→ τ </a:t>
            </a:r>
            <a:r>
              <a:rPr lang="en-US" dirty="0" smtClean="0"/>
              <a:t>μ excess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h-tau-mu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13227"/>
          <a:stretch/>
        </p:blipFill>
        <p:spPr>
          <a:xfrm>
            <a:off x="360438" y="1507363"/>
            <a:ext cx="4635640" cy="3572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438" y="5356572"/>
            <a:ext cx="4950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Figure: BR(h </a:t>
            </a:r>
            <a:r>
              <a:rPr lang="en-US" sz="1600" dirty="0" smtClean="0">
                <a:latin typeface="+mj-lt"/>
              </a:rPr>
              <a:t>→</a:t>
            </a:r>
            <a:r>
              <a:rPr lang="en-US" sz="1600" dirty="0" smtClean="0"/>
              <a:t> τ μ) as a function of BR(</a:t>
            </a:r>
            <a:r>
              <a:rPr lang="en-US" sz="1600" dirty="0"/>
              <a:t>τ </a:t>
            </a:r>
            <a:r>
              <a:rPr lang="en-US" sz="1600" dirty="0">
                <a:latin typeface="+mj-lt"/>
              </a:rPr>
              <a:t>→</a:t>
            </a:r>
            <a:r>
              <a:rPr lang="en-US" sz="1600" dirty="0"/>
              <a:t> μ </a:t>
            </a:r>
            <a:r>
              <a:rPr lang="en-US" sz="1600" dirty="0" smtClean="0"/>
              <a:t>γ) </a:t>
            </a:r>
          </a:p>
          <a:p>
            <a:pPr algn="ctr"/>
            <a:r>
              <a:rPr lang="en-US" sz="1600" dirty="0" smtClean="0"/>
              <a:t>(Aristizabal Sierra and Vicente, 2014)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75128" y="1753809"/>
            <a:ext cx="3499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horizontal lines are 1σ bands on </a:t>
            </a:r>
            <a:r>
              <a:rPr lang="en-US" dirty="0"/>
              <a:t>BR(h </a:t>
            </a:r>
            <a:r>
              <a:rPr lang="en-US" dirty="0">
                <a:latin typeface="+mj-lt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τ μ) </a:t>
            </a:r>
            <a:r>
              <a:rPr lang="en-US" dirty="0" smtClean="0"/>
              <a:t>(at 90% CL)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vertical lines are (right) current upper limit </a:t>
            </a:r>
            <a:r>
              <a:rPr lang="en-US" dirty="0"/>
              <a:t>BR(τ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) and (left) Belle II expected sensitivity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under this model we would expect to find a signature in Belle II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Models predicting </a:t>
            </a:r>
            <a:r>
              <a:rPr lang="en-US" sz="4000" dirty="0">
                <a:solidFill>
                  <a:srgbClr val="073E87"/>
                </a:solidFill>
              </a:rPr>
              <a:t>τ → l γ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704644"/>
            <a:ext cx="7620000" cy="516467"/>
          </a:xfrm>
        </p:spPr>
        <p:txBody>
          <a:bodyPr/>
          <a:lstStyle/>
          <a:p>
            <a:r>
              <a:rPr lang="en-US" dirty="0" smtClean="0"/>
              <a:t>recall present and future bounds on some LFV processes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Screen Shot 2016-05-16 at 2.46.1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/>
          <a:stretch/>
        </p:blipFill>
        <p:spPr>
          <a:xfrm>
            <a:off x="2153362" y="1318859"/>
            <a:ext cx="4473222" cy="2608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890" y="3886140"/>
            <a:ext cx="60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2: Branching fractions of </a:t>
            </a:r>
            <a:r>
              <a:rPr lang="en-US" dirty="0"/>
              <a:t>τ </a:t>
            </a:r>
            <a:r>
              <a:rPr lang="en-US" dirty="0">
                <a:latin typeface="+mj-lt"/>
              </a:rPr>
              <a:t>→</a:t>
            </a:r>
            <a:r>
              <a:rPr lang="en-US" dirty="0"/>
              <a:t> μ γ</a:t>
            </a:r>
            <a:r>
              <a:rPr lang="en-US" dirty="0" smtClean="0"/>
              <a:t>, predicted by models of new physics beyond the SM (various sources)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7612" y="5389613"/>
            <a:ext cx="6032048" cy="903669"/>
            <a:chOff x="1117612" y="5389613"/>
            <a:chExt cx="6032048" cy="903669"/>
          </a:xfrm>
        </p:grpSpPr>
        <p:grpSp>
          <p:nvGrpSpPr>
            <p:cNvPr id="8" name="Group 7"/>
            <p:cNvGrpSpPr/>
            <p:nvPr/>
          </p:nvGrpSpPr>
          <p:grpSpPr>
            <a:xfrm>
              <a:off x="1117612" y="5389613"/>
              <a:ext cx="6032048" cy="903669"/>
              <a:chOff x="868286" y="2554111"/>
              <a:chExt cx="7064489" cy="1058340"/>
            </a:xfrm>
          </p:grpSpPr>
          <p:pic>
            <p:nvPicPr>
              <p:cNvPr id="6" name="Picture 5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492" b="39497"/>
              <a:stretch/>
            </p:blipFill>
            <p:spPr>
              <a:xfrm>
                <a:off x="868286" y="2906894"/>
                <a:ext cx="7057885" cy="705557"/>
              </a:xfrm>
              <a:prstGeom prst="rect">
                <a:avLst/>
              </a:prstGeom>
            </p:spPr>
          </p:pic>
          <p:pic>
            <p:nvPicPr>
              <p:cNvPr id="7" name="Picture 6" descr="Screen Shot 2016-05-16 at 2.01.23 pm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94" b="89201"/>
              <a:stretch/>
            </p:blipFill>
            <p:spPr>
              <a:xfrm>
                <a:off x="874890" y="2554111"/>
                <a:ext cx="7057885" cy="366889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/>
            <p:cNvCxnSpPr/>
            <p:nvPr/>
          </p:nvCxnSpPr>
          <p:spPr>
            <a:xfrm flipH="1">
              <a:off x="1275646" y="6293282"/>
              <a:ext cx="57375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21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726</Words>
  <Application>Microsoft Macintosh PowerPoint</Application>
  <PresentationFormat>On-screen Show (4:3)</PresentationFormat>
  <Paragraphs>97</Paragraphs>
  <Slides>15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Adjacency</vt:lpstr>
      <vt:lpstr>Microsoft Equation</vt:lpstr>
      <vt:lpstr>The search for τ → l γ  at Belle and Belle II</vt:lpstr>
      <vt:lpstr>Introduction: τ → l γ</vt:lpstr>
      <vt:lpstr>Introduction: τ → l γ</vt:lpstr>
      <vt:lpstr>Other LFV</vt:lpstr>
      <vt:lpstr>Motivations for LFV searches</vt:lpstr>
      <vt:lpstr>Neutrino mixing</vt:lpstr>
      <vt:lpstr>h → τ μ excess</vt:lpstr>
      <vt:lpstr>h → τ μ excess</vt:lpstr>
      <vt:lpstr>Models predicting τ → l γ</vt:lpstr>
      <vt:lpstr>MSSM</vt:lpstr>
      <vt:lpstr>Current searches</vt:lpstr>
      <vt:lpstr>Future searches</vt:lpstr>
      <vt:lpstr>My search</vt:lpstr>
      <vt:lpstr>My search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search for tau to ell gamma at Belle and Belle II</dc:title>
  <dc:creator>Braden Moore</dc:creator>
  <cp:lastModifiedBy>Braden Moore</cp:lastModifiedBy>
  <cp:revision>237</cp:revision>
  <dcterms:created xsi:type="dcterms:W3CDTF">2016-05-16T03:30:56Z</dcterms:created>
  <dcterms:modified xsi:type="dcterms:W3CDTF">2016-05-16T08:26:46Z</dcterms:modified>
</cp:coreProperties>
</file>