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11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73" r:id="rId10"/>
    <p:sldId id="271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2" autoAdjust="0"/>
    <p:restoredTop sz="91626" autoAdjust="0"/>
  </p:normalViewPr>
  <p:slideViewPr>
    <p:cSldViewPr snapToGrid="0" snapToObjects="1">
      <p:cViewPr>
        <p:scale>
          <a:sx n="95" d="100"/>
          <a:sy n="95" d="100"/>
        </p:scale>
        <p:origin x="-187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92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53D9B-1F1E-D34E-9D73-E854E9674294}" type="datetimeFigureOut">
              <a:rPr lang="en-US" smtClean="0"/>
              <a:t>17/05/16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FEAD6-373D-0C4B-B2AE-255F5E850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ACBD-50EB-E14E-AB79-3211CD21C9E6}" type="datetimeFigureOut">
              <a:rPr lang="en-US" smtClean="0"/>
              <a:t>17/05/16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9981-6ADE-A84E-BE29-1305C650E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72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Belle</a:t>
            </a:r>
            <a:r>
              <a:rPr lang="en-US" baseline="0" dirty="0" smtClean="0"/>
              <a:t> 	– cross section of production of taus</a:t>
            </a:r>
          </a:p>
          <a:p>
            <a:r>
              <a:rPr lang="en-US" baseline="0" dirty="0" smtClean="0"/>
              <a:t>	- number of taus produced</a:t>
            </a:r>
          </a:p>
          <a:p>
            <a:r>
              <a:rPr lang="en-US" baseline="0" dirty="0" smtClean="0"/>
              <a:t>	- number of background events expected</a:t>
            </a:r>
          </a:p>
          <a:p>
            <a:r>
              <a:rPr lang="en-US" baseline="0" dirty="0" smtClean="0"/>
              <a:t>	- include backgrounds (diagrams)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Belle II - ~50 billion tau pairs</a:t>
            </a:r>
          </a:p>
          <a:p>
            <a:r>
              <a:rPr lang="en-US" baseline="0" dirty="0" smtClean="0"/>
              <a:t>	-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14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9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3,500</a:t>
            </a:r>
            <a:r>
              <a:rPr lang="en-US" baseline="0" dirty="0" smtClean="0"/>
              <a:t> million with beam background, ~1,000 without beam background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generic = </a:t>
            </a:r>
            <a:r>
              <a:rPr lang="en-US" baseline="0" dirty="0" err="1" smtClean="0"/>
              <a:t>ee</a:t>
            </a:r>
            <a:r>
              <a:rPr lang="en-US" baseline="0" dirty="0" smtClean="0"/>
              <a:t>-&gt;tau tau, both </a:t>
            </a:r>
            <a:r>
              <a:rPr lang="en-US" baseline="0" dirty="0" err="1" smtClean="0"/>
              <a:t>taus</a:t>
            </a:r>
            <a:r>
              <a:rPr lang="en-US" baseline="0" dirty="0" smtClean="0"/>
              <a:t> decay via SM processes (as given in PDG)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various backgrounds include </a:t>
            </a:r>
            <a:r>
              <a:rPr lang="en-US" baseline="0" dirty="0" err="1" smtClean="0"/>
              <a:t>bhabha</a:t>
            </a:r>
            <a:r>
              <a:rPr lang="en-US" baseline="0" dirty="0" smtClean="0"/>
              <a:t>, continuum suppression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7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7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calculable</a:t>
            </a:r>
          </a:p>
          <a:p>
            <a:r>
              <a:rPr lang="en-US" dirty="0" smtClean="0"/>
              <a:t>	-</a:t>
            </a:r>
            <a:r>
              <a:rPr lang="en-US" baseline="0" dirty="0" smtClean="0"/>
              <a:t> include diagram of tau -&gt; mu gamma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 - recall Emilie’s slides (dipole enhancement)</a:t>
            </a:r>
          </a:p>
          <a:p>
            <a:r>
              <a:rPr lang="en-US" dirty="0" smtClean="0"/>
              <a:t>	- if Higgs like NP, couples stronger to Higgs</a:t>
            </a:r>
          </a:p>
          <a:p>
            <a:r>
              <a:rPr lang="en-US" dirty="0" smtClean="0"/>
              <a:t>	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	-</a:t>
            </a:r>
            <a:r>
              <a:rPr lang="en-US" baseline="0" dirty="0" smtClean="0"/>
              <a:t> Deltas (scalars) are Higgs-like; tau could couple to doubly-charged Higgs which could mediate charged LFV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7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results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5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better plot (Emilie’s thing)</a:t>
            </a:r>
          </a:p>
          <a:p>
            <a:r>
              <a:rPr lang="en-US" dirty="0" smtClean="0"/>
              <a:t>Put</a:t>
            </a:r>
            <a:r>
              <a:rPr lang="en-US" baseline="0" dirty="0" smtClean="0"/>
              <a:t> in ATLAS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3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“Reduce</a:t>
            </a:r>
            <a:r>
              <a:rPr lang="en-US" baseline="0" dirty="0" smtClean="0"/>
              <a:t> parts of phase space”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4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</a:t>
            </a:r>
            <a:r>
              <a:rPr lang="en-US" baseline="0" dirty="0" smtClean="0"/>
              <a:t>-&gt;tau tau cross section ~0.9nb (0.919nb)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Belle 	– cross section of production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number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number of background events expected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include backgrounds (diagrams)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Belle II - ~50 billion tau pairs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36E4-5667-3C42-91CE-B8B1A7103597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18BF-DD10-0147-8D61-FF9FEF8D7CD9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4193-756F-3F4E-86F0-DD543DF50C04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89D7-25D9-9949-ABDD-784B67E3573D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B82B-383A-6C4F-AA87-CE1BBFB6A27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C492-2092-F640-A20D-3ED6D0E9BB6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F40B-38E9-6642-94DA-9F0778064B63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E5FC-24CD-7F48-91FC-760F9DAED975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729B-79E2-7A4F-9CC0-49F3EFB40355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1621-3B90-574D-9017-0AC773FADE4E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D31-5EF8-9E47-8BC2-E9D491AE208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2FC326-B147-0948-8781-AD3F6FF96672}" type="datetime1">
              <a:rPr lang="en-AU" smtClean="0"/>
              <a:t>17/05/16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6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7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8.emf"/><Relationship Id="rId10" Type="http://schemas.openxmlformats.org/officeDocument/2006/relationships/oleObject" Target="../embeddings/Microsoft_Equation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6.emf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22.emf"/><Relationship Id="rId7" Type="http://schemas.openxmlformats.org/officeDocument/2006/relationships/oleObject" Target="../embeddings/Microsoft_Equation6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2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search for </a:t>
            </a:r>
            <a:r>
              <a:rPr lang="en-US" sz="4800" dirty="0"/>
              <a:t>τ → </a:t>
            </a:r>
            <a:r>
              <a:rPr lang="en-US" sz="4800" dirty="0" smtClean="0"/>
              <a:t>l </a:t>
            </a:r>
            <a:r>
              <a:rPr lang="en-US" sz="4800" dirty="0"/>
              <a:t>γ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at Belle and Belle II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Braden Moore</a:t>
            </a:r>
          </a:p>
          <a:p>
            <a:endParaRPr lang="en-US" dirty="0"/>
          </a:p>
          <a:p>
            <a:r>
              <a:rPr lang="en-US" sz="1800" dirty="0" smtClean="0"/>
              <a:t>Under the supervision of Dr. Phillip Urquijo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Belle </a:t>
            </a:r>
            <a:r>
              <a:rPr lang="en-US" dirty="0" smtClean="0"/>
              <a:t>&amp; </a:t>
            </a:r>
            <a:r>
              <a:rPr lang="en-US" dirty="0" smtClean="0"/>
              <a:t>Belle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5592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Belle </a:t>
            </a:r>
            <a:r>
              <a:rPr lang="en-US" dirty="0" smtClean="0"/>
              <a:t>– 1000 fb</a:t>
            </a:r>
            <a:r>
              <a:rPr lang="en-US" sz="2000" baseline="30000" dirty="0" smtClean="0"/>
              <a:t>-1</a:t>
            </a:r>
            <a:r>
              <a:rPr lang="en-US" dirty="0" smtClean="0"/>
              <a:t> of data (full run data)</a:t>
            </a:r>
          </a:p>
          <a:p>
            <a:pPr lvl="1"/>
            <a:r>
              <a:rPr lang="en-US" dirty="0" smtClean="0"/>
              <a:t>e</a:t>
            </a:r>
            <a:r>
              <a:rPr lang="en-US" baseline="30000" dirty="0" smtClean="0"/>
              <a:t>+</a:t>
            </a:r>
            <a:r>
              <a:rPr lang="en-US" dirty="0" smtClean="0"/>
              <a:t> e</a:t>
            </a:r>
            <a:r>
              <a:rPr lang="en-US" baseline="30000" dirty="0" smtClean="0"/>
              <a:t>-</a:t>
            </a:r>
            <a:r>
              <a:rPr lang="en-US" dirty="0" smtClean="0"/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τ</a:t>
            </a:r>
            <a:r>
              <a:rPr lang="en-US" baseline="30000" dirty="0" smtClean="0">
                <a:solidFill>
                  <a:prstClr val="black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prstClr val="black"/>
                </a:solidFill>
              </a:rPr>
              <a:t>τ</a:t>
            </a:r>
            <a:r>
              <a:rPr lang="en-US" baseline="30000" dirty="0" smtClean="0">
                <a:solidFill>
                  <a:prstClr val="black"/>
                </a:solidFill>
              </a:rPr>
              <a:t>-</a:t>
            </a: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~ </a:t>
            </a:r>
            <a:r>
              <a:rPr lang="en-US" dirty="0" smtClean="0"/>
              <a:t>900 × 10</a:t>
            </a:r>
            <a:r>
              <a:rPr lang="en-US" baseline="30000" dirty="0" smtClean="0"/>
              <a:t>6</a:t>
            </a:r>
            <a:r>
              <a:rPr lang="en-US" dirty="0" smtClean="0"/>
              <a:t> tau-pairs</a:t>
            </a:r>
          </a:p>
          <a:p>
            <a:pPr lvl="1">
              <a:buClr>
                <a:srgbClr val="4584D3"/>
              </a:buClr>
            </a:pPr>
            <a:r>
              <a:rPr lang="en-US" dirty="0" err="1">
                <a:solidFill>
                  <a:prstClr val="black"/>
                </a:solidFill>
              </a:rPr>
              <a:t>τ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prstClr val="black"/>
                </a:solidFill>
              </a:rPr>
              <a:t> μ </a:t>
            </a:r>
            <a:r>
              <a:rPr lang="en-US" dirty="0" err="1">
                <a:solidFill>
                  <a:prstClr val="black"/>
                </a:solidFill>
              </a:rPr>
              <a:t>ν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ν</a:t>
            </a: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fr-FR" dirty="0" smtClean="0">
                <a:latin typeface="+mj-lt"/>
              </a:rPr>
              <a:t>~ </a:t>
            </a:r>
            <a:r>
              <a:rPr lang="fr-FR" dirty="0" smtClean="0"/>
              <a:t>150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6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/>
              <a:t> π </a:t>
            </a:r>
            <a:r>
              <a:rPr lang="en-US" dirty="0" err="1"/>
              <a:t>ν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fr-FR" dirty="0" smtClean="0">
                <a:latin typeface="+mj-lt"/>
              </a:rPr>
              <a:t>~</a:t>
            </a:r>
            <a:r>
              <a:rPr lang="fr-FR" dirty="0" smtClean="0"/>
              <a:t> 100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6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</a:p>
          <a:p>
            <a:pPr lvl="1">
              <a:buClr>
                <a:srgbClr val="4584D3"/>
              </a:buClr>
            </a:pPr>
            <a:r>
              <a:rPr lang="en-US" dirty="0"/>
              <a:t>e </a:t>
            </a:r>
            <a:r>
              <a:rPr lang="en-US" dirty="0" smtClean="0"/>
              <a:t>e </a:t>
            </a:r>
            <a:r>
              <a:rPr lang="en-US" dirty="0">
                <a:solidFill>
                  <a:srgbClr val="2F2B20"/>
                </a:solidFill>
              </a:rPr>
              <a:t>→</a:t>
            </a:r>
            <a:r>
              <a:rPr lang="en-US" sz="1600" dirty="0">
                <a:solidFill>
                  <a:srgbClr val="2F2B20"/>
                </a:solidFill>
              </a:rPr>
              <a:t> </a:t>
            </a:r>
            <a:r>
              <a:rPr lang="en-US" dirty="0"/>
              <a:t>μ μ </a:t>
            </a:r>
            <a:r>
              <a:rPr lang="en-US" dirty="0" smtClean="0"/>
              <a:t>γ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fr-FR" dirty="0">
                <a:solidFill>
                  <a:prstClr val="black"/>
                </a:solidFill>
                <a:latin typeface="Cambria"/>
              </a:rPr>
              <a:t>~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250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6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</a:p>
          <a:p>
            <a:pPr lvl="1">
              <a:buClr>
                <a:srgbClr val="4584D3"/>
              </a:buClr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/>
              <a:t>Belle II – </a:t>
            </a:r>
            <a:r>
              <a:rPr lang="en-US" dirty="0" smtClean="0"/>
              <a:t>50 ab</a:t>
            </a:r>
            <a:r>
              <a:rPr lang="en-US" baseline="30000" dirty="0"/>
              <a:t>-</a:t>
            </a:r>
            <a:r>
              <a:rPr lang="en-US" baseline="30000" dirty="0" smtClean="0"/>
              <a:t>1</a:t>
            </a:r>
            <a:r>
              <a:rPr lang="en-US" dirty="0" smtClean="0"/>
              <a:t> (predicted luminosity)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baseline="30000" dirty="0"/>
              <a:t>+</a:t>
            </a:r>
            <a:r>
              <a:rPr lang="en-US" dirty="0"/>
              <a:t> e</a:t>
            </a:r>
            <a:r>
              <a:rPr lang="en-US" baseline="30000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τ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</a:rPr>
              <a:t>τ</a:t>
            </a:r>
            <a:r>
              <a:rPr lang="en-US" baseline="30000" dirty="0">
                <a:solidFill>
                  <a:prstClr val="black"/>
                </a:solidFill>
              </a:rPr>
              <a:t>-</a:t>
            </a:r>
            <a:r>
              <a:rPr lang="en-US" dirty="0"/>
              <a:t>	</a:t>
            </a:r>
            <a:r>
              <a:rPr lang="en-US" dirty="0">
                <a:latin typeface="+mj-lt"/>
              </a:rPr>
              <a:t>~</a:t>
            </a:r>
            <a:r>
              <a:rPr lang="en-US" dirty="0"/>
              <a:t> </a:t>
            </a:r>
            <a:r>
              <a:rPr lang="en-US" dirty="0" smtClean="0"/>
              <a:t>450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8 </a:t>
            </a:r>
            <a:r>
              <a:rPr lang="en-US" dirty="0" smtClean="0"/>
              <a:t>tau</a:t>
            </a:r>
            <a:r>
              <a:rPr lang="en-US" dirty="0"/>
              <a:t>-pairs</a:t>
            </a:r>
          </a:p>
          <a:p>
            <a:pPr lvl="1">
              <a:buClr>
                <a:srgbClr val="4584D3"/>
              </a:buClr>
            </a:pPr>
            <a:r>
              <a:rPr lang="en-US" dirty="0" err="1">
                <a:solidFill>
                  <a:prstClr val="black"/>
                </a:solidFill>
              </a:rPr>
              <a:t>τ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>
                <a:solidFill>
                  <a:prstClr val="black"/>
                </a:solidFill>
              </a:rPr>
              <a:t> μ </a:t>
            </a:r>
            <a:r>
              <a:rPr lang="en-US" dirty="0" err="1">
                <a:solidFill>
                  <a:prstClr val="black"/>
                </a:solidFill>
              </a:rPr>
              <a:t>ν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ν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fr-FR" dirty="0">
                <a:latin typeface="+mj-lt"/>
              </a:rPr>
              <a:t>~</a:t>
            </a:r>
            <a:r>
              <a:rPr lang="fr-FR" dirty="0"/>
              <a:t> </a:t>
            </a:r>
            <a:r>
              <a:rPr lang="fr-FR" dirty="0"/>
              <a:t> </a:t>
            </a:r>
            <a:r>
              <a:rPr lang="fr-FR" dirty="0" smtClean="0"/>
              <a:t> 75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8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/>
              <a:t> π </a:t>
            </a:r>
            <a:r>
              <a:rPr lang="en-US" dirty="0" err="1"/>
              <a:t>ν</a:t>
            </a:r>
            <a:r>
              <a:rPr lang="en-US" dirty="0"/>
              <a:t> 	</a:t>
            </a:r>
            <a:r>
              <a:rPr lang="fr-FR" dirty="0">
                <a:latin typeface="+mj-lt"/>
              </a:rPr>
              <a:t>~</a:t>
            </a:r>
            <a:r>
              <a:rPr lang="fr-FR" dirty="0"/>
              <a:t>  </a:t>
            </a:r>
            <a:r>
              <a:rPr lang="fr-FR" dirty="0" smtClean="0"/>
              <a:t> 50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8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4584D3"/>
              </a:buClr>
            </a:pPr>
            <a:r>
              <a:rPr lang="en-US" dirty="0"/>
              <a:t>e e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sz="1600" dirty="0">
                <a:solidFill>
                  <a:srgbClr val="2F2B20"/>
                </a:solidFill>
              </a:rPr>
              <a:t> </a:t>
            </a:r>
            <a:r>
              <a:rPr lang="en-US" dirty="0"/>
              <a:t>μ μ γ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fr-FR" dirty="0">
                <a:solidFill>
                  <a:prstClr val="black"/>
                </a:solidFill>
                <a:latin typeface="Cambria"/>
              </a:rPr>
              <a:t>~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125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8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  <a:endParaRPr lang="en-US" dirty="0">
              <a:solidFill>
                <a:prstClr val="black"/>
              </a:solidFill>
            </a:endParaRPr>
          </a:p>
          <a:p>
            <a:pPr>
              <a:buClr>
                <a:srgbClr val="4584D3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411480" lvl="1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2842" y="2340549"/>
            <a:ext cx="338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× 50 more luminosity at</a:t>
            </a:r>
          </a:p>
          <a:p>
            <a:pPr algn="just"/>
            <a:r>
              <a:rPr lang="en-US" sz="2400" dirty="0" smtClean="0"/>
              <a:t>Belle II compared to Belle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598737" y="4318000"/>
            <a:ext cx="473070" cy="1066800"/>
          </a:xfrm>
          <a:prstGeom prst="rightBrace">
            <a:avLst>
              <a:gd name="adj1" fmla="val 53782"/>
              <a:gd name="adj2" fmla="val 507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1807" y="4549068"/>
            <a:ext cx="33101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at my current BG efficiencies (10</a:t>
            </a:r>
            <a:r>
              <a:rPr lang="en-US" sz="1600" baseline="30000" dirty="0" smtClean="0"/>
              <a:t>-4 </a:t>
            </a:r>
            <a:r>
              <a:rPr lang="en-US" sz="1600" dirty="0" smtClean="0"/>
              <a:t>%):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mbria"/>
              </a:rPr>
              <a:t>~</a:t>
            </a:r>
            <a:r>
              <a:rPr lang="en-US" sz="1600" dirty="0" smtClean="0"/>
              <a:t>10,000 background events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8064" y="5397931"/>
            <a:ext cx="346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 </a:t>
            </a:r>
            <a:r>
              <a:rPr lang="en-US" sz="1600" dirty="0"/>
              <a:t>e </a:t>
            </a:r>
            <a:r>
              <a:rPr lang="en-US" sz="1600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sz="1600" dirty="0">
                <a:solidFill>
                  <a:srgbClr val="2F2B20"/>
                </a:solidFill>
              </a:rPr>
              <a:t> </a:t>
            </a:r>
            <a:r>
              <a:rPr lang="en-US" sz="1600" dirty="0"/>
              <a:t>μ μ </a:t>
            </a:r>
            <a:r>
              <a:rPr lang="en-US" sz="1600" dirty="0" smtClean="0"/>
              <a:t>γ background not yet studied</a:t>
            </a:r>
            <a:endParaRPr lang="en-US" sz="1600" dirty="0"/>
          </a:p>
        </p:txBody>
      </p:sp>
      <p:sp>
        <p:nvSpPr>
          <p:cNvPr id="9" name="Right Brace 8"/>
          <p:cNvSpPr/>
          <p:nvPr/>
        </p:nvSpPr>
        <p:spPr>
          <a:xfrm>
            <a:off x="4589663" y="5481483"/>
            <a:ext cx="170771" cy="240613"/>
          </a:xfrm>
          <a:prstGeom prst="rightBrace">
            <a:avLst>
              <a:gd name="adj1" fmla="val 53782"/>
              <a:gd name="adj2" fmla="val 507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1672065"/>
            <a:ext cx="3662271" cy="1734336"/>
            <a:chOff x="457200" y="1672065"/>
            <a:chExt cx="3662271" cy="1734336"/>
          </a:xfrm>
        </p:grpSpPr>
        <p:sp>
          <p:nvSpPr>
            <p:cNvPr id="5" name="Rectangle 4"/>
            <p:cNvSpPr/>
            <p:nvPr/>
          </p:nvSpPr>
          <p:spPr>
            <a:xfrm>
              <a:off x="457200" y="1672065"/>
              <a:ext cx="3662271" cy="17343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2613" y="1806575"/>
              <a:ext cx="3041650" cy="1354138"/>
              <a:chOff x="607637" y="1745824"/>
              <a:chExt cx="3648539" cy="1624323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8873570"/>
                  </p:ext>
                </p:extLst>
              </p:nvPr>
            </p:nvGraphicFramePr>
            <p:xfrm>
              <a:off x="1496920" y="2410407"/>
              <a:ext cx="2759256" cy="95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9" name="Equation" r:id="rId4" imgW="1384300" imgH="482600" progId="Equation.3">
                      <p:embed/>
                    </p:oleObj>
                  </mc:Choice>
                  <mc:Fallback>
                    <p:oleObj name="Equation" r:id="rId4" imgW="1384300" imgH="482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496920" y="2410407"/>
                            <a:ext cx="2759256" cy="9597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3082336"/>
                  </p:ext>
                </p:extLst>
              </p:nvPr>
            </p:nvGraphicFramePr>
            <p:xfrm>
              <a:off x="607637" y="1745824"/>
              <a:ext cx="3572368" cy="5846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40" name="Equation" r:id="rId6" imgW="1473200" imgH="241300" progId="Equation.3">
                      <p:embed/>
                    </p:oleObj>
                  </mc:Choice>
                  <mc:Fallback>
                    <p:oleObj name="Equation" r:id="rId6" imgW="14732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07637" y="1745824"/>
                            <a:ext cx="3572368" cy="5846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Group 18"/>
          <p:cNvGrpSpPr/>
          <p:nvPr/>
        </p:nvGrpSpPr>
        <p:grpSpPr>
          <a:xfrm>
            <a:off x="374650" y="4395788"/>
            <a:ext cx="3319463" cy="1370012"/>
            <a:chOff x="374650" y="4395788"/>
            <a:chExt cx="3319463" cy="137001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313554"/>
                </p:ext>
              </p:extLst>
            </p:nvPr>
          </p:nvGraphicFramePr>
          <p:xfrm>
            <a:off x="1338263" y="4970463"/>
            <a:ext cx="2305050" cy="795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1" name="Equation" r:id="rId8" imgW="1397000" imgH="482600" progId="Equation.3">
                    <p:embed/>
                  </p:oleObj>
                </mc:Choice>
                <mc:Fallback>
                  <p:oleObj name="Equation" r:id="rId8" imgW="13970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38263" y="4970463"/>
                          <a:ext cx="2305050" cy="795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363629"/>
                </p:ext>
              </p:extLst>
            </p:nvPr>
          </p:nvGraphicFramePr>
          <p:xfrm>
            <a:off x="374650" y="4395788"/>
            <a:ext cx="3319463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2" name="Equation" r:id="rId10" imgW="1651000" imgH="241300" progId="Equation.3">
                    <p:embed/>
                  </p:oleObj>
                </mc:Choice>
                <mc:Fallback>
                  <p:oleObj name="Equation" r:id="rId10" imgW="16510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4650" y="4395788"/>
                          <a:ext cx="3319463" cy="485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13" descr="belle-mu-GS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8" y="230196"/>
            <a:ext cx="2740394" cy="2762058"/>
          </a:xfrm>
          <a:prstGeom prst="rect">
            <a:avLst/>
          </a:prstGeom>
        </p:spPr>
      </p:pic>
      <p:pic>
        <p:nvPicPr>
          <p:cNvPr id="15" name="Picture 14" descr="babar-mu-GSR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9"/>
          <a:stretch/>
        </p:blipFill>
        <p:spPr>
          <a:xfrm>
            <a:off x="5230368" y="3597545"/>
            <a:ext cx="2740394" cy="26498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32964" y="2992254"/>
            <a:ext cx="339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Figure: M</a:t>
            </a:r>
            <a:r>
              <a:rPr lang="en-US" sz="1400" baseline="-25000" dirty="0" smtClean="0"/>
              <a:t>inv </a:t>
            </a:r>
            <a:r>
              <a:rPr lang="en-US" sz="1400" dirty="0" smtClean="0"/>
              <a:t>- ΔE distribution in the search for </a:t>
            </a:r>
            <a:r>
              <a:rPr lang="en-US" sz="1400" spc="-100" dirty="0">
                <a:solidFill>
                  <a:srgbClr val="2F2B20"/>
                </a:solidFill>
                <a:latin typeface="Cambria"/>
                <a:ea typeface="+mj-ea"/>
                <a:cs typeface="+mj-cs"/>
              </a:rPr>
              <a:t>τ → </a:t>
            </a:r>
            <a:r>
              <a:rPr lang="en-US" sz="1400" spc="-100" dirty="0" smtClean="0">
                <a:solidFill>
                  <a:srgbClr val="2F2B20"/>
                </a:solidFill>
                <a:latin typeface="Cambria"/>
                <a:ea typeface="+mj-ea"/>
                <a:cs typeface="+mj-cs"/>
              </a:rPr>
              <a:t>μ γ </a:t>
            </a:r>
            <a:r>
              <a:rPr lang="en-US" sz="1400" dirty="0" smtClean="0">
                <a:ea typeface="Lucida Grande"/>
                <a:cs typeface="Lucida Grande"/>
              </a:rPr>
              <a:t>at Belle (</a:t>
            </a:r>
            <a:r>
              <a:rPr lang="en-US" sz="1400" i="1" dirty="0" smtClean="0">
                <a:ea typeface="Lucida Grande"/>
                <a:cs typeface="Lucida Grande"/>
              </a:rPr>
              <a:t>Hayasaka, </a:t>
            </a:r>
            <a:r>
              <a:rPr lang="en-US" sz="1400" dirty="0" smtClean="0">
                <a:ea typeface="Lucida Grande"/>
                <a:cs typeface="Lucida Grande"/>
              </a:rPr>
              <a:t>2008)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2964" y="6219696"/>
            <a:ext cx="339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Figure: M</a:t>
            </a:r>
            <a:r>
              <a:rPr lang="en-US" sz="1400" baseline="-25000" dirty="0" smtClean="0"/>
              <a:t>bc </a:t>
            </a:r>
            <a:r>
              <a:rPr lang="en-US" sz="1400" dirty="0" smtClean="0"/>
              <a:t>- ΔE distribution in the search for </a:t>
            </a:r>
            <a:r>
              <a:rPr lang="en-US" sz="1400" spc="-100" dirty="0">
                <a:solidFill>
                  <a:srgbClr val="2F2B20"/>
                </a:solidFill>
                <a:latin typeface="Cambria"/>
              </a:rPr>
              <a:t>τ → μ γ </a:t>
            </a:r>
            <a:r>
              <a:rPr lang="en-US" sz="1400" spc="-100" dirty="0" smtClean="0">
                <a:solidFill>
                  <a:srgbClr val="2F2B20"/>
                </a:solidFill>
                <a:latin typeface="Cambria"/>
              </a:rPr>
              <a:t> </a:t>
            </a:r>
            <a:r>
              <a:rPr lang="en-US" sz="1400" dirty="0" smtClean="0">
                <a:ea typeface="Lucida Grande"/>
                <a:cs typeface="Lucida Grande"/>
              </a:rPr>
              <a:t>at </a:t>
            </a:r>
            <a:r>
              <a:rPr lang="en-US" sz="1400" dirty="0" smtClean="0">
                <a:ea typeface="Lucida Grande"/>
                <a:cs typeface="Lucida Grande"/>
              </a:rPr>
              <a:t>Babar (</a:t>
            </a:r>
            <a:r>
              <a:rPr lang="en-US" sz="1400" i="1" dirty="0" smtClean="0">
                <a:ea typeface="Lucida Grande"/>
                <a:cs typeface="Lucida Grande"/>
              </a:rPr>
              <a:t>Babar Collaboration, </a:t>
            </a:r>
            <a:r>
              <a:rPr lang="en-US" sz="1400" dirty="0" smtClean="0">
                <a:ea typeface="Lucida Grande"/>
                <a:cs typeface="Lucida Grande"/>
              </a:rPr>
              <a:t>2010)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268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tauLFV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" r="8301" b="2005"/>
          <a:stretch/>
        </p:blipFill>
        <p:spPr>
          <a:xfrm rot="5400000">
            <a:off x="2785488" y="536310"/>
            <a:ext cx="3306874" cy="7232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473" y="5899221"/>
            <a:ext cx="585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Current and future sensitivities on </a:t>
            </a:r>
          </a:p>
          <a:p>
            <a:pPr algn="ctr"/>
            <a:r>
              <a:rPr lang="en-US" dirty="0" smtClean="0"/>
              <a:t>tau LFV branching fractions (</a:t>
            </a:r>
            <a:r>
              <a:rPr lang="en-US" i="1" dirty="0" smtClean="0"/>
              <a:t>Urquijo</a:t>
            </a:r>
            <a:r>
              <a:rPr lang="en-US" dirty="0" smtClean="0"/>
              <a:t>, 2016)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942976"/>
              </p:ext>
            </p:extLst>
          </p:nvPr>
        </p:nvGraphicFramePr>
        <p:xfrm>
          <a:off x="1443038" y="1757363"/>
          <a:ext cx="1965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" name="Equation" r:id="rId5" imgW="1384300" imgH="482600" progId="Equation.3">
                  <p:embed/>
                </p:oleObj>
              </mc:Choice>
              <mc:Fallback>
                <p:oleObj name="Equation" r:id="rId5" imgW="1384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3038" y="1757363"/>
                        <a:ext cx="19653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56036"/>
              </p:ext>
            </p:extLst>
          </p:nvPr>
        </p:nvGraphicFramePr>
        <p:xfrm>
          <a:off x="5029200" y="1757363"/>
          <a:ext cx="1965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" name="Equation" r:id="rId7" imgW="1384300" imgH="482600" progId="Equation.3">
                  <p:embed/>
                </p:oleObj>
              </mc:Choice>
              <mc:Fallback>
                <p:oleObj name="Equation" r:id="rId7" imgW="1384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9200" y="1757363"/>
                        <a:ext cx="19653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77297"/>
              </p:ext>
            </p:extLst>
          </p:nvPr>
        </p:nvGraphicFramePr>
        <p:xfrm>
          <a:off x="649023" y="1404938"/>
          <a:ext cx="14620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" name="Equation" r:id="rId9" imgW="965200" imgH="215900" progId="Equation.3">
                  <p:embed/>
                </p:oleObj>
              </mc:Choice>
              <mc:Fallback>
                <p:oleObj name="Equation" r:id="rId9" imgW="965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9023" y="1404938"/>
                        <a:ext cx="14620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18259"/>
              </p:ext>
            </p:extLst>
          </p:nvPr>
        </p:nvGraphicFramePr>
        <p:xfrm>
          <a:off x="4151313" y="1404938"/>
          <a:ext cx="15986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" name="Equation" r:id="rId11" imgW="1054100" imgH="215900" progId="Equation.3">
                  <p:embed/>
                </p:oleObj>
              </mc:Choice>
              <mc:Fallback>
                <p:oleObj name="Equation" r:id="rId11" imgW="1054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1313" y="1404938"/>
                        <a:ext cx="1598612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39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 1.5 million signal (</a:t>
            </a:r>
            <a:r>
              <a:rPr lang="en-US" dirty="0"/>
              <a:t>τ </a:t>
            </a:r>
            <a:r>
              <a:rPr lang="en-US" sz="2000" dirty="0">
                <a:latin typeface="+mj-lt"/>
              </a:rPr>
              <a:t>→</a:t>
            </a:r>
            <a:r>
              <a:rPr lang="en-US" sz="1600" dirty="0"/>
              <a:t> </a:t>
            </a:r>
            <a:r>
              <a:rPr lang="en-US" dirty="0"/>
              <a:t>μ γ</a:t>
            </a:r>
            <a:r>
              <a:rPr lang="en-US" dirty="0" smtClean="0"/>
              <a:t>) MC events produced</a:t>
            </a:r>
          </a:p>
          <a:p>
            <a:r>
              <a:rPr lang="en-US" dirty="0" smtClean="0"/>
              <a:t>approx </a:t>
            </a:r>
            <a:r>
              <a:rPr lang="en-US" dirty="0" smtClean="0"/>
              <a:t>3,500 </a:t>
            </a:r>
            <a:r>
              <a:rPr lang="en-US" dirty="0" smtClean="0"/>
              <a:t>million generic (tau-pair) MC events produced by the Belle II Collaboration</a:t>
            </a:r>
          </a:p>
          <a:p>
            <a:r>
              <a:rPr lang="en-US" dirty="0"/>
              <a:t>24 selection criteria added (based on previous Belle search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cuts made to suppress various </a:t>
            </a:r>
            <a:r>
              <a:rPr lang="en-US" dirty="0" smtClean="0"/>
              <a:t>backgrounds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productio</a:t>
            </a:r>
            <a:r>
              <a:rPr lang="en-US" dirty="0" smtClean="0"/>
              <a:t>n and </a:t>
            </a:r>
            <a:r>
              <a:rPr lang="en-US" dirty="0" smtClean="0"/>
              <a:t>analysis being performed </a:t>
            </a:r>
            <a:r>
              <a:rPr lang="en-US" dirty="0" smtClean="0"/>
              <a:t>in </a:t>
            </a:r>
            <a:r>
              <a:rPr lang="en-US" dirty="0" smtClean="0">
                <a:latin typeface="Courier New"/>
                <a:cs typeface="Courier New"/>
              </a:rPr>
              <a:t>basf2</a:t>
            </a:r>
          </a:p>
          <a:p>
            <a:pPr lvl="1"/>
            <a:r>
              <a:rPr lang="en-US" sz="2200" dirty="0" smtClean="0">
                <a:cs typeface="Courier New"/>
              </a:rPr>
              <a:t>currently optimising selection criteria for Belle II MC</a:t>
            </a:r>
          </a:p>
          <a:p>
            <a:pPr lvl="1"/>
            <a:r>
              <a:rPr lang="en-US" sz="2200" dirty="0" smtClean="0">
                <a:cs typeface="Courier New"/>
              </a:rPr>
              <a:t>analysis should be ready for Belle II first </a:t>
            </a:r>
            <a:r>
              <a:rPr lang="en-US" sz="2200" dirty="0" smtClean="0">
                <a:cs typeface="Courier New"/>
              </a:rPr>
              <a:t>data</a:t>
            </a:r>
            <a:endParaRPr lang="en-US" sz="2200" dirty="0" smtClean="0">
              <a:cs typeface="Courier New"/>
            </a:endParaRPr>
          </a:p>
          <a:p>
            <a:pPr lvl="1"/>
            <a:r>
              <a:rPr lang="en-US" sz="2200" dirty="0" smtClean="0">
                <a:cs typeface="Courier New"/>
              </a:rPr>
              <a:t>plan to optimise selection criteria for Belle MC also, to run over complete Belle dataset</a:t>
            </a:r>
            <a:endParaRPr lang="en-US" sz="2200" dirty="0">
              <a:cs typeface="Courier New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5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9644" y="1783853"/>
            <a:ext cx="3958169" cy="2926879"/>
            <a:chOff x="370414" y="1690386"/>
            <a:chExt cx="4159249" cy="2926879"/>
          </a:xfrm>
        </p:grpSpPr>
        <p:pic>
          <p:nvPicPr>
            <p:cNvPr id="11" name="Picture 10" descr="deltaE_vs_Minv_sig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6599" y="1074201"/>
              <a:ext cx="2926879" cy="4159249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 rot="2199496">
              <a:off x="2288348" y="2305989"/>
              <a:ext cx="489186" cy="10724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31209" y="1863228"/>
            <a:ext cx="3978812" cy="2806869"/>
            <a:chOff x="370414" y="1690388"/>
            <a:chExt cx="4159249" cy="2926879"/>
          </a:xfrm>
        </p:grpSpPr>
        <p:pic>
          <p:nvPicPr>
            <p:cNvPr id="10" name="Picture 9" descr="deltaE_vs_Minv_BG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6599" y="1074203"/>
              <a:ext cx="2926879" cy="4159249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 rot="2199496">
              <a:off x="2289650" y="2310228"/>
              <a:ext cx="489186" cy="10724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340" y="4772824"/>
            <a:ext cx="4095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Figure: M</a:t>
            </a:r>
            <a:r>
              <a:rPr lang="en-US" baseline="-25000" dirty="0" smtClean="0"/>
              <a:t>inv </a:t>
            </a:r>
            <a:r>
              <a:rPr lang="en-US" dirty="0" smtClean="0"/>
              <a:t>- ΔE distribution for signal MC 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) after selection cuts</a:t>
            </a:r>
          </a:p>
          <a:p>
            <a:pPr algn="ctr"/>
            <a:r>
              <a:rPr lang="en-US" dirty="0" smtClean="0"/>
              <a:t>(59,265 events out of 1,632,596)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77927" y="4772824"/>
            <a:ext cx="3499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Figure: M</a:t>
            </a:r>
            <a:r>
              <a:rPr lang="en-US" baseline="-25000" dirty="0" smtClean="0"/>
              <a:t>inv </a:t>
            </a:r>
            <a:r>
              <a:rPr lang="en-US" dirty="0" smtClean="0"/>
              <a:t>- ΔE distribution for </a:t>
            </a:r>
          </a:p>
          <a:p>
            <a:pPr algn="ctr"/>
            <a:r>
              <a:rPr lang="en-US" dirty="0" smtClean="0"/>
              <a:t>background</a:t>
            </a:r>
            <a:r>
              <a:rPr lang="en-US" dirty="0"/>
              <a:t> </a:t>
            </a:r>
            <a:r>
              <a:rPr lang="en-US" dirty="0" smtClean="0"/>
              <a:t>MC after selection cuts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events out of </a:t>
            </a:r>
            <a:r>
              <a:rPr lang="en-US" dirty="0" smtClean="0"/>
              <a:t>5,938,869)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79962"/>
              </p:ext>
            </p:extLst>
          </p:nvPr>
        </p:nvGraphicFramePr>
        <p:xfrm>
          <a:off x="1371600" y="5961063"/>
          <a:ext cx="18621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" name="Equation" r:id="rId6" imgW="1193800" imgH="203200" progId="Equation.3">
                  <p:embed/>
                </p:oleObj>
              </mc:Choice>
              <mc:Fallback>
                <p:oleObj name="Equation" r:id="rId6" imgW="1193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5961063"/>
                        <a:ext cx="1862138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55647"/>
              </p:ext>
            </p:extLst>
          </p:nvPr>
        </p:nvGraphicFramePr>
        <p:xfrm>
          <a:off x="5213350" y="5932488"/>
          <a:ext cx="20796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4" name="Equation" r:id="rId8" imgW="1333500" imgH="241300" progId="Equation.3">
                  <p:embed/>
                </p:oleObj>
              </mc:Choice>
              <mc:Fallback>
                <p:oleObj name="Equation" r:id="rId8" imgW="133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3350" y="5932488"/>
                        <a:ext cx="20796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96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LFV is an exciting place to search for new </a:t>
            </a:r>
            <a:r>
              <a:rPr lang="en-US" dirty="0" smtClean="0"/>
              <a:t>physics</a:t>
            </a:r>
          </a:p>
          <a:p>
            <a:endParaRPr lang="en-US" dirty="0"/>
          </a:p>
          <a:p>
            <a:r>
              <a:rPr lang="en-US" dirty="0" smtClean="0"/>
              <a:t>lepton sector is not fully </a:t>
            </a:r>
            <a:r>
              <a:rPr lang="en-US" dirty="0" smtClean="0"/>
              <a:t>understood</a:t>
            </a:r>
          </a:p>
          <a:p>
            <a:endParaRPr lang="en-US" dirty="0" smtClean="0"/>
          </a:p>
          <a:p>
            <a:r>
              <a:rPr lang="en-US" dirty="0" smtClean="0"/>
              <a:t>negligible </a:t>
            </a:r>
            <a:r>
              <a:rPr lang="en-US" dirty="0" smtClean="0"/>
              <a:t>SM background means an observation would be an unambiguous signature of </a:t>
            </a:r>
            <a:r>
              <a:rPr lang="en-US" dirty="0" smtClean="0"/>
              <a:t>NP</a:t>
            </a:r>
          </a:p>
          <a:p>
            <a:endParaRPr lang="en-US" dirty="0" smtClean="0"/>
          </a:p>
          <a:p>
            <a:r>
              <a:rPr lang="en-US" dirty="0" smtClean="0"/>
              <a:t>analysis framework is being set up for Belle II data </a:t>
            </a:r>
            <a:r>
              <a:rPr lang="en-US" dirty="0" smtClean="0"/>
              <a:t>analyses (can be run over Belle and Belle II data)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400" dirty="0" smtClean="0"/>
              <a:t>Introduction: </a:t>
            </a:r>
            <a:r>
              <a:rPr lang="en-US" sz="4400" dirty="0"/>
              <a:t>τ </a:t>
            </a:r>
            <a:r>
              <a:rPr lang="en-US" sz="4400" dirty="0" smtClean="0"/>
              <a:t>→ l </a:t>
            </a:r>
            <a:r>
              <a:rPr lang="en-US" sz="4400" dirty="0"/>
              <a:t>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τ </a:t>
            </a:r>
            <a:r>
              <a:rPr lang="en-US" sz="2000" dirty="0">
                <a:latin typeface="+mj-lt"/>
              </a:rPr>
              <a:t>→</a:t>
            </a:r>
            <a:r>
              <a:rPr lang="en-US" sz="2000" dirty="0"/>
              <a:t> </a:t>
            </a:r>
            <a:r>
              <a:rPr lang="en-US" sz="2000" dirty="0" smtClean="0"/>
              <a:t>l γ is a prohibited decay in the SM for massless neutrinos</a:t>
            </a:r>
          </a:p>
          <a:p>
            <a:r>
              <a:rPr lang="en-US" sz="2000" dirty="0" smtClean="0"/>
              <a:t>extending the SM to include neutrino masses allows flavour mixing between generations </a:t>
            </a:r>
            <a:r>
              <a:rPr lang="en-US" sz="2000" dirty="0" smtClean="0">
                <a:latin typeface="+mj-lt"/>
              </a:rPr>
              <a:t>→</a:t>
            </a:r>
            <a:r>
              <a:rPr lang="en-US" sz="2000" dirty="0" smtClean="0"/>
              <a:t> LFV can occur</a:t>
            </a:r>
          </a:p>
          <a:p>
            <a:r>
              <a:rPr lang="en-US" sz="2000" dirty="0" smtClean="0"/>
              <a:t>even so, LFV in the SM + massive neutrinos is suppressed and is unobservably small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731839"/>
              </p:ext>
            </p:extLst>
          </p:nvPr>
        </p:nvGraphicFramePr>
        <p:xfrm>
          <a:off x="758825" y="4150306"/>
          <a:ext cx="3603051" cy="71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Equation" r:id="rId4" imgW="1346200" imgH="266700" progId="Equation.3">
                  <p:embed/>
                </p:oleObj>
              </mc:Choice>
              <mc:Fallback>
                <p:oleObj name="Equation" r:id="rId4" imgW="1346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825" y="4150306"/>
                        <a:ext cx="3603051" cy="713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61876" y="5952170"/>
            <a:ext cx="371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</a:t>
            </a:r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 smtClean="0"/>
              <a:t> γ via neutrino mixing</a:t>
            </a:r>
            <a:endParaRPr lang="en-US" dirty="0"/>
          </a:p>
        </p:txBody>
      </p:sp>
      <p:pic>
        <p:nvPicPr>
          <p:cNvPr id="8" name="Picture 7" descr="Screen Shot 2016-05-17 at 9.07.1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47" y="3598399"/>
            <a:ext cx="3703053" cy="19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1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Introduction: </a:t>
            </a:r>
            <a:r>
              <a:rPr lang="en-US" sz="4400" dirty="0"/>
              <a:t>τ → </a:t>
            </a:r>
            <a:r>
              <a:rPr lang="en-US" sz="4400" dirty="0" smtClean="0"/>
              <a:t>l </a:t>
            </a:r>
            <a:r>
              <a:rPr lang="en-US" sz="4400" dirty="0"/>
              <a:t>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unobservably small branching fraction for LFV processes allows </a:t>
            </a:r>
            <a:r>
              <a:rPr lang="en-US" dirty="0"/>
              <a:t>N</a:t>
            </a:r>
            <a:r>
              <a:rPr lang="en-US" dirty="0" smtClean="0"/>
              <a:t>ew Physics (NP) to be probed without SM contamination</a:t>
            </a:r>
          </a:p>
          <a:p>
            <a:r>
              <a:rPr lang="en-US" dirty="0" smtClean="0"/>
              <a:t>of the tau processes, </a:t>
            </a:r>
            <a:r>
              <a:rPr lang="en-US" dirty="0">
                <a:solidFill>
                  <a:srgbClr val="2F2B20"/>
                </a:solidFill>
              </a:rPr>
              <a:t>τ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l </a:t>
            </a:r>
            <a:r>
              <a:rPr lang="en-US" dirty="0" smtClean="0">
                <a:solidFill>
                  <a:srgbClr val="2F2B20"/>
                </a:solidFill>
              </a:rPr>
              <a:t>γ </a:t>
            </a:r>
            <a:r>
              <a:rPr lang="en-US" dirty="0" smtClean="0"/>
              <a:t>decays most sensitive</a:t>
            </a:r>
          </a:p>
          <a:p>
            <a:r>
              <a:rPr lang="en-US" dirty="0" smtClean="0"/>
              <a:t>why taus</a:t>
            </a:r>
            <a:r>
              <a:rPr lang="en-US" dirty="0"/>
              <a:t> </a:t>
            </a:r>
            <a:r>
              <a:rPr lang="en-US" dirty="0" smtClean="0"/>
              <a:t>not muons? muons are easier to produce!</a:t>
            </a:r>
          </a:p>
          <a:p>
            <a:pPr lvl="1"/>
            <a:r>
              <a:rPr lang="en-US" dirty="0" smtClean="0"/>
              <a:t>expected limit on branching fraction               greater than μ</a:t>
            </a:r>
            <a:r>
              <a:rPr lang="en-US" dirty="0" smtClean="0">
                <a:solidFill>
                  <a:srgbClr val="2F2B20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smtClean="0">
                <a:solidFill>
                  <a:srgbClr val="2F2B20"/>
                </a:solidFill>
              </a:rPr>
              <a:t>e </a:t>
            </a:r>
            <a:r>
              <a:rPr lang="en-US" dirty="0">
                <a:solidFill>
                  <a:srgbClr val="2F2B20"/>
                </a:solidFill>
              </a:rPr>
              <a:t>γ</a:t>
            </a:r>
            <a:r>
              <a:rPr lang="en-US" dirty="0" smtClean="0"/>
              <a:t> due to tau mass</a:t>
            </a:r>
          </a:p>
          <a:p>
            <a:pPr lvl="1"/>
            <a:r>
              <a:rPr lang="en-US" dirty="0" smtClean="0"/>
              <a:t>if this NP is Higgs-like, then would be seen more strongly in tau-sector (</a:t>
            </a:r>
            <a:r>
              <a:rPr lang="en-US" dirty="0" err="1" smtClean="0"/>
              <a:t>taus</a:t>
            </a:r>
            <a:r>
              <a:rPr lang="en-US" dirty="0" smtClean="0"/>
              <a:t> couple more strongly than </a:t>
            </a:r>
            <a:r>
              <a:rPr lang="en-US" dirty="0" err="1" smtClean="0"/>
              <a:t>muons</a:t>
            </a:r>
            <a:r>
              <a:rPr lang="en-US" dirty="0" smtClean="0"/>
              <a:t> to the Higgs)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955853"/>
              </p:ext>
            </p:extLst>
          </p:nvPr>
        </p:nvGraphicFramePr>
        <p:xfrm>
          <a:off x="4999038" y="3500210"/>
          <a:ext cx="763587" cy="35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9" name="Equation" r:id="rId4" imgW="469900" imgH="215900" progId="Equation.3">
                  <p:embed/>
                </p:oleObj>
              </mc:Choice>
              <mc:Fallback>
                <p:oleObj name="Equation" r:id="rId4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9038" y="3500210"/>
                        <a:ext cx="763587" cy="35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64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LFV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creen Shot 2016-05-16 at 2.01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7"/>
          <a:stretch/>
        </p:blipFill>
        <p:spPr>
          <a:xfrm>
            <a:off x="1298221" y="1773567"/>
            <a:ext cx="6472729" cy="3268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0000" y="5228364"/>
            <a:ext cx="664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1: Present and future experimental </a:t>
            </a:r>
          </a:p>
          <a:p>
            <a:pPr algn="ctr"/>
            <a:r>
              <a:rPr lang="en-US" dirty="0" smtClean="0"/>
              <a:t>sensitivities for LFV processes (Paradisi, 2015)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27200" y="2189237"/>
            <a:ext cx="5751689" cy="32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27200" y="3733934"/>
            <a:ext cx="5751689" cy="6687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Neutrino mixing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30" y="1600200"/>
            <a:ext cx="3791525" cy="4800600"/>
          </a:xfrm>
        </p:spPr>
        <p:txBody>
          <a:bodyPr/>
          <a:lstStyle/>
          <a:p>
            <a:r>
              <a:rPr lang="en-US" sz="2000" dirty="0"/>
              <a:t>lepton sector not fully </a:t>
            </a:r>
            <a:r>
              <a:rPr lang="en-US" sz="2000" dirty="0" smtClean="0"/>
              <a:t>understood (see: neutrino masses)</a:t>
            </a:r>
          </a:p>
          <a:p>
            <a:endParaRPr lang="en-US" sz="2000" dirty="0" smtClean="0"/>
          </a:p>
          <a:p>
            <a:r>
              <a:rPr lang="en-US" sz="2000" dirty="0" smtClean="0"/>
              <a:t>many </a:t>
            </a:r>
            <a:r>
              <a:rPr lang="en-US" sz="2000" dirty="0"/>
              <a:t>mechanisms </a:t>
            </a:r>
            <a:r>
              <a:rPr lang="en-US" sz="2000" dirty="0" smtClean="0"/>
              <a:t>which</a:t>
            </a:r>
            <a:r>
              <a:rPr lang="en-US" sz="2000" dirty="0" smtClean="0"/>
              <a:t> </a:t>
            </a:r>
            <a:r>
              <a:rPr lang="en-US" sz="2000" dirty="0"/>
              <a:t>explain neutrino mixing </a:t>
            </a:r>
            <a:r>
              <a:rPr lang="en-US" sz="2000" dirty="0" smtClean="0"/>
              <a:t>introduce LFV!</a:t>
            </a:r>
          </a:p>
          <a:p>
            <a:endParaRPr lang="en-US" sz="2000" dirty="0" smtClean="0"/>
          </a:p>
          <a:p>
            <a:r>
              <a:rPr lang="en-US" sz="2000" dirty="0" smtClean="0"/>
              <a:t>seesaw models, for example, can introduce new scalars which could couple with leptons to produce LFV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seesaw ty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60" y="1339357"/>
            <a:ext cx="4719854" cy="2680933"/>
          </a:xfrm>
          <a:prstGeom prst="rect">
            <a:avLst/>
          </a:prstGeom>
        </p:spPr>
      </p:pic>
      <p:pic>
        <p:nvPicPr>
          <p:cNvPr id="7" name="Picture 6" descr="seesaw LFV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7437" r="3514" b="7246"/>
          <a:stretch/>
        </p:blipFill>
        <p:spPr>
          <a:xfrm>
            <a:off x="4490358" y="4635496"/>
            <a:ext cx="3456214" cy="13244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7274" y="4050802"/>
            <a:ext cx="395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Figure: New particles introduced via seesaw models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96099" y="6072413"/>
            <a:ext cx="2276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Figure: LFV in Type-II seesaw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49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→ τ </a:t>
            </a:r>
            <a:r>
              <a:rPr lang="en-US" dirty="0" smtClean="0"/>
              <a:t>μ excess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tau </a:t>
            </a:r>
            <a:r>
              <a:rPr lang="en-US" dirty="0" smtClean="0"/>
              <a:t>LFV is exciting for the Higgs sector</a:t>
            </a:r>
          </a:p>
          <a:p>
            <a:r>
              <a:rPr lang="en-US" dirty="0" smtClean="0"/>
              <a:t>CMS found some excess ???</a:t>
            </a:r>
          </a:p>
          <a:p>
            <a:r>
              <a:rPr lang="en-US" dirty="0" smtClean="0"/>
              <a:t>ATLAS found (not) an excess (?)</a:t>
            </a:r>
            <a:endParaRPr lang="en-US" i="1" dirty="0"/>
          </a:p>
          <a:p>
            <a:r>
              <a:rPr lang="en-US" i="1" dirty="0" smtClean="0"/>
              <a:t>Aristizal Sierra </a:t>
            </a:r>
            <a:r>
              <a:rPr lang="en-US" dirty="0" smtClean="0"/>
              <a:t>and </a:t>
            </a:r>
            <a:r>
              <a:rPr lang="en-US" i="1" dirty="0" smtClean="0"/>
              <a:t>Vicente</a:t>
            </a:r>
            <a:r>
              <a:rPr lang="en-US" dirty="0" smtClean="0"/>
              <a:t> (2014) propose an explanation of observed excess</a:t>
            </a:r>
          </a:p>
          <a:p>
            <a:r>
              <a:rPr lang="en-US" dirty="0" smtClean="0"/>
              <a:t>Type-III 2HDM (two Higgs doublet model) allows LFV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→ τ </a:t>
            </a:r>
            <a:r>
              <a:rPr lang="en-US" dirty="0" smtClean="0"/>
              <a:t>μ excess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458" y="5578822"/>
            <a:ext cx="46069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Figure: </a:t>
            </a:r>
            <a:r>
              <a:rPr lang="en-US" sz="1600" dirty="0" smtClean="0"/>
              <a:t>B(</a:t>
            </a:r>
            <a:r>
              <a:rPr lang="en-US" sz="1600" dirty="0" smtClean="0"/>
              <a:t>h </a:t>
            </a:r>
            <a:r>
              <a:rPr lang="en-US" sz="1600" dirty="0" smtClean="0">
                <a:latin typeface="+mj-lt"/>
              </a:rPr>
              <a:t>→</a:t>
            </a:r>
            <a:r>
              <a:rPr lang="en-US" sz="1600" dirty="0" smtClean="0"/>
              <a:t> τ μ) </a:t>
            </a:r>
            <a:r>
              <a:rPr lang="en-US" sz="1600" dirty="0" smtClean="0"/>
              <a:t>against B(</a:t>
            </a:r>
            <a:r>
              <a:rPr lang="en-US" sz="1600" dirty="0"/>
              <a:t>τ </a:t>
            </a:r>
            <a:r>
              <a:rPr lang="en-US" sz="1600" dirty="0">
                <a:latin typeface="+mj-lt"/>
              </a:rPr>
              <a:t>→</a:t>
            </a:r>
            <a:r>
              <a:rPr lang="en-US" sz="1600" dirty="0"/>
              <a:t> μ </a:t>
            </a:r>
            <a:r>
              <a:rPr lang="en-US" sz="1600" dirty="0" smtClean="0"/>
              <a:t>γ</a:t>
            </a:r>
            <a:r>
              <a:rPr lang="en-US" sz="1600" dirty="0" smtClean="0"/>
              <a:t>), with various ranges predicted by NP models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i="1" dirty="0" err="1" smtClean="0"/>
              <a:t>Dorsner</a:t>
            </a:r>
            <a:r>
              <a:rPr lang="en-US" sz="1600" i="1" dirty="0" smtClean="0"/>
              <a:t> et </a:t>
            </a:r>
            <a:r>
              <a:rPr lang="en-US" sz="1600" i="1" dirty="0" smtClean="0"/>
              <a:t>al.</a:t>
            </a:r>
            <a:r>
              <a:rPr lang="en-US" sz="1600" dirty="0" smtClean="0"/>
              <a:t>, 2015)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00504" y="1753809"/>
            <a:ext cx="3674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horizontal lines are </a:t>
            </a:r>
            <a:r>
              <a:rPr lang="en-US" dirty="0" smtClean="0"/>
              <a:t>CMS 1σ </a:t>
            </a:r>
            <a:r>
              <a:rPr lang="en-US" dirty="0" smtClean="0"/>
              <a:t>bands on </a:t>
            </a:r>
            <a:r>
              <a:rPr lang="en-US" dirty="0"/>
              <a:t>BR(h </a:t>
            </a:r>
            <a:r>
              <a:rPr lang="en-US" dirty="0">
                <a:latin typeface="+mj-lt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τ μ) </a:t>
            </a:r>
            <a:r>
              <a:rPr lang="en-US" dirty="0" smtClean="0"/>
              <a:t>(at 90% CL)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vertical lines are (right) current upper limit </a:t>
            </a:r>
            <a:r>
              <a:rPr lang="en-US" dirty="0"/>
              <a:t>BR(τ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) and (left) Belle II expected sensitivity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under this model we would expect to find a signature in Belle II (!!)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 descr="Screen Shot 2016-05-17 at 1.07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6" y="1560513"/>
            <a:ext cx="4227438" cy="39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Models predicting </a:t>
            </a:r>
            <a:r>
              <a:rPr lang="en-US" sz="4000" dirty="0">
                <a:solidFill>
                  <a:srgbClr val="073E87"/>
                </a:solidFill>
              </a:rPr>
              <a:t>τ → l γ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4312" y="4291841"/>
            <a:ext cx="7809832" cy="935207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many </a:t>
            </a:r>
            <a:r>
              <a:rPr lang="en-US" sz="1800" dirty="0"/>
              <a:t>NP models predict LFV to </a:t>
            </a:r>
            <a:r>
              <a:rPr lang="en-US" sz="1800" dirty="0" smtClean="0"/>
              <a:t>occur</a:t>
            </a:r>
          </a:p>
          <a:p>
            <a:r>
              <a:rPr lang="en-US" sz="1800" dirty="0" smtClean="0"/>
              <a:t>present and future bounds on LFV processes can reduce available phase space; determining branching fractions can rule out certain models</a:t>
            </a:r>
            <a:endParaRPr lang="en-US" sz="1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7317" y="3553353"/>
            <a:ext cx="56067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Table 2: Upper limits of branching fractions of </a:t>
            </a:r>
            <a:r>
              <a:rPr lang="en-US" sz="1600" dirty="0"/>
              <a:t>τ </a:t>
            </a:r>
            <a:r>
              <a:rPr lang="en-US" sz="1600" dirty="0">
                <a:latin typeface="+mj-lt"/>
              </a:rPr>
              <a:t>→</a:t>
            </a:r>
            <a:r>
              <a:rPr lang="en-US" sz="1600" dirty="0"/>
              <a:t> μ γ</a:t>
            </a:r>
            <a:r>
              <a:rPr lang="en-US" sz="1600" dirty="0" smtClean="0"/>
              <a:t>, predicted by models of new physics beyond the SM (various sources)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62977" y="5456453"/>
            <a:ext cx="6032048" cy="903669"/>
            <a:chOff x="1117612" y="5389613"/>
            <a:chExt cx="6032048" cy="903669"/>
          </a:xfrm>
        </p:grpSpPr>
        <p:grpSp>
          <p:nvGrpSpPr>
            <p:cNvPr id="8" name="Group 7"/>
            <p:cNvGrpSpPr/>
            <p:nvPr/>
          </p:nvGrpSpPr>
          <p:grpSpPr>
            <a:xfrm>
              <a:off x="1117612" y="5389613"/>
              <a:ext cx="6032048" cy="903669"/>
              <a:chOff x="868286" y="2554111"/>
              <a:chExt cx="7064489" cy="1058340"/>
            </a:xfrm>
          </p:grpSpPr>
          <p:pic>
            <p:nvPicPr>
              <p:cNvPr id="6" name="Picture 5" descr="Screen Shot 2016-05-16 at 2.01.23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492" b="39497"/>
              <a:stretch/>
            </p:blipFill>
            <p:spPr>
              <a:xfrm>
                <a:off x="868286" y="2906894"/>
                <a:ext cx="7057885" cy="705557"/>
              </a:xfrm>
              <a:prstGeom prst="rect">
                <a:avLst/>
              </a:prstGeom>
            </p:spPr>
          </p:pic>
          <p:pic>
            <p:nvPicPr>
              <p:cNvPr id="7" name="Picture 6" descr="Screen Shot 2016-05-16 at 2.01.23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94" b="89201"/>
              <a:stretch/>
            </p:blipFill>
            <p:spPr>
              <a:xfrm>
                <a:off x="874890" y="2554111"/>
                <a:ext cx="7057885" cy="366889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/>
            <p:cNvCxnSpPr/>
            <p:nvPr/>
          </p:nvCxnSpPr>
          <p:spPr>
            <a:xfrm flipH="1">
              <a:off x="1275646" y="6293282"/>
              <a:ext cx="57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47467" y="1417638"/>
            <a:ext cx="3662848" cy="2135715"/>
            <a:chOff x="2153362" y="1318859"/>
            <a:chExt cx="4473222" cy="2608224"/>
          </a:xfrm>
        </p:grpSpPr>
        <p:pic>
          <p:nvPicPr>
            <p:cNvPr id="4" name="Picture 3" descr="Screen Shot 2016-05-16 at 2.46.16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/>
            <a:stretch/>
          </p:blipFill>
          <p:spPr>
            <a:xfrm>
              <a:off x="2153362" y="1318859"/>
              <a:ext cx="4473222" cy="260822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222240" y="2021840"/>
              <a:ext cx="791210" cy="1656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21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backgrounds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ee to mu mu gam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57" y="4153152"/>
            <a:ext cx="3162537" cy="20257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3406" y="6208299"/>
            <a:ext cx="274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 smtClean="0">
                <a:solidFill>
                  <a:prstClr val="black"/>
                </a:solidFill>
              </a:rPr>
              <a:t>e e </a:t>
            </a:r>
            <a:r>
              <a:rPr lang="en-US" dirty="0" smtClean="0">
                <a:solidFill>
                  <a:prstClr val="black"/>
                </a:solidFill>
                <a:latin typeface="Cambria"/>
              </a:rPr>
              <a:t>→</a:t>
            </a:r>
            <a:r>
              <a:rPr lang="en-US" dirty="0" smtClean="0">
                <a:solidFill>
                  <a:prstClr val="black"/>
                </a:solidFill>
              </a:rPr>
              <a:t> μ μ γ</a:t>
            </a:r>
            <a:r>
              <a:rPr lang="en-US" dirty="0" smtClean="0"/>
              <a:t> diagram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0462" y="4917152"/>
            <a:ext cx="2862177" cy="352165"/>
            <a:chOff x="4890600" y="1165322"/>
            <a:chExt cx="2862177" cy="352165"/>
          </a:xfrm>
        </p:grpSpPr>
        <p:pic>
          <p:nvPicPr>
            <p:cNvPr id="5" name="Picture 4" descr="ee to mu mu gamma C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336" y="1205817"/>
              <a:ext cx="2835441" cy="31167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890600" y="1165322"/>
              <a:ext cx="2862177" cy="35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1071" y="1319852"/>
            <a:ext cx="3460479" cy="2753092"/>
            <a:chOff x="4576616" y="1324644"/>
            <a:chExt cx="3460479" cy="2753092"/>
          </a:xfrm>
        </p:grpSpPr>
        <p:pic>
          <p:nvPicPr>
            <p:cNvPr id="7" name="Picture 6" descr="tau to mu nu nu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616" y="1674474"/>
              <a:ext cx="3460479" cy="197078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997825" y="3708404"/>
              <a:ext cx="2529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Figure: </a:t>
              </a:r>
              <a:r>
                <a:rPr lang="en-US" dirty="0" err="1" smtClean="0">
                  <a:solidFill>
                    <a:prstClr val="black"/>
                  </a:solidFill>
                </a:rPr>
                <a:t>τ</a:t>
              </a: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Cambria"/>
                </a:rPr>
                <a:t>→</a:t>
              </a:r>
              <a:r>
                <a:rPr lang="en-US" dirty="0" smtClean="0">
                  <a:solidFill>
                    <a:prstClr val="black"/>
                  </a:solidFill>
                </a:rPr>
                <a:t> μ </a:t>
              </a:r>
              <a:r>
                <a:rPr lang="en-US" dirty="0" err="1" smtClean="0">
                  <a:solidFill>
                    <a:prstClr val="black"/>
                  </a:solidFill>
                </a:rPr>
                <a:t>ν</a:t>
              </a: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dirty="0" err="1" smtClean="0">
                  <a:solidFill>
                    <a:prstClr val="black"/>
                  </a:solidFill>
                </a:rPr>
                <a:t>ν</a:t>
              </a:r>
              <a:r>
                <a:rPr lang="en-US" dirty="0" smtClean="0"/>
                <a:t> diagram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878228" y="1324644"/>
              <a:ext cx="2374531" cy="470794"/>
              <a:chOff x="939799" y="5414210"/>
              <a:chExt cx="2777957" cy="550781"/>
            </a:xfrm>
          </p:grpSpPr>
          <p:pic>
            <p:nvPicPr>
              <p:cNvPr id="13" name="Picture 12" descr="tau to mu nu nu BR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698" r="4447" b="25082"/>
              <a:stretch/>
            </p:blipFill>
            <p:spPr>
              <a:xfrm>
                <a:off x="939799" y="5518313"/>
                <a:ext cx="2751221" cy="341502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966535" y="5414210"/>
                <a:ext cx="2751221" cy="55078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581401" y="1319852"/>
            <a:ext cx="3631491" cy="2753092"/>
            <a:chOff x="724647" y="1324644"/>
            <a:chExt cx="3631491" cy="2753092"/>
          </a:xfrm>
        </p:grpSpPr>
        <p:pic>
          <p:nvPicPr>
            <p:cNvPr id="8" name="Picture 7" descr="tau to pi nu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47" y="1719636"/>
              <a:ext cx="3631491" cy="192561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43225" y="3708404"/>
              <a:ext cx="237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Figure: </a:t>
              </a:r>
              <a:r>
                <a:rPr lang="en-US" dirty="0" err="1" smtClean="0">
                  <a:solidFill>
                    <a:prstClr val="black"/>
                  </a:solidFill>
                </a:rPr>
                <a:t>τ</a:t>
              </a: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Cambria"/>
                </a:rPr>
                <a:t>→</a:t>
              </a:r>
              <a:r>
                <a:rPr lang="en-US" dirty="0" smtClean="0">
                  <a:solidFill>
                    <a:prstClr val="black"/>
                  </a:solidFill>
                </a:rPr>
                <a:t> π </a:t>
              </a:r>
              <a:r>
                <a:rPr lang="en-US" dirty="0" err="1" smtClean="0">
                  <a:solidFill>
                    <a:prstClr val="black"/>
                  </a:solidFill>
                </a:rPr>
                <a:t>ν</a:t>
              </a:r>
              <a:r>
                <a:rPr lang="en-US" dirty="0" smtClean="0"/>
                <a:t> diagram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58987" y="1324644"/>
              <a:ext cx="2418518" cy="503413"/>
              <a:chOff x="323520" y="1417639"/>
              <a:chExt cx="2579437" cy="504632"/>
            </a:xfrm>
          </p:grpSpPr>
          <p:pic>
            <p:nvPicPr>
              <p:cNvPr id="12" name="Picture 11" descr="tau to pi nu BR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0" y="1471115"/>
                <a:ext cx="2579437" cy="451156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323520" y="1417639"/>
                <a:ext cx="2497213" cy="5046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263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904</Words>
  <Application>Microsoft Macintosh PowerPoint</Application>
  <PresentationFormat>On-screen Show (4:3)</PresentationFormat>
  <Paragraphs>155</Paragraphs>
  <Slides>15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Adjacency</vt:lpstr>
      <vt:lpstr>Equation</vt:lpstr>
      <vt:lpstr>Microsoft Equation</vt:lpstr>
      <vt:lpstr>The search for τ → l γ  at Belle and Belle II</vt:lpstr>
      <vt:lpstr>Introduction: τ → l γ</vt:lpstr>
      <vt:lpstr>Introduction: τ → l γ</vt:lpstr>
      <vt:lpstr>Other LFV</vt:lpstr>
      <vt:lpstr>Neutrino mixing</vt:lpstr>
      <vt:lpstr>h → τ μ excess</vt:lpstr>
      <vt:lpstr>h → τ μ excess</vt:lpstr>
      <vt:lpstr>Models predicting τ → l γ</vt:lpstr>
      <vt:lpstr>Key backgrounds</vt:lpstr>
      <vt:lpstr>Belle &amp; Belle II</vt:lpstr>
      <vt:lpstr>Current searches</vt:lpstr>
      <vt:lpstr>Future searches</vt:lpstr>
      <vt:lpstr>My search</vt:lpstr>
      <vt:lpstr>My search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tau to ell gamma at Belle and Belle II</dc:title>
  <dc:creator>Braden Moore</dc:creator>
  <cp:lastModifiedBy>Braden Moore</cp:lastModifiedBy>
  <cp:revision>466</cp:revision>
  <dcterms:created xsi:type="dcterms:W3CDTF">2016-05-16T03:30:56Z</dcterms:created>
  <dcterms:modified xsi:type="dcterms:W3CDTF">2016-05-17T11:11:21Z</dcterms:modified>
</cp:coreProperties>
</file>