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42" autoAdjust="0"/>
    <p:restoredTop sz="94660"/>
  </p:normalViewPr>
  <p:slideViewPr>
    <p:cSldViewPr>
      <p:cViewPr>
        <p:scale>
          <a:sx n="210" d="100"/>
          <a:sy n="210" d="100"/>
        </p:scale>
        <p:origin x="-66" y="19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FA09-0CDD-446F-B2CE-A9C284B40926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C7A9-61E6-4C18-A87D-2DB4EB91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7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FA09-0CDD-446F-B2CE-A9C284B40926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C7A9-61E6-4C18-A87D-2DB4EB91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1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FA09-0CDD-446F-B2CE-A9C284B40926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C7A9-61E6-4C18-A87D-2DB4EB91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9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FA09-0CDD-446F-B2CE-A9C284B40926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C7A9-61E6-4C18-A87D-2DB4EB91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0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FA09-0CDD-446F-B2CE-A9C284B40926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C7A9-61E6-4C18-A87D-2DB4EB91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7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FA09-0CDD-446F-B2CE-A9C284B40926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C7A9-61E6-4C18-A87D-2DB4EB91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0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FA09-0CDD-446F-B2CE-A9C284B40926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C7A9-61E6-4C18-A87D-2DB4EB91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6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FA09-0CDD-446F-B2CE-A9C284B40926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C7A9-61E6-4C18-A87D-2DB4EB91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9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FA09-0CDD-446F-B2CE-A9C284B40926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C7A9-61E6-4C18-A87D-2DB4EB91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8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FA09-0CDD-446F-B2CE-A9C284B40926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C7A9-61E6-4C18-A87D-2DB4EB91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9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FA09-0CDD-446F-B2CE-A9C284B40926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C7A9-61E6-4C18-A87D-2DB4EB91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4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6FA09-0CDD-446F-B2CE-A9C284B40926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5C7A9-61E6-4C18-A87D-2DB4EB91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3124200"/>
            <a:ext cx="15240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2459787">
            <a:off x="3505199" y="2933700"/>
            <a:ext cx="1524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2558998">
            <a:off x="1981200" y="2974293"/>
            <a:ext cx="1524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2398792">
            <a:off x="1981199" y="4991100"/>
            <a:ext cx="1524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2519694">
            <a:off x="3505199" y="4982501"/>
            <a:ext cx="1524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14389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17080" y="3200400"/>
            <a:ext cx="29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49679" y="4724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55900" y="4697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5" idx="0"/>
          </p:cNvCxnSpPr>
          <p:nvPr/>
        </p:nvCxnSpPr>
        <p:spPr>
          <a:xfrm flipV="1">
            <a:off x="3706369" y="2743200"/>
            <a:ext cx="179831" cy="2372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87908" y="2362200"/>
            <a:ext cx="7264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Wheel velocity</a:t>
            </a:r>
            <a:endParaRPr lang="en-US" sz="700" dirty="0"/>
          </a:p>
        </p:txBody>
      </p:sp>
      <p:sp>
        <p:nvSpPr>
          <p:cNvPr id="23" name="Oval 22"/>
          <p:cNvSpPr/>
          <p:nvPr/>
        </p:nvSpPr>
        <p:spPr>
          <a:xfrm>
            <a:off x="914400" y="1847127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172569" y="2774066"/>
            <a:ext cx="179831" cy="2372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723519" y="4790456"/>
            <a:ext cx="179831" cy="2372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159763" y="4790456"/>
            <a:ext cx="179831" cy="2372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419600" y="3115601"/>
            <a:ext cx="15240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 rot="18787043">
            <a:off x="5867399" y="2925101"/>
            <a:ext cx="1524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rot="2558998">
            <a:off x="4343400" y="2965694"/>
            <a:ext cx="1524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8381410">
            <a:off x="4343399" y="4982501"/>
            <a:ext cx="1524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 rot="2519694">
            <a:off x="5867399" y="4973902"/>
            <a:ext cx="1524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576589" y="3191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79280" y="3191801"/>
            <a:ext cx="29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11879" y="4715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18100" y="4688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5576589" y="2812618"/>
            <a:ext cx="243197" cy="1709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046297" y="3296308"/>
            <a:ext cx="244236" cy="2936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085719" y="4781857"/>
            <a:ext cx="179831" cy="2372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572000" y="5261438"/>
            <a:ext cx="252115" cy="1910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1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3124200"/>
            <a:ext cx="15240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543546">
            <a:off x="3505199" y="2933700"/>
            <a:ext cx="1524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2558998">
            <a:off x="1981200" y="2974293"/>
            <a:ext cx="1524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2398792">
            <a:off x="1981199" y="4991100"/>
            <a:ext cx="1524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2519694">
            <a:off x="3505199" y="4982501"/>
            <a:ext cx="1524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14389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17080" y="3200400"/>
            <a:ext cx="29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49679" y="4724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55900" y="4697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5" idx="0"/>
          </p:cNvCxnSpPr>
          <p:nvPr/>
        </p:nvCxnSpPr>
        <p:spPr>
          <a:xfrm flipV="1">
            <a:off x="3664088" y="2199190"/>
            <a:ext cx="360044" cy="7533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172569" y="2774066"/>
            <a:ext cx="179831" cy="2372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723519" y="4790456"/>
            <a:ext cx="179831" cy="2372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159763" y="4790456"/>
            <a:ext cx="179831" cy="2372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0"/>
          </p:cNvCxnSpPr>
          <p:nvPr/>
        </p:nvCxnSpPr>
        <p:spPr>
          <a:xfrm flipV="1">
            <a:off x="3664088" y="2449975"/>
            <a:ext cx="437208" cy="50260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04026" y="1784866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99226" y="2089666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2000" y="15240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81000" y="186106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4024132" y="2199190"/>
            <a:ext cx="67518" cy="30680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30127" y="2635566"/>
            <a:ext cx="292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v</a:t>
            </a:r>
            <a:r>
              <a:rPr lang="en-US" sz="1200" b="1" baseline="-25000" dirty="0" err="1" smtClean="0"/>
              <a:t>t</a:t>
            </a:r>
            <a:endParaRPr lang="en-US" sz="1200" b="1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4024132" y="2230398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v</a:t>
            </a:r>
            <a:r>
              <a:rPr lang="en-US" sz="1200" b="1" baseline="-25000" dirty="0" err="1" smtClean="0"/>
              <a:t>r</a:t>
            </a:r>
            <a:endParaRPr lang="en-US" sz="1200" b="1" baseline="-25000" dirty="0"/>
          </a:p>
        </p:txBody>
      </p:sp>
      <p:sp>
        <p:nvSpPr>
          <p:cNvPr id="51" name="TextBox 50"/>
          <p:cNvSpPr txBox="1"/>
          <p:nvPr/>
        </p:nvSpPr>
        <p:spPr>
          <a:xfrm>
            <a:off x="3244752" y="1907232"/>
            <a:ext cx="131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v</a:t>
            </a:r>
            <a:r>
              <a:rPr lang="en-US" sz="1200" b="1" baseline="-25000" dirty="0" err="1"/>
              <a:t>w</a:t>
            </a:r>
            <a:r>
              <a:rPr lang="en-US" sz="1200" b="1" baseline="-25000" dirty="0" smtClean="0"/>
              <a:t> </a:t>
            </a:r>
            <a:r>
              <a:rPr lang="en-US" sz="1200" b="1" dirty="0" smtClean="0"/>
              <a:t>= </a:t>
            </a:r>
            <a:r>
              <a:rPr lang="en-US" sz="1200" b="1" dirty="0" err="1" smtClean="0"/>
              <a:t>v</a:t>
            </a:r>
            <a:r>
              <a:rPr lang="en-US" sz="1200" b="1" baseline="-25000" dirty="0" err="1" smtClean="0"/>
              <a:t>t</a:t>
            </a:r>
            <a:r>
              <a:rPr lang="en-US" sz="1200" b="1" baseline="-25000" dirty="0"/>
              <a:t> </a:t>
            </a:r>
            <a:r>
              <a:rPr lang="en-US" sz="1200" b="1" dirty="0" smtClean="0"/>
              <a:t>+ </a:t>
            </a:r>
            <a:r>
              <a:rPr lang="en-US" sz="1200" b="1" dirty="0" err="1" smtClean="0"/>
              <a:t>v</a:t>
            </a:r>
            <a:r>
              <a:rPr lang="en-US" sz="1200" b="1" baseline="-25000" dirty="0" err="1" smtClean="0"/>
              <a:t>r</a:t>
            </a:r>
            <a:r>
              <a:rPr lang="en-US" sz="1200" b="1" dirty="0" smtClean="0"/>
              <a:t> </a:t>
            </a:r>
            <a:endParaRPr lang="en-US" sz="1200" b="1" baseline="-25000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5029200" y="2470445"/>
            <a:ext cx="437208" cy="50260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999110" y="2507397"/>
            <a:ext cx="292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v</a:t>
            </a:r>
            <a:r>
              <a:rPr lang="en-US" sz="1200" b="1" baseline="-25000" dirty="0" err="1" smtClean="0"/>
              <a:t>t</a:t>
            </a:r>
            <a:endParaRPr lang="en-US" sz="1200" b="1" baseline="-25000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5039196" y="2961766"/>
            <a:ext cx="427212" cy="1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466408" y="2470446"/>
            <a:ext cx="0" cy="482136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101385" y="2927656"/>
            <a:ext cx="340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v</a:t>
            </a:r>
            <a:r>
              <a:rPr lang="en-US" sz="1200" b="1" baseline="-25000" dirty="0" err="1" smtClean="0"/>
              <a:t>ty</a:t>
            </a:r>
            <a:endParaRPr lang="en-US" sz="1200" b="1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5438288" y="2642507"/>
            <a:ext cx="339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v</a:t>
            </a:r>
            <a:r>
              <a:rPr lang="en-US" sz="1200" b="1" baseline="-25000" dirty="0" err="1" smtClean="0"/>
              <a:t>tx</a:t>
            </a:r>
            <a:endParaRPr lang="en-US" sz="1200" b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749640" y="2487179"/>
                <a:ext cx="1752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v</a:t>
                </a:r>
                <a:r>
                  <a:rPr lang="en-US" sz="1200" b="1" baseline="-25000" dirty="0" err="1" smtClean="0"/>
                  <a:t>t</a:t>
                </a:r>
                <a:r>
                  <a:rPr lang="en-US" sz="1200" b="1" baseline="-25000" dirty="0" smtClean="0"/>
                  <a:t> </a:t>
                </a:r>
                <a:r>
                  <a:rPr lang="en-US" sz="1200" b="1" dirty="0" smtClean="0"/>
                  <a:t>= </a:t>
                </a:r>
                <a:r>
                  <a:rPr lang="en-US" sz="1200" b="1" dirty="0" err="1" smtClean="0"/>
                  <a:t>v</a:t>
                </a:r>
                <a:r>
                  <a:rPr lang="en-US" sz="1200" b="1" baseline="-25000" dirty="0" err="1" smtClean="0"/>
                  <a:t>tx</a:t>
                </a:r>
                <a:r>
                  <a:rPr lang="en-US" sz="1200" b="1" dirty="0" smtClean="0"/>
                  <a:t>+ </a:t>
                </a:r>
                <a:r>
                  <a:rPr lang="en-US" sz="1200" b="1" dirty="0" err="1" smtClean="0"/>
                  <a:t>v</a:t>
                </a:r>
                <a:r>
                  <a:rPr lang="en-US" sz="1200" b="1" baseline="-25000" dirty="0" err="1" smtClean="0"/>
                  <a:t>ty</a:t>
                </a:r>
                <a:r>
                  <a:rPr lang="en-US" sz="1200" b="1" baseline="-25000" dirty="0" smtClean="0"/>
                  <a:t> </a:t>
                </a:r>
                <a:r>
                  <a:rPr lang="en-US" sz="1200" b="1" dirty="0" smtClean="0"/>
                  <a:t>= </a:t>
                </a:r>
                <a:r>
                  <a:rPr lang="en-US" sz="1200" dirty="0" err="1" smtClean="0"/>
                  <a:t>v</a:t>
                </a:r>
                <a:r>
                  <a:rPr lang="en-US" sz="1200" baseline="-25000" dirty="0" err="1" smtClean="0"/>
                  <a:t>tx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1200" dirty="0" smtClean="0"/>
                  <a:t> + </a:t>
                </a:r>
                <a:r>
                  <a:rPr lang="en-US" sz="1200" dirty="0" err="1" smtClean="0"/>
                  <a:t>v</a:t>
                </a:r>
                <a:r>
                  <a:rPr lang="en-US" sz="1200" baseline="-25000" dirty="0" err="1" smtClean="0"/>
                  <a:t>ty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𝑗</m:t>
                        </m:r>
                      </m:e>
                    </m:acc>
                  </m:oMath>
                </a14:m>
                <a:endParaRPr lang="en-US" sz="1200" b="1" baseline="-25000" dirty="0" smtClean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640" y="2487179"/>
                <a:ext cx="1752600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/>
          <p:cNvCxnSpPr/>
          <p:nvPr/>
        </p:nvCxnSpPr>
        <p:spPr>
          <a:xfrm>
            <a:off x="1295400" y="197588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956564" y="2433080"/>
            <a:ext cx="733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1149059" y="1729035"/>
                <a:ext cx="3124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059" y="1729035"/>
                <a:ext cx="31245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667" r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734725" y="2210314"/>
                <a:ext cx="3231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25" y="2210314"/>
                <a:ext cx="32316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667" r="-2452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/>
          <p:nvPr/>
        </p:nvCxnSpPr>
        <p:spPr>
          <a:xfrm flipV="1">
            <a:off x="1295400" y="2254424"/>
            <a:ext cx="0" cy="19633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16200000" flipV="1">
            <a:off x="1197233" y="2334913"/>
            <a:ext cx="0" cy="19633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48959" y="2101456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(1,0)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875325" y="2427457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(0,1)</a:t>
            </a:r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735630" y="3385066"/>
                <a:ext cx="1811580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v</a:t>
                </a:r>
                <a:r>
                  <a:rPr lang="en-US" sz="1200" b="1" baseline="-25000" dirty="0" err="1"/>
                  <a:t>w</a:t>
                </a:r>
                <a:r>
                  <a:rPr lang="en-US" sz="1200" b="1" baseline="-25000" dirty="0" smtClean="0"/>
                  <a:t> </a:t>
                </a:r>
                <a:r>
                  <a:rPr lang="en-US" sz="1200" b="1" dirty="0" smtClean="0"/>
                  <a:t>= </a:t>
                </a:r>
                <a:r>
                  <a:rPr lang="en-US" sz="1200" b="1" dirty="0" err="1" smtClean="0"/>
                  <a:t>v</a:t>
                </a:r>
                <a:r>
                  <a:rPr lang="en-US" sz="1200" b="1" baseline="-25000" dirty="0" err="1" smtClean="0"/>
                  <a:t>t</a:t>
                </a:r>
                <a:r>
                  <a:rPr lang="en-US" sz="1200" b="1" baseline="-25000" dirty="0"/>
                  <a:t> </a:t>
                </a:r>
                <a:r>
                  <a:rPr lang="en-US" sz="1200" b="1" dirty="0" smtClean="0"/>
                  <a:t>+ </a:t>
                </a:r>
                <a:r>
                  <a:rPr lang="en-US" sz="1200" b="1" dirty="0" err="1" smtClean="0"/>
                  <a:t>v</a:t>
                </a:r>
                <a:r>
                  <a:rPr lang="en-US" sz="1200" b="1" baseline="-25000" dirty="0" err="1" smtClean="0"/>
                  <a:t>r</a:t>
                </a:r>
                <a:endParaRPr lang="en-US" sz="1200" b="1" baseline="-25000" dirty="0" smtClean="0"/>
              </a:p>
              <a:p>
                <a:r>
                  <a:rPr lang="en-US" sz="1200" b="1" dirty="0" err="1" smtClean="0"/>
                  <a:t>v</a:t>
                </a:r>
                <a:r>
                  <a:rPr lang="en-US" sz="1200" b="1" baseline="-25000" dirty="0" err="1" smtClean="0"/>
                  <a:t>wx</a:t>
                </a:r>
                <a:r>
                  <a:rPr lang="en-US" sz="1200" b="1" baseline="-25000" dirty="0" smtClean="0"/>
                  <a:t> </a:t>
                </a:r>
                <a:r>
                  <a:rPr lang="en-US" sz="1200" b="1" dirty="0" smtClean="0"/>
                  <a:t>= </a:t>
                </a:r>
                <a:r>
                  <a:rPr lang="en-US" sz="1200" b="1" dirty="0" err="1" smtClean="0"/>
                  <a:t>v</a:t>
                </a:r>
                <a:r>
                  <a:rPr lang="en-US" sz="1200" b="1" baseline="-25000" dirty="0" err="1" smtClean="0"/>
                  <a:t>tx</a:t>
                </a:r>
                <a:r>
                  <a:rPr lang="en-US" sz="1200" b="1" dirty="0" smtClean="0"/>
                  <a:t> + </a:t>
                </a:r>
                <a:r>
                  <a:rPr lang="en-US" sz="1200" b="1" dirty="0" err="1" smtClean="0"/>
                  <a:t>v</a:t>
                </a:r>
                <a:r>
                  <a:rPr lang="en-US" sz="1200" b="1" baseline="-25000" dirty="0" err="1" smtClean="0"/>
                  <a:t>rx</a:t>
                </a:r>
                <a:r>
                  <a:rPr lang="en-US" sz="1200" b="1" baseline="-25000" dirty="0" smtClean="0"/>
                  <a:t> </a:t>
                </a:r>
                <a:r>
                  <a:rPr lang="en-US" sz="1200" b="1" dirty="0" smtClean="0"/>
                  <a:t>= </a:t>
                </a:r>
                <a:r>
                  <a:rPr lang="en-US" sz="1200" dirty="0" smtClean="0">
                    <a:solidFill>
                      <a:srgbClr val="00B050"/>
                    </a:solidFill>
                  </a:rPr>
                  <a:t>v</a:t>
                </a:r>
                <a:r>
                  <a:rPr lang="en-US" sz="1200" baseline="-25000" dirty="0" err="1" smtClean="0">
                    <a:solidFill>
                      <a:srgbClr val="00B050"/>
                    </a:solidFill>
                  </a:rPr>
                  <a:t>tx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1200" b="1" baseline="-25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200" b="1" dirty="0" smtClean="0">
                    <a:solidFill>
                      <a:schemeClr val="tx1"/>
                    </a:solidFill>
                  </a:rPr>
                  <a:t>- </a:t>
                </a:r>
                <a:r>
                  <a:rPr lang="en-US" sz="1200" dirty="0" err="1" smtClean="0">
                    <a:solidFill>
                      <a:srgbClr val="00B050"/>
                    </a:solidFill>
                  </a:rPr>
                  <a:t>v</a:t>
                </a:r>
                <a:r>
                  <a:rPr lang="en-US" sz="1200" baseline="-25000" dirty="0" err="1" smtClean="0">
                    <a:solidFill>
                      <a:srgbClr val="00B050"/>
                    </a:solidFill>
                  </a:rPr>
                  <a:t>rx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e>
                    </m:acc>
                  </m:oMath>
                </a14:m>
                <a:endParaRPr lang="en-US" sz="1200" b="1" baseline="-25000" dirty="0" smtClean="0">
                  <a:solidFill>
                    <a:schemeClr val="tx1"/>
                  </a:solidFill>
                </a:endParaRPr>
              </a:p>
              <a:p>
                <a:r>
                  <a:rPr lang="en-US" sz="1200" b="1" dirty="0" err="1" smtClean="0"/>
                  <a:t>v</a:t>
                </a:r>
                <a:r>
                  <a:rPr lang="en-US" sz="1200" b="1" baseline="-25000" dirty="0" err="1" smtClean="0"/>
                  <a:t>wy</a:t>
                </a:r>
                <a:r>
                  <a:rPr lang="en-US" sz="1200" b="1" baseline="-25000" dirty="0" smtClean="0"/>
                  <a:t> </a:t>
                </a:r>
                <a:r>
                  <a:rPr lang="en-US" sz="1200" b="1" dirty="0" smtClean="0"/>
                  <a:t>= </a:t>
                </a:r>
                <a:r>
                  <a:rPr lang="en-US" sz="1200" b="1" dirty="0" err="1" smtClean="0"/>
                  <a:t>v</a:t>
                </a:r>
                <a:r>
                  <a:rPr lang="en-US" sz="1200" b="1" baseline="-25000" dirty="0" err="1" smtClean="0"/>
                  <a:t>ty</a:t>
                </a:r>
                <a:r>
                  <a:rPr lang="en-US" sz="1200" b="1" dirty="0" smtClean="0"/>
                  <a:t> + </a:t>
                </a:r>
                <a:r>
                  <a:rPr lang="en-US" sz="1200" b="1" dirty="0" err="1" smtClean="0"/>
                  <a:t>v</a:t>
                </a:r>
                <a:r>
                  <a:rPr lang="en-US" sz="1200" b="1" baseline="-25000" dirty="0" err="1" smtClean="0"/>
                  <a:t>ry</a:t>
                </a:r>
                <a:r>
                  <a:rPr lang="en-US" sz="1200" b="1" baseline="-25000" dirty="0" smtClean="0"/>
                  <a:t> </a:t>
                </a:r>
                <a:r>
                  <a:rPr lang="en-US" sz="1200" b="1" dirty="0" smtClean="0"/>
                  <a:t>= </a:t>
                </a:r>
                <a:r>
                  <a:rPr lang="en-US" sz="1200" dirty="0" err="1" smtClean="0">
                    <a:solidFill>
                      <a:srgbClr val="00B050"/>
                    </a:solidFill>
                  </a:rPr>
                  <a:t>v</a:t>
                </a:r>
                <a:r>
                  <a:rPr lang="en-US" sz="1200" baseline="-25000" dirty="0" err="1" smtClean="0">
                    <a:solidFill>
                      <a:srgbClr val="00B050"/>
                    </a:solidFill>
                  </a:rPr>
                  <a:t>t</a:t>
                </a:r>
                <a:r>
                  <a:rPr lang="en-US" sz="1200" baseline="-25000" dirty="0" smtClean="0">
                    <a:solidFill>
                      <a:srgbClr val="00B050"/>
                    </a:solidFill>
                  </a:rPr>
                  <a:t>y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1200" b="1" baseline="-25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200" b="1" dirty="0" smtClean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 smtClean="0">
                    <a:solidFill>
                      <a:srgbClr val="00B050"/>
                    </a:solidFill>
                  </a:rPr>
                  <a:t>v</a:t>
                </a:r>
                <a:r>
                  <a:rPr lang="en-US" sz="1200" baseline="-25000" dirty="0" err="1" smtClean="0">
                    <a:solidFill>
                      <a:srgbClr val="00B050"/>
                    </a:solidFill>
                  </a:rPr>
                  <a:t>r</a:t>
                </a:r>
                <a:r>
                  <a:rPr lang="en-US" sz="1200" baseline="-25000" dirty="0" smtClean="0">
                    <a:solidFill>
                      <a:srgbClr val="00B050"/>
                    </a:solidFill>
                  </a:rPr>
                  <a:t>y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e>
                    </m:acc>
                  </m:oMath>
                </a14:m>
                <a:endParaRPr lang="en-US" sz="1200" b="0" dirty="0" smtClean="0">
                  <a:solidFill>
                    <a:schemeClr val="tx1"/>
                  </a:solidFill>
                </a:endParaRPr>
              </a:p>
              <a:p>
                <a:endParaRPr lang="en-US" sz="1200" b="1" baseline="-25000" dirty="0" smtClean="0">
                  <a:solidFill>
                    <a:schemeClr val="tx1"/>
                  </a:solidFill>
                </a:endParaRPr>
              </a:p>
              <a:p>
                <a:endParaRPr lang="en-US" sz="12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630" y="3385066"/>
                <a:ext cx="1811580" cy="892552"/>
              </a:xfrm>
              <a:prstGeom prst="rect">
                <a:avLst/>
              </a:prstGeom>
              <a:blipFill rotWithShape="1">
                <a:blip r:embed="rId5"/>
                <a:stretch>
                  <a:fillRect l="-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/>
          <p:nvPr/>
        </p:nvCxnSpPr>
        <p:spPr>
          <a:xfrm flipH="1" flipV="1">
            <a:off x="2833389" y="3106183"/>
            <a:ext cx="762000" cy="1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1626363" y="1553548"/>
            <a:ext cx="1066800" cy="54790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295400" y="2659341"/>
            <a:ext cx="240669" cy="20967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678695" y="4015353"/>
            <a:ext cx="208224" cy="20967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>
            <a:off x="2527109" y="3903059"/>
            <a:ext cx="362704" cy="434263"/>
          </a:xfrm>
          <a:custGeom>
            <a:avLst/>
            <a:gdLst>
              <a:gd name="connsiteX0" fmla="*/ 362704 w 362704"/>
              <a:gd name="connsiteY0" fmla="*/ 5326 h 434263"/>
              <a:gd name="connsiteX1" fmla="*/ 115777 w 362704"/>
              <a:gd name="connsiteY1" fmla="*/ 28475 h 434263"/>
              <a:gd name="connsiteX2" fmla="*/ 30 w 362704"/>
              <a:gd name="connsiteY2" fmla="*/ 225245 h 434263"/>
              <a:gd name="connsiteX3" fmla="*/ 104202 w 362704"/>
              <a:gd name="connsiteY3" fmla="*/ 422014 h 434263"/>
              <a:gd name="connsiteX4" fmla="*/ 104202 w 362704"/>
              <a:gd name="connsiteY4" fmla="*/ 414298 h 43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704" h="434263">
                <a:moveTo>
                  <a:pt x="362704" y="5326"/>
                </a:moveTo>
                <a:cubicBezTo>
                  <a:pt x="269463" y="-1426"/>
                  <a:pt x="176223" y="-8178"/>
                  <a:pt x="115777" y="28475"/>
                </a:cubicBezTo>
                <a:cubicBezTo>
                  <a:pt x="55331" y="65128"/>
                  <a:pt x="1959" y="159655"/>
                  <a:pt x="30" y="225245"/>
                </a:cubicBezTo>
                <a:cubicBezTo>
                  <a:pt x="-1899" y="290835"/>
                  <a:pt x="86840" y="390505"/>
                  <a:pt x="104202" y="422014"/>
                </a:cubicBezTo>
                <a:cubicBezTo>
                  <a:pt x="121564" y="453523"/>
                  <a:pt x="104202" y="414298"/>
                  <a:pt x="104202" y="414298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2485535" y="4251284"/>
                <a:ext cx="4042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/>
                        </a:rPr>
                        <m:t>𝜔</m:t>
                      </m:r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535" y="4251284"/>
                <a:ext cx="40427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/>
          <p:cNvSpPr/>
          <p:nvPr/>
        </p:nvSpPr>
        <p:spPr>
          <a:xfrm>
            <a:off x="5607950" y="3276600"/>
            <a:ext cx="2245679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v</a:t>
            </a:r>
            <a:r>
              <a:rPr lang="en-US" sz="1400" baseline="-25000" dirty="0" err="1" smtClean="0"/>
              <a:t>rx</a:t>
            </a:r>
            <a:r>
              <a:rPr lang="en-US" sz="1400" baseline="-25000" dirty="0" smtClean="0"/>
              <a:t> </a:t>
            </a:r>
            <a:r>
              <a:rPr lang="en-US" sz="1400" dirty="0" smtClean="0"/>
              <a:t>= 𝜔*perpendicular radius</a:t>
            </a:r>
          </a:p>
          <a:p>
            <a:r>
              <a:rPr lang="en-US" sz="1400" dirty="0" smtClean="0"/>
              <a:t>= 𝜔*0.5*W</a:t>
            </a:r>
          </a:p>
          <a:p>
            <a:endParaRPr lang="en-US" sz="1400" dirty="0" smtClean="0"/>
          </a:p>
          <a:p>
            <a:r>
              <a:rPr lang="en-US" sz="1400" dirty="0" smtClean="0"/>
              <a:t> </a:t>
            </a:r>
            <a:r>
              <a:rPr lang="en-US" sz="1400" dirty="0" err="1" smtClean="0"/>
              <a:t>v</a:t>
            </a:r>
            <a:r>
              <a:rPr lang="en-US" sz="1400" baseline="-25000" dirty="0" err="1" smtClean="0"/>
              <a:t>ry</a:t>
            </a:r>
            <a:r>
              <a:rPr lang="en-US" sz="1400" baseline="-25000" dirty="0" smtClean="0"/>
              <a:t> </a:t>
            </a:r>
            <a:r>
              <a:rPr lang="en-US" sz="1400" dirty="0" smtClean="0"/>
              <a:t>= 𝜔*0.5*L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1852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419600" y="3115601"/>
            <a:ext cx="15240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576589" y="3191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79280" y="3191801"/>
            <a:ext cx="29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11879" y="4715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18100" y="4688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 rot="1415175">
            <a:off x="5711614" y="2730667"/>
            <a:ext cx="328598" cy="641129"/>
            <a:chOff x="5711614" y="2730667"/>
            <a:chExt cx="328598" cy="641129"/>
          </a:xfrm>
        </p:grpSpPr>
        <p:sp>
          <p:nvSpPr>
            <p:cNvPr id="33" name="Rectangle 32"/>
            <p:cNvSpPr/>
            <p:nvPr/>
          </p:nvSpPr>
          <p:spPr>
            <a:xfrm rot="19214039">
              <a:off x="5887812" y="2990796"/>
              <a:ext cx="152400" cy="381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rot="19214039" flipH="1" flipV="1">
              <a:off x="5711614" y="2730667"/>
              <a:ext cx="5321" cy="37201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 rot="18688961">
            <a:off x="4488890" y="4942951"/>
            <a:ext cx="152400" cy="704475"/>
            <a:chOff x="4343399" y="3984318"/>
            <a:chExt cx="152400" cy="704475"/>
          </a:xfrm>
        </p:grpSpPr>
        <p:sp>
          <p:nvSpPr>
            <p:cNvPr id="34" name="Rectangle 33"/>
            <p:cNvSpPr/>
            <p:nvPr/>
          </p:nvSpPr>
          <p:spPr>
            <a:xfrm>
              <a:off x="4343399" y="3984318"/>
              <a:ext cx="152400" cy="381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4402238" y="4365318"/>
              <a:ext cx="0" cy="32347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/>
          <p:cNvSpPr/>
          <p:nvPr/>
        </p:nvSpPr>
        <p:spPr>
          <a:xfrm>
            <a:off x="5105400" y="4069982"/>
            <a:ext cx="208224" cy="20967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4939346" y="3905096"/>
            <a:ext cx="362704" cy="434263"/>
          </a:xfrm>
          <a:custGeom>
            <a:avLst/>
            <a:gdLst>
              <a:gd name="connsiteX0" fmla="*/ 362704 w 362704"/>
              <a:gd name="connsiteY0" fmla="*/ 5326 h 434263"/>
              <a:gd name="connsiteX1" fmla="*/ 115777 w 362704"/>
              <a:gd name="connsiteY1" fmla="*/ 28475 h 434263"/>
              <a:gd name="connsiteX2" fmla="*/ 30 w 362704"/>
              <a:gd name="connsiteY2" fmla="*/ 225245 h 434263"/>
              <a:gd name="connsiteX3" fmla="*/ 104202 w 362704"/>
              <a:gd name="connsiteY3" fmla="*/ 422014 h 434263"/>
              <a:gd name="connsiteX4" fmla="*/ 104202 w 362704"/>
              <a:gd name="connsiteY4" fmla="*/ 414298 h 43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704" h="434263">
                <a:moveTo>
                  <a:pt x="362704" y="5326"/>
                </a:moveTo>
                <a:cubicBezTo>
                  <a:pt x="269463" y="-1426"/>
                  <a:pt x="176223" y="-8178"/>
                  <a:pt x="115777" y="28475"/>
                </a:cubicBezTo>
                <a:cubicBezTo>
                  <a:pt x="55331" y="65128"/>
                  <a:pt x="1959" y="159655"/>
                  <a:pt x="30" y="225245"/>
                </a:cubicBezTo>
                <a:cubicBezTo>
                  <a:pt x="-1899" y="290835"/>
                  <a:pt x="86840" y="390505"/>
                  <a:pt x="104202" y="422014"/>
                </a:cubicBezTo>
                <a:cubicBezTo>
                  <a:pt x="121564" y="453523"/>
                  <a:pt x="104202" y="414298"/>
                  <a:pt x="104202" y="414298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897772" y="4253321"/>
                <a:ext cx="4042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/>
                        </a:rPr>
                        <m:t>𝜔</m:t>
                      </m:r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772" y="4253321"/>
                <a:ext cx="40427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 flipV="1">
            <a:off x="5203245" y="3198471"/>
            <a:ext cx="715277" cy="995638"/>
          </a:xfrm>
          <a:prstGeom prst="line">
            <a:avLst/>
          </a:prstGeom>
          <a:ln w="5715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212699" y="3234917"/>
            <a:ext cx="29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030876" y="3905096"/>
            <a:ext cx="0" cy="482136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209512" y="3007135"/>
            <a:ext cx="247022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082972" y="2822469"/>
            <a:ext cx="118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width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 rot="16200000">
            <a:off x="3629213" y="3843934"/>
            <a:ext cx="118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length</a:t>
            </a:r>
            <a:endParaRPr lang="en-US" dirty="0"/>
          </a:p>
        </p:txBody>
      </p:sp>
      <p:cxnSp>
        <p:nvCxnSpPr>
          <p:cNvPr id="64" name="Straight Connector 63"/>
          <p:cNvCxnSpPr>
            <a:endCxn id="61" idx="3"/>
          </p:cNvCxnSpPr>
          <p:nvPr/>
        </p:nvCxnSpPr>
        <p:spPr>
          <a:xfrm flipV="1">
            <a:off x="5212699" y="3007135"/>
            <a:ext cx="58379" cy="1171530"/>
          </a:xfrm>
          <a:prstGeom prst="line">
            <a:avLst/>
          </a:prstGeom>
          <a:ln w="57150">
            <a:solidFill>
              <a:srgbClr val="FFFF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224946" y="4169799"/>
            <a:ext cx="776840" cy="5019"/>
          </a:xfrm>
          <a:prstGeom prst="line">
            <a:avLst/>
          </a:prstGeom>
          <a:ln w="57150">
            <a:solidFill>
              <a:srgbClr val="FFFF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74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143000" y="1101889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6200000">
            <a:off x="1143000" y="1101889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39370" y="1537568"/>
            <a:ext cx="208224" cy="20967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743200" y="10668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>
            <a:off x="2743200" y="10668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39088" y="1495363"/>
            <a:ext cx="208224" cy="20967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00200" y="145062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aseline="-25000" dirty="0" smtClean="0"/>
              <a:t>LX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41663" y="736415"/>
            <a:ext cx="38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aseline="-25000" dirty="0" smtClean="0"/>
              <a:t>LY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00400" y="141835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aseline="-25000" dirty="0" smtClean="0"/>
              <a:t>RX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41863" y="704149"/>
            <a:ext cx="41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aseline="-25000" dirty="0" smtClean="0"/>
              <a:t>RY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2218" y="471387"/>
            <a:ext cx="1244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Controls rotation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057400" y="453154"/>
            <a:ext cx="1413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Controls translation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62000" y="2286000"/>
                <a:ext cx="12954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C000"/>
                        </a:solidFill>
                        <a:latin typeface="Cambria Math"/>
                      </a:rPr>
                      <m:t>𝜔</m:t>
                    </m:r>
                  </m:oMath>
                </a14:m>
                <a:r>
                  <a:rPr lang="en-US" dirty="0" smtClean="0">
                    <a:solidFill>
                      <a:srgbClr val="FFC000"/>
                    </a:solidFill>
                  </a:rPr>
                  <a:t> = </a:t>
                </a:r>
                <a:r>
                  <a:rPr lang="en-US" dirty="0" smtClean="0"/>
                  <a:t>J</a:t>
                </a:r>
                <a:r>
                  <a:rPr lang="en-US" baseline="-25000" dirty="0" smtClean="0"/>
                  <a:t>LX</a:t>
                </a:r>
                <a:endParaRPr lang="en-US" dirty="0" smtClean="0"/>
              </a:p>
              <a:p>
                <a:r>
                  <a:rPr lang="en-US" dirty="0" err="1" smtClean="0"/>
                  <a:t>v</a:t>
                </a:r>
                <a:r>
                  <a:rPr lang="en-US" baseline="-25000" dirty="0" err="1" smtClean="0"/>
                  <a:t>tx</a:t>
                </a:r>
                <a:r>
                  <a:rPr lang="en-US" baseline="-25000" dirty="0" smtClean="0"/>
                  <a:t> </a:t>
                </a:r>
                <a:r>
                  <a:rPr lang="en-US" dirty="0" smtClean="0"/>
                  <a:t>= J</a:t>
                </a:r>
                <a:r>
                  <a:rPr lang="en-US" baseline="-25000" dirty="0" smtClean="0"/>
                  <a:t>RY</a:t>
                </a:r>
                <a:endParaRPr lang="en-US" dirty="0" smtClean="0"/>
              </a:p>
              <a:p>
                <a:r>
                  <a:rPr lang="en-US" dirty="0" err="1" smtClean="0"/>
                  <a:t>v</a:t>
                </a:r>
                <a:r>
                  <a:rPr lang="en-US" baseline="-25000" dirty="0" err="1" smtClean="0"/>
                  <a:t>ty</a:t>
                </a:r>
                <a:r>
                  <a:rPr lang="en-US" baseline="-25000" dirty="0" smtClean="0"/>
                  <a:t> </a:t>
                </a:r>
                <a:r>
                  <a:rPr lang="en-US" dirty="0" smtClean="0"/>
                  <a:t>= J</a:t>
                </a:r>
                <a:r>
                  <a:rPr lang="en-US" baseline="-25000" dirty="0" smtClean="0"/>
                  <a:t>RX</a:t>
                </a:r>
                <a:endParaRPr lang="en-US" dirty="0" smtClean="0"/>
              </a:p>
              <a:p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286000"/>
                <a:ext cx="1295400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3756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977184" y="2356397"/>
                <a:ext cx="2347732" cy="1015663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v</a:t>
                </a:r>
                <a:r>
                  <a:rPr lang="en-US" sz="1200" baseline="-25000" dirty="0" err="1" smtClean="0"/>
                  <a:t>wx</a:t>
                </a:r>
                <a:r>
                  <a:rPr lang="en-US" sz="1200" b="1" baseline="-25000" dirty="0" smtClean="0"/>
                  <a:t> </a:t>
                </a:r>
                <a:r>
                  <a:rPr lang="en-US" sz="1200" b="1" dirty="0" smtClean="0"/>
                  <a:t>= </a:t>
                </a:r>
                <a:r>
                  <a:rPr lang="en-US" sz="1200" dirty="0" err="1" smtClean="0">
                    <a:solidFill>
                      <a:srgbClr val="00B050"/>
                    </a:solidFill>
                  </a:rPr>
                  <a:t>v</a:t>
                </a:r>
                <a:r>
                  <a:rPr lang="en-US" sz="1200" baseline="-25000" dirty="0" err="1" smtClean="0">
                    <a:solidFill>
                      <a:srgbClr val="00B050"/>
                    </a:solidFill>
                  </a:rPr>
                  <a:t>tx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1200" b="1" baseline="-25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200" b="1" dirty="0" smtClean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 smtClean="0">
                    <a:solidFill>
                      <a:srgbClr val="00B050"/>
                    </a:solidFill>
                  </a:rPr>
                  <a:t>v</a:t>
                </a:r>
                <a:r>
                  <a:rPr lang="en-US" sz="1200" baseline="-25000" dirty="0" err="1" smtClean="0">
                    <a:solidFill>
                      <a:srgbClr val="00B050"/>
                    </a:solidFill>
                  </a:rPr>
                  <a:t>rx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1200" b="1" baseline="-25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= (</a:t>
                </a:r>
                <a:r>
                  <a:rPr lang="en-US" sz="1200" dirty="0" smtClean="0">
                    <a:solidFill>
                      <a:srgbClr val="00B050"/>
                    </a:solidFill>
                  </a:rPr>
                  <a:t>J</a:t>
                </a:r>
                <a:r>
                  <a:rPr lang="en-US" sz="1200" baseline="-25000" dirty="0" smtClean="0">
                    <a:solidFill>
                      <a:srgbClr val="00B050"/>
                    </a:solidFill>
                  </a:rPr>
                  <a:t>RY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smtClean="0">
                    <a:solidFill>
                      <a:srgbClr val="00B050"/>
                    </a:solidFill>
                  </a:rPr>
                  <a:t>J</a:t>
                </a:r>
                <a:r>
                  <a:rPr lang="en-US" sz="1200" baseline="-25000" dirty="0" smtClean="0">
                    <a:solidFill>
                      <a:srgbClr val="00B050"/>
                    </a:solidFill>
                  </a:rPr>
                  <a:t>LX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smtClean="0"/>
                  <a:t>*0.5*</a:t>
                </a:r>
                <a:r>
                  <a:rPr lang="en-US" sz="1200" dirty="0" smtClean="0">
                    <a:solidFill>
                      <a:srgbClr val="00B050"/>
                    </a:solidFill>
                  </a:rPr>
                  <a:t>W</a:t>
                </a:r>
                <a:r>
                  <a:rPr lang="en-US" sz="1200" dirty="0" smtClean="0"/>
                  <a:t>)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e>
                    </m:acc>
                  </m:oMath>
                </a14:m>
                <a:endParaRPr lang="en-US" sz="1200" dirty="0" smtClean="0"/>
              </a:p>
              <a:p>
                <a:endParaRPr lang="en-US" sz="1200" baseline="-25000" dirty="0" smtClean="0">
                  <a:solidFill>
                    <a:schemeClr val="tx1"/>
                  </a:solidFill>
                </a:endParaRPr>
              </a:p>
              <a:p>
                <a:r>
                  <a:rPr lang="en-US" sz="1200" dirty="0" err="1" smtClean="0"/>
                  <a:t>v</a:t>
                </a:r>
                <a:r>
                  <a:rPr lang="en-US" sz="1200" baseline="-25000" dirty="0" err="1" smtClean="0"/>
                  <a:t>wy</a:t>
                </a:r>
                <a:r>
                  <a:rPr lang="en-US" sz="1200" b="1" baseline="-25000" dirty="0" smtClean="0"/>
                  <a:t> </a:t>
                </a:r>
                <a:r>
                  <a:rPr lang="en-US" sz="1200" b="1" dirty="0" smtClean="0"/>
                  <a:t>= </a:t>
                </a:r>
                <a:r>
                  <a:rPr lang="en-US" sz="1200" dirty="0" err="1" smtClean="0">
                    <a:solidFill>
                      <a:srgbClr val="00B050"/>
                    </a:solidFill>
                  </a:rPr>
                  <a:t>v</a:t>
                </a:r>
                <a:r>
                  <a:rPr lang="en-US" sz="1200" baseline="-25000" dirty="0" err="1" smtClean="0">
                    <a:solidFill>
                      <a:srgbClr val="00B050"/>
                    </a:solidFill>
                  </a:rPr>
                  <a:t>ty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1200" b="1" baseline="-25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200" b="1" dirty="0" smtClean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 smtClean="0">
                    <a:solidFill>
                      <a:srgbClr val="00B050"/>
                    </a:solidFill>
                  </a:rPr>
                  <a:t>v</a:t>
                </a:r>
                <a:r>
                  <a:rPr lang="en-US" sz="1200" baseline="-25000" dirty="0" err="1" smtClean="0">
                    <a:solidFill>
                      <a:srgbClr val="00B050"/>
                    </a:solidFill>
                  </a:rPr>
                  <a:t>r</a:t>
                </a:r>
                <a:r>
                  <a:rPr lang="en-US" sz="1200" baseline="-25000" dirty="0" smtClean="0">
                    <a:solidFill>
                      <a:srgbClr val="00B050"/>
                    </a:solidFill>
                  </a:rPr>
                  <a:t>y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 = (</a:t>
                </a:r>
                <a:r>
                  <a:rPr lang="en-US" sz="1200" dirty="0" smtClean="0">
                    <a:solidFill>
                      <a:srgbClr val="00B050"/>
                    </a:solidFill>
                  </a:rPr>
                  <a:t>J</a:t>
                </a:r>
                <a:r>
                  <a:rPr lang="en-US" sz="1200" baseline="-25000" dirty="0" smtClean="0">
                    <a:solidFill>
                      <a:srgbClr val="00B050"/>
                    </a:solidFill>
                  </a:rPr>
                  <a:t>RX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smtClean="0">
                    <a:solidFill>
                      <a:srgbClr val="00B050"/>
                    </a:solidFill>
                  </a:rPr>
                  <a:t>J</a:t>
                </a:r>
                <a:r>
                  <a:rPr lang="en-US" sz="1200" baseline="-25000" dirty="0" smtClean="0">
                    <a:solidFill>
                      <a:srgbClr val="00B050"/>
                    </a:solidFill>
                  </a:rPr>
                  <a:t>LX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smtClean="0"/>
                  <a:t>*0.5*</a:t>
                </a:r>
                <a:r>
                  <a:rPr lang="en-US" sz="1200" dirty="0" smtClean="0">
                    <a:solidFill>
                      <a:srgbClr val="00B050"/>
                    </a:solidFill>
                  </a:rPr>
                  <a:t>W</a:t>
                </a:r>
                <a:r>
                  <a:rPr lang="en-US" sz="1200" dirty="0" smtClean="0"/>
                  <a:t>)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e>
                    </m:acc>
                  </m:oMath>
                </a14:m>
                <a:endParaRPr lang="en-US" sz="1200" b="0" dirty="0" smtClean="0">
                  <a:solidFill>
                    <a:schemeClr val="tx1"/>
                  </a:solidFill>
                </a:endParaRPr>
              </a:p>
              <a:p>
                <a:endParaRPr lang="en-US" sz="1200" b="1" baseline="-25000" dirty="0" smtClean="0">
                  <a:solidFill>
                    <a:schemeClr val="tx1"/>
                  </a:solidFill>
                </a:endParaRPr>
              </a:p>
              <a:p>
                <a:r>
                  <a:rPr lang="en-US" sz="1200" dirty="0" smtClean="0"/>
                  <a:t>W == L</a:t>
                </a:r>
                <a:endParaRPr lang="en-US" sz="1200" dirty="0" smtClean="0">
                  <a:solidFill>
                    <a:schemeClr val="tx1"/>
                  </a:solidFill>
                </a:endParaRPr>
              </a:p>
              <a:p>
                <a:endParaRPr lang="en-US" sz="12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184" y="2356397"/>
                <a:ext cx="2347732" cy="1015663"/>
              </a:xfrm>
              <a:prstGeom prst="rect">
                <a:avLst/>
              </a:prstGeom>
              <a:blipFill rotWithShape="1">
                <a:blip r:embed="rId3"/>
                <a:stretch>
                  <a:fillRect r="-3876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971397" y="3495010"/>
            <a:ext cx="3067763" cy="7386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drive motor speed = </a:t>
            </a:r>
            <a:r>
              <a:rPr lang="en-US" sz="1400" dirty="0" err="1" smtClean="0"/>
              <a:t>sqrt</a:t>
            </a:r>
            <a:r>
              <a:rPr lang="en-US" sz="1400" dirty="0" smtClean="0"/>
              <a:t>(v</a:t>
            </a:r>
            <a:r>
              <a:rPr lang="en-US" sz="1400" baseline="-25000" dirty="0" smtClean="0"/>
              <a:t>wx</a:t>
            </a:r>
            <a:r>
              <a:rPr lang="en-US" sz="1400" dirty="0" smtClean="0"/>
              <a:t>^2 + v</a:t>
            </a:r>
            <a:r>
              <a:rPr lang="en-US" sz="1400" baseline="-25000" dirty="0" smtClean="0"/>
              <a:t>wy</a:t>
            </a:r>
            <a:r>
              <a:rPr lang="en-US" sz="1400" dirty="0" smtClean="0"/>
              <a:t>^2)</a:t>
            </a:r>
          </a:p>
          <a:p>
            <a:endParaRPr lang="en-US" sz="1400" dirty="0" smtClean="0"/>
          </a:p>
          <a:p>
            <a:r>
              <a:rPr lang="en-US" sz="1400" dirty="0" smtClean="0"/>
              <a:t>azimuth motor angle = </a:t>
            </a:r>
            <a:r>
              <a:rPr lang="en-US" sz="1400" dirty="0" err="1" smtClean="0"/>
              <a:t>arctan</a:t>
            </a:r>
            <a:r>
              <a:rPr lang="en-US" sz="1400" dirty="0" smtClean="0"/>
              <a:t>(</a:t>
            </a:r>
            <a:r>
              <a:rPr lang="en-US" sz="1400" dirty="0" err="1" smtClean="0"/>
              <a:t>v</a:t>
            </a:r>
            <a:r>
              <a:rPr lang="en-US" sz="1400" baseline="-25000" dirty="0" err="1" smtClean="0"/>
              <a:t>wy</a:t>
            </a:r>
            <a:r>
              <a:rPr lang="en-US" sz="1400" dirty="0" smtClean="0"/>
              <a:t>/</a:t>
            </a:r>
            <a:r>
              <a:rPr lang="en-US" sz="1400" dirty="0" err="1" smtClean="0"/>
              <a:t>v</a:t>
            </a:r>
            <a:r>
              <a:rPr lang="en-US" sz="1400" baseline="-25000" dirty="0" err="1" smtClean="0"/>
              <a:t>wx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172200" y="2501345"/>
            <a:ext cx="0" cy="622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867400" y="2806145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30174" y="224047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649174" y="257754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5938036" y="2501345"/>
            <a:ext cx="234164" cy="2915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6061276" y="2619737"/>
            <a:ext cx="100314" cy="46298"/>
          </a:xfrm>
          <a:custGeom>
            <a:avLst/>
            <a:gdLst>
              <a:gd name="connsiteX0" fmla="*/ 100314 w 100314"/>
              <a:gd name="connsiteY0" fmla="*/ 0 h 46298"/>
              <a:gd name="connsiteX1" fmla="*/ 46299 w 100314"/>
              <a:gd name="connsiteY1" fmla="*/ 11574 h 46298"/>
              <a:gd name="connsiteX2" fmla="*/ 0 w 100314"/>
              <a:gd name="connsiteY2" fmla="*/ 46298 h 4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314" h="46298">
                <a:moveTo>
                  <a:pt x="100314" y="0"/>
                </a:moveTo>
                <a:cubicBezTo>
                  <a:pt x="81666" y="1929"/>
                  <a:pt x="63018" y="3858"/>
                  <a:pt x="46299" y="11574"/>
                </a:cubicBezTo>
                <a:cubicBezTo>
                  <a:pt x="29580" y="19290"/>
                  <a:pt x="14790" y="32794"/>
                  <a:pt x="0" y="46298"/>
                </a:cubicBezTo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85349" y="3276600"/>
            <a:ext cx="18133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Speed 0 = 2/2 = 1</a:t>
            </a:r>
          </a:p>
          <a:p>
            <a:r>
              <a:rPr lang="en-US" sz="1400" dirty="0" smtClean="0"/>
              <a:t>Speed 1 = 1.5/2 = 0.75</a:t>
            </a:r>
          </a:p>
          <a:p>
            <a:r>
              <a:rPr lang="en-US" sz="1400" dirty="0" smtClean="0"/>
              <a:t>Speed 2 = 0.8/2 = 0.4</a:t>
            </a:r>
          </a:p>
          <a:p>
            <a:r>
              <a:rPr lang="en-US" sz="1400" dirty="0" smtClean="0"/>
              <a:t>Speed 3 = 0.5/2 = 0.25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285348" y="4419600"/>
            <a:ext cx="20409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Speed 0 = 0.5/0.8 =</a:t>
            </a:r>
          </a:p>
          <a:p>
            <a:r>
              <a:rPr lang="en-US" sz="1400" dirty="0" smtClean="0"/>
              <a:t>Speed 1 = 0.3/0.8 = </a:t>
            </a:r>
          </a:p>
          <a:p>
            <a:r>
              <a:rPr lang="en-US" sz="1400" dirty="0" smtClean="0"/>
              <a:t>Speed 2 = 0.8/0.8 = 1</a:t>
            </a:r>
          </a:p>
          <a:p>
            <a:r>
              <a:rPr lang="en-US" sz="1400" dirty="0" smtClean="0"/>
              <a:t>Speed 3 = 0.5/0.8 = 0.625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0853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3124200"/>
            <a:ext cx="1524000" cy="157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199" y="2933700"/>
            <a:ext cx="1524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14389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17080" y="3200400"/>
            <a:ext cx="29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49679" y="4724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55900" y="4697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981200" y="2974293"/>
            <a:ext cx="213672" cy="381000"/>
            <a:chOff x="1981200" y="2974293"/>
            <a:chExt cx="213672" cy="381000"/>
          </a:xfrm>
        </p:grpSpPr>
        <p:sp>
          <p:nvSpPr>
            <p:cNvPr id="6" name="Rectangle 5"/>
            <p:cNvSpPr/>
            <p:nvPr/>
          </p:nvSpPr>
          <p:spPr>
            <a:xfrm rot="2558998">
              <a:off x="1981200" y="2974293"/>
              <a:ext cx="152400" cy="381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2172569" y="2981866"/>
              <a:ext cx="22303" cy="2942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 rot="10563661">
            <a:off x="3112783" y="4522344"/>
            <a:ext cx="549376" cy="727877"/>
            <a:chOff x="3505199" y="4635624"/>
            <a:chExt cx="549376" cy="727877"/>
          </a:xfrm>
        </p:grpSpPr>
        <p:sp>
          <p:nvSpPr>
            <p:cNvPr id="8" name="Rectangle 7"/>
            <p:cNvSpPr/>
            <p:nvPr/>
          </p:nvSpPr>
          <p:spPr>
            <a:xfrm rot="2519694">
              <a:off x="3505199" y="4982501"/>
              <a:ext cx="152400" cy="381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11036339" flipH="1">
              <a:off x="3737000" y="4635624"/>
              <a:ext cx="317575" cy="40343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 rot="13829149">
            <a:off x="1741739" y="4387576"/>
            <a:ext cx="358395" cy="581644"/>
            <a:chOff x="1981199" y="4790456"/>
            <a:chExt cx="358395" cy="581644"/>
          </a:xfrm>
        </p:grpSpPr>
        <p:sp>
          <p:nvSpPr>
            <p:cNvPr id="7" name="Rectangle 6"/>
            <p:cNvSpPr/>
            <p:nvPr/>
          </p:nvSpPr>
          <p:spPr>
            <a:xfrm rot="2398792">
              <a:off x="1981199" y="4991100"/>
              <a:ext cx="152400" cy="381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2159763" y="4790456"/>
              <a:ext cx="179831" cy="23722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Oval 93"/>
          <p:cNvSpPr/>
          <p:nvPr/>
        </p:nvSpPr>
        <p:spPr>
          <a:xfrm>
            <a:off x="1985118" y="3059956"/>
            <a:ext cx="208224" cy="20967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Rectangle 95"/>
              <p:cNvSpPr/>
              <p:nvPr/>
            </p:nvSpPr>
            <p:spPr>
              <a:xfrm>
                <a:off x="4191000" y="3354869"/>
                <a:ext cx="11387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dirty="0" smtClean="0">
                    <a:solidFill>
                      <a:srgbClr val="FFC000"/>
                    </a:solidFill>
                  </a:rPr>
                  <a:t>V3 = r3*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C000"/>
                        </a:solidFill>
                        <a:latin typeface="Cambria Math"/>
                      </a:rPr>
                      <m:t>𝜔</m:t>
                    </m:r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3354869"/>
                <a:ext cx="113871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48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 13"/>
          <p:cNvSpPr/>
          <p:nvPr/>
        </p:nvSpPr>
        <p:spPr>
          <a:xfrm rot="8914180">
            <a:off x="4613346" y="1007255"/>
            <a:ext cx="2146037" cy="1931437"/>
          </a:xfrm>
          <a:prstGeom prst="arc">
            <a:avLst>
              <a:gd name="adj1" fmla="val 11768176"/>
              <a:gd name="adj2" fmla="val 0"/>
            </a:avLst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6597" y="1776237"/>
            <a:ext cx="2848326" cy="284832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85597" y="1395237"/>
            <a:ext cx="3610326" cy="361032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586223" y="3356535"/>
            <a:ext cx="0" cy="2906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8" idx="3"/>
          </p:cNvCxnSpPr>
          <p:nvPr/>
        </p:nvCxnSpPr>
        <p:spPr>
          <a:xfrm>
            <a:off x="2068275" y="3200400"/>
            <a:ext cx="1445300" cy="145224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071868" y="3198471"/>
            <a:ext cx="1433331" cy="192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2083443" y="3198471"/>
            <a:ext cx="11575" cy="146998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13575" y="5257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4165922" y="3937819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r>
              <a:rPr lang="en-US" dirty="0" smtClean="0">
                <a:solidFill>
                  <a:srgbClr val="FFC000"/>
                </a:solidFill>
              </a:rPr>
              <a:t>V2 = V3*r2/r3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318322" y="4330287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r>
              <a:rPr lang="en-US" dirty="0" smtClean="0">
                <a:solidFill>
                  <a:srgbClr val="FFC000"/>
                </a:solidFill>
              </a:rPr>
              <a:t>V1 = V3*0/r3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415436" y="4502645"/>
            <a:ext cx="1066800" cy="9119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4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255</Words>
  <Application>Microsoft Office PowerPoint</Application>
  <PresentationFormat>On-screen Show (4:3)</PresentationFormat>
  <Paragraphs>77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Scime</dc:creator>
  <cp:lastModifiedBy>Luke Scime</cp:lastModifiedBy>
  <cp:revision>13</cp:revision>
  <dcterms:created xsi:type="dcterms:W3CDTF">2020-04-23T22:26:27Z</dcterms:created>
  <dcterms:modified xsi:type="dcterms:W3CDTF">2020-04-30T23:44:18Z</dcterms:modified>
</cp:coreProperties>
</file>