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6" r:id="rId12"/>
    <p:sldId id="267" r:id="rId13"/>
    <p:sldId id="274" r:id="rId14"/>
    <p:sldId id="270" r:id="rId15"/>
    <p:sldId id="271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Φωτεινό στυλ 2 - Έμφαση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C939-1F95-46E7-A3EC-C1798772ED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C29D6C-C59C-459A-B8DC-EAF806980291}">
      <dgm:prSet/>
      <dgm:spPr/>
      <dgm:t>
        <a:bodyPr/>
        <a:lstStyle/>
        <a:p>
          <a:r>
            <a:rPr lang="el-GR" dirty="0"/>
            <a:t>Για την παλινδρόμηση έβαλα 0-</a:t>
          </a:r>
          <a:r>
            <a:rPr lang="en-US" dirty="0"/>
            <a:t>1</a:t>
          </a:r>
          <a:r>
            <a:rPr lang="el-GR" dirty="0"/>
            <a:t> αριθμούς σε κάθε γειτονιά και σε κάθε </a:t>
          </a:r>
          <a:r>
            <a:rPr lang="en-US" dirty="0"/>
            <a:t>room type(one hot vector)</a:t>
          </a:r>
        </a:p>
      </dgm:t>
    </dgm:pt>
    <dgm:pt modelId="{D9E7926F-ED8E-4A5F-A0FA-2E44E5E71D42}" type="parTrans" cxnId="{0136FADB-26C5-4727-B089-598BEAFCCB83}">
      <dgm:prSet/>
      <dgm:spPr/>
      <dgm:t>
        <a:bodyPr/>
        <a:lstStyle/>
        <a:p>
          <a:endParaRPr lang="en-US"/>
        </a:p>
      </dgm:t>
    </dgm:pt>
    <dgm:pt modelId="{93955A81-FFD3-4C00-AD62-3F503CF3D408}" type="sibTrans" cxnId="{0136FADB-26C5-4727-B089-598BEAFCCB83}">
      <dgm:prSet/>
      <dgm:spPr/>
      <dgm:t>
        <a:bodyPr/>
        <a:lstStyle/>
        <a:p>
          <a:endParaRPr lang="en-US"/>
        </a:p>
      </dgm:t>
    </dgm:pt>
    <dgm:pt modelId="{780B3A75-1A53-44C7-8DC2-DE16784D7E6A}">
      <dgm:prSet/>
      <dgm:spPr/>
      <dgm:t>
        <a:bodyPr/>
        <a:lstStyle/>
        <a:p>
          <a:r>
            <a:rPr lang="el-GR" dirty="0"/>
            <a:t>Για Κατηγοριοποίηση χώρισα το </a:t>
          </a:r>
          <a:r>
            <a:rPr lang="en-US" dirty="0"/>
            <a:t>price </a:t>
          </a:r>
          <a:r>
            <a:rPr lang="el-GR" dirty="0"/>
            <a:t>σε κατηγορίες </a:t>
          </a:r>
          <a:endParaRPr lang="en-US" dirty="0"/>
        </a:p>
      </dgm:t>
    </dgm:pt>
    <dgm:pt modelId="{1E5F0D5F-9F2B-4678-ABED-C602DD34093D}" type="parTrans" cxnId="{E13AC5F0-F60D-447F-834B-0EA11712511E}">
      <dgm:prSet/>
      <dgm:spPr/>
      <dgm:t>
        <a:bodyPr/>
        <a:lstStyle/>
        <a:p>
          <a:endParaRPr lang="en-US"/>
        </a:p>
      </dgm:t>
    </dgm:pt>
    <dgm:pt modelId="{52C55D22-C1DC-4F6F-9AFD-F706CB8979F6}" type="sibTrans" cxnId="{E13AC5F0-F60D-447F-834B-0EA11712511E}">
      <dgm:prSet/>
      <dgm:spPr/>
      <dgm:t>
        <a:bodyPr/>
        <a:lstStyle/>
        <a:p>
          <a:endParaRPr lang="en-US"/>
        </a:p>
      </dgm:t>
    </dgm:pt>
    <dgm:pt modelId="{9F567EB0-BF9B-4C7B-9CE7-515AE8964267}">
      <dgm:prSet/>
      <dgm:spPr/>
      <dgm:t>
        <a:bodyPr/>
        <a:lstStyle/>
        <a:p>
          <a:r>
            <a:rPr lang="el-GR" dirty="0"/>
            <a:t>Αφαίρεσα της ακραίες τιμές και τα </a:t>
          </a:r>
          <a:r>
            <a:rPr lang="en-US" dirty="0" err="1"/>
            <a:t>id,host</a:t>
          </a:r>
          <a:r>
            <a:rPr lang="en-US" dirty="0"/>
            <a:t> </a:t>
          </a:r>
          <a:r>
            <a:rPr lang="en-US" dirty="0" err="1"/>
            <a:t>id,last_review,host_name</a:t>
          </a:r>
          <a:r>
            <a:rPr lang="en-US" dirty="0"/>
            <a:t>,</a:t>
          </a:r>
        </a:p>
      </dgm:t>
    </dgm:pt>
    <dgm:pt modelId="{0CCB149B-6468-4C56-B93F-673FFA32A0EF}" type="parTrans" cxnId="{CE96FF70-700C-4E1D-8013-91B316B8D02D}">
      <dgm:prSet/>
      <dgm:spPr/>
      <dgm:t>
        <a:bodyPr/>
        <a:lstStyle/>
        <a:p>
          <a:endParaRPr lang="en-US"/>
        </a:p>
      </dgm:t>
    </dgm:pt>
    <dgm:pt modelId="{8D3BD2D3-3EC8-46F4-B70D-4A87324B1EE7}" type="sibTrans" cxnId="{CE96FF70-700C-4E1D-8013-91B316B8D02D}">
      <dgm:prSet/>
      <dgm:spPr/>
      <dgm:t>
        <a:bodyPr/>
        <a:lstStyle/>
        <a:p>
          <a:endParaRPr lang="en-US"/>
        </a:p>
      </dgm:t>
    </dgm:pt>
    <dgm:pt modelId="{9CCB0BE1-62D0-4CBE-9762-D03BF3C0C309}" type="pres">
      <dgm:prSet presAssocID="{B89AC939-1F95-46E7-A3EC-C1798772EDCA}" presName="linear" presStyleCnt="0">
        <dgm:presLayoutVars>
          <dgm:animLvl val="lvl"/>
          <dgm:resizeHandles val="exact"/>
        </dgm:presLayoutVars>
      </dgm:prSet>
      <dgm:spPr/>
    </dgm:pt>
    <dgm:pt modelId="{B2765E75-3D16-456E-B2D4-40CD3279F9B8}" type="pres">
      <dgm:prSet presAssocID="{D3C29D6C-C59C-459A-B8DC-EAF8069802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244AA3-9BDF-42A5-B9E4-D3405959D50F}" type="pres">
      <dgm:prSet presAssocID="{93955A81-FFD3-4C00-AD62-3F503CF3D408}" presName="spacer" presStyleCnt="0"/>
      <dgm:spPr/>
    </dgm:pt>
    <dgm:pt modelId="{CDC602CD-1528-4404-91BF-E44097718B51}" type="pres">
      <dgm:prSet presAssocID="{780B3A75-1A53-44C7-8DC2-DE16784D7E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881AF2-4430-413C-BC68-6435BC462636}" type="pres">
      <dgm:prSet presAssocID="{52C55D22-C1DC-4F6F-9AFD-F706CB8979F6}" presName="spacer" presStyleCnt="0"/>
      <dgm:spPr/>
    </dgm:pt>
    <dgm:pt modelId="{EF479582-81BC-485D-902E-1650E1AAE78E}" type="pres">
      <dgm:prSet presAssocID="{9F567EB0-BF9B-4C7B-9CE7-515AE89642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11835E-B3C9-498F-9E63-954595039510}" type="presOf" srcId="{D3C29D6C-C59C-459A-B8DC-EAF806980291}" destId="{B2765E75-3D16-456E-B2D4-40CD3279F9B8}" srcOrd="0" destOrd="0" presId="urn:microsoft.com/office/officeart/2005/8/layout/vList2"/>
    <dgm:cxn modelId="{CE96FF70-700C-4E1D-8013-91B316B8D02D}" srcId="{B89AC939-1F95-46E7-A3EC-C1798772EDCA}" destId="{9F567EB0-BF9B-4C7B-9CE7-515AE8964267}" srcOrd="2" destOrd="0" parTransId="{0CCB149B-6468-4C56-B93F-673FFA32A0EF}" sibTransId="{8D3BD2D3-3EC8-46F4-B70D-4A87324B1EE7}"/>
    <dgm:cxn modelId="{75DCB07A-7FF8-478E-807C-BC66D3E385B2}" type="presOf" srcId="{780B3A75-1A53-44C7-8DC2-DE16784D7E6A}" destId="{CDC602CD-1528-4404-91BF-E44097718B51}" srcOrd="0" destOrd="0" presId="urn:microsoft.com/office/officeart/2005/8/layout/vList2"/>
    <dgm:cxn modelId="{27CDAF9A-DD7F-4EB7-B4A6-2859761545CD}" type="presOf" srcId="{9F567EB0-BF9B-4C7B-9CE7-515AE8964267}" destId="{EF479582-81BC-485D-902E-1650E1AAE78E}" srcOrd="0" destOrd="0" presId="urn:microsoft.com/office/officeart/2005/8/layout/vList2"/>
    <dgm:cxn modelId="{318B06A9-92D6-461A-BB10-46B4D6457452}" type="presOf" srcId="{B89AC939-1F95-46E7-A3EC-C1798772EDCA}" destId="{9CCB0BE1-62D0-4CBE-9762-D03BF3C0C309}" srcOrd="0" destOrd="0" presId="urn:microsoft.com/office/officeart/2005/8/layout/vList2"/>
    <dgm:cxn modelId="{0136FADB-26C5-4727-B089-598BEAFCCB83}" srcId="{B89AC939-1F95-46E7-A3EC-C1798772EDCA}" destId="{D3C29D6C-C59C-459A-B8DC-EAF806980291}" srcOrd="0" destOrd="0" parTransId="{D9E7926F-ED8E-4A5F-A0FA-2E44E5E71D42}" sibTransId="{93955A81-FFD3-4C00-AD62-3F503CF3D408}"/>
    <dgm:cxn modelId="{E13AC5F0-F60D-447F-834B-0EA11712511E}" srcId="{B89AC939-1F95-46E7-A3EC-C1798772EDCA}" destId="{780B3A75-1A53-44C7-8DC2-DE16784D7E6A}" srcOrd="1" destOrd="0" parTransId="{1E5F0D5F-9F2B-4678-ABED-C602DD34093D}" sibTransId="{52C55D22-C1DC-4F6F-9AFD-F706CB8979F6}"/>
    <dgm:cxn modelId="{0F0BCCD3-6732-4545-AA46-01DFA2537524}" type="presParOf" srcId="{9CCB0BE1-62D0-4CBE-9762-D03BF3C0C309}" destId="{B2765E75-3D16-456E-B2D4-40CD3279F9B8}" srcOrd="0" destOrd="0" presId="urn:microsoft.com/office/officeart/2005/8/layout/vList2"/>
    <dgm:cxn modelId="{9ED7BCDD-4941-49CB-9A6E-02DBF3FEC8DE}" type="presParOf" srcId="{9CCB0BE1-62D0-4CBE-9762-D03BF3C0C309}" destId="{D9244AA3-9BDF-42A5-B9E4-D3405959D50F}" srcOrd="1" destOrd="0" presId="urn:microsoft.com/office/officeart/2005/8/layout/vList2"/>
    <dgm:cxn modelId="{349DDEF7-6F07-4174-9327-0D562071D558}" type="presParOf" srcId="{9CCB0BE1-62D0-4CBE-9762-D03BF3C0C309}" destId="{CDC602CD-1528-4404-91BF-E44097718B51}" srcOrd="2" destOrd="0" presId="urn:microsoft.com/office/officeart/2005/8/layout/vList2"/>
    <dgm:cxn modelId="{5705D6AC-7E05-4184-93BB-C835D08583C7}" type="presParOf" srcId="{9CCB0BE1-62D0-4CBE-9762-D03BF3C0C309}" destId="{F8881AF2-4430-413C-BC68-6435BC462636}" srcOrd="3" destOrd="0" presId="urn:microsoft.com/office/officeart/2005/8/layout/vList2"/>
    <dgm:cxn modelId="{DC39F2A1-73DD-4D6F-B20F-ECE3F21FA09F}" type="presParOf" srcId="{9CCB0BE1-62D0-4CBE-9762-D03BF3C0C309}" destId="{EF479582-81BC-485D-902E-1650E1AAE7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65E75-3D16-456E-B2D4-40CD3279F9B8}">
      <dsp:nvSpPr>
        <dsp:cNvPr id="0" name=""/>
        <dsp:cNvSpPr/>
      </dsp:nvSpPr>
      <dsp:spPr>
        <a:xfrm>
          <a:off x="0" y="1744"/>
          <a:ext cx="6000524" cy="164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kern="1200" dirty="0"/>
            <a:t>Για την παλινδρόμηση έβαλα 0-</a:t>
          </a:r>
          <a:r>
            <a:rPr lang="en-US" sz="3000" kern="1200" dirty="0"/>
            <a:t>1</a:t>
          </a:r>
          <a:r>
            <a:rPr lang="el-GR" sz="3000" kern="1200" dirty="0"/>
            <a:t> αριθμούς σε κάθε γειτονιά και σε κάθε </a:t>
          </a:r>
          <a:r>
            <a:rPr lang="en-US" sz="3000" kern="1200" dirty="0"/>
            <a:t>room type(one hot vector)</a:t>
          </a:r>
        </a:p>
      </dsp:txBody>
      <dsp:txXfrm>
        <a:off x="80532" y="82276"/>
        <a:ext cx="5839460" cy="1488636"/>
      </dsp:txXfrm>
    </dsp:sp>
    <dsp:sp modelId="{CDC602CD-1528-4404-91BF-E44097718B51}">
      <dsp:nvSpPr>
        <dsp:cNvPr id="0" name=""/>
        <dsp:cNvSpPr/>
      </dsp:nvSpPr>
      <dsp:spPr>
        <a:xfrm>
          <a:off x="0" y="1737844"/>
          <a:ext cx="6000524" cy="16497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kern="1200" dirty="0"/>
            <a:t>Για Κατηγοριοποίηση χώρισα το </a:t>
          </a:r>
          <a:r>
            <a:rPr lang="en-US" sz="3000" kern="1200" dirty="0"/>
            <a:t>price </a:t>
          </a:r>
          <a:r>
            <a:rPr lang="el-GR" sz="3000" kern="1200" dirty="0"/>
            <a:t>σε κατηγορίες </a:t>
          </a:r>
          <a:endParaRPr lang="en-US" sz="3000" kern="1200" dirty="0"/>
        </a:p>
      </dsp:txBody>
      <dsp:txXfrm>
        <a:off x="80532" y="1818376"/>
        <a:ext cx="5839460" cy="1488636"/>
      </dsp:txXfrm>
    </dsp:sp>
    <dsp:sp modelId="{EF479582-81BC-485D-902E-1650E1AAE78E}">
      <dsp:nvSpPr>
        <dsp:cNvPr id="0" name=""/>
        <dsp:cNvSpPr/>
      </dsp:nvSpPr>
      <dsp:spPr>
        <a:xfrm>
          <a:off x="0" y="3473944"/>
          <a:ext cx="6000524" cy="16497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3000" kern="1200" dirty="0"/>
            <a:t>Αφαίρεσα της ακραίες τιμές και τα </a:t>
          </a:r>
          <a:r>
            <a:rPr lang="en-US" sz="3000" kern="1200" dirty="0" err="1"/>
            <a:t>id,host</a:t>
          </a:r>
          <a:r>
            <a:rPr lang="en-US" sz="3000" kern="1200" dirty="0"/>
            <a:t> </a:t>
          </a:r>
          <a:r>
            <a:rPr lang="en-US" sz="3000" kern="1200" dirty="0" err="1"/>
            <a:t>id,last_review,host_name</a:t>
          </a:r>
          <a:r>
            <a:rPr lang="en-US" sz="3000" kern="1200" dirty="0"/>
            <a:t>,</a:t>
          </a:r>
        </a:p>
      </dsp:txBody>
      <dsp:txXfrm>
        <a:off x="80532" y="3554476"/>
        <a:ext cx="5839460" cy="14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592E872-9230-4496-833B-424D134FF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6712709-6C2B-4673-B870-0D46495CF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23114A2-5A7D-4398-91F8-10AEBE7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7AD7660-1EE8-442B-BCA4-129D7AC0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D5E2264-447A-4D1D-8F09-D75AE503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710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5067A4-E34C-4B0B-BE62-A3F083A14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208A4AF-C760-49A8-B240-83FC29E4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DB121C6-043A-4206-948F-A5CE46DB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AD410B6-F0C7-49B8-8A0D-5E92F500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AF0A9BD-0E30-4921-B152-7270B79F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21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0FABCA75-EDCD-4846-8405-FA30B3364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A94A442-0EAD-4BC7-BD75-8DA5B65A8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A90A9AE-DB89-4F14-AB72-D3E2DE82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13AA76D-8B2D-4080-979A-2B0673C0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2E8C94A-47E6-4871-BD46-254B9808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839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B8F053-AEDA-43F3-BE57-39DB3291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1A878D-12EB-4346-9628-BCBF60E6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9308E36-90F1-4A1E-BEAE-460858AB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BCDB17-5B11-48F7-932E-991A8E6D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DEF4B20-CB79-4D93-8242-71408F27D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137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B16CA3E-1590-40CA-9D73-5E8DB53F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56344C6-6B4B-4E81-8B67-A0D7144D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68A296B-66B9-4F4B-B0F9-B1419602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F0C3F39-DEFC-455C-B509-4B5BEE9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0801858-B738-4CBC-933B-48178D6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544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5272773-F8CB-4935-B8EE-C80F318E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55100BA-2514-4AD5-923B-DB0B39B20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0708878-9925-41DB-886C-47A945B90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4A47AA1-5B81-45E2-88B9-BA05FA9C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179CFC3-78C5-4199-8021-741D6A9D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A672FE8-3A60-4B3D-88DF-A322C462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79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BD91D13-819F-4E42-8017-E619A35A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164CE92-D355-4759-8BD3-0100F281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C05A757-0F7B-4C26-B930-3505780A8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76A93EF-E553-4DD6-8B7C-5185E08C3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5E5DA4A7-DB4F-4D94-BA3D-8BB09ED2C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F38D5B1-3F18-4142-9F37-EFDB2BF3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6DACA9B6-7A87-422D-A60A-A18E5F98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6AC980D-EE6B-4222-9E46-0580ECB1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3564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E4EDB0-2683-4C4C-AF4D-17B62CA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F410F1A-7FFE-4D19-AC7E-82B51B17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B1EC22E6-4C43-4B58-ACA3-6F059F11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D8907FD5-0ED9-4128-B130-EF7EAB77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531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E5D72C94-22D4-469D-BD46-58A52FC2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B8757EB-19D7-4B6C-918B-CBE2071A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949954B7-026D-4FE3-94F9-350BD012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718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FA3078-4FF7-4D78-98D9-4F3D1572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BF435D4-B86A-47BF-B477-BAF5DB5E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77F7E7B4-2FC1-46DD-B03A-1FC081A93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55E8E3A-3ADF-49D9-BA72-11DC219D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70852BC-4C6C-4628-8C07-DAF7BA81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B67BF2C-99F8-44F7-982C-54F8A92C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37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48A1976-1DF2-4519-955A-AB09D90F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1E08CFC-1491-4529-AEA5-80A641A4E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00ED26-3C45-4343-BBC9-F05FE44E0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F3DDE43-C202-4A6A-ACBA-A99EA579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6D2FC84C-13EB-4F26-BBD0-E7126486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CC24660-E0CF-4B15-80FE-71CE99E3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5378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98B0FDD1-9EB2-4EAE-9517-B21196B6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A4D1AE6-6021-404B-B47D-49BA4F228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18C14A3-2E4C-40A0-AD42-4706471B3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1C9F-EF8A-40CC-A422-2545D1FA42B7}" type="datetimeFigureOut">
              <a:rPr lang="el-GR" smtClean="0"/>
              <a:t>22/1/2021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5CC022F-09C2-4C0E-ACBA-D1B8AFAF2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86BFCC3-184C-4CA6-B9DA-E38AB0B4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EBCCC-0F10-4773-B085-25F16946911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643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D0FCF-3360-44EC-BBEE-BB38E8D5D9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20" b="11873"/>
          <a:stretch/>
        </p:blipFill>
        <p:spPr>
          <a:xfrm>
            <a:off x="8729" y="17419"/>
            <a:ext cx="12191980" cy="6857999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57B7523C-0495-40FC-9A64-3A22FC54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Εξόρυξη δεδομένων 2021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6B00923-50E6-4C3A-973F-B37F54AEE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</a:rPr>
              <a:t>Στεβής Ελευθέριος 217131 </a:t>
            </a:r>
          </a:p>
        </p:txBody>
      </p:sp>
    </p:spTree>
    <p:extLst>
      <p:ext uri="{BB962C8B-B14F-4D97-AF65-F5344CB8AC3E}">
        <p14:creationId xmlns:p14="http://schemas.microsoft.com/office/powerpoint/2010/main" val="1380449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5B85E3B-1730-473E-9BA3-207BE229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Regression σε   Αθήνα σε όλα τα δεδομένα</a:t>
            </a:r>
          </a:p>
        </p:txBody>
      </p:sp>
      <p:graphicFrame>
        <p:nvGraphicFramePr>
          <p:cNvPr id="3" name="Πίνακας 3">
            <a:extLst>
              <a:ext uri="{FF2B5EF4-FFF2-40B4-BE49-F238E27FC236}">
                <a16:creationId xmlns:a16="http://schemas.microsoft.com/office/drawing/2014/main" id="{08CD5A71-7274-4383-A40E-7EFB93145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656289"/>
              </p:ext>
            </p:extLst>
          </p:nvPr>
        </p:nvGraphicFramePr>
        <p:xfrm>
          <a:off x="643467" y="1857468"/>
          <a:ext cx="10905068" cy="4029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685">
                  <a:extLst>
                    <a:ext uri="{9D8B030D-6E8A-4147-A177-3AD203B41FA5}">
                      <a16:colId xmlns:a16="http://schemas.microsoft.com/office/drawing/2014/main" val="3164139407"/>
                    </a:ext>
                  </a:extLst>
                </a:gridCol>
                <a:gridCol w="853468">
                  <a:extLst>
                    <a:ext uri="{9D8B030D-6E8A-4147-A177-3AD203B41FA5}">
                      <a16:colId xmlns:a16="http://schemas.microsoft.com/office/drawing/2014/main" val="3624293351"/>
                    </a:ext>
                  </a:extLst>
                </a:gridCol>
                <a:gridCol w="1705273">
                  <a:extLst>
                    <a:ext uri="{9D8B030D-6E8A-4147-A177-3AD203B41FA5}">
                      <a16:colId xmlns:a16="http://schemas.microsoft.com/office/drawing/2014/main" val="137553283"/>
                    </a:ext>
                  </a:extLst>
                </a:gridCol>
                <a:gridCol w="1668491">
                  <a:extLst>
                    <a:ext uri="{9D8B030D-6E8A-4147-A177-3AD203B41FA5}">
                      <a16:colId xmlns:a16="http://schemas.microsoft.com/office/drawing/2014/main" val="2019609762"/>
                    </a:ext>
                  </a:extLst>
                </a:gridCol>
                <a:gridCol w="1608477">
                  <a:extLst>
                    <a:ext uri="{9D8B030D-6E8A-4147-A177-3AD203B41FA5}">
                      <a16:colId xmlns:a16="http://schemas.microsoft.com/office/drawing/2014/main" val="453891285"/>
                    </a:ext>
                  </a:extLst>
                </a:gridCol>
                <a:gridCol w="1610414">
                  <a:extLst>
                    <a:ext uri="{9D8B030D-6E8A-4147-A177-3AD203B41FA5}">
                      <a16:colId xmlns:a16="http://schemas.microsoft.com/office/drawing/2014/main" val="1609292955"/>
                    </a:ext>
                  </a:extLst>
                </a:gridCol>
                <a:gridCol w="1645260">
                  <a:extLst>
                    <a:ext uri="{9D8B030D-6E8A-4147-A177-3AD203B41FA5}">
                      <a16:colId xmlns:a16="http://schemas.microsoft.com/office/drawing/2014/main" val="4228162185"/>
                    </a:ext>
                  </a:extLst>
                </a:gridCol>
              </a:tblGrid>
              <a:tr h="649831">
                <a:tc>
                  <a:txBody>
                    <a:bodyPr/>
                    <a:lstStyle/>
                    <a:p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R^2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Mean absolute error 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Mean squared error 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Root mean squared error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Mean signed </a:t>
                      </a:r>
                    </a:p>
                    <a:p>
                      <a:r>
                        <a:rPr lang="en-US" sz="1700"/>
                        <a:t>difference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Mean absolute error</a:t>
                      </a:r>
                      <a:endParaRPr lang="el-GR" sz="1700"/>
                    </a:p>
                  </a:txBody>
                  <a:tcPr marL="84850" marR="84850" marT="42426" marB="42426"/>
                </a:tc>
                <a:extLst>
                  <a:ext uri="{0D108BD9-81ED-4DB2-BD59-A6C34878D82A}">
                    <a16:rowId xmlns:a16="http://schemas.microsoft.com/office/drawing/2014/main" val="3993290551"/>
                  </a:ext>
                </a:extLst>
              </a:tr>
              <a:tr h="9100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/>
                        <a:t>Linear regression</a:t>
                      </a:r>
                      <a:endParaRPr lang="el-GR" sz="1700"/>
                    </a:p>
                    <a:p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0,185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17,519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542,11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23,283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-0.165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0,401</a:t>
                      </a:r>
                      <a:endParaRPr lang="el-GR" sz="1700"/>
                    </a:p>
                  </a:txBody>
                  <a:tcPr marL="84850" marR="84850" marT="42426" marB="42426"/>
                </a:tc>
                <a:extLst>
                  <a:ext uri="{0D108BD9-81ED-4DB2-BD59-A6C34878D82A}">
                    <a16:rowId xmlns:a16="http://schemas.microsoft.com/office/drawing/2014/main" val="370071955"/>
                  </a:ext>
                </a:extLst>
              </a:tr>
              <a:tr h="649831">
                <a:tc>
                  <a:txBody>
                    <a:bodyPr/>
                    <a:lstStyle/>
                    <a:p>
                      <a:r>
                        <a:rPr lang="en-US" sz="1700"/>
                        <a:t>Polynomial regression(3)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l-GR" sz="1700"/>
                        <a:t>0,2</a:t>
                      </a:r>
                      <a:r>
                        <a:rPr lang="en-US" sz="1700"/>
                        <a:t>14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17,128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522,756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22,864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-0,257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0,69</a:t>
                      </a:r>
                      <a:endParaRPr lang="el-GR" sz="1700"/>
                    </a:p>
                  </a:txBody>
                  <a:tcPr marL="84850" marR="84850" marT="42426" marB="42426"/>
                </a:tc>
                <a:extLst>
                  <a:ext uri="{0D108BD9-81ED-4DB2-BD59-A6C34878D82A}">
                    <a16:rowId xmlns:a16="http://schemas.microsoft.com/office/drawing/2014/main" val="59739687"/>
                  </a:ext>
                </a:extLst>
              </a:tr>
              <a:tr h="1170207">
                <a:tc>
                  <a:txBody>
                    <a:bodyPr/>
                    <a:lstStyle/>
                    <a:p>
                      <a:r>
                        <a:rPr lang="en-US" sz="1700"/>
                        <a:t>Random forest predictor regression</a:t>
                      </a:r>
                    </a:p>
                    <a:p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0,317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16,159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486,018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22,048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-0,718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0,353</a:t>
                      </a:r>
                      <a:endParaRPr lang="el-GR" sz="1700"/>
                    </a:p>
                  </a:txBody>
                  <a:tcPr marL="84850" marR="84850" marT="42426" marB="42426"/>
                </a:tc>
                <a:extLst>
                  <a:ext uri="{0D108BD9-81ED-4DB2-BD59-A6C34878D82A}">
                    <a16:rowId xmlns:a16="http://schemas.microsoft.com/office/drawing/2014/main" val="1765357344"/>
                  </a:ext>
                </a:extLst>
              </a:tr>
              <a:tr h="649831">
                <a:tc>
                  <a:txBody>
                    <a:bodyPr/>
                    <a:lstStyle/>
                    <a:p>
                      <a:r>
                        <a:rPr lang="en-US" sz="1700"/>
                        <a:t>Tree  ensemble predictor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l-GR" sz="1700"/>
                        <a:t>0,</a:t>
                      </a:r>
                      <a:r>
                        <a:rPr lang="en-US" sz="1700"/>
                        <a:t>375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15,376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444,626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21,086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-0,572</a:t>
                      </a:r>
                      <a:endParaRPr lang="el-GR" sz="1700"/>
                    </a:p>
                  </a:txBody>
                  <a:tcPr marL="84850" marR="84850" marT="42426" marB="42426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0,332</a:t>
                      </a:r>
                      <a:endParaRPr lang="el-GR" sz="1700"/>
                    </a:p>
                  </a:txBody>
                  <a:tcPr marL="84850" marR="84850" marT="42426" marB="42426"/>
                </a:tc>
                <a:extLst>
                  <a:ext uri="{0D108BD9-81ED-4DB2-BD59-A6C34878D82A}">
                    <a16:rowId xmlns:a16="http://schemas.microsoft.com/office/drawing/2014/main" val="360946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44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CB95304-2822-43DE-8D6E-CA91BFFD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prediction and random forest and naïve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bayes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Πίνακας 5">
            <a:extLst>
              <a:ext uri="{FF2B5EF4-FFF2-40B4-BE49-F238E27FC236}">
                <a16:creationId xmlns:a16="http://schemas.microsoft.com/office/drawing/2014/main" id="{D94A86E2-8619-4F39-9330-9DDC89A84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5584"/>
              </p:ext>
            </p:extLst>
          </p:nvPr>
        </p:nvGraphicFramePr>
        <p:xfrm>
          <a:off x="426720" y="1872343"/>
          <a:ext cx="10927080" cy="272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80">
                  <a:extLst>
                    <a:ext uri="{9D8B030D-6E8A-4147-A177-3AD203B41FA5}">
                      <a16:colId xmlns:a16="http://schemas.microsoft.com/office/drawing/2014/main" val="3661499567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787520438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3100027104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1295891434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1899725969"/>
                    </a:ext>
                  </a:extLst>
                </a:gridCol>
                <a:gridCol w="1821180">
                  <a:extLst>
                    <a:ext uri="{9D8B030D-6E8A-4147-A177-3AD203B41FA5}">
                      <a16:colId xmlns:a16="http://schemas.microsoft.com/office/drawing/2014/main" val="2115026347"/>
                    </a:ext>
                  </a:extLst>
                </a:gridCol>
              </a:tblGrid>
              <a:tr h="761527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classified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 classified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Cohen kappa(k)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04130"/>
                  </a:ext>
                </a:extLst>
              </a:tr>
              <a:tr h="76152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prediction 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69,41%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30,58%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786316"/>
                  </a:ext>
                </a:extLst>
              </a:tr>
              <a:tr h="76152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 predictor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4967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89,30%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10,69%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0,818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26281"/>
                  </a:ext>
                </a:extLst>
              </a:tr>
              <a:tr h="44120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bayes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56,18%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43,81%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0,25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0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581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229C50D-3B29-4CAE-877C-5BDDDE14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8" y="655782"/>
            <a:ext cx="4284418" cy="32465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100">
                <a:solidFill>
                  <a:schemeClr val="bg1"/>
                </a:solidFill>
              </a:rPr>
              <a:t>Rank colletation θεσσαλονικη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498" y="4344448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Θέση περιεχομένου 11">
            <a:extLst>
              <a:ext uri="{FF2B5EF4-FFF2-40B4-BE49-F238E27FC236}">
                <a16:creationId xmlns:a16="http://schemas.microsoft.com/office/drawing/2014/main" id="{23148B82-E896-44D8-8836-80B9F5599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86"/>
          <a:stretch/>
        </p:blipFill>
        <p:spPr>
          <a:xfrm>
            <a:off x="6495232" y="646472"/>
            <a:ext cx="4913666" cy="50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052D0E8-5725-42F1-BA8A-2E793289A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693455" cy="1511306"/>
          </a:xfrm>
          <a:custGeom>
            <a:avLst/>
            <a:gdLst>
              <a:gd name="connsiteX0" fmla="*/ 2147981 w 6693455"/>
              <a:gd name="connsiteY0" fmla="*/ 0 h 1511306"/>
              <a:gd name="connsiteX1" fmla="*/ 6693455 w 6693455"/>
              <a:gd name="connsiteY1" fmla="*/ 0 h 1511306"/>
              <a:gd name="connsiteX2" fmla="*/ 5995838 w 6693455"/>
              <a:gd name="connsiteY2" fmla="*/ 1511301 h 1511306"/>
              <a:gd name="connsiteX3" fmla="*/ 2147982 w 6693455"/>
              <a:gd name="connsiteY3" fmla="*/ 1511301 h 1511306"/>
              <a:gd name="connsiteX4" fmla="*/ 2147982 w 6693455"/>
              <a:gd name="connsiteY4" fmla="*/ 1511304 h 1511306"/>
              <a:gd name="connsiteX5" fmla="*/ 680261 w 6693455"/>
              <a:gd name="connsiteY5" fmla="*/ 1511304 h 1511306"/>
              <a:gd name="connsiteX6" fmla="*/ 680261 w 6693455"/>
              <a:gd name="connsiteY6" fmla="*/ 1511306 h 1511306"/>
              <a:gd name="connsiteX7" fmla="*/ 0 w 6693455"/>
              <a:gd name="connsiteY7" fmla="*/ 1511306 h 1511306"/>
              <a:gd name="connsiteX8" fmla="*/ 0 w 6693455"/>
              <a:gd name="connsiteY8" fmla="*/ 2 h 1511306"/>
              <a:gd name="connsiteX9" fmla="*/ 680261 w 6693455"/>
              <a:gd name="connsiteY9" fmla="*/ 2 h 1511306"/>
              <a:gd name="connsiteX10" fmla="*/ 680261 w 6693455"/>
              <a:gd name="connsiteY10" fmla="*/ 2544 h 1511306"/>
              <a:gd name="connsiteX11" fmla="*/ 2147981 w 6693455"/>
              <a:gd name="connsiteY11" fmla="*/ 2544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93455" h="1511306">
                <a:moveTo>
                  <a:pt x="2147981" y="0"/>
                </a:moveTo>
                <a:lnTo>
                  <a:pt x="6693455" y="0"/>
                </a:lnTo>
                <a:lnTo>
                  <a:pt x="5995838" y="1511301"/>
                </a:lnTo>
                <a:lnTo>
                  <a:pt x="2147982" y="1511301"/>
                </a:lnTo>
                <a:lnTo>
                  <a:pt x="2147982" y="1511304"/>
                </a:lnTo>
                <a:lnTo>
                  <a:pt x="680261" y="1511304"/>
                </a:lnTo>
                <a:lnTo>
                  <a:pt x="680261" y="1511306"/>
                </a:lnTo>
                <a:lnTo>
                  <a:pt x="0" y="1511306"/>
                </a:lnTo>
                <a:lnTo>
                  <a:pt x="0" y="2"/>
                </a:lnTo>
                <a:lnTo>
                  <a:pt x="680261" y="2"/>
                </a:lnTo>
                <a:lnTo>
                  <a:pt x="680261" y="2544"/>
                </a:lnTo>
                <a:lnTo>
                  <a:pt x="2147981" y="25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5C0B02F-5A5C-43C7-A3CC-D8D7D9CA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0812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/>
              <a:t>Linear regression </a:t>
            </a:r>
            <a:r>
              <a:rPr lang="el-GR" sz="2400"/>
              <a:t>και </a:t>
            </a:r>
            <a:r>
              <a:rPr lang="en-US" sz="2400"/>
              <a:t> polynomial</a:t>
            </a:r>
            <a:r>
              <a:rPr lang="el-GR" sz="2400"/>
              <a:t> σε </a:t>
            </a:r>
            <a:r>
              <a:rPr lang="en-US" sz="2400"/>
              <a:t>  </a:t>
            </a:r>
            <a:r>
              <a:rPr lang="el-GR" sz="2400"/>
              <a:t>Θεσσαλονικη σε όλα τα δεδομένα</a:t>
            </a:r>
            <a:endParaRPr lang="en-US" sz="2400" kern="1200">
              <a:latin typeface="+mj-lt"/>
              <a:ea typeface="+mj-ea"/>
              <a:cs typeface="+mj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1C81BFC-A665-4DFF-AFE8-B85ACB3E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EDC2BC6E-B44D-4E04-BC66-AB46162F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2"/>
            <a:ext cx="3339353" cy="3639312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8" name="Πίνακας 3">
            <a:extLst>
              <a:ext uri="{FF2B5EF4-FFF2-40B4-BE49-F238E27FC236}">
                <a16:creationId xmlns:a16="http://schemas.microsoft.com/office/drawing/2014/main" id="{4369013F-23E5-4C2F-BA47-12A2E3FAC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01566"/>
              </p:ext>
            </p:extLst>
          </p:nvPr>
        </p:nvGraphicFramePr>
        <p:xfrm>
          <a:off x="736597" y="2574388"/>
          <a:ext cx="10617201" cy="4117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765">
                  <a:extLst>
                    <a:ext uri="{9D8B030D-6E8A-4147-A177-3AD203B41FA5}">
                      <a16:colId xmlns:a16="http://schemas.microsoft.com/office/drawing/2014/main" val="3164139407"/>
                    </a:ext>
                  </a:extLst>
                </a:gridCol>
                <a:gridCol w="861435">
                  <a:extLst>
                    <a:ext uri="{9D8B030D-6E8A-4147-A177-3AD203B41FA5}">
                      <a16:colId xmlns:a16="http://schemas.microsoft.com/office/drawing/2014/main" val="3624293351"/>
                    </a:ext>
                  </a:extLst>
                </a:gridCol>
                <a:gridCol w="1569810">
                  <a:extLst>
                    <a:ext uri="{9D8B030D-6E8A-4147-A177-3AD203B41FA5}">
                      <a16:colId xmlns:a16="http://schemas.microsoft.com/office/drawing/2014/main" val="137553283"/>
                    </a:ext>
                  </a:extLst>
                </a:gridCol>
                <a:gridCol w="1343381">
                  <a:extLst>
                    <a:ext uri="{9D8B030D-6E8A-4147-A177-3AD203B41FA5}">
                      <a16:colId xmlns:a16="http://schemas.microsoft.com/office/drawing/2014/main" val="2019609762"/>
                    </a:ext>
                  </a:extLst>
                </a:gridCol>
                <a:gridCol w="1934155">
                  <a:extLst>
                    <a:ext uri="{9D8B030D-6E8A-4147-A177-3AD203B41FA5}">
                      <a16:colId xmlns:a16="http://schemas.microsoft.com/office/drawing/2014/main" val="453891285"/>
                    </a:ext>
                  </a:extLst>
                </a:gridCol>
                <a:gridCol w="1617845">
                  <a:extLst>
                    <a:ext uri="{9D8B030D-6E8A-4147-A177-3AD203B41FA5}">
                      <a16:colId xmlns:a16="http://schemas.microsoft.com/office/drawing/2014/main" val="1609292955"/>
                    </a:ext>
                  </a:extLst>
                </a:gridCol>
                <a:gridCol w="1569810">
                  <a:extLst>
                    <a:ext uri="{9D8B030D-6E8A-4147-A177-3AD203B41FA5}">
                      <a16:colId xmlns:a16="http://schemas.microsoft.com/office/drawing/2014/main" val="4228162185"/>
                    </a:ext>
                  </a:extLst>
                </a:gridCol>
              </a:tblGrid>
              <a:tr h="564488">
                <a:tc>
                  <a:txBody>
                    <a:bodyPr/>
                    <a:lstStyle/>
                    <a:p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R^2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Mean absolute error </a:t>
                      </a:r>
                      <a:endParaRPr lang="el-GR" sz="140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squared error 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Root mean squared error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Mean signed </a:t>
                      </a:r>
                    </a:p>
                    <a:p>
                      <a:r>
                        <a:rPr lang="en-US" sz="1400"/>
                        <a:t>difference</a:t>
                      </a:r>
                      <a:endParaRPr lang="el-GR" sz="140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Mean absolute error</a:t>
                      </a:r>
                      <a:endParaRPr lang="el-GR" sz="1400"/>
                    </a:p>
                  </a:txBody>
                  <a:tcPr marL="69579" marR="69579" marT="34790" marB="34790"/>
                </a:tc>
                <a:extLst>
                  <a:ext uri="{0D108BD9-81ED-4DB2-BD59-A6C34878D82A}">
                    <a16:rowId xmlns:a16="http://schemas.microsoft.com/office/drawing/2014/main" val="3993290551"/>
                  </a:ext>
                </a:extLst>
              </a:tr>
              <a:tr h="740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Linear regression</a:t>
                      </a:r>
                      <a:endParaRPr lang="el-GR" sz="1400" dirty="0"/>
                    </a:p>
                    <a:p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0,106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12,636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255,919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15,997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1,583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0,346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extLst>
                  <a:ext uri="{0D108BD9-81ED-4DB2-BD59-A6C34878D82A}">
                    <a16:rowId xmlns:a16="http://schemas.microsoft.com/office/drawing/2014/main" val="370071955"/>
                  </a:ext>
                </a:extLst>
              </a:tr>
              <a:tr h="740176">
                <a:tc>
                  <a:txBody>
                    <a:bodyPr/>
                    <a:lstStyle/>
                    <a:p>
                      <a:r>
                        <a:rPr lang="en-US" sz="1400" dirty="0"/>
                        <a:t>Polynomial regression(3)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l-GR" sz="1400" dirty="0"/>
                        <a:t>0,</a:t>
                      </a:r>
                      <a:r>
                        <a:rPr lang="en-US" sz="1400" dirty="0"/>
                        <a:t>147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12,272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243,975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15,62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1,321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0,334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extLst>
                  <a:ext uri="{0D108BD9-81ED-4DB2-BD59-A6C34878D82A}">
                    <a16:rowId xmlns:a16="http://schemas.microsoft.com/office/drawing/2014/main" val="59739687"/>
                  </a:ext>
                </a:extLst>
              </a:tr>
              <a:tr h="1332897">
                <a:tc>
                  <a:txBody>
                    <a:bodyPr/>
                    <a:lstStyle/>
                    <a:p>
                      <a:r>
                        <a:rPr lang="en-US" sz="1400" dirty="0"/>
                        <a:t>Random forest predictor regression</a:t>
                      </a:r>
                    </a:p>
                    <a:p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0,346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10,599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196,686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14,024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1,225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0,284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extLst>
                  <a:ext uri="{0D108BD9-81ED-4DB2-BD59-A6C34878D82A}">
                    <a16:rowId xmlns:a16="http://schemas.microsoft.com/office/drawing/2014/main" val="1765357344"/>
                  </a:ext>
                </a:extLst>
              </a:tr>
              <a:tr h="740176">
                <a:tc>
                  <a:txBody>
                    <a:bodyPr/>
                    <a:lstStyle/>
                    <a:p>
                      <a:r>
                        <a:rPr lang="en-US" sz="1400" dirty="0"/>
                        <a:t>Tree  ensemble predictor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l-GR" sz="1400" dirty="0"/>
                        <a:t>0,</a:t>
                      </a:r>
                      <a:r>
                        <a:rPr lang="en-US" sz="1400" dirty="0"/>
                        <a:t>470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9,337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159,609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12,634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0,947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0,247</a:t>
                      </a:r>
                      <a:endParaRPr lang="el-GR" sz="1400" dirty="0"/>
                    </a:p>
                  </a:txBody>
                  <a:tcPr marL="69579" marR="69579" marT="34790" marB="34790"/>
                </a:tc>
                <a:extLst>
                  <a:ext uri="{0D108BD9-81ED-4DB2-BD59-A6C34878D82A}">
                    <a16:rowId xmlns:a16="http://schemas.microsoft.com/office/drawing/2014/main" val="3609462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2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004A11-56DD-4F8E-B4D0-E5D7F83B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 learner and naive bayes and random forest leaner </a:t>
            </a:r>
          </a:p>
        </p:txBody>
      </p:sp>
      <p:graphicFrame>
        <p:nvGraphicFramePr>
          <p:cNvPr id="9" name="Πίνακας 5">
            <a:extLst>
              <a:ext uri="{FF2B5EF4-FFF2-40B4-BE49-F238E27FC236}">
                <a16:creationId xmlns:a16="http://schemas.microsoft.com/office/drawing/2014/main" id="{280B9D94-607A-49B1-8BB3-1B22A5920F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636294"/>
              </p:ext>
            </p:extLst>
          </p:nvPr>
        </p:nvGraphicFramePr>
        <p:xfrm>
          <a:off x="1083267" y="1675227"/>
          <a:ext cx="10025468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060">
                  <a:extLst>
                    <a:ext uri="{9D8B030D-6E8A-4147-A177-3AD203B41FA5}">
                      <a16:colId xmlns:a16="http://schemas.microsoft.com/office/drawing/2014/main" val="3661499567"/>
                    </a:ext>
                  </a:extLst>
                </a:gridCol>
                <a:gridCol w="1693769">
                  <a:extLst>
                    <a:ext uri="{9D8B030D-6E8A-4147-A177-3AD203B41FA5}">
                      <a16:colId xmlns:a16="http://schemas.microsoft.com/office/drawing/2014/main" val="787520438"/>
                    </a:ext>
                  </a:extLst>
                </a:gridCol>
                <a:gridCol w="1693769">
                  <a:extLst>
                    <a:ext uri="{9D8B030D-6E8A-4147-A177-3AD203B41FA5}">
                      <a16:colId xmlns:a16="http://schemas.microsoft.com/office/drawing/2014/main" val="3100027104"/>
                    </a:ext>
                  </a:extLst>
                </a:gridCol>
                <a:gridCol w="1693769">
                  <a:extLst>
                    <a:ext uri="{9D8B030D-6E8A-4147-A177-3AD203B41FA5}">
                      <a16:colId xmlns:a16="http://schemas.microsoft.com/office/drawing/2014/main" val="1295891434"/>
                    </a:ext>
                  </a:extLst>
                </a:gridCol>
                <a:gridCol w="1470905">
                  <a:extLst>
                    <a:ext uri="{9D8B030D-6E8A-4147-A177-3AD203B41FA5}">
                      <a16:colId xmlns:a16="http://schemas.microsoft.com/office/drawing/2014/main" val="1899725969"/>
                    </a:ext>
                  </a:extLst>
                </a:gridCol>
                <a:gridCol w="1625196">
                  <a:extLst>
                    <a:ext uri="{9D8B030D-6E8A-4147-A177-3AD203B41FA5}">
                      <a16:colId xmlns:a16="http://schemas.microsoft.com/office/drawing/2014/main" val="2115026347"/>
                    </a:ext>
                  </a:extLst>
                </a:gridCol>
              </a:tblGrid>
              <a:tr h="913401">
                <a:tc>
                  <a:txBody>
                    <a:bodyPr/>
                    <a:lstStyle/>
                    <a:p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Correct classified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Wrong classified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Accuracy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Error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Cohen kappa(k)</a:t>
                      </a:r>
                      <a:endParaRPr lang="el-GR" sz="2400"/>
                    </a:p>
                  </a:txBody>
                  <a:tcPr marL="123433" marR="123433" marT="61716" marB="61716"/>
                </a:tc>
                <a:extLst>
                  <a:ext uri="{0D108BD9-81ED-4DB2-BD59-A6C34878D82A}">
                    <a16:rowId xmlns:a16="http://schemas.microsoft.com/office/drawing/2014/main" val="3133404130"/>
                  </a:ext>
                </a:extLst>
              </a:tr>
              <a:tr h="1283699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decision tree prediction </a:t>
                      </a:r>
                      <a:endParaRPr lang="el-GR" sz="2400">
                        <a:solidFill>
                          <a:schemeClr val="tx1"/>
                        </a:solidFill>
                      </a:endParaRPr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1215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347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77,78%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22,21%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0,50</a:t>
                      </a:r>
                      <a:endParaRPr lang="el-GR" sz="2400"/>
                    </a:p>
                  </a:txBody>
                  <a:tcPr marL="123433" marR="123433" marT="61716" marB="61716"/>
                </a:tc>
                <a:extLst>
                  <a:ext uri="{0D108BD9-81ED-4DB2-BD59-A6C34878D82A}">
                    <a16:rowId xmlns:a16="http://schemas.microsoft.com/office/drawing/2014/main" val="3228786316"/>
                  </a:ext>
                </a:extLst>
              </a:tr>
              <a:tr h="1283699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random forest  predictor</a:t>
                      </a:r>
                      <a:endParaRPr lang="el-GR" sz="2400">
                        <a:solidFill>
                          <a:schemeClr val="tx1"/>
                        </a:solidFill>
                      </a:endParaRPr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1459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103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93,406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6,59%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0,86</a:t>
                      </a:r>
                      <a:endParaRPr lang="el-GR" sz="2400"/>
                    </a:p>
                  </a:txBody>
                  <a:tcPr marL="123433" marR="123433" marT="61716" marB="61716"/>
                </a:tc>
                <a:extLst>
                  <a:ext uri="{0D108BD9-81ED-4DB2-BD59-A6C34878D82A}">
                    <a16:rowId xmlns:a16="http://schemas.microsoft.com/office/drawing/2014/main" val="2956426281"/>
                  </a:ext>
                </a:extLst>
              </a:tr>
              <a:tr h="913401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l-GR" sz="2400">
                        <a:solidFill>
                          <a:schemeClr val="tx1"/>
                        </a:solidFill>
                      </a:endParaRPr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917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645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58,707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41,293</a:t>
                      </a:r>
                      <a:endParaRPr lang="el-GR" sz="2400"/>
                    </a:p>
                  </a:txBody>
                  <a:tcPr marL="123433" marR="123433" marT="61716" marB="6171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0,19</a:t>
                      </a:r>
                      <a:endParaRPr lang="el-GR" sz="2400"/>
                    </a:p>
                  </a:txBody>
                  <a:tcPr marL="123433" marR="123433" marT="61716" marB="61716"/>
                </a:tc>
                <a:extLst>
                  <a:ext uri="{0D108BD9-81ED-4DB2-BD59-A6C34878D82A}">
                    <a16:rowId xmlns:a16="http://schemas.microsoft.com/office/drawing/2014/main" val="1589501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72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6572F592-8C56-4037-917A-69732017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2053640"/>
            <a:ext cx="4005942" cy="2945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Generalization</a:t>
            </a:r>
            <a:r>
              <a:rPr lang="el-GR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train </a:t>
            </a:r>
            <a:r>
              <a:rPr lang="el-GR" dirty="0">
                <a:solidFill>
                  <a:srgbClr val="FFFFFF"/>
                </a:solidFill>
              </a:rPr>
              <a:t>δεδομένα Αθήνας </a:t>
            </a:r>
            <a:r>
              <a:rPr lang="en-US" dirty="0">
                <a:solidFill>
                  <a:srgbClr val="FFFFFF"/>
                </a:solidFill>
              </a:rPr>
              <a:t>test </a:t>
            </a:r>
            <a:r>
              <a:rPr lang="el-GR" dirty="0">
                <a:solidFill>
                  <a:srgbClr val="FFFFFF"/>
                </a:solidFill>
              </a:rPr>
              <a:t>σε Θεσσαλονίκης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Πίνακας 6">
            <a:extLst>
              <a:ext uri="{FF2B5EF4-FFF2-40B4-BE49-F238E27FC236}">
                <a16:creationId xmlns:a16="http://schemas.microsoft.com/office/drawing/2014/main" id="{02B31E5F-70CD-45EF-BA3E-6220A2F1B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23490"/>
              </p:ext>
            </p:extLst>
          </p:nvPr>
        </p:nvGraphicFramePr>
        <p:xfrm rot="10800000" flipV="1">
          <a:off x="4519749" y="1715589"/>
          <a:ext cx="7454545" cy="505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935">
                  <a:extLst>
                    <a:ext uri="{9D8B030D-6E8A-4147-A177-3AD203B41FA5}">
                      <a16:colId xmlns:a16="http://schemas.microsoft.com/office/drawing/2014/main" val="2172270454"/>
                    </a:ext>
                  </a:extLst>
                </a:gridCol>
                <a:gridCol w="1064935">
                  <a:extLst>
                    <a:ext uri="{9D8B030D-6E8A-4147-A177-3AD203B41FA5}">
                      <a16:colId xmlns:a16="http://schemas.microsoft.com/office/drawing/2014/main" val="1433962027"/>
                    </a:ext>
                  </a:extLst>
                </a:gridCol>
                <a:gridCol w="1064935">
                  <a:extLst>
                    <a:ext uri="{9D8B030D-6E8A-4147-A177-3AD203B41FA5}">
                      <a16:colId xmlns:a16="http://schemas.microsoft.com/office/drawing/2014/main" val="2473967306"/>
                    </a:ext>
                  </a:extLst>
                </a:gridCol>
                <a:gridCol w="1064935">
                  <a:extLst>
                    <a:ext uri="{9D8B030D-6E8A-4147-A177-3AD203B41FA5}">
                      <a16:colId xmlns:a16="http://schemas.microsoft.com/office/drawing/2014/main" val="1524712238"/>
                    </a:ext>
                  </a:extLst>
                </a:gridCol>
                <a:gridCol w="1064935">
                  <a:extLst>
                    <a:ext uri="{9D8B030D-6E8A-4147-A177-3AD203B41FA5}">
                      <a16:colId xmlns:a16="http://schemas.microsoft.com/office/drawing/2014/main" val="2835138974"/>
                    </a:ext>
                  </a:extLst>
                </a:gridCol>
                <a:gridCol w="1064935">
                  <a:extLst>
                    <a:ext uri="{9D8B030D-6E8A-4147-A177-3AD203B41FA5}">
                      <a16:colId xmlns:a16="http://schemas.microsoft.com/office/drawing/2014/main" val="3340465100"/>
                    </a:ext>
                  </a:extLst>
                </a:gridCol>
                <a:gridCol w="1064935">
                  <a:extLst>
                    <a:ext uri="{9D8B030D-6E8A-4147-A177-3AD203B41FA5}">
                      <a16:colId xmlns:a16="http://schemas.microsoft.com/office/drawing/2014/main" val="416003043"/>
                    </a:ext>
                  </a:extLst>
                </a:gridCol>
              </a:tblGrid>
              <a:tr h="790125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classified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</a:t>
                      </a:r>
                    </a:p>
                    <a:p>
                      <a:r>
                        <a:rPr lang="en-US" dirty="0"/>
                        <a:t>Classified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Cohen kappa(k)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85212"/>
                  </a:ext>
                </a:extLst>
              </a:tr>
              <a:tr h="1018082">
                <a:tc>
                  <a:txBody>
                    <a:bodyPr/>
                    <a:lstStyle/>
                    <a:p>
                      <a:r>
                        <a:rPr lang="en-US" dirty="0"/>
                        <a:t>Decision tree learner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36,35%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63,64%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2735"/>
                  </a:ext>
                </a:extLst>
              </a:tr>
              <a:tr h="1018082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  <a:p>
                      <a:r>
                        <a:rPr lang="en-US" dirty="0"/>
                        <a:t>Learner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65,60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34,39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0,127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6395"/>
                  </a:ext>
                </a:extLst>
              </a:tr>
              <a:tr h="790125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squared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</a:t>
                      </a:r>
                    </a:p>
                    <a:p>
                      <a:r>
                        <a:rPr lang="en-US" dirty="0"/>
                        <a:t>squared 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signed difference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39872"/>
                  </a:ext>
                </a:extLst>
              </a:tr>
              <a:tr h="790125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-0.096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372,67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19,305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6,66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3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68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B0FFACC9-03D6-429B-B932-ACE0766E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IOYNIO</a:t>
            </a:r>
            <a:r>
              <a:rPr lang="el-GR" sz="4000" dirty="0">
                <a:solidFill>
                  <a:srgbClr val="FFFFFF"/>
                </a:solidFill>
              </a:rPr>
              <a:t>Σ</a:t>
            </a:r>
            <a:r>
              <a:rPr lang="en-US" sz="4000" dirty="0">
                <a:solidFill>
                  <a:srgbClr val="FFFFFF"/>
                </a:solidFill>
              </a:rPr>
              <a:t> VS</a:t>
            </a:r>
            <a:r>
              <a:rPr lang="el-GR" sz="4000" dirty="0">
                <a:solidFill>
                  <a:srgbClr val="FFFFFF"/>
                </a:solidFill>
              </a:rPr>
              <a:t> ΙΟΥΛΙΟΣ </a:t>
            </a:r>
          </a:p>
        </p:txBody>
      </p:sp>
      <p:graphicFrame>
        <p:nvGraphicFramePr>
          <p:cNvPr id="13" name="Πίνακας 6">
            <a:extLst>
              <a:ext uri="{FF2B5EF4-FFF2-40B4-BE49-F238E27FC236}">
                <a16:creationId xmlns:a16="http://schemas.microsoft.com/office/drawing/2014/main" id="{109482A4-155E-45BD-99EC-D00807A9C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72819"/>
              </p:ext>
            </p:extLst>
          </p:nvPr>
        </p:nvGraphicFramePr>
        <p:xfrm rot="10800000" flipV="1">
          <a:off x="1497874" y="1795514"/>
          <a:ext cx="8830493" cy="4544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477">
                  <a:extLst>
                    <a:ext uri="{9D8B030D-6E8A-4147-A177-3AD203B41FA5}">
                      <a16:colId xmlns:a16="http://schemas.microsoft.com/office/drawing/2014/main" val="2172270454"/>
                    </a:ext>
                  </a:extLst>
                </a:gridCol>
                <a:gridCol w="1259477">
                  <a:extLst>
                    <a:ext uri="{9D8B030D-6E8A-4147-A177-3AD203B41FA5}">
                      <a16:colId xmlns:a16="http://schemas.microsoft.com/office/drawing/2014/main" val="1433962027"/>
                    </a:ext>
                  </a:extLst>
                </a:gridCol>
                <a:gridCol w="1259477">
                  <a:extLst>
                    <a:ext uri="{9D8B030D-6E8A-4147-A177-3AD203B41FA5}">
                      <a16:colId xmlns:a16="http://schemas.microsoft.com/office/drawing/2014/main" val="2473967306"/>
                    </a:ext>
                  </a:extLst>
                </a:gridCol>
                <a:gridCol w="1259477">
                  <a:extLst>
                    <a:ext uri="{9D8B030D-6E8A-4147-A177-3AD203B41FA5}">
                      <a16:colId xmlns:a16="http://schemas.microsoft.com/office/drawing/2014/main" val="1524712238"/>
                    </a:ext>
                  </a:extLst>
                </a:gridCol>
                <a:gridCol w="1245325">
                  <a:extLst>
                    <a:ext uri="{9D8B030D-6E8A-4147-A177-3AD203B41FA5}">
                      <a16:colId xmlns:a16="http://schemas.microsoft.com/office/drawing/2014/main" val="2835138974"/>
                    </a:ext>
                  </a:extLst>
                </a:gridCol>
                <a:gridCol w="1273630">
                  <a:extLst>
                    <a:ext uri="{9D8B030D-6E8A-4147-A177-3AD203B41FA5}">
                      <a16:colId xmlns:a16="http://schemas.microsoft.com/office/drawing/2014/main" val="3340465100"/>
                    </a:ext>
                  </a:extLst>
                </a:gridCol>
                <a:gridCol w="1273630">
                  <a:extLst>
                    <a:ext uri="{9D8B030D-6E8A-4147-A177-3AD203B41FA5}">
                      <a16:colId xmlns:a16="http://schemas.microsoft.com/office/drawing/2014/main" val="84540170"/>
                    </a:ext>
                  </a:extLst>
                </a:gridCol>
              </a:tblGrid>
              <a:tr h="715929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classified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</a:t>
                      </a:r>
                    </a:p>
                    <a:p>
                      <a:r>
                        <a:rPr lang="en-US" dirty="0"/>
                        <a:t>Classified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Cohen kappa(k)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85212"/>
                  </a:ext>
                </a:extLst>
              </a:tr>
              <a:tr h="1022756">
                <a:tc>
                  <a:txBody>
                    <a:bodyPr/>
                    <a:lstStyle/>
                    <a:p>
                      <a:r>
                        <a:rPr lang="en-US" dirty="0"/>
                        <a:t>Decision tree learner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6512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3400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65,69%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34,30%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0,363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2735"/>
                  </a:ext>
                </a:extLst>
              </a:tr>
              <a:tr h="1022756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  <a:p>
                      <a:r>
                        <a:rPr lang="en-US" dirty="0"/>
                        <a:t>Learner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7815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78,54%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21,45%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0,599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6395"/>
                  </a:ext>
                </a:extLst>
              </a:tr>
              <a:tr h="1022756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squared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</a:t>
                      </a:r>
                    </a:p>
                    <a:p>
                      <a:r>
                        <a:rPr lang="en-US" dirty="0"/>
                        <a:t>squared 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signed difference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39872"/>
                  </a:ext>
                </a:extLst>
              </a:tr>
              <a:tr h="760127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0,044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18,529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619,714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24,894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-1,708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0,425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3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CD5D3CE8-6534-4899-B698-BB3C6848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3">
            <a:extLst>
              <a:ext uri="{FF2B5EF4-FFF2-40B4-BE49-F238E27FC236}">
                <a16:creationId xmlns:a16="http://schemas.microsoft.com/office/drawing/2014/main" id="{6C313485-7BF2-43EA-9239-5BAA30343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DECC8AEA-4B25-44FA-B040-C34B0FEB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88C5D63D-E29B-48C0-9453-20000B702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48D22C82-28FA-4F3A-8B17-C11CC2EBA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F037018E-FAF9-46CE-A969-6BC7426A6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A86A11D-8AB8-4EEA-B839-065E3408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238331CD-876F-48B7-86C0-3381D3753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ΙΟΥΝΙΟΣ(ΑΘΗΝΑ ΚΑΙ ΘΕΣΣ) VS AMSTERDAM</a:t>
            </a:r>
            <a:r>
              <a:rPr lang="el-GR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4000" dirty="0">
                <a:solidFill>
                  <a:srgbClr val="FFFFFF"/>
                </a:solidFill>
              </a:rPr>
              <a:t>test)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Content Placeholder 18">
            <a:extLst>
              <a:ext uri="{FF2B5EF4-FFF2-40B4-BE49-F238E27FC236}">
                <a16:creationId xmlns:a16="http://schemas.microsoft.com/office/drawing/2014/main" id="{F3A2AD5C-EDB2-4EF2-BA5F-8DCA67C2C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5" y="2494450"/>
            <a:ext cx="3478400" cy="3563159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4F95C68-AB6E-4C79-8764-E43667AC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8605" y="2486034"/>
            <a:ext cx="0" cy="3410712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Πίνακας 6">
            <a:extLst>
              <a:ext uri="{FF2B5EF4-FFF2-40B4-BE49-F238E27FC236}">
                <a16:creationId xmlns:a16="http://schemas.microsoft.com/office/drawing/2014/main" id="{AD072B0D-0CFE-4AFD-9D56-D2EE2FDA14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1284871"/>
              </p:ext>
            </p:extLst>
          </p:nvPr>
        </p:nvGraphicFramePr>
        <p:xfrm rot="10800000" flipV="1">
          <a:off x="1637210" y="2301261"/>
          <a:ext cx="9279607" cy="448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534">
                  <a:extLst>
                    <a:ext uri="{9D8B030D-6E8A-4147-A177-3AD203B41FA5}">
                      <a16:colId xmlns:a16="http://schemas.microsoft.com/office/drawing/2014/main" val="2172270454"/>
                    </a:ext>
                  </a:extLst>
                </a:gridCol>
                <a:gridCol w="1323534">
                  <a:extLst>
                    <a:ext uri="{9D8B030D-6E8A-4147-A177-3AD203B41FA5}">
                      <a16:colId xmlns:a16="http://schemas.microsoft.com/office/drawing/2014/main" val="1433962027"/>
                    </a:ext>
                  </a:extLst>
                </a:gridCol>
                <a:gridCol w="1323534">
                  <a:extLst>
                    <a:ext uri="{9D8B030D-6E8A-4147-A177-3AD203B41FA5}">
                      <a16:colId xmlns:a16="http://schemas.microsoft.com/office/drawing/2014/main" val="2473967306"/>
                    </a:ext>
                  </a:extLst>
                </a:gridCol>
                <a:gridCol w="1323534">
                  <a:extLst>
                    <a:ext uri="{9D8B030D-6E8A-4147-A177-3AD203B41FA5}">
                      <a16:colId xmlns:a16="http://schemas.microsoft.com/office/drawing/2014/main" val="1524712238"/>
                    </a:ext>
                  </a:extLst>
                </a:gridCol>
                <a:gridCol w="1308661">
                  <a:extLst>
                    <a:ext uri="{9D8B030D-6E8A-4147-A177-3AD203B41FA5}">
                      <a16:colId xmlns:a16="http://schemas.microsoft.com/office/drawing/2014/main" val="2835138974"/>
                    </a:ext>
                  </a:extLst>
                </a:gridCol>
                <a:gridCol w="1338405">
                  <a:extLst>
                    <a:ext uri="{9D8B030D-6E8A-4147-A177-3AD203B41FA5}">
                      <a16:colId xmlns:a16="http://schemas.microsoft.com/office/drawing/2014/main" val="3340465100"/>
                    </a:ext>
                  </a:extLst>
                </a:gridCol>
                <a:gridCol w="1338405">
                  <a:extLst>
                    <a:ext uri="{9D8B030D-6E8A-4147-A177-3AD203B41FA5}">
                      <a16:colId xmlns:a16="http://schemas.microsoft.com/office/drawing/2014/main" val="3027333855"/>
                    </a:ext>
                  </a:extLst>
                </a:gridCol>
              </a:tblGrid>
              <a:tr h="824317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 classified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</a:t>
                      </a:r>
                    </a:p>
                    <a:p>
                      <a:r>
                        <a:rPr lang="en-US" dirty="0"/>
                        <a:t>Classified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Cohen kappa(k)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985212"/>
                  </a:ext>
                </a:extLst>
              </a:tr>
              <a:tr h="899274">
                <a:tc>
                  <a:txBody>
                    <a:bodyPr/>
                    <a:lstStyle/>
                    <a:p>
                      <a:r>
                        <a:rPr lang="en-US" dirty="0"/>
                        <a:t>Decision tree learner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10858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16,96%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89,08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72735"/>
                  </a:ext>
                </a:extLst>
              </a:tr>
              <a:tr h="1177595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  <a:p>
                      <a:r>
                        <a:rPr lang="en-US" dirty="0"/>
                        <a:t>Learner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12.202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6,68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93,31%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-0,07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6395"/>
                  </a:ext>
                </a:extLst>
              </a:tr>
              <a:tr h="930342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squared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Root mean</a:t>
                      </a:r>
                    </a:p>
                    <a:p>
                      <a:r>
                        <a:rPr lang="en-US" dirty="0"/>
                        <a:t>squared  error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signed difference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absolute error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639872"/>
                  </a:ext>
                </a:extLst>
              </a:tr>
              <a:tr h="651240">
                <a:tc>
                  <a:txBody>
                    <a:bodyPr/>
                    <a:lstStyle/>
                    <a:p>
                      <a:r>
                        <a:rPr lang="en-US" dirty="0"/>
                        <a:t>Linear regression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-1.529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96,911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14,894.207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122.024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-96.308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3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BE228725-C374-428A-9F74-ABD229E4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l-GR" sz="2400" dirty="0">
                <a:solidFill>
                  <a:srgbClr val="FFFFFF"/>
                </a:solidFill>
              </a:rPr>
              <a:t>Πώς μπορείτε να αξιοποιήσετε το αρχικό μοντέλο (εκπαιδευμένο σε Αθήνα και Θεσσαλονίκη) για να μην ξαναρχίσετε από την αρχή, εκπαιδεύοντας ένα μοντέλο για μια άλλη πόλη;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3399184-3B47-4465-8425-2724A9BB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</a:t>
            </a:r>
            <a:r>
              <a:rPr lang="el-GR" sz="2400" dirty="0">
                <a:solidFill>
                  <a:srgbClr val="000000"/>
                </a:solidFill>
              </a:rPr>
              <a:t>ε το </a:t>
            </a:r>
            <a:r>
              <a:rPr lang="en-US" sz="2400" dirty="0">
                <a:solidFill>
                  <a:srgbClr val="000000"/>
                </a:solidFill>
              </a:rPr>
              <a:t>  k-fold cross validation</a:t>
            </a:r>
            <a:endParaRPr lang="el-GR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l-GR" sz="2400" dirty="0">
                <a:solidFill>
                  <a:srgbClr val="000000"/>
                </a:solidFill>
              </a:rPr>
              <a:t>Ποιο γενικό θα μπορούσε να γίνει το μοντέλο όταν έχουμε με ίσως πιο ποιοτικά δεδομένα και κάνουμε μεγαλύτερο </a:t>
            </a:r>
            <a:r>
              <a:rPr lang="en-US" sz="2400" dirty="0">
                <a:solidFill>
                  <a:srgbClr val="000000"/>
                </a:solidFill>
              </a:rPr>
              <a:t>train</a:t>
            </a:r>
            <a:r>
              <a:rPr lang="el-GR" sz="2400" dirty="0">
                <a:solidFill>
                  <a:srgbClr val="000000"/>
                </a:solidFill>
              </a:rPr>
              <a:t> η έχουμε κάνει μια εκπαίδευση για αυτήν την περιοχή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l-GR" sz="2400" dirty="0">
                <a:solidFill>
                  <a:srgbClr val="000000"/>
                </a:solidFill>
              </a:rPr>
              <a:t>και άμα είχα αφαίρεση διαφορά γνωρίσματα </a:t>
            </a:r>
          </a:p>
        </p:txBody>
      </p:sp>
    </p:spTree>
    <p:extLst>
      <p:ext uri="{BB962C8B-B14F-4D97-AF65-F5344CB8AC3E}">
        <p14:creationId xmlns:p14="http://schemas.microsoft.com/office/powerpoint/2010/main" val="80254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9A9938-2121-4816-8C8A-EBFC6EC6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	ΑΘΗΝΑ </a:t>
            </a:r>
            <a:r>
              <a:rPr lang="el-GR" sz="3200" dirty="0"/>
              <a:t>δεδομένα</a:t>
            </a:r>
            <a:r>
              <a:rPr lang="en-US" sz="3200" dirty="0"/>
              <a:t>  </a:t>
            </a:r>
            <a:r>
              <a:rPr lang="el-GR" sz="3200" dirty="0"/>
              <a:t>με </a:t>
            </a:r>
            <a:r>
              <a:rPr lang="en-US" sz="3200" dirty="0"/>
              <a:t>avg price</a:t>
            </a:r>
          </a:p>
        </p:txBody>
      </p:sp>
      <p:pic>
        <p:nvPicPr>
          <p:cNvPr id="5" name="slide2" descr="Sheet 1">
            <a:extLst>
              <a:ext uri="{FF2B5EF4-FFF2-40B4-BE49-F238E27FC236}">
                <a16:creationId xmlns:a16="http://schemas.microsoft.com/office/drawing/2014/main" id="{D2B22D6F-C37B-4FDA-AA5D-7097E9A75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" r="1" b="15602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7951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0F0EBB-FAEA-4399-A21A-9ED76FB0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l-GR" sz="3200" dirty="0"/>
              <a:t>Με </a:t>
            </a:r>
            <a:r>
              <a:rPr lang="en-US" sz="3200" dirty="0"/>
              <a:t>sum price </a:t>
            </a:r>
            <a:r>
              <a:rPr lang="el-GR" sz="3200" dirty="0"/>
              <a:t>δηλαδή πιο ακριβή γειτονιά </a:t>
            </a:r>
            <a:endParaRPr lang="en-US" sz="3200" dirty="0"/>
          </a:p>
        </p:txBody>
      </p:sp>
      <p:pic>
        <p:nvPicPr>
          <p:cNvPr id="4" name="slide2" descr="Sheet 2">
            <a:extLst>
              <a:ext uri="{FF2B5EF4-FFF2-40B4-BE49-F238E27FC236}">
                <a16:creationId xmlns:a16="http://schemas.microsoft.com/office/drawing/2014/main" id="{851F16E9-FBD4-45D9-A245-CB55879C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" r="1" b="1"/>
          <a:stretch/>
        </p:blipFill>
        <p:spPr>
          <a:xfrm>
            <a:off x="304800" y="648789"/>
            <a:ext cx="11247120" cy="4985412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9328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42BD3E89-3077-43DE-B2D9-4D898C51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Ποια είναι η μέση τιμή στα </a:t>
            </a:r>
            <a:r>
              <a:rPr lang="en-US" dirty="0">
                <a:solidFill>
                  <a:schemeClr val="bg1"/>
                </a:solidFill>
              </a:rPr>
              <a:t>room type </a:t>
            </a: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CBF1D5BF-3DE6-47DB-BD26-310AE43B1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7D6298E0-7DAC-4B34-B334-65CEFE73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Avg price </a:t>
            </a:r>
            <a:r>
              <a:rPr lang="el-GR" sz="4800" dirty="0">
                <a:solidFill>
                  <a:schemeClr val="bg1"/>
                </a:solidFill>
              </a:rPr>
              <a:t>σε </a:t>
            </a:r>
            <a:r>
              <a:rPr lang="en-US" sz="4800" dirty="0">
                <a:solidFill>
                  <a:schemeClr val="bg1"/>
                </a:solidFill>
              </a:rPr>
              <a:t>room type </a:t>
            </a:r>
            <a:r>
              <a:rPr lang="el-GR" sz="4800" dirty="0">
                <a:solidFill>
                  <a:schemeClr val="bg1"/>
                </a:solidFill>
              </a:rPr>
              <a:t>στην Θεσσαλονίκη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1" name="Θέση περιεχομένου 20">
            <a:extLst>
              <a:ext uri="{FF2B5EF4-FFF2-40B4-BE49-F238E27FC236}">
                <a16:creationId xmlns:a16="http://schemas.microsoft.com/office/drawing/2014/main" id="{B4BD0CC5-455A-48FA-B868-ADB1C1C4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674105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l-GR" sz="1800" dirty="0">
              <a:solidFill>
                <a:schemeClr val="bg1"/>
              </a:solidFill>
            </a:endParaRPr>
          </a:p>
        </p:txBody>
      </p:sp>
      <p:pic>
        <p:nvPicPr>
          <p:cNvPr id="76" name="slide2" descr="Sheet 1">
            <a:extLst>
              <a:ext uri="{FF2B5EF4-FFF2-40B4-BE49-F238E27FC236}">
                <a16:creationId xmlns:a16="http://schemas.microsoft.com/office/drawing/2014/main" id="{2B3C041A-6F98-4617-B0D3-8E62F560A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125168"/>
            <a:ext cx="12192000" cy="21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3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EE0EAB7-E411-4381-BB7A-9EBFEEA4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Avg price </a:t>
            </a:r>
            <a:r>
              <a:rPr lang="en-US" sz="3200" dirty="0" err="1"/>
              <a:t>σε</a:t>
            </a:r>
            <a:r>
              <a:rPr lang="en-US" sz="3200" dirty="0"/>
              <a:t> </a:t>
            </a:r>
            <a:r>
              <a:rPr lang="en-US" sz="3200" dirty="0" err="1"/>
              <a:t>κάθε</a:t>
            </a:r>
            <a:r>
              <a:rPr lang="en-US" sz="3200" dirty="0"/>
              <a:t> </a:t>
            </a:r>
            <a:r>
              <a:rPr lang="en-US" sz="3200" dirty="0" err="1"/>
              <a:t>γειτονιά</a:t>
            </a:r>
            <a:r>
              <a:rPr lang="en-US" sz="3200" dirty="0"/>
              <a:t> </a:t>
            </a:r>
            <a:r>
              <a:rPr lang="en-US" sz="3200" dirty="0" err="1"/>
              <a:t>θεσσ</a:t>
            </a:r>
            <a:r>
              <a:rPr lang="en-US" sz="3200" dirty="0"/>
              <a:t>αλονικης</a:t>
            </a:r>
          </a:p>
        </p:txBody>
      </p:sp>
      <p:pic>
        <p:nvPicPr>
          <p:cNvPr id="8" name="slide5" descr="Sheet 4">
            <a:extLst>
              <a:ext uri="{FF2B5EF4-FFF2-40B4-BE49-F238E27FC236}">
                <a16:creationId xmlns:a16="http://schemas.microsoft.com/office/drawing/2014/main" id="{FC17F47C-10D2-4C83-9E04-EE708068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8" r="1" b="12048"/>
          <a:stretch/>
        </p:blipFill>
        <p:spPr>
          <a:xfrm>
            <a:off x="640079" y="531846"/>
            <a:ext cx="11156019" cy="4945030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3552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BD8C3EC-4F16-468E-8286-18087AAA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Avg reviews per month </a:t>
            </a:r>
            <a:r>
              <a:rPr lang="el-GR" dirty="0">
                <a:solidFill>
                  <a:schemeClr val="bg1"/>
                </a:solidFill>
              </a:rPr>
              <a:t>σε κάθε γειτονιά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8A8A3C86-C299-4DA3-A426-B5773A73E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" r="-1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CE9B80-8CF3-419E-92E1-AEDBE8C6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97" y="655782"/>
            <a:ext cx="6649091" cy="60478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Rank </a:t>
            </a:r>
            <a:r>
              <a:rPr lang="en-US" sz="6600" dirty="0" err="1">
                <a:solidFill>
                  <a:schemeClr val="bg1"/>
                </a:solidFill>
              </a:rPr>
              <a:t>colleration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σε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Αθην</a:t>
            </a:r>
            <a:r>
              <a:rPr lang="en-US" sz="6600" dirty="0">
                <a:solidFill>
                  <a:schemeClr val="bg1"/>
                </a:solidFill>
              </a:rPr>
              <a:t>α 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498" y="4344448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CF7AC825-4026-47D9-9CC0-8A0759109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157" b="-4"/>
          <a:stretch/>
        </p:blipFill>
        <p:spPr>
          <a:xfrm>
            <a:off x="6095999" y="-1"/>
            <a:ext cx="4354287" cy="504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4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AA6F8D9-6334-47A2-84B9-D462E8FF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l-GR" sz="4800" dirty="0"/>
              <a:t>Γνωρίσματά σε διάφορους τύπους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A4023F6D-8F42-41DE-87A0-1B665E0143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438073"/>
              </p:ext>
            </p:extLst>
          </p:nvPr>
        </p:nvGraphicFramePr>
        <p:xfrm>
          <a:off x="5407705" y="1014153"/>
          <a:ext cx="6000524" cy="5125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75052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601</Words>
  <Application>Microsoft Office PowerPoint</Application>
  <PresentationFormat>Ευρεία οθόνη</PresentationFormat>
  <Paragraphs>240</Paragraphs>
  <Slides>18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Θέμα του Office</vt:lpstr>
      <vt:lpstr>Εξόρυξη δεδομένων 2021</vt:lpstr>
      <vt:lpstr> ΑΘΗΝΑ δεδομένα  με avg price</vt:lpstr>
      <vt:lpstr>Με sum price δηλαδή πιο ακριβή γειτονιά </vt:lpstr>
      <vt:lpstr>Ποια είναι η μέση τιμή στα room type </vt:lpstr>
      <vt:lpstr>Avg price σε room type στην Θεσσαλονίκη</vt:lpstr>
      <vt:lpstr>Avg price σε κάθε γειτονιά θεσσαλονικης</vt:lpstr>
      <vt:lpstr>Avg reviews per month σε κάθε γειτονιά </vt:lpstr>
      <vt:lpstr>Rank colleration σε Αθηνα </vt:lpstr>
      <vt:lpstr>Γνωρίσματά σε διάφορους τύπους </vt:lpstr>
      <vt:lpstr>Regression σε   Αθήνα σε όλα τα δεδομένα</vt:lpstr>
      <vt:lpstr>decision tree prediction and random forest and naïve bayes</vt:lpstr>
      <vt:lpstr>Rank colletation θεσσαλονικη</vt:lpstr>
      <vt:lpstr>Linear regression και  polynomial σε   Θεσσαλονικη σε όλα τα δεδομένα</vt:lpstr>
      <vt:lpstr>Decision tree learner and naive bayes and random forest leaner </vt:lpstr>
      <vt:lpstr>Generalization train δεδομένα Αθήνας test σε Θεσσαλονίκης</vt:lpstr>
      <vt:lpstr>IOYNIOΣ VS ΙΟΥΛΙΟΣ </vt:lpstr>
      <vt:lpstr>ΙΟΥΝΙΟΣ(ΑΘΗΝΑ ΚΑΙ ΘΕΣΣ) VS AMSTERDAM(test)</vt:lpstr>
      <vt:lpstr>Πώς μπορείτε να αξιοποιήσετε το αρχικό μοντέλο (εκπαιδευμένο σε Αθήνα και Θεσσαλονίκη) για να μην ξαναρχίσετε από την αρχή, εκπαιδεύοντας ένα μοντέλο για μια άλλη πόλη;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Εξόρυξη δεδομένων 2020</dc:title>
  <dc:creator>m21044</dc:creator>
  <cp:lastModifiedBy>Lefteris</cp:lastModifiedBy>
  <cp:revision>15</cp:revision>
  <dcterms:created xsi:type="dcterms:W3CDTF">2021-01-17T00:23:17Z</dcterms:created>
  <dcterms:modified xsi:type="dcterms:W3CDTF">2021-01-22T12:12:34Z</dcterms:modified>
</cp:coreProperties>
</file>