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2"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5143500" type="screen16x9"/>
  <p:notesSz cx="6858000" cy="9144000"/>
  <p:embeddedFontLst>
    <p:embeddedFont>
      <p:font typeface="Calibri Light" panose="020F0302020204030204" pitchFamily="34" charset="0"/>
      <p:regular r:id="rId13"/>
      <p:italic r:id="rId14"/>
    </p:embeddedFont>
    <p:embeddedFont>
      <p:font typeface="Roboto Slab Light" panose="020B0604020202020204" charset="0"/>
      <p:regular r:id="rId15"/>
      <p:bold r:id="rId16"/>
    </p:embeddedFont>
    <p:embeddedFont>
      <p:font typeface="Calibri" panose="020F050202020403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B4E06D-832A-4857-B7A2-8CA3C3256FEF}">
  <a:tblStyle styleId="{40B4E06D-832A-4857-B7A2-8CA3C3256F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0909-2319-4B85-9E33-0955A0BC810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CF1B845-928F-4C6D-8EE2-12BF7C45E00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23B94A3-A30C-481A-9B52-527913ADD9FB}"/>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726FA294-171E-4A2F-B161-5EFE71297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640D7-85A3-4D34-AD14-1C845344A6C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9802202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21C0-7AB3-4DDB-A5A6-F1088BF2D2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E7EF44-60F0-450A-80B1-22FB0A4C16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D0FE5-B8A1-4B8E-93B7-10F2FBDD2879}"/>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A8201D23-FC9C-4EA5-B765-96A133878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5CA7D-2559-4A83-BC91-F96138440E91}"/>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075953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8C461-F151-417B-90B0-70C9CD3F7CC0}"/>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561B3A-EE8A-4D2F-A28A-0A331B730C7E}"/>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BC9A4-F43A-483A-8168-A236BA38B60A}"/>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24DF76E4-AD8D-4E4B-BFF8-9372DD89D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CEEBC-E58D-4B00-A1EA-E1DCE808B274}"/>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760505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1638300" y="1991825"/>
            <a:ext cx="5867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1919596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14"/>
        <p:cNvGrpSpPr/>
        <p:nvPr/>
      </p:nvGrpSpPr>
      <p:grpSpPr>
        <a:xfrm>
          <a:off x="0" y="0"/>
          <a:ext cx="0" cy="0"/>
          <a:chOff x="0" y="0"/>
          <a:chExt cx="0" cy="0"/>
        </a:xfrm>
      </p:grpSpPr>
      <p:sp>
        <p:nvSpPr>
          <p:cNvPr id="116" name="Shape 116"/>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7" name="Shape 117"/>
          <p:cNvSpPr txBox="1">
            <a:spLocks noGrp="1"/>
          </p:cNvSpPr>
          <p:nvPr>
            <p:ph type="body" idx="1"/>
          </p:nvPr>
        </p:nvSpPr>
        <p:spPr>
          <a:xfrm>
            <a:off x="9429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8" name="Shape 118"/>
          <p:cNvSpPr txBox="1">
            <a:spLocks noGrp="1"/>
          </p:cNvSpPr>
          <p:nvPr>
            <p:ph type="body" idx="2"/>
          </p:nvPr>
        </p:nvSpPr>
        <p:spPr>
          <a:xfrm>
            <a:off x="4678075" y="1352550"/>
            <a:ext cx="3522900" cy="31338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19" name="Shape 1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19609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1695450" y="1583350"/>
            <a:ext cx="5753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Shape 102"/>
          <p:cNvSpPr txBox="1">
            <a:spLocks noGrp="1"/>
          </p:cNvSpPr>
          <p:nvPr>
            <p:ph type="subTitle" idx="1"/>
          </p:nvPr>
        </p:nvSpPr>
        <p:spPr>
          <a:xfrm>
            <a:off x="1695450" y="2992454"/>
            <a:ext cx="57531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Tree>
    <p:extLst>
      <p:ext uri="{BB962C8B-B14F-4D97-AF65-F5344CB8AC3E}">
        <p14:creationId xmlns:p14="http://schemas.microsoft.com/office/powerpoint/2010/main" val="221941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1809750" y="1476000"/>
            <a:ext cx="55245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Roboto Slab Light"/>
              <a:buChar char="-"/>
              <a:defRPr sz="3000">
                <a:latin typeface="Roboto Slab Light"/>
                <a:ea typeface="Roboto Slab Light"/>
                <a:cs typeface="Roboto Slab Light"/>
                <a:sym typeface="Roboto Slab Light"/>
              </a:defRPr>
            </a:lvl1pPr>
            <a:lvl2pPr marL="914400" lvl="1"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2pPr>
            <a:lvl3pPr marL="1371600" lvl="2"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3pPr>
            <a:lvl4pPr marL="1828800" lvl="3"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4pPr>
            <a:lvl5pPr marL="2286000" lvl="4"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5pPr>
            <a:lvl6pPr marL="2743200" lvl="5"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6pPr>
            <a:lvl7pPr marL="3200400" lvl="6"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7pPr>
            <a:lvl8pPr marL="3657600" lvl="7" indent="-419100" algn="ctr" rtl="0">
              <a:spcBef>
                <a:spcPts val="0"/>
              </a:spcBef>
              <a:spcAft>
                <a:spcPts val="0"/>
              </a:spcAft>
              <a:buSzPts val="3000"/>
              <a:buFont typeface="Roboto Slab Light"/>
              <a:buChar char="-"/>
              <a:defRPr sz="3000">
                <a:latin typeface="Roboto Slab Light"/>
                <a:ea typeface="Roboto Slab Light"/>
                <a:cs typeface="Roboto Slab Light"/>
                <a:sym typeface="Roboto Slab Light"/>
              </a:defRPr>
            </a:lvl8pPr>
            <a:lvl9pPr marL="4114800" lvl="8" indent="-419100" algn="ctr">
              <a:spcBef>
                <a:spcPts val="0"/>
              </a:spcBef>
              <a:spcAft>
                <a:spcPts val="0"/>
              </a:spcAft>
              <a:buSzPts val="3000"/>
              <a:buFont typeface="Roboto Slab Light"/>
              <a:buChar char="-"/>
              <a:defRPr sz="3000">
                <a:latin typeface="Roboto Slab Light"/>
                <a:ea typeface="Roboto Slab Light"/>
                <a:cs typeface="Roboto Slab Light"/>
                <a:sym typeface="Roboto Slab Light"/>
              </a:defRPr>
            </a:lvl9pPr>
          </a:lstStyle>
          <a:p>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19666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09"/>
        <p:cNvGrpSpPr/>
        <p:nvPr/>
      </p:nvGrpSpPr>
      <p:grpSpPr>
        <a:xfrm>
          <a:off x="0" y="0"/>
          <a:ext cx="0" cy="0"/>
          <a:chOff x="0" y="0"/>
          <a:chExt cx="0" cy="0"/>
        </a:xfrm>
      </p:grpSpPr>
      <p:sp>
        <p:nvSpPr>
          <p:cNvPr id="111" name="Shape 111"/>
          <p:cNvSpPr txBox="1">
            <a:spLocks noGrp="1"/>
          </p:cNvSpPr>
          <p:nvPr>
            <p:ph type="title"/>
          </p:nvPr>
        </p:nvSpPr>
        <p:spPr>
          <a:xfrm>
            <a:off x="1114425" y="358375"/>
            <a:ext cx="6915300" cy="7464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2" name="Shape 112"/>
          <p:cNvSpPr txBox="1">
            <a:spLocks noGrp="1"/>
          </p:cNvSpPr>
          <p:nvPr>
            <p:ph type="body" idx="1"/>
          </p:nvPr>
        </p:nvSpPr>
        <p:spPr>
          <a:xfrm>
            <a:off x="1114425" y="1316095"/>
            <a:ext cx="6915300" cy="33036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113" name="Shape 1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5369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174D-2740-4B0C-8FBF-608CEC7BA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E3399-35F5-44C6-A355-9B789BB3236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E7521-043F-4C3D-A3E2-8920AAE446E6}"/>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8F57F075-0174-4368-AB57-CA7F7E9C6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6A6B6-DDA1-419E-AB2F-B612E996453F}"/>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738322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26FA-8445-4D99-B3AC-669AF0E9B93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B40F5C0-6322-4E2B-B430-D3919AAD1AB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BC129F-B408-48F3-98F1-96627057BD0A}"/>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05A2AA8B-E069-4724-A484-7A2935060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1586F-2660-4D5F-8BBC-6DF8BB1C479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391495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CD54-C30B-4287-952D-9C9B3946F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2AC6B-8CD7-4548-91CE-CFB8DAE3F59F}"/>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69D90E-FF21-48C4-993D-5D70EF632B47}"/>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3BE4E1-9A4A-4CB4-904F-32CC20B58F5C}"/>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6" name="Footer Placeholder 5">
            <a:extLst>
              <a:ext uri="{FF2B5EF4-FFF2-40B4-BE49-F238E27FC236}">
                <a16:creationId xmlns:a16="http://schemas.microsoft.com/office/drawing/2014/main" id="{BD3ED16F-7B63-4BEC-8945-6C5B22B74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D3C29-08B7-4E00-819C-8BE203A7840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19374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AA54-F3C5-4D85-8DE4-13187ACD6EC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3D9B3-7751-490A-863C-D1117233D7D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0A216E1D-193D-435F-89F4-78D40E3CA7A8}"/>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4370A9-F210-478E-A6FA-3EDDC840DE4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16FC1155-8F8D-448B-9D10-9483A321714A}"/>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AAB942-EE6E-49D1-ABE2-ED5A8629919A}"/>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8" name="Footer Placeholder 7">
            <a:extLst>
              <a:ext uri="{FF2B5EF4-FFF2-40B4-BE49-F238E27FC236}">
                <a16:creationId xmlns:a16="http://schemas.microsoft.com/office/drawing/2014/main" id="{D2BAB63D-A29E-4B94-8312-65AB1DFF1C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B53B62-F669-4B8F-A8EC-72BB4B9F96D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22174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6AC9-8A18-458F-8F36-30F6B98EF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DA16C9-3A5C-4A5B-8586-FEC721EA00B2}"/>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4" name="Footer Placeholder 3">
            <a:extLst>
              <a:ext uri="{FF2B5EF4-FFF2-40B4-BE49-F238E27FC236}">
                <a16:creationId xmlns:a16="http://schemas.microsoft.com/office/drawing/2014/main" id="{450BB144-D17D-4B96-A566-0E96615585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F4A66-BFEE-49A1-9CD5-1A917EA856D6}"/>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68353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AD776-9E80-42A5-BDE2-8D3DD93AF563}"/>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3" name="Footer Placeholder 2">
            <a:extLst>
              <a:ext uri="{FF2B5EF4-FFF2-40B4-BE49-F238E27FC236}">
                <a16:creationId xmlns:a16="http://schemas.microsoft.com/office/drawing/2014/main" id="{D0B9F649-7982-4044-A634-63952C0534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DA811-DC00-4DFE-8DAC-E87D95B3C2B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84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A837-CF79-4BE6-98BF-65C92A03A59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2D98E68-2DA0-434B-96B8-CAD52108D05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0B5E4-52DC-40B2-95DB-B1BFEE4BC80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51D1A2CA-4448-4EE2-8A55-F548925D43B6}"/>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6" name="Footer Placeholder 5">
            <a:extLst>
              <a:ext uri="{FF2B5EF4-FFF2-40B4-BE49-F238E27FC236}">
                <a16:creationId xmlns:a16="http://schemas.microsoft.com/office/drawing/2014/main" id="{06C2E086-95F5-41CB-96AD-A11EECC0B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2DE91-D7D2-4553-902A-C787D188908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377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6B72-68C9-47FA-BBBB-84BA900FF22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0FB1935-8D30-4E21-B0BD-087AAA0CE4A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FE173FF-89B0-4919-A7A8-745C0FFC55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D5730A2-51EA-4EAF-A396-693516A0FF68}"/>
              </a:ext>
            </a:extLst>
          </p:cNvPr>
          <p:cNvSpPr>
            <a:spLocks noGrp="1"/>
          </p:cNvSpPr>
          <p:nvPr>
            <p:ph type="dt" sz="half" idx="10"/>
          </p:nvPr>
        </p:nvSpPr>
        <p:spPr/>
        <p:txBody>
          <a:bodyPr/>
          <a:lstStyle/>
          <a:p>
            <a:fld id="{F809258E-1338-4F31-ABA5-296FFE0A865A}" type="datetimeFigureOut">
              <a:rPr lang="en-US" smtClean="0"/>
              <a:t>5/14/2018</a:t>
            </a:fld>
            <a:endParaRPr lang="en-US"/>
          </a:p>
        </p:txBody>
      </p:sp>
      <p:sp>
        <p:nvSpPr>
          <p:cNvPr id="6" name="Footer Placeholder 5">
            <a:extLst>
              <a:ext uri="{FF2B5EF4-FFF2-40B4-BE49-F238E27FC236}">
                <a16:creationId xmlns:a16="http://schemas.microsoft.com/office/drawing/2014/main" id="{B1F7E2EA-B978-47CC-BFA5-E7284BC18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9C1B7-B032-48E7-B89B-54DD287455AE}"/>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79726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B1D53-47C2-4EF1-98B0-C9DF1E2EB2E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812A2-BF30-475C-8260-CDA2B907936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4BDA9-186E-4A9B-8D57-66A31773C4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809258E-1338-4F31-ABA5-296FFE0A865A}" type="datetimeFigureOut">
              <a:rPr lang="en-US" smtClean="0"/>
              <a:t>5/14/2018</a:t>
            </a:fld>
            <a:endParaRPr lang="en-US"/>
          </a:p>
        </p:txBody>
      </p:sp>
      <p:sp>
        <p:nvSpPr>
          <p:cNvPr id="5" name="Footer Placeholder 4">
            <a:extLst>
              <a:ext uri="{FF2B5EF4-FFF2-40B4-BE49-F238E27FC236}">
                <a16:creationId xmlns:a16="http://schemas.microsoft.com/office/drawing/2014/main" id="{00FD0B6D-8000-464C-B41A-CD0974B354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91600-FB7A-41E0-BF2B-D56E760CD05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342159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Title 2">
            <a:extLst>
              <a:ext uri="{FF2B5EF4-FFF2-40B4-BE49-F238E27FC236}">
                <a16:creationId xmlns:a16="http://schemas.microsoft.com/office/drawing/2014/main" id="{AA9B7EA8-2229-41BE-9197-E65572B5583E}"/>
              </a:ext>
            </a:extLst>
          </p:cNvPr>
          <p:cNvSpPr>
            <a:spLocks noGrp="1"/>
          </p:cNvSpPr>
          <p:nvPr>
            <p:ph type="title"/>
          </p:nvPr>
        </p:nvSpPr>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PROJECT DEFENSE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COMPUTER SCIENCE DEPARTMENT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KNUST </a:t>
            </a:r>
          </a:p>
        </p:txBody>
      </p:sp>
      <p:sp>
        <p:nvSpPr>
          <p:cNvPr id="4" name="Content Placeholder 3">
            <a:extLst>
              <a:ext uri="{FF2B5EF4-FFF2-40B4-BE49-F238E27FC236}">
                <a16:creationId xmlns:a16="http://schemas.microsoft.com/office/drawing/2014/main" id="{F1306D21-588F-4D54-80BE-8BD9C5F6AB82}"/>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PROJECT TOPIC:</a:t>
            </a:r>
          </a:p>
          <a:p>
            <a:pPr marL="0" indent="0" algn="ctr">
              <a:buNone/>
            </a:pPr>
            <a:r>
              <a:rPr lang="en-US" dirty="0">
                <a:latin typeface="Times New Roman" panose="02020603050405020304" pitchFamily="18" charset="0"/>
                <a:cs typeface="Times New Roman" panose="02020603050405020304" pitchFamily="18" charset="0"/>
              </a:rPr>
              <a:t>	E – SHOPPER</a:t>
            </a:r>
          </a:p>
          <a:p>
            <a:pPr marL="0" indent="0" algn="ctr">
              <a:buNone/>
            </a:pPr>
            <a:r>
              <a:rPr lang="en-US" dirty="0">
                <a:latin typeface="Times New Roman" panose="02020603050405020304" pitchFamily="18" charset="0"/>
                <a:cs typeface="Times New Roman" panose="02020603050405020304" pitchFamily="18" charset="0"/>
              </a:rPr>
              <a:t>	(MULTILINGUAL E-COMMERCE WEBSITE)</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PRESENTED BY:   WILLIAM KPABITEY KWABLA - 2565814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SUPERVISED BY: MR. KWAKU AGYAPONG PAABI</a:t>
            </a:r>
          </a:p>
          <a:p>
            <a:pPr marL="0" indent="0" algn="ctr">
              <a:buNone/>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BC2C984-E5F9-4F36-8524-8B055DC3F6E5}"/>
              </a:ext>
            </a:extLst>
          </p:cNvPr>
          <p:cNvPicPr>
            <a:picLocks noChangeAspect="1"/>
          </p:cNvPicPr>
          <p:nvPr/>
        </p:nvPicPr>
        <p:blipFill>
          <a:blip r:embed="rId3"/>
          <a:stretch>
            <a:fillRect/>
          </a:stretch>
        </p:blipFill>
        <p:spPr>
          <a:xfrm>
            <a:off x="7524306" y="0"/>
            <a:ext cx="1000347" cy="14796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022F-393A-4536-8D7E-12618519571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34672D6-7A79-48BE-8160-79FF2D8ABC4A}"/>
              </a:ext>
            </a:extLst>
          </p:cNvPr>
          <p:cNvSpPr>
            <a:spLocks noGrp="1"/>
          </p:cNvSpPr>
          <p:nvPr>
            <p:ph idx="1"/>
          </p:nvPr>
        </p:nvSpPr>
        <p:spPr>
          <a:xfrm>
            <a:off x="628650" y="1369219"/>
            <a:ext cx="7886700" cy="3671888"/>
          </a:xfrm>
        </p:spPr>
        <p:txBody>
          <a:bodyPr>
            <a:normAutofit fontScale="77500" lnSpcReduction="20000"/>
          </a:bodyPr>
          <a:lstStyle/>
          <a:p>
            <a:r>
              <a:rPr lang="en-GB" dirty="0"/>
              <a:t>10ecommercetrends. (2017, November 20). </a:t>
            </a:r>
            <a:r>
              <a:rPr lang="en-GB" i="1" dirty="0"/>
              <a:t>10 Ecommerce Trends 2017</a:t>
            </a:r>
            <a:r>
              <a:rPr lang="en-GB" dirty="0"/>
              <a:t>. Retrieved from 10 Ecommerce Trends : http://10ecommercetrends.com/</a:t>
            </a:r>
            <a:endParaRPr lang="en-US" dirty="0"/>
          </a:p>
          <a:p>
            <a:r>
              <a:rPr lang="en-GB" dirty="0" err="1"/>
              <a:t>Ahiabenu</a:t>
            </a:r>
            <a:r>
              <a:rPr lang="en-GB" dirty="0"/>
              <a:t>, K. (2017, November 15). </a:t>
            </a:r>
            <a:r>
              <a:rPr lang="en-GB" i="1" dirty="0"/>
              <a:t>How can e-commerce transform your business?</a:t>
            </a:r>
            <a:r>
              <a:rPr lang="en-GB" dirty="0"/>
              <a:t> Retrieved from Graphic Online: https://www.graphic.com.gh/features/opinion/how-can-e-commerce-transform-your-business.html</a:t>
            </a:r>
            <a:endParaRPr lang="en-US" dirty="0"/>
          </a:p>
          <a:p>
            <a:r>
              <a:rPr lang="en-GB" i="1" dirty="0"/>
              <a:t>Amazon (company)</a:t>
            </a:r>
            <a:r>
              <a:rPr lang="en-GB" dirty="0"/>
              <a:t>. (2017, November 20). Retrieved from Wikipedia: https://en.wikipedia.org/wiki/Amazon_(company)</a:t>
            </a:r>
            <a:endParaRPr lang="en-US" dirty="0"/>
          </a:p>
          <a:p>
            <a:r>
              <a:rPr lang="en-GB" dirty="0"/>
              <a:t>ARM Worldwide . (2017, November 17). </a:t>
            </a:r>
            <a:r>
              <a:rPr lang="en-GB" i="1" dirty="0"/>
              <a:t>What are the E-Commerce Tech Trends in 2018</a:t>
            </a:r>
            <a:r>
              <a:rPr lang="en-GB" dirty="0"/>
              <a:t>. Retrieved from ARM Worldwide: https://armworldwide.com/e-commerce-tech-trends/</a:t>
            </a:r>
            <a:endParaRPr lang="en-US" dirty="0"/>
          </a:p>
          <a:p>
            <a:r>
              <a:rPr lang="en-GB" dirty="0" err="1"/>
              <a:t>Boampong</a:t>
            </a:r>
            <a:r>
              <a:rPr lang="en-GB" dirty="0"/>
              <a:t>, P. B. (2017, November 13). </a:t>
            </a:r>
            <a:r>
              <a:rPr lang="en-GB" i="1" dirty="0"/>
              <a:t>Breakthrough of E-commerce in Ghana</a:t>
            </a:r>
            <a:r>
              <a:rPr lang="en-GB" dirty="0"/>
              <a:t>. Retrieved from Ghana Web: https://www.ghanaweb.com/GhanaHomePage/NewsArchive/Breakthrough-of-E-commerce-in-Ghana-347247</a:t>
            </a:r>
            <a:endParaRPr lang="en-US" dirty="0"/>
          </a:p>
          <a:p>
            <a:r>
              <a:rPr lang="en-GB" dirty="0" err="1"/>
              <a:t>Codecademy</a:t>
            </a:r>
            <a:r>
              <a:rPr lang="en-GB" dirty="0"/>
              <a:t>. (2018, April 05). </a:t>
            </a:r>
            <a:r>
              <a:rPr lang="en-GB" i="1" dirty="0"/>
              <a:t>MVC: Model, View, Controller</a:t>
            </a:r>
            <a:r>
              <a:rPr lang="en-GB" dirty="0"/>
              <a:t>. Retrieved from </a:t>
            </a:r>
            <a:r>
              <a:rPr lang="en-GB" dirty="0" err="1"/>
              <a:t>Codecademy</a:t>
            </a:r>
            <a:r>
              <a:rPr lang="en-GB" dirty="0"/>
              <a:t>: https://www.codecademy.com/articles/mvc</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9B11435-9245-43D5-9DA9-4FD4C3203380}"/>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4016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4" name="Title 3">
            <a:extLst>
              <a:ext uri="{FF2B5EF4-FFF2-40B4-BE49-F238E27FC236}">
                <a16:creationId xmlns:a16="http://schemas.microsoft.com/office/drawing/2014/main" id="{0E2DA71C-D553-4E05-8345-CB8E7183E75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CONTENT</a:t>
            </a:r>
            <a:r>
              <a:rPr lang="en-US" b="1" dirty="0">
                <a:latin typeface="Times New Roman" panose="02020603050405020304" pitchFamily="18"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6AD63FB2-FD62-43A4-9335-089CC52ACB59}"/>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INTRODUCTION</a:t>
            </a:r>
          </a:p>
          <a:p>
            <a:pPr marL="0" indent="0">
              <a:buNone/>
            </a:pPr>
            <a:r>
              <a:rPr lang="en-US" dirty="0">
                <a:latin typeface="Times New Roman" panose="02020603050405020304" pitchFamily="18" charset="0"/>
                <a:cs typeface="Times New Roman" panose="02020603050405020304" pitchFamily="18" charset="0"/>
              </a:rPr>
              <a:t>PROBLEM STATEMENT</a:t>
            </a:r>
          </a:p>
          <a:p>
            <a:pPr marL="0" indent="0">
              <a:buNone/>
            </a:pPr>
            <a:r>
              <a:rPr lang="en-US" dirty="0">
                <a:latin typeface="Times New Roman" panose="02020603050405020304" pitchFamily="18" charset="0"/>
                <a:cs typeface="Times New Roman" panose="02020603050405020304" pitchFamily="18" charset="0"/>
              </a:rPr>
              <a:t>AIM AND OBJECTIVES</a:t>
            </a:r>
          </a:p>
          <a:p>
            <a:pPr marL="0" indent="0">
              <a:buNone/>
            </a:pPr>
            <a:r>
              <a:rPr lang="en-US" dirty="0">
                <a:latin typeface="Times New Roman" panose="02020603050405020304" pitchFamily="18" charset="0"/>
                <a:cs typeface="Times New Roman" panose="02020603050405020304" pitchFamily="18" charset="0"/>
              </a:rPr>
              <a:t>PROJECT SCOPE AND BENEFICIARIES </a:t>
            </a:r>
          </a:p>
          <a:p>
            <a:pPr marL="0" indent="0">
              <a:buNone/>
            </a:pPr>
            <a:r>
              <a:rPr lang="en-US" dirty="0">
                <a:latin typeface="Times New Roman" panose="02020603050405020304" pitchFamily="18" charset="0"/>
                <a:cs typeface="Times New Roman" panose="02020603050405020304" pitchFamily="18" charset="0"/>
              </a:rPr>
              <a:t>SYSTEM AND APPLICATION ARCHITECTURE</a:t>
            </a:r>
          </a:p>
          <a:p>
            <a:pPr marL="0" indent="0">
              <a:buNone/>
            </a:pPr>
            <a:r>
              <a:rPr lang="en-US" dirty="0">
                <a:latin typeface="Times New Roman" panose="02020603050405020304" pitchFamily="18" charset="0"/>
                <a:cs typeface="Times New Roman" panose="02020603050405020304" pitchFamily="18" charset="0"/>
              </a:rPr>
              <a:t>RECOMMENDATIONS AND CONCLUSION</a:t>
            </a:r>
          </a:p>
          <a:p>
            <a:pPr marL="0" indent="0">
              <a:buNone/>
            </a:pPr>
            <a:r>
              <a:rPr lang="en-US" dirty="0">
                <a:latin typeface="Times New Roman" panose="02020603050405020304" pitchFamily="18" charset="0"/>
                <a:cs typeface="Times New Roman" panose="02020603050405020304" pitchFamily="18" charset="0"/>
              </a:rPr>
              <a:t>PROJECT DEMONSTRATION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50" name="Shape 15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Title 1">
            <a:extLst>
              <a:ext uri="{FF2B5EF4-FFF2-40B4-BE49-F238E27FC236}">
                <a16:creationId xmlns:a16="http://schemas.microsoft.com/office/drawing/2014/main" id="{8EEE9506-AC75-46EC-AF7F-BFFCE7645339}"/>
              </a:ext>
            </a:extLst>
          </p:cNvPr>
          <p:cNvSpPr>
            <a:spLocks noGrp="1"/>
          </p:cNvSpPr>
          <p:nvPr>
            <p:ph type="title"/>
          </p:nvPr>
        </p:nvSpPr>
        <p:spPr>
          <a:xfrm>
            <a:off x="628650" y="284477"/>
            <a:ext cx="7886700" cy="994172"/>
          </a:xfrm>
        </p:spPr>
        <p:txBody>
          <a:bodyPr/>
          <a:lstStyle/>
          <a:p>
            <a:pPr algn="just"/>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AAA9C37-0735-4BCB-95BE-E25894D9BC1A}"/>
              </a:ext>
            </a:extLst>
          </p:cNvPr>
          <p:cNvSpPr>
            <a:spLocks noGrp="1"/>
          </p:cNvSpPr>
          <p:nvPr>
            <p:ph idx="1"/>
          </p:nvPr>
        </p:nvSpPr>
        <p:spPr>
          <a:xfrm>
            <a:off x="628650" y="1379852"/>
            <a:ext cx="7886700" cy="3263504"/>
          </a:xfrm>
        </p:spPr>
        <p:txBody>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76200" indent="0" algn="just">
              <a:buNone/>
            </a:pPr>
            <a:r>
              <a:rPr lang="en-US" sz="2400" dirty="0">
                <a:latin typeface="Times New Roman" panose="02020603050405020304" pitchFamily="18" charset="0"/>
                <a:cs typeface="Times New Roman" panose="02020603050405020304" pitchFamily="18" charset="0"/>
              </a:rPr>
              <a:t>E-Shopper is a multilingual e-commerce website to make online shopping easier for online shoppers and also expand the market of shop owners.</a:t>
            </a:r>
          </a:p>
        </p:txBody>
      </p:sp>
      <p:sp>
        <p:nvSpPr>
          <p:cNvPr id="158" name="Shape 158"/>
          <p:cNvSpPr txBox="1">
            <a:spLocks noGrp="1"/>
          </p:cNvSpPr>
          <p:nvPr>
            <p:ph type="sldNum" sz="quarter" idx="12"/>
          </p:nvPr>
        </p:nvSpPr>
        <p:spPr>
          <a:xfrm>
            <a:off x="6457950" y="4777896"/>
            <a:ext cx="2057400" cy="273844"/>
          </a:xfrm>
          <a:prstGeom prst="rect">
            <a:avLst/>
          </a:prstGeom>
        </p:spPr>
        <p:txBody>
          <a:bodyPr spcFirstLastPara="1" wrap="square" lIns="91425" tIns="91425" rIns="91425" bIns="91425" anchor="ctr" anchorCtr="0">
            <a:noAutofit/>
          </a:bodyPr>
          <a:lstStyle/>
          <a:p>
            <a:pPr marL="0" lvl="0" indent="0" algn="just">
              <a:spcBef>
                <a:spcPts val="0"/>
              </a:spcBef>
              <a:spcAft>
                <a:spcPts val="0"/>
              </a:spcAft>
              <a:buNone/>
            </a:pPr>
            <a:fld id="{00000000-1234-1234-1234-123412341234}" type="slidenum">
              <a:rPr lang="en"/>
              <a:pPr marL="0" lvl="0" indent="0" algn="just">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4" name="Title 3">
            <a:extLst>
              <a:ext uri="{FF2B5EF4-FFF2-40B4-BE49-F238E27FC236}">
                <a16:creationId xmlns:a16="http://schemas.microsoft.com/office/drawing/2014/main" id="{085C2226-EF40-4F3D-8AF4-D5B646BA828A}"/>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a:t>
            </a:r>
            <a:r>
              <a:rPr lang="en-US" sz="3200" b="1" dirty="0"/>
              <a:t> STATEMENT</a:t>
            </a:r>
          </a:p>
        </p:txBody>
      </p:sp>
      <p:sp>
        <p:nvSpPr>
          <p:cNvPr id="5" name="Content Placeholder 4">
            <a:extLst>
              <a:ext uri="{FF2B5EF4-FFF2-40B4-BE49-F238E27FC236}">
                <a16:creationId xmlns:a16="http://schemas.microsoft.com/office/drawing/2014/main" id="{B08B3C8F-A2E9-4CEF-89FA-D265412ABE05}"/>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Modern e-commerce websites are restricted to more often than not, to the language of the country the developers are from. People who do not understand the native language (of the developers) find it very difficult to benefit from these websites.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9" name="Text Placeholder 8">
            <a:extLst>
              <a:ext uri="{FF2B5EF4-FFF2-40B4-BE49-F238E27FC236}">
                <a16:creationId xmlns:a16="http://schemas.microsoft.com/office/drawing/2014/main" id="{05AB20D2-0C41-4087-9E63-DE02B1C804A7}"/>
              </a:ext>
            </a:extLst>
          </p:cNvPr>
          <p:cNvSpPr>
            <a:spLocks noGrp="1"/>
          </p:cNvSpPr>
          <p:nvPr>
            <p:ph type="body" idx="1"/>
          </p:nvPr>
        </p:nvSpPr>
        <p:spPr>
          <a:xfrm>
            <a:off x="997467" y="95693"/>
            <a:ext cx="6915300" cy="5010313"/>
          </a:xfrm>
        </p:spPr>
        <p:txBody>
          <a:bodyPr>
            <a:normAutofit/>
          </a:bodyPr>
          <a:lstStyle/>
          <a:p>
            <a:pPr marL="76200" indent="0" algn="ctr">
              <a:buNone/>
            </a:pPr>
            <a:endParaRPr lang="en-US" dirty="0">
              <a:latin typeface="Times New Roman" panose="02020603050405020304" pitchFamily="18" charset="0"/>
              <a:cs typeface="Times New Roman" panose="02020603050405020304" pitchFamily="18" charset="0"/>
            </a:endParaRPr>
          </a:p>
          <a:p>
            <a:pPr marL="76200" indent="0">
              <a:buNone/>
            </a:pPr>
            <a:r>
              <a:rPr lang="en-US" b="1" dirty="0">
                <a:latin typeface="Times New Roman" panose="02020603050405020304" pitchFamily="18" charset="0"/>
                <a:cs typeface="Times New Roman" panose="02020603050405020304" pitchFamily="18" charset="0"/>
              </a:rPr>
              <a:t>AIM</a:t>
            </a:r>
          </a:p>
          <a:p>
            <a:pPr marL="76200" indent="0">
              <a:buNone/>
            </a:pPr>
            <a:r>
              <a:rPr lang="en-US" dirty="0">
                <a:latin typeface="Times New Roman" panose="02020603050405020304" pitchFamily="18" charset="0"/>
                <a:cs typeface="Times New Roman" panose="02020603050405020304" pitchFamily="18" charset="0"/>
              </a:rPr>
              <a:t>The aim of the project is to bring convenience to the doorstep of online shoppers.</a:t>
            </a:r>
          </a:p>
          <a:p>
            <a:pPr marL="76200" indent="0">
              <a:buNone/>
            </a:pPr>
            <a:r>
              <a:rPr lang="en-US" sz="2400" b="1" dirty="0">
                <a:latin typeface="Times New Roman" panose="02020603050405020304" pitchFamily="18" charset="0"/>
                <a:cs typeface="Times New Roman" panose="02020603050405020304" pitchFamily="18" charset="0"/>
              </a:rPr>
              <a:t>OBJECTIVES</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make buying and selling easier.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enable customers from different countries shop with ease from their country or when in Ghana.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provide shop management with an effective and efficient system to handle client’s data and request.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help expand the market of shops and make it available to a worldwide audience. </a:t>
            </a:r>
          </a:p>
          <a:p>
            <a:pPr marL="76200" indent="0">
              <a:buNone/>
            </a:pPr>
            <a:endParaRPr lang="en-US" dirty="0">
              <a:latin typeface="Times New Roman" panose="02020603050405020304" pitchFamily="18" charset="0"/>
              <a:cs typeface="Times New Roman" panose="02020603050405020304" pitchFamily="18" charset="0"/>
            </a:endParaRPr>
          </a:p>
        </p:txBody>
      </p:sp>
      <p:sp>
        <p:nvSpPr>
          <p:cNvPr id="170" name="Shape 17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Shape 176"/>
          <p:cNvSpPr txBox="1">
            <a:spLocks noGrp="1"/>
          </p:cNvSpPr>
          <p:nvPr>
            <p:ph type="body" idx="1"/>
          </p:nvPr>
        </p:nvSpPr>
        <p:spPr>
          <a:xfrm>
            <a:off x="520995" y="202019"/>
            <a:ext cx="7836196" cy="4941432"/>
          </a:xfrm>
          <a:prstGeom prst="rect">
            <a:avLst/>
          </a:prstGeom>
        </p:spPr>
        <p:txBody>
          <a:bodyPr spcFirstLastPara="1" wrap="square" lIns="91425" tIns="91425" rIns="91425" bIns="91425" anchor="t" anchorCtr="0">
            <a:noAutofit/>
          </a:bodyPr>
          <a:lstStyle/>
          <a:p>
            <a:pPr marL="0" indent="0">
              <a:buNone/>
            </a:pPr>
            <a:r>
              <a:rPr lang="en-US" b="1" dirty="0">
                <a:latin typeface="Times New Roman" panose="02020603050405020304" pitchFamily="18" charset="0"/>
                <a:cs typeface="Times New Roman" panose="02020603050405020304" pitchFamily="18" charset="0"/>
              </a:rPr>
              <a:t>BENEFICIARIES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Online Shoppers.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Shop Owners.</a:t>
            </a:r>
          </a:p>
          <a:p>
            <a:pPr marL="0" indent="0">
              <a:buNone/>
            </a:pPr>
            <a:r>
              <a:rPr lang="en-US" b="1" dirty="0">
                <a:latin typeface="Times New Roman" panose="02020603050405020304" pitchFamily="18" charset="0"/>
                <a:cs typeface="Times New Roman" panose="02020603050405020304" pitchFamily="18" charset="0"/>
              </a:rPr>
              <a:t>PROJECT SCOPE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Localization and Internationalization of languages for other countries.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Automated Payment using PayPal with email notification of orders sent to customers.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Recommendation engine based on the previous products bought by customer.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Backend to check inventory and manage the shop.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177" name="Shape 17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6" name="Text Placeholder 5">
            <a:extLst>
              <a:ext uri="{FF2B5EF4-FFF2-40B4-BE49-F238E27FC236}">
                <a16:creationId xmlns:a16="http://schemas.microsoft.com/office/drawing/2014/main" id="{5B1B1F73-A82A-4FDC-8A4C-89244A0AF4F5}"/>
              </a:ext>
            </a:extLst>
          </p:cNvPr>
          <p:cNvSpPr>
            <a:spLocks noGrp="1"/>
          </p:cNvSpPr>
          <p:nvPr>
            <p:ph type="body" idx="1"/>
          </p:nvPr>
        </p:nvSpPr>
        <p:spPr>
          <a:xfrm>
            <a:off x="0" y="0"/>
            <a:ext cx="8963247" cy="5143451"/>
          </a:xfrm>
        </p:spPr>
        <p:txBody>
          <a:bodyPr/>
          <a:lstStyle/>
          <a:p>
            <a:pPr marL="76200" indent="0">
              <a:buNone/>
            </a:pPr>
            <a:r>
              <a:rPr lang="en-US" sz="1600" b="1" dirty="0">
                <a:latin typeface="Times New Roman" panose="02020603050405020304" pitchFamily="18" charset="0"/>
                <a:cs typeface="Times New Roman" panose="02020603050405020304" pitchFamily="18" charset="0"/>
              </a:rPr>
              <a:t>          SYSTEM ARCHITECTURE</a:t>
            </a: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APPLICATION ARCHITECTURE</a:t>
            </a:r>
          </a:p>
          <a:p>
            <a:pPr marL="76200" indent="0">
              <a:buNone/>
            </a:pPr>
            <a:endParaRPr lang="en-US" dirty="0">
              <a:latin typeface="Times New Roman" panose="02020603050405020304" pitchFamily="18" charset="0"/>
              <a:cs typeface="Times New Roman" panose="02020603050405020304" pitchFamily="18" charset="0"/>
            </a:endParaRPr>
          </a:p>
        </p:txBody>
      </p:sp>
      <p:sp>
        <p:nvSpPr>
          <p:cNvPr id="196" name="Shape 19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grpSp>
        <p:nvGrpSpPr>
          <p:cNvPr id="183" name="Shape 183"/>
          <p:cNvGrpSpPr/>
          <p:nvPr/>
        </p:nvGrpSpPr>
        <p:grpSpPr>
          <a:xfrm rot="1936651">
            <a:off x="4006505" y="664171"/>
            <a:ext cx="1673447" cy="1673368"/>
            <a:chOff x="6643075" y="3664250"/>
            <a:chExt cx="407950" cy="407975"/>
          </a:xfrm>
        </p:grpSpPr>
        <p:sp>
          <p:nvSpPr>
            <p:cNvPr id="184" name="Shape 18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rgbClr val="FFFFFF"/>
              </a:solidFill>
              <a:prstDash val="solid"/>
              <a:miter lim="243549"/>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rgbClr val="FFFFFF"/>
              </a:solidFill>
              <a:prstDash val="solid"/>
              <a:miter lim="243549"/>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1" name="Shape 191"/>
          <p:cNvSpPr/>
          <p:nvPr/>
        </p:nvSpPr>
        <p:spPr>
          <a:xfrm rot="1936892">
            <a:off x="3950423" y="510723"/>
            <a:ext cx="261542" cy="24973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rgbClr val="FFFFFF"/>
            </a:solidFill>
            <a:prstDash val="solid"/>
            <a:miter lim="243549"/>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rot="3216213">
            <a:off x="3428965" y="1031040"/>
            <a:ext cx="158996" cy="151903"/>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rgbClr val="FFFFFF"/>
            </a:solidFill>
            <a:prstDash val="solid"/>
            <a:miter lim="243549"/>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 name="Picture 10">
            <a:extLst>
              <a:ext uri="{FF2B5EF4-FFF2-40B4-BE49-F238E27FC236}">
                <a16:creationId xmlns:a16="http://schemas.microsoft.com/office/drawing/2014/main" id="{2F9D219A-5A6D-41D5-BF25-AED85B2BAFF8}"/>
              </a:ext>
            </a:extLst>
          </p:cNvPr>
          <p:cNvPicPr>
            <a:picLocks noChangeAspect="1"/>
          </p:cNvPicPr>
          <p:nvPr/>
        </p:nvPicPr>
        <p:blipFill>
          <a:blip r:embed="rId3"/>
          <a:stretch>
            <a:fillRect/>
          </a:stretch>
        </p:blipFill>
        <p:spPr>
          <a:xfrm>
            <a:off x="2275369" y="491751"/>
            <a:ext cx="4178589" cy="1713834"/>
          </a:xfrm>
          <a:prstGeom prst="rect">
            <a:avLst/>
          </a:prstGeom>
        </p:spPr>
      </p:pic>
      <p:cxnSp>
        <p:nvCxnSpPr>
          <p:cNvPr id="13" name="Straight Arrow Connector 12">
            <a:extLst>
              <a:ext uri="{FF2B5EF4-FFF2-40B4-BE49-F238E27FC236}">
                <a16:creationId xmlns:a16="http://schemas.microsoft.com/office/drawing/2014/main" id="{A4B43A45-0400-4FC6-A7F4-DB6A4C13C73C}"/>
              </a:ext>
            </a:extLst>
          </p:cNvPr>
          <p:cNvCxnSpPr>
            <a:cxnSpLocks/>
          </p:cNvCxnSpPr>
          <p:nvPr/>
        </p:nvCxnSpPr>
        <p:spPr>
          <a:xfrm>
            <a:off x="4670913" y="1732526"/>
            <a:ext cx="0" cy="720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5B5EBDA-A3E3-4638-8610-B43682AFD903}"/>
              </a:ext>
            </a:extLst>
          </p:cNvPr>
          <p:cNvPicPr>
            <a:picLocks noChangeAspect="1"/>
          </p:cNvPicPr>
          <p:nvPr/>
        </p:nvPicPr>
        <p:blipFill>
          <a:blip r:embed="rId4"/>
          <a:stretch>
            <a:fillRect/>
          </a:stretch>
        </p:blipFill>
        <p:spPr>
          <a:xfrm>
            <a:off x="2730472" y="2624148"/>
            <a:ext cx="4178589" cy="24372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677BC-4248-4B7A-AADD-43D9618A43D1}"/>
              </a:ext>
            </a:extLst>
          </p:cNvPr>
          <p:cNvSpPr>
            <a:spLocks noGrp="1"/>
          </p:cNvSpPr>
          <p:nvPr>
            <p:ph type="title"/>
          </p:nvPr>
        </p:nvSpPr>
        <p:spPr/>
        <p:txBody>
          <a:bodyPr/>
          <a:lstStyle/>
          <a:p>
            <a:r>
              <a:rPr lang="en-US" b="1" dirty="0"/>
              <a:t>DEVELOPMENT TOOLS</a:t>
            </a:r>
          </a:p>
        </p:txBody>
      </p:sp>
      <p:sp>
        <p:nvSpPr>
          <p:cNvPr id="3" name="Content Placeholder 2">
            <a:extLst>
              <a:ext uri="{FF2B5EF4-FFF2-40B4-BE49-F238E27FC236}">
                <a16:creationId xmlns:a16="http://schemas.microsoft.com/office/drawing/2014/main" id="{B68314C4-632D-4857-8C44-D6A798A710C2}"/>
              </a:ext>
            </a:extLst>
          </p:cNvPr>
          <p:cNvSpPr>
            <a:spLocks noGrp="1"/>
          </p:cNvSpPr>
          <p:nvPr>
            <p:ph idx="1"/>
          </p:nvPr>
        </p:nvSpPr>
        <p:spPr/>
        <p:txBody>
          <a:bodyPr/>
          <a:lstStyle/>
          <a:p>
            <a:pPr>
              <a:buFont typeface="Wingdings" panose="05000000000000000000" pitchFamily="2" charset="2"/>
              <a:buChar char="Ø"/>
            </a:pPr>
            <a:r>
              <a:rPr lang="en-US" dirty="0"/>
              <a:t>Python – For the backend</a:t>
            </a:r>
          </a:p>
          <a:p>
            <a:pPr>
              <a:buFont typeface="Wingdings" panose="05000000000000000000" pitchFamily="2" charset="2"/>
              <a:buChar char="Ø"/>
            </a:pPr>
            <a:r>
              <a:rPr lang="en-US" dirty="0"/>
              <a:t>Django – Python Web Framework for web development.</a:t>
            </a:r>
          </a:p>
          <a:p>
            <a:pPr>
              <a:buFont typeface="Wingdings" panose="05000000000000000000" pitchFamily="2" charset="2"/>
              <a:buChar char="Ø"/>
            </a:pPr>
            <a:r>
              <a:rPr lang="en-US" dirty="0"/>
              <a:t>Bootstrap – HTML, CSS and JavaScript for the Front-end development.</a:t>
            </a:r>
          </a:p>
          <a:p>
            <a:pPr>
              <a:buFont typeface="Wingdings" panose="05000000000000000000" pitchFamily="2" charset="2"/>
              <a:buChar char="Ø"/>
            </a:pPr>
            <a:r>
              <a:rPr lang="en-US" dirty="0"/>
              <a:t>PayPal – For the payment of orders.</a:t>
            </a:r>
          </a:p>
          <a:p>
            <a:pPr>
              <a:buFont typeface="Wingdings" panose="05000000000000000000" pitchFamily="2" charset="2"/>
              <a:buChar char="Ø"/>
            </a:pPr>
            <a:r>
              <a:rPr lang="en-US" dirty="0"/>
              <a:t>Postgresql –  Database for the storage of data.</a:t>
            </a:r>
          </a:p>
        </p:txBody>
      </p:sp>
      <p:sp>
        <p:nvSpPr>
          <p:cNvPr id="4" name="Slide Number Placeholder 3">
            <a:extLst>
              <a:ext uri="{FF2B5EF4-FFF2-40B4-BE49-F238E27FC236}">
                <a16:creationId xmlns:a16="http://schemas.microsoft.com/office/drawing/2014/main" id="{54E152AC-B29D-4BE4-86EB-DA879D436851}"/>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4033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56BE068-7D6A-4B59-9F8B-005EA276B4CD}"/>
              </a:ext>
            </a:extLst>
          </p:cNvPr>
          <p:cNvSpPr>
            <a:spLocks noGrp="1"/>
          </p:cNvSpPr>
          <p:nvPr>
            <p:ph idx="1"/>
          </p:nvPr>
        </p:nvSpPr>
        <p:spPr>
          <a:xfrm>
            <a:off x="628650" y="102393"/>
            <a:ext cx="7886700" cy="4530330"/>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RECOMMENDATIONS AND CONCLUSION</a:t>
            </a:r>
          </a:p>
          <a:p>
            <a:pPr marL="0" indent="0">
              <a:buNone/>
            </a:pPr>
            <a:r>
              <a:rPr lang="en-US" dirty="0">
                <a:latin typeface="Times New Roman" panose="02020603050405020304" pitchFamily="18" charset="0"/>
                <a:cs typeface="Times New Roman" panose="02020603050405020304" pitchFamily="18" charset="0"/>
              </a:rPr>
              <a:t>One recommendation is that more payment options should be added especially for the mobile money section. We have options only for either debit or credit cards.</a:t>
            </a:r>
          </a:p>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THANK YOU.</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Next: Software Demonstration</a:t>
            </a: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204" name="Shape 20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512</Words>
  <Application>Microsoft Office PowerPoint</Application>
  <PresentationFormat>On-screen Show (16:9)</PresentationFormat>
  <Paragraphs>73</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Arial</vt:lpstr>
      <vt:lpstr>Calibri Light</vt:lpstr>
      <vt:lpstr>Roboto Slab Light</vt:lpstr>
      <vt:lpstr>Calibri</vt:lpstr>
      <vt:lpstr>Wingdings</vt:lpstr>
      <vt:lpstr>Office Theme</vt:lpstr>
      <vt:lpstr>PROJECT DEFENSE  COMPUTER SCIENCE DEPARTMENT  KNUST </vt:lpstr>
      <vt:lpstr>CONTENT:</vt:lpstr>
      <vt:lpstr>INTRODUCTION</vt:lpstr>
      <vt:lpstr>PROBLEM STATEMENT</vt:lpstr>
      <vt:lpstr>PowerPoint Presentation</vt:lpstr>
      <vt:lpstr>PowerPoint Presentation</vt:lpstr>
      <vt:lpstr>PowerPoint Presentation</vt:lpstr>
      <vt:lpstr>DEVELOPMENT TOOLS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DEPARTMENT PROJECT DEFENSE KNUST</dc:title>
  <dc:creator>WILLIAM KWABLA</dc:creator>
  <cp:lastModifiedBy>WILLIAM KWABLA</cp:lastModifiedBy>
  <cp:revision>38</cp:revision>
  <dcterms:modified xsi:type="dcterms:W3CDTF">2018-05-13T21:35:50Z</dcterms:modified>
</cp:coreProperties>
</file>