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5"/>
  </p:notesMasterIdLst>
  <p:handoutMasterIdLst>
    <p:handoutMasterId r:id="rId16"/>
  </p:handoutMasterIdLst>
  <p:sldIdLst>
    <p:sldId id="259" r:id="rId2"/>
    <p:sldId id="273" r:id="rId3"/>
    <p:sldId id="266" r:id="rId4"/>
    <p:sldId id="267" r:id="rId5"/>
    <p:sldId id="269" r:id="rId6"/>
    <p:sldId id="271" r:id="rId7"/>
    <p:sldId id="270" r:id="rId8"/>
    <p:sldId id="265" r:id="rId9"/>
    <p:sldId id="264" r:id="rId10"/>
    <p:sldId id="268" r:id="rId11"/>
    <p:sldId id="272" r:id="rId12"/>
    <p:sldId id="260" r:id="rId13"/>
    <p:sldId id="261" r:id="rId14"/>
  </p:sldIdLst>
  <p:sldSz cx="9144000" cy="6858000" type="screen4x3"/>
  <p:notesSz cx="6884988" cy="10018713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Ericsson Capital TT" panose="020B0604020202020204" charset="0"/>
      <p:regular r:id="rId21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36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51">
          <p15:clr>
            <a:srgbClr val="A4A3A4"/>
          </p15:clr>
        </p15:guide>
        <p15:guide id="4" orient="horz" pos="2449">
          <p15:clr>
            <a:srgbClr val="A4A3A4"/>
          </p15:clr>
        </p15:guide>
        <p15:guide id="5" orient="horz" pos="3566">
          <p15:clr>
            <a:srgbClr val="A4A3A4"/>
          </p15:clr>
        </p15:guide>
        <p15:guide id="6" orient="horz" pos="2545">
          <p15:clr>
            <a:srgbClr val="A4A3A4"/>
          </p15:clr>
        </p15:guide>
        <p15:guide id="7" orient="horz" pos="3845">
          <p15:clr>
            <a:srgbClr val="A4A3A4"/>
          </p15:clr>
        </p15:guide>
        <p15:guide id="8" pos="4969">
          <p15:clr>
            <a:srgbClr val="A4A3A4"/>
          </p15:clr>
        </p15:guide>
        <p15:guide id="9" pos="1941">
          <p15:clr>
            <a:srgbClr val="A4A3A4"/>
          </p15:clr>
        </p15:guide>
        <p15:guide id="10" pos="3818">
          <p15:clr>
            <a:srgbClr val="A4A3A4"/>
          </p15:clr>
        </p15:guide>
        <p15:guide id="11" pos="3727">
          <p15:clr>
            <a:srgbClr val="A4A3A4"/>
          </p15:clr>
        </p15:guide>
        <p15:guide id="12" pos="2834">
          <p15:clr>
            <a:srgbClr val="A4A3A4"/>
          </p15:clr>
        </p15:guide>
        <p15:guide id="13" pos="2926">
          <p15:clr>
            <a:srgbClr val="A4A3A4"/>
          </p15:clr>
        </p15:guide>
        <p15:guide id="14" pos="248">
          <p15:clr>
            <a:srgbClr val="A4A3A4"/>
          </p15:clr>
        </p15:guide>
        <p15:guide id="15" pos="20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B7D3"/>
    <a:srgbClr val="6A8FBF"/>
    <a:srgbClr val="25104A"/>
    <a:srgbClr val="561604"/>
    <a:srgbClr val="8BC5FF"/>
    <a:srgbClr val="99CCFF"/>
    <a:srgbClr val="00A9D4"/>
    <a:srgbClr val="007B78"/>
    <a:srgbClr val="89BA17"/>
    <a:srgbClr val="FA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5319" autoAdjust="0"/>
  </p:normalViewPr>
  <p:slideViewPr>
    <p:cSldViewPr snapToGrid="0" snapToObjects="1">
      <p:cViewPr varScale="1">
        <p:scale>
          <a:sx n="102" d="100"/>
          <a:sy n="102" d="100"/>
        </p:scale>
        <p:origin x="132" y="138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2014-05-10 </a:t>
            </a:r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cs typeface="+mn-cs"/>
              </a:defRPr>
            </a:lvl1pPr>
          </a:lstStyle>
          <a:p>
            <a:pPr>
              <a:defRPr/>
            </a:pPr>
            <a:fld id="{40FDF57E-7D0F-4860-A741-83F48B3AD9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450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50000"/>
              </a:spcBef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2014-05-10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50000"/>
              </a:spcBef>
              <a:defRPr sz="1200">
                <a:cs typeface="+mn-cs"/>
              </a:defRPr>
            </a:lvl1pPr>
          </a:lstStyle>
          <a:p>
            <a:pPr>
              <a:defRPr/>
            </a:pPr>
            <a:fld id="{9E979873-E00F-4213-B927-7EAA88AD5C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50000"/>
              </a:spcBef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50000"/>
              </a:spcBef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93151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为了符合整体的配色，于是把图片给改了</a:t>
            </a:r>
            <a:endParaRPr lang="en-US" altLang="zh-CN" dirty="0" smtClean="0"/>
          </a:p>
        </p:txBody>
      </p:sp>
      <p:sp>
        <p:nvSpPr>
          <p:cNvPr id="13316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2014-05-10 </a:t>
            </a: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  <p:sp>
        <p:nvSpPr>
          <p:cNvPr id="13318" name="Slide Number Placeholder 7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2936B87-EF8A-4EF9-A4DE-DA1997D85550}" type="slidenum">
              <a:rPr lang="en-US" sz="1200" smtClean="0"/>
              <a:pPr eaLnBrk="1" hangingPunct="1">
                <a:defRPr/>
              </a:pPr>
              <a:t>1</a:t>
            </a:fld>
            <a:endParaRPr lang="en-US" sz="1200" smtClean="0"/>
          </a:p>
        </p:txBody>
      </p:sp>
      <p:sp>
        <p:nvSpPr>
          <p:cNvPr id="13319" name="Header Placeholder 8"/>
          <p:cNvSpPr>
            <a:spLocks noGrp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1035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所谓</a:t>
            </a:r>
            <a:r>
              <a:rPr lang="en-US" altLang="zh-CN" dirty="0" smtClean="0"/>
              <a:t>post-REST</a:t>
            </a:r>
            <a:r>
              <a:rPr lang="zh-CN" altLang="en-US" dirty="0" smtClean="0"/>
              <a:t>其实就是自己随意造出来的术语，换言之我们的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不严格符合所谓的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风格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2014-05-10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979873-E00F-4213-B927-7EAA88AD5CC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29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Erlang</a:t>
            </a:r>
            <a:r>
              <a:rPr lang="zh-CN" altLang="en-US" dirty="0" smtClean="0"/>
              <a:t>大法好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2014-05-10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979873-E00F-4213-B927-7EAA88AD5C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65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更新的周期不定就是了</a:t>
            </a:r>
            <a:r>
              <a:rPr lang="en-US" altLang="zh-CN" dirty="0" smtClean="0"/>
              <a:t>…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2014-05-10 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85A4DC1-8AE7-4753-85CC-591D80ACF65D}" type="slidenum">
              <a:rPr lang="en-US" sz="1200" smtClean="0"/>
              <a:pPr eaLnBrk="1" hangingPunct="1">
                <a:defRPr/>
              </a:pPr>
              <a:t>12</a:t>
            </a:fld>
            <a:endParaRPr lang="en-US" sz="1200" smtClean="0"/>
          </a:p>
        </p:txBody>
      </p:sp>
      <p:sp>
        <p:nvSpPr>
          <p:cNvPr id="14342" name="Header Placeholder 5"/>
          <p:cNvSpPr>
            <a:spLocks noGrp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  <p:sp>
        <p:nvSpPr>
          <p:cNvPr id="14343" name="Footer Placeholder 6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3700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2014-05-10 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FC6DC94-47BD-4C85-A676-A2A446174FEC}" type="slidenum">
              <a:rPr lang="en-US" sz="1200" smtClean="0"/>
              <a:pPr eaLnBrk="1" hangingPunct="1">
                <a:defRPr/>
              </a:pPr>
              <a:t>13</a:t>
            </a:fld>
            <a:endParaRPr lang="en-US" sz="1200" smtClean="0"/>
          </a:p>
        </p:txBody>
      </p:sp>
      <p:sp>
        <p:nvSpPr>
          <p:cNvPr id="15366" name="Header Placeholder 5"/>
          <p:cNvSpPr>
            <a:spLocks noGrp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  <p:sp>
        <p:nvSpPr>
          <p:cNvPr id="15367" name="Footer Placeholder 6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792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有位打酱油的同学因故退出了；至于进度，等于说中间其实没有干什么实事，基本上是停滞了，没有实质进展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2014-05-10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979873-E00F-4213-B927-7EAA88AD5C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5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后面打算从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转到</a:t>
            </a:r>
            <a:r>
              <a:rPr lang="en-US" altLang="zh-CN" dirty="0" smtClean="0"/>
              <a:t>Erlang</a:t>
            </a:r>
            <a:r>
              <a:rPr lang="zh-CN" altLang="en-US" dirty="0" smtClean="0"/>
              <a:t>，不然的话有些逻辑处理起来太累了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2014-05-10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979873-E00F-4213-B927-7EAA88AD5C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37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2014-05-10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979873-E00F-4213-B927-7EAA88AD5CC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52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真相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2014-05-10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979873-E00F-4213-B927-7EAA88AD5CC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18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说开源倒是也看阶段进展，不同阶段的开放程度不一样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2014-05-10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979873-E00F-4213-B927-7EAA88AD5CC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6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模糊的不是概念，而是新概念与就概念的界限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2014-05-10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979873-E00F-4213-B927-7EAA88AD5CC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51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目测这个讲起来会比较复杂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2014-05-10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979873-E00F-4213-B927-7EAA88AD5CC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19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也是真相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2014-05-10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979873-E00F-4213-B927-7EAA88AD5CC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9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Info"/>
          <p:cNvSpPr txBox="1">
            <a:spLocks noChangeArrowheads="1"/>
          </p:cNvSpPr>
          <p:nvPr/>
        </p:nvSpPr>
        <p:spPr bwMode="auto">
          <a:xfrm>
            <a:off x="-1514475" y="2828925"/>
            <a:ext cx="14763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zh-CN" sz="1200">
                <a:solidFill>
                  <a:srgbClr val="FFFFFF"/>
                </a:solidFill>
              </a:rPr>
              <a:t>Slide title</a:t>
            </a:r>
          </a:p>
          <a:p>
            <a:pPr algn="r" eaLnBrk="1" hangingPunct="1"/>
            <a:r>
              <a:rPr lang="en-US" altLang="zh-CN" sz="1200">
                <a:solidFill>
                  <a:srgbClr val="FFFFFF"/>
                </a:solidFill>
              </a:rPr>
              <a:t>70 pt</a:t>
            </a:r>
          </a:p>
          <a:p>
            <a:pPr algn="r" eaLnBrk="1" hangingPunct="1"/>
            <a:endParaRPr lang="en-US" altLang="zh-CN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zh-CN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zh-CN" sz="1200">
              <a:solidFill>
                <a:srgbClr val="FFFFFF"/>
              </a:solidFill>
            </a:endParaRPr>
          </a:p>
          <a:p>
            <a:pPr algn="r" eaLnBrk="1" hangingPunct="1"/>
            <a:r>
              <a:rPr lang="en-US" altLang="zh-CN" sz="1200">
                <a:solidFill>
                  <a:srgbClr val="9FB7D3"/>
                </a:solidFill>
              </a:rPr>
              <a:t>CAPITALS</a:t>
            </a:r>
          </a:p>
          <a:p>
            <a:pPr algn="r" eaLnBrk="1" hangingPunct="1"/>
            <a:endParaRPr lang="en-US" altLang="zh-CN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zh-CN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zh-CN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zh-CN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zh-CN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zh-CN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zh-CN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zh-CN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zh-CN" sz="1200">
              <a:solidFill>
                <a:srgbClr val="FFFFFF"/>
              </a:solidFill>
            </a:endParaRPr>
          </a:p>
          <a:p>
            <a:pPr algn="r" eaLnBrk="1" hangingPunct="1"/>
            <a:r>
              <a:rPr lang="en-US" altLang="zh-CN" sz="1200">
                <a:solidFill>
                  <a:srgbClr val="FFFFFF"/>
                </a:solidFill>
              </a:rPr>
              <a:t>Slide subtitle </a:t>
            </a:r>
          </a:p>
          <a:p>
            <a:pPr algn="r" eaLnBrk="1" hangingPunct="1"/>
            <a:r>
              <a:rPr lang="en-US" altLang="zh-CN" sz="1200">
                <a:solidFill>
                  <a:srgbClr val="FFFFFF"/>
                </a:solidFill>
              </a:rPr>
              <a:t>minimum 30 pt</a:t>
            </a:r>
          </a:p>
          <a:p>
            <a:pPr algn="r" eaLnBrk="1" hangingPunct="1"/>
            <a:endParaRPr lang="en-GB" altLang="zh-CN" sz="120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5" name="Logo20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3521" y="501374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/>
          </p:nvPr>
        </p:nvSpPr>
        <p:spPr>
          <a:xfrm>
            <a:off x="393699" y="5137200"/>
            <a:ext cx="8355014" cy="1386001"/>
          </a:xfrm>
        </p:spPr>
        <p:txBody>
          <a:bodyPr anchor="b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/>
          </p:nvPr>
        </p:nvSpPr>
        <p:spPr>
          <a:xfrm>
            <a:off x="393700" y="1808709"/>
            <a:ext cx="8351839" cy="2839491"/>
          </a:xfrm>
        </p:spPr>
        <p:txBody>
          <a:bodyPr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805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4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92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62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3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65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39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06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972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10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1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6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5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5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2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6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eftInfo"/>
          <p:cNvSpPr txBox="1">
            <a:spLocks noChangeArrowheads="1"/>
          </p:cNvSpPr>
          <p:nvPr/>
        </p:nvSpPr>
        <p:spPr bwMode="auto">
          <a:xfrm>
            <a:off x="-1887538" y="438150"/>
            <a:ext cx="1765300" cy="627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</a:rPr>
              <a:t>Slide 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</a:rPr>
              <a:t>44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</a:rPr>
              <a:t>Text and bullet level 1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</a:rPr>
              <a:t> minimum 24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</a:rPr>
              <a:t>Bullets level 2-5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</a:rPr>
              <a:t>minimum 20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defRPr/>
            </a:pPr>
            <a:endParaRPr lang="en-US" sz="800" smtClean="0">
              <a:solidFill>
                <a:schemeClr val="bg1"/>
              </a:solidFill>
            </a:endParaRPr>
          </a:p>
          <a:p>
            <a:pPr algn="r" eaLnBrk="1" hangingPunct="1">
              <a:defRPr/>
            </a:pPr>
            <a:endParaRPr lang="en-US" sz="800" smtClean="0">
              <a:solidFill>
                <a:schemeClr val="bg1"/>
              </a:solidFill>
            </a:endParaRPr>
          </a:p>
          <a:p>
            <a:pPr algn="r" eaLnBrk="1" hangingPunct="1">
              <a:defRPr/>
            </a:pPr>
            <a:endParaRPr lang="en-US" sz="80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sz="500" smtClean="0">
                <a:solidFill>
                  <a:srgbClr val="9FB7D3"/>
                </a:solidFill>
              </a:rPr>
              <a:t>Characters for Embedded font:</a:t>
            </a:r>
            <a:br>
              <a:rPr lang="en-US" sz="500" smtClean="0">
                <a:solidFill>
                  <a:srgbClr val="9FB7D3"/>
                </a:solidFill>
              </a:rPr>
            </a:br>
            <a:r>
              <a:rPr lang="en-US" sz="50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smtClean="0">
              <a:solidFill>
                <a:srgbClr val="9FB7D3"/>
              </a:solidFill>
              <a:latin typeface="Ericsson Capital TT" pitchFamily="2" charset="0"/>
            </a:endParaRPr>
          </a:p>
          <a:p>
            <a:pPr eaLnBrk="1" hangingPunct="1">
              <a:defRPr/>
            </a:pPr>
            <a:endParaRPr lang="en-US" sz="500" i="1" smtClean="0">
              <a:solidFill>
                <a:srgbClr val="9FB7D3"/>
              </a:solidFill>
              <a:latin typeface="Ericsson Capital TT" pitchFamily="2" charset="0"/>
            </a:endParaRPr>
          </a:p>
          <a:p>
            <a:pPr eaLnBrk="1" hangingPunct="1">
              <a:defRPr/>
            </a:pPr>
            <a:r>
              <a:rPr lang="en-US" sz="50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smtClean="0">
              <a:solidFill>
                <a:srgbClr val="9FB7D3"/>
              </a:solidFill>
              <a:latin typeface="Ericsson Capital TT" pitchFamily="2" charset="0"/>
            </a:endParaRPr>
          </a:p>
          <a:p>
            <a:pPr eaLnBrk="1" hangingPunct="1">
              <a:defRPr/>
            </a:pPr>
            <a:r>
              <a:rPr lang="en-US" sz="50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50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50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40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1027" name="Econ201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1331" y="330217"/>
            <a:ext cx="760515" cy="76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800" dirty="0" smtClean="0">
                <a:solidFill>
                  <a:srgbClr val="87888A"/>
                </a:solidFill>
              </a:rPr>
              <a:t>CDT</a:t>
            </a:r>
            <a:r>
              <a:rPr lang="en-US" sz="800" dirty="0" smtClean="0">
                <a:solidFill>
                  <a:srgbClr val="87888A"/>
                </a:solidFill>
              </a:rPr>
              <a:t> |  2014-0</a:t>
            </a:r>
            <a:r>
              <a:rPr lang="en-US" altLang="zh-CN" sz="800" dirty="0" smtClean="0">
                <a:solidFill>
                  <a:srgbClr val="87888A"/>
                </a:solidFill>
              </a:rPr>
              <a:t>9</a:t>
            </a:r>
            <a:r>
              <a:rPr lang="en-US" sz="800" dirty="0" smtClean="0">
                <a:solidFill>
                  <a:srgbClr val="87888A"/>
                </a:solidFill>
              </a:rPr>
              <a:t>-</a:t>
            </a:r>
            <a:r>
              <a:rPr lang="en-US" altLang="zh-CN" sz="800" dirty="0" smtClean="0">
                <a:solidFill>
                  <a:srgbClr val="87888A"/>
                </a:solidFill>
              </a:rPr>
              <a:t>28</a:t>
            </a:r>
            <a:r>
              <a:rPr lang="en-US" sz="800" dirty="0" smtClean="0">
                <a:solidFill>
                  <a:srgbClr val="87888A"/>
                </a:solidFill>
              </a:rPr>
              <a:t>  |  </a:t>
            </a:r>
            <a:r>
              <a:rPr lang="zh-CN" altLang="en-US" sz="800" dirty="0" smtClean="0">
                <a:solidFill>
                  <a:srgbClr val="87888A"/>
                </a:solidFill>
              </a:rPr>
              <a:t>頁</a:t>
            </a:r>
            <a:r>
              <a:rPr lang="en-US" sz="800" dirty="0" smtClean="0">
                <a:solidFill>
                  <a:srgbClr val="87888A"/>
                </a:solidFill>
              </a:rPr>
              <a:t> </a:t>
            </a:r>
            <a:fld id="{A44B22D4-77CA-40C1-A13D-479DFDBB28FD}" type="slidenum">
              <a:rPr lang="en-US" sz="800" smtClean="0">
                <a:solidFill>
                  <a:srgbClr val="87888A"/>
                </a:solidFill>
              </a:rPr>
              <a:pPr eaLnBrk="1" hangingPunct="1">
                <a:defRPr/>
              </a:pPr>
              <a:t>‹#›</a:t>
            </a:fld>
            <a:endParaRPr lang="en-US" sz="800" dirty="0" smtClean="0">
              <a:solidFill>
                <a:srgbClr val="87888A"/>
              </a:solidFill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225"/>
            <a:ext cx="8351838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add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239713"/>
            <a:ext cx="7494588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rgbClr val="25104A"/>
          </a:solidFill>
          <a:latin typeface="Ericsson Capital TT"/>
          <a:ea typeface="+mj-ea"/>
          <a:cs typeface="+mj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33400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>
              <a:lumMod val="50000"/>
            </a:schemeClr>
          </a:solidFill>
          <a:latin typeface="+mn-lt"/>
        </a:defRPr>
      </a:lvl2pPr>
      <a:lvl3pPr marL="892175" indent="-179388" algn="l" rtl="0" eaLnBrk="0" fontAlgn="base" hangingPunct="0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>
              <a:lumMod val="50000"/>
            </a:schemeClr>
          </a:solidFill>
          <a:latin typeface="+mn-lt"/>
        </a:defRPr>
      </a:lvl3pPr>
      <a:lvl4pPr marL="125253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>
              <a:lumMod val="50000"/>
            </a:schemeClr>
          </a:solidFill>
          <a:latin typeface="+mn-lt"/>
        </a:defRPr>
      </a:lvl4pPr>
      <a:lvl5pPr marL="161448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>
              <a:lumMod val="50000"/>
            </a:schemeClr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>
          <a:xfrm>
            <a:off x="3852863" y="1917700"/>
            <a:ext cx="4892675" cy="2840038"/>
          </a:xfrm>
        </p:spPr>
        <p:txBody>
          <a:bodyPr/>
          <a:lstStyle/>
          <a:p>
            <a:pPr algn="r" eaLnBrk="1" hangingPunct="1"/>
            <a:r>
              <a:rPr lang="en-US" altLang="zh-CN" sz="3200" dirty="0" smtClean="0">
                <a:latin typeface="Ericsson Capital TT" pitchFamily="2" charset="0"/>
              </a:rPr>
              <a:t>Ericsson University innovation competition 2014</a:t>
            </a:r>
            <a:r>
              <a:rPr lang="en-US" altLang="zh-CN" sz="3600" dirty="0" smtClean="0">
                <a:latin typeface="Ericsson Capital TT" pitchFamily="2" charset="0"/>
              </a:rPr>
              <a:t/>
            </a:r>
            <a:br>
              <a:rPr lang="en-US" altLang="zh-CN" sz="3600" dirty="0" smtClean="0">
                <a:latin typeface="Ericsson Capital TT" pitchFamily="2" charset="0"/>
              </a:rPr>
            </a:br>
            <a:r>
              <a:rPr lang="en-US" altLang="zh-CN" sz="3600" dirty="0" smtClean="0">
                <a:latin typeface="Ericsson Capital TT" pitchFamily="2" charset="0"/>
              </a:rPr>
              <a:t/>
            </a:r>
            <a:br>
              <a:rPr lang="en-US" altLang="zh-CN" sz="3600" dirty="0" smtClean="0">
                <a:latin typeface="Ericsson Capital TT" pitchFamily="2" charset="0"/>
              </a:rPr>
            </a:br>
            <a:r>
              <a:rPr lang="en-US" altLang="zh-CN" sz="2400" dirty="0" smtClean="0">
                <a:latin typeface="Ericsson Capital TT" pitchFamily="2" charset="0"/>
              </a:rPr>
              <a:t>{</a:t>
            </a:r>
            <a:r>
              <a:rPr lang="zh-CN" altLang="en-US" sz="2400" dirty="0">
                <a:latin typeface="Ericsson Capital TT" pitchFamily="2" charset="0"/>
              </a:rPr>
              <a:t>智能校园</a:t>
            </a:r>
            <a:r>
              <a:rPr lang="zh-CN" altLang="en-US" sz="2400" dirty="0" smtClean="0">
                <a:latin typeface="Ericsson Capital TT" pitchFamily="2" charset="0"/>
              </a:rPr>
              <a:t>生活 </a:t>
            </a:r>
            <a:r>
              <a:rPr lang="en-US" altLang="zh-CN" sz="2400" dirty="0" smtClean="0">
                <a:latin typeface="Ericsson Capital TT" pitchFamily="2" charset="0"/>
              </a:rPr>
              <a:t>– </a:t>
            </a:r>
            <a:r>
              <a:rPr lang="zh-CN" altLang="en-US" sz="2400" dirty="0" smtClean="0">
                <a:latin typeface="Ericsson Capital TT" pitchFamily="2" charset="0"/>
              </a:rPr>
              <a:t>邻动</a:t>
            </a:r>
            <a:r>
              <a:rPr lang="en-US" altLang="zh-CN" sz="2400" dirty="0" smtClean="0">
                <a:latin typeface="Ericsson Capital TT" pitchFamily="2" charset="0"/>
              </a:rPr>
              <a:t>(</a:t>
            </a:r>
            <a:r>
              <a:rPr lang="zh-CN" altLang="en-US" sz="2400" dirty="0" smtClean="0">
                <a:latin typeface="Ericsson Capital TT" pitchFamily="2" charset="0"/>
              </a:rPr>
              <a:t>终端</a:t>
            </a:r>
            <a:r>
              <a:rPr lang="en-US" altLang="zh-CN" sz="2400" dirty="0" smtClean="0">
                <a:latin typeface="Ericsson Capital TT" pitchFamily="2" charset="0"/>
              </a:rPr>
              <a:t>)}</a:t>
            </a: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>
          <a:xfrm>
            <a:off x="393700" y="5137150"/>
            <a:ext cx="8355013" cy="1385888"/>
          </a:xfrm>
        </p:spPr>
        <p:txBody>
          <a:bodyPr/>
          <a:lstStyle/>
          <a:p>
            <a:pPr algn="r" eaLnBrk="1" hangingPunct="1">
              <a:spcBef>
                <a:spcPct val="0"/>
              </a:spcBef>
            </a:pPr>
            <a:r>
              <a:rPr lang="en-US" altLang="zh-CN" sz="2000" dirty="0" smtClean="0"/>
              <a:t>&lt;&lt;</a:t>
            </a:r>
            <a:r>
              <a:rPr lang="zh-CN" altLang="en-US" sz="2000" dirty="0" smtClean="0"/>
              <a:t>壹零貳肆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团队</a:t>
            </a:r>
            <a:r>
              <a:rPr lang="en-US" altLang="zh-CN" sz="2000" dirty="0" smtClean="0"/>
              <a:t>&gt;&gt;</a:t>
            </a:r>
          </a:p>
        </p:txBody>
      </p:sp>
      <p:pic>
        <p:nvPicPr>
          <p:cNvPr id="4100" name="Picture 2" descr="C:\Users\edihuan\Desktop\DUCN\Special_programs\(ERUIC)NEA_University_Innovation_Competition\Vendor\logo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5"/>
                    </a14:imgEffect>
                    <a14:imgEffect>
                      <a14:colorTemperature colorTemp="6125"/>
                    </a14:imgEffect>
                    <a14:imgEffect>
                      <a14:saturation sat="6500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0975"/>
            <a:ext cx="4041775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396875" y="1592831"/>
            <a:ext cx="8351838" cy="459114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理念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结构：</a:t>
            </a:r>
            <a:r>
              <a:rPr lang="en-US" altLang="zh-CN" dirty="0" smtClean="0">
                <a:ea typeface="宋体" panose="02010600030101010101" pitchFamily="2" charset="-122"/>
              </a:rPr>
              <a:t>prototype = demo(Web) + server(API)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后端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 smtClean="0"/>
              <a:t>API first, post-REST API style, … </a:t>
            </a:r>
            <a:r>
              <a:rPr lang="en-US" altLang="zh-CN" dirty="0">
                <a:solidFill>
                  <a:srgbClr val="9FB7D3"/>
                </a:solidFill>
                <a:ea typeface="宋体" panose="02010600030101010101" pitchFamily="2" charset="-122"/>
              </a:rPr>
              <a:t>% </a:t>
            </a:r>
            <a:r>
              <a:rPr lang="zh-CN" altLang="en-US" dirty="0">
                <a:solidFill>
                  <a:srgbClr val="9FB7D3"/>
                </a:solidFill>
                <a:ea typeface="宋体" panose="02010600030101010101" pitchFamily="2" charset="-122"/>
              </a:rPr>
              <a:t>暂不考虑分布式</a:t>
            </a:r>
            <a:endParaRPr lang="en-US" altLang="zh-CN" dirty="0">
              <a:solidFill>
                <a:srgbClr val="9FB7D3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前端：</a:t>
            </a:r>
            <a:r>
              <a:rPr lang="en-US" altLang="zh-CN" dirty="0" smtClean="0">
                <a:ea typeface="宋体" panose="02010600030101010101" pitchFamily="2" charset="-122"/>
              </a:rPr>
              <a:t>Responsible </a:t>
            </a:r>
            <a:r>
              <a:rPr lang="en-US" altLang="zh-CN" dirty="0">
                <a:ea typeface="宋体" panose="02010600030101010101" pitchFamily="2" charset="-122"/>
              </a:rPr>
              <a:t>Web Design, </a:t>
            </a:r>
            <a:r>
              <a:rPr lang="en-US" altLang="zh-CN" dirty="0" smtClean="0">
                <a:ea typeface="宋体" panose="02010600030101010101" pitchFamily="2" charset="-122"/>
              </a:rPr>
              <a:t>... </a:t>
            </a:r>
            <a:r>
              <a:rPr lang="en-US" altLang="zh-CN" dirty="0" smtClean="0">
                <a:solidFill>
                  <a:srgbClr val="9FB7D3"/>
                </a:solidFill>
                <a:ea typeface="宋体" panose="02010600030101010101" pitchFamily="2" charset="-122"/>
              </a:rPr>
              <a:t>% </a:t>
            </a:r>
            <a:r>
              <a:rPr lang="zh-CN" altLang="en-US" dirty="0" smtClean="0">
                <a:solidFill>
                  <a:srgbClr val="9FB7D3"/>
                </a:solidFill>
                <a:ea typeface="宋体" panose="02010600030101010101" pitchFamily="2" charset="-122"/>
              </a:rPr>
              <a:t>实用为主</a:t>
            </a:r>
            <a:endParaRPr lang="en-US" altLang="zh-CN" dirty="0" smtClean="0">
              <a:solidFill>
                <a:srgbClr val="9FB7D3"/>
              </a:solidFill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/>
              <a:t>工具 </a:t>
            </a:r>
            <a:r>
              <a:rPr lang="en-US" altLang="zh-CN" dirty="0" smtClean="0">
                <a:solidFill>
                  <a:srgbClr val="9FB7D3"/>
                </a:solidFill>
              </a:rPr>
              <a:t>% </a:t>
            </a:r>
            <a:r>
              <a:rPr lang="zh-CN" altLang="en-US" dirty="0" smtClean="0">
                <a:solidFill>
                  <a:srgbClr val="9FB7D3"/>
                </a:solidFill>
              </a:rPr>
              <a:t>都是开源的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后端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 smtClean="0"/>
              <a:t>Python(framework=Pyramid, ORM=SQLAlchemy, …), RDBMS, etc.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前端：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 err="1" smtClean="0"/>
              <a:t>WinJS</a:t>
            </a:r>
            <a:r>
              <a:rPr lang="en-US" altLang="zh-CN" dirty="0" smtClean="0"/>
              <a:t>, Lo-Dash, JQuery, etc. </a:t>
            </a:r>
            <a:r>
              <a:rPr lang="en-US" altLang="zh-CN" dirty="0">
                <a:solidFill>
                  <a:srgbClr val="9FB7D3"/>
                </a:solidFill>
                <a:ea typeface="宋体" panose="02010600030101010101" pitchFamily="2" charset="-122"/>
              </a:rPr>
              <a:t>% </a:t>
            </a:r>
            <a:r>
              <a:rPr lang="zh-CN" altLang="en-US" dirty="0">
                <a:solidFill>
                  <a:srgbClr val="9FB7D3"/>
                </a:solidFill>
                <a:ea typeface="宋体" panose="02010600030101010101" pitchFamily="2" charset="-122"/>
              </a:rPr>
              <a:t>比较</a:t>
            </a:r>
            <a:r>
              <a:rPr lang="zh-CN" altLang="en-US" dirty="0" smtClean="0">
                <a:solidFill>
                  <a:srgbClr val="9FB7D3"/>
                </a:solidFill>
                <a:ea typeface="宋体" panose="02010600030101010101" pitchFamily="2" charset="-122"/>
              </a:rPr>
              <a:t>随意</a:t>
            </a:r>
            <a:endParaRPr lang="en-US" altLang="zh-CN" dirty="0">
              <a:solidFill>
                <a:srgbClr val="9FB7D3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>
                <a:latin typeface="+mn-ea"/>
                <a:ea typeface="+mn-ea"/>
              </a:rPr>
              <a:t>原型阶段：</a:t>
            </a:r>
            <a:r>
              <a:rPr lang="en-US" altLang="zh-CN" dirty="0" err="1" smtClean="0"/>
              <a:t>Baidu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Applcation</a:t>
            </a:r>
            <a:r>
              <a:rPr lang="en-US" altLang="zh-CN" dirty="0" smtClean="0"/>
              <a:t> Engine</a:t>
            </a:r>
          </a:p>
        </p:txBody>
      </p:sp>
      <p:sp>
        <p:nvSpPr>
          <p:cNvPr id="13315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Ericsson Capital TT" pitchFamily="2" charset="0"/>
              </a:rPr>
              <a:t>Prototype:Design</a:t>
            </a:r>
            <a:endParaRPr lang="en-US" altLang="zh-CN" dirty="0" smtClean="0">
              <a:latin typeface="Ericsson Capital T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396875" y="1800225"/>
            <a:ext cx="8351838" cy="3851275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/>
              <a:t>完善原型 </a:t>
            </a:r>
            <a:r>
              <a:rPr lang="en-US" altLang="zh-CN" dirty="0"/>
              <a:t>-&gt; </a:t>
            </a:r>
            <a:r>
              <a:rPr lang="zh-CN" altLang="en-US" dirty="0"/>
              <a:t>实现客户端 </a:t>
            </a:r>
            <a:r>
              <a:rPr lang="en-US" altLang="zh-CN" dirty="0"/>
              <a:t>-&gt; </a:t>
            </a:r>
            <a:r>
              <a:rPr lang="zh-CN" altLang="en-US" dirty="0"/>
              <a:t>构建</a:t>
            </a:r>
            <a:r>
              <a:rPr lang="zh-CN" altLang="en-US" dirty="0" smtClean="0"/>
              <a:t>平台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 </a:t>
            </a:r>
            <a:r>
              <a:rPr lang="en-US" altLang="zh-CN" dirty="0"/>
              <a:t>-&gt; </a:t>
            </a:r>
            <a:r>
              <a:rPr lang="zh-CN" altLang="en-US" dirty="0" smtClean="0"/>
              <a:t>合成</a:t>
            </a:r>
            <a:r>
              <a:rPr lang="zh-CN" altLang="en-US" dirty="0"/>
              <a:t>一个完整的体系</a:t>
            </a:r>
            <a:endParaRPr lang="en-US" altLang="zh-CN" dirty="0" smtClean="0"/>
          </a:p>
        </p:txBody>
      </p:sp>
      <p:sp>
        <p:nvSpPr>
          <p:cNvPr id="14339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Ericsson Capital TT" pitchFamily="2" charset="0"/>
              </a:rPr>
              <a:t>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4"/>
          <p:cNvSpPr>
            <a:spLocks noGrp="1"/>
          </p:cNvSpPr>
          <p:nvPr>
            <p:ph idx="1"/>
          </p:nvPr>
        </p:nvSpPr>
        <p:spPr>
          <a:xfrm>
            <a:off x="396875" y="2780626"/>
            <a:ext cx="8351838" cy="231927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源码 </a:t>
            </a:r>
            <a:r>
              <a:rPr lang="en-US" altLang="zh-CN" dirty="0" smtClean="0">
                <a:solidFill>
                  <a:srgbClr val="9FB7D3"/>
                </a:solidFill>
              </a:rPr>
              <a:t>% </a:t>
            </a:r>
            <a:r>
              <a:rPr lang="zh-CN" altLang="en-US" dirty="0" smtClean="0">
                <a:solidFill>
                  <a:srgbClr val="9FB7D3"/>
                </a:solidFill>
              </a:rPr>
              <a:t>部分</a:t>
            </a:r>
            <a:r>
              <a:rPr lang="zh-CN" altLang="en-US" dirty="0">
                <a:solidFill>
                  <a:srgbClr val="9FB7D3"/>
                </a:solidFill>
              </a:rPr>
              <a:t>文档</a:t>
            </a:r>
            <a:endParaRPr lang="en-US" altLang="zh-CN" dirty="0" smtClean="0">
              <a:solidFill>
                <a:srgbClr val="9FB7D3"/>
              </a:solidFill>
            </a:endParaRPr>
          </a:p>
          <a:p>
            <a:pPr lvl="2" eaLnBrk="1" hangingPunct="1"/>
            <a:r>
              <a:rPr lang="en-US" altLang="zh-CN" dirty="0" smtClean="0"/>
              <a:t>gitcafe.com/CDT/prototype </a:t>
            </a:r>
            <a:r>
              <a:rPr lang="en-US" altLang="zh-CN" dirty="0">
                <a:solidFill>
                  <a:srgbClr val="9FB7D3"/>
                </a:solidFill>
                <a:ea typeface="+mn-ea"/>
                <a:cs typeface="+mn-cs"/>
              </a:rPr>
              <a:t>% </a:t>
            </a:r>
            <a:r>
              <a:rPr lang="zh-CN" altLang="en-US" dirty="0" smtClean="0">
                <a:solidFill>
                  <a:srgbClr val="9FB7D3"/>
                </a:solidFill>
                <a:ea typeface="+mn-ea"/>
                <a:cs typeface="+mn-cs"/>
              </a:rPr>
              <a:t>会继续更新</a:t>
            </a:r>
            <a:endParaRPr lang="en-US" altLang="zh-CN" dirty="0">
              <a:solidFill>
                <a:srgbClr val="9FB7D3"/>
              </a:solidFill>
              <a:ea typeface="+mn-ea"/>
              <a:cs typeface="+mn-cs"/>
            </a:endParaRP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 smtClean="0"/>
              <a:t>其他</a:t>
            </a:r>
            <a:endParaRPr lang="en-US" altLang="zh-CN" dirty="0" smtClean="0"/>
          </a:p>
          <a:p>
            <a:pPr lvl="2" eaLnBrk="1" hangingPunct="1"/>
            <a:r>
              <a:rPr lang="zh-CN" altLang="en-US" dirty="0"/>
              <a:t>略</a:t>
            </a:r>
            <a:endParaRPr lang="en-US" altLang="zh-CN" dirty="0" smtClean="0"/>
          </a:p>
        </p:txBody>
      </p:sp>
      <p:sp>
        <p:nvSpPr>
          <p:cNvPr id="15363" name="Title 3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Ericsson Capital TT" pitchFamily="2" charset="0"/>
              </a:rPr>
              <a:t>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Logo_ChapterSlide_Normal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6462" y="6102624"/>
            <a:ext cx="576469" cy="57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393700" y="6178040"/>
            <a:ext cx="7494588" cy="1085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25104A"/>
                </a:solidFill>
                <a:latin typeface="Ericsson Capital T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chemeClr val="tx1">
                    <a:lumMod val="50000"/>
                  </a:schemeClr>
                </a:solidFill>
                <a:latin typeface="Ericsson Capital TT" pitchFamily="2" charset="0"/>
              </a:rPr>
              <a:t>end.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358533" y="2616339"/>
            <a:ext cx="426935" cy="1625323"/>
          </a:xfrm>
          <a:prstGeom prst="rect">
            <a:avLst/>
          </a:prstGeom>
        </p:spPr>
        <p:txBody>
          <a:bodyPr vert="eaVert"/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25104A"/>
                </a:solidFill>
                <a:latin typeface="Ericsson Capital T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pPr algn="ctr" eaLnBrk="1" hangingPunct="1"/>
            <a:r>
              <a:rPr lang="zh-CN" altLang="en-US" sz="2800" kern="0" dirty="0" smtClean="0">
                <a:latin typeface="Ericsson Capital TT" pitchFamily="2" charset="0"/>
              </a:rPr>
              <a:t>謝謝觀賞</a:t>
            </a:r>
            <a:endParaRPr lang="en-US" altLang="zh-CN" sz="2800" kern="0" dirty="0" smtClean="0">
              <a:latin typeface="Ericsson Capital T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>
          <a:xfrm>
            <a:off x="396875" y="1800225"/>
            <a:ext cx="8351838" cy="4479805"/>
          </a:xfrm>
        </p:spPr>
        <p:txBody>
          <a:bodyPr/>
          <a:lstStyle/>
          <a:p>
            <a:r>
              <a:rPr lang="zh-CN" altLang="en-US" dirty="0" smtClean="0"/>
              <a:t>团队：</a:t>
            </a:r>
            <a:endParaRPr lang="en-US" altLang="zh-CN" dirty="0" smtClean="0"/>
          </a:p>
          <a:p>
            <a:pPr lvl="2"/>
            <a:r>
              <a:rPr lang="zh-CN" altLang="en-US" dirty="0" smtClean="0">
                <a:ea typeface="+mn-ea"/>
              </a:rPr>
              <a:t>来自</a:t>
            </a:r>
            <a:r>
              <a:rPr lang="zh-CN" altLang="en-US" dirty="0">
                <a:ea typeface="+mn-ea"/>
              </a:rPr>
              <a:t>北京联合大学，</a:t>
            </a:r>
            <a:r>
              <a:rPr lang="en-US" altLang="zh-CN" dirty="0">
                <a:ea typeface="+mn-ea"/>
              </a:rPr>
              <a:t>2011</a:t>
            </a:r>
            <a:r>
              <a:rPr lang="zh-CN" altLang="en-US" dirty="0">
                <a:ea typeface="+mn-ea"/>
              </a:rPr>
              <a:t>级</a:t>
            </a:r>
            <a:r>
              <a:rPr lang="zh-CN" altLang="en-US" dirty="0" smtClean="0">
                <a:ea typeface="+mn-ea"/>
              </a:rPr>
              <a:t>在校生</a:t>
            </a:r>
            <a:endParaRPr lang="en-US" altLang="zh-CN" dirty="0" smtClean="0">
              <a:ea typeface="+mn-ea"/>
            </a:endParaRPr>
          </a:p>
          <a:p>
            <a:pPr lvl="2"/>
            <a:r>
              <a:rPr lang="zh-CN" altLang="en-US" dirty="0">
                <a:ea typeface="+mn-ea"/>
              </a:rPr>
              <a:t>不同专业，不同</a:t>
            </a:r>
            <a:r>
              <a:rPr lang="zh-CN" altLang="en-US" dirty="0" smtClean="0">
                <a:ea typeface="+mn-ea"/>
              </a:rPr>
              <a:t>领域</a:t>
            </a:r>
            <a:r>
              <a:rPr lang="en-US" altLang="zh-CN" dirty="0" smtClean="0">
                <a:ea typeface="+mn-ea"/>
              </a:rPr>
              <a:t/>
            </a:r>
            <a:br>
              <a:rPr lang="en-US" altLang="zh-CN" dirty="0" smtClean="0">
                <a:ea typeface="+mn-ea"/>
              </a:rPr>
            </a:br>
            <a:endParaRPr lang="en-US" altLang="zh-CN" dirty="0" smtClean="0">
              <a:ea typeface="+mn-ea"/>
            </a:endParaRPr>
          </a:p>
          <a:p>
            <a:r>
              <a:rPr lang="zh-CN" altLang="en-US" dirty="0" smtClean="0"/>
              <a:t>成员：</a:t>
            </a:r>
            <a:endParaRPr lang="en-US" altLang="zh-CN" dirty="0"/>
          </a:p>
          <a:p>
            <a:pPr lvl="2"/>
            <a:r>
              <a:rPr lang="zh-CN" altLang="en-US" dirty="0" smtClean="0">
                <a:ea typeface="+mn-ea"/>
              </a:rPr>
              <a:t>刘东熠</a:t>
            </a:r>
            <a:r>
              <a:rPr lang="en-US" altLang="zh-CN" dirty="0">
                <a:ea typeface="+mn-ea"/>
              </a:rPr>
              <a:t>	EE</a:t>
            </a:r>
            <a:r>
              <a:rPr lang="zh-CN" altLang="en-US" dirty="0">
                <a:ea typeface="+mn-ea"/>
              </a:rPr>
              <a:t>，业余编程；设</a:t>
            </a:r>
            <a:r>
              <a:rPr lang="zh-CN" altLang="en-US" dirty="0" smtClean="0">
                <a:ea typeface="+mn-ea"/>
              </a:rPr>
              <a:t>计</a:t>
            </a:r>
            <a:r>
              <a:rPr lang="en-US" altLang="zh-CN" dirty="0" smtClean="0">
                <a:ea typeface="+mn-ea"/>
              </a:rPr>
              <a:t>/</a:t>
            </a:r>
            <a:r>
              <a:rPr lang="zh-CN" altLang="en-US" dirty="0" smtClean="0">
                <a:ea typeface="+mn-ea"/>
              </a:rPr>
              <a:t>后端</a:t>
            </a:r>
            <a:endParaRPr lang="en-US" altLang="zh-CN" dirty="0" smtClean="0">
              <a:ea typeface="+mn-ea"/>
            </a:endParaRPr>
          </a:p>
          <a:p>
            <a:pPr lvl="2"/>
            <a:r>
              <a:rPr lang="zh-CN" altLang="en-US" dirty="0" smtClean="0">
                <a:ea typeface="+mn-ea"/>
              </a:rPr>
              <a:t>王浩</a:t>
            </a:r>
            <a:r>
              <a:rPr lang="en-US" altLang="zh-CN" dirty="0" smtClean="0">
                <a:ea typeface="+mn-ea"/>
              </a:rPr>
              <a:t>	SE</a:t>
            </a:r>
            <a:r>
              <a:rPr lang="zh-CN" altLang="en-US" dirty="0">
                <a:ea typeface="+mn-ea"/>
              </a:rPr>
              <a:t>，</a:t>
            </a:r>
            <a:r>
              <a:rPr lang="zh-CN" altLang="en-US" dirty="0" smtClean="0">
                <a:ea typeface="+mn-ea"/>
              </a:rPr>
              <a:t>人工智能；发起</a:t>
            </a:r>
            <a:r>
              <a:rPr lang="en-US" altLang="zh-CN" dirty="0" smtClean="0">
                <a:ea typeface="+mn-ea"/>
              </a:rPr>
              <a:t>/</a:t>
            </a:r>
            <a:r>
              <a:rPr lang="zh-CN" altLang="en-US" dirty="0" smtClean="0">
                <a:ea typeface="+mn-ea"/>
              </a:rPr>
              <a:t>终端</a:t>
            </a:r>
            <a:endParaRPr lang="en-US" altLang="zh-CN" dirty="0">
              <a:ea typeface="+mn-ea"/>
            </a:endParaRPr>
          </a:p>
          <a:p>
            <a:pPr lvl="2"/>
            <a:r>
              <a:rPr lang="zh-CN" altLang="en-US" dirty="0" smtClean="0">
                <a:ea typeface="+mn-ea"/>
              </a:rPr>
              <a:t>邓海辉</a:t>
            </a:r>
            <a:r>
              <a:rPr lang="en-US" altLang="zh-CN" dirty="0">
                <a:ea typeface="+mn-ea"/>
              </a:rPr>
              <a:t>	CS</a:t>
            </a:r>
            <a:r>
              <a:rPr lang="zh-CN" altLang="en-US" dirty="0">
                <a:ea typeface="+mn-ea"/>
              </a:rPr>
              <a:t>，</a:t>
            </a:r>
            <a:r>
              <a:rPr lang="zh-CN" altLang="en-US" dirty="0" smtClean="0">
                <a:ea typeface="+mn-ea"/>
              </a:rPr>
              <a:t>机器学习</a:t>
            </a:r>
            <a:r>
              <a:rPr lang="zh-CN" altLang="en-US" dirty="0">
                <a:ea typeface="+mn-ea"/>
              </a:rPr>
              <a:t>；</a:t>
            </a:r>
            <a:r>
              <a:rPr lang="zh-CN" altLang="en-US" dirty="0" smtClean="0">
                <a:ea typeface="+mn-ea"/>
              </a:rPr>
              <a:t>参与</a:t>
            </a:r>
            <a:r>
              <a:rPr lang="en-US" altLang="zh-CN" dirty="0" smtClean="0">
                <a:ea typeface="+mn-ea"/>
              </a:rPr>
              <a:t>/</a:t>
            </a:r>
            <a:r>
              <a:rPr lang="zh-CN" altLang="en-US" dirty="0" smtClean="0">
                <a:ea typeface="+mn-ea"/>
              </a:rPr>
              <a:t>测试</a:t>
            </a:r>
            <a:r>
              <a:rPr lang="en-US" altLang="zh-CN" dirty="0">
                <a:ea typeface="+mn-ea"/>
              </a:rPr>
              <a:t/>
            </a:r>
            <a:br>
              <a:rPr lang="en-US" altLang="zh-CN" dirty="0">
                <a:ea typeface="+mn-ea"/>
              </a:rPr>
            </a:br>
            <a:endParaRPr lang="en-US" altLang="zh-CN" dirty="0" smtClean="0">
              <a:ea typeface="+mn-ea"/>
            </a:endParaRPr>
          </a:p>
          <a:p>
            <a:r>
              <a:rPr lang="zh-CN" altLang="en-US" dirty="0"/>
              <a:t>想法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>
                <a:ea typeface="+mn-ea"/>
              </a:rPr>
              <a:t>始于一年前，成形于今年初</a:t>
            </a:r>
            <a:endParaRPr lang="en-US" altLang="zh-CN" dirty="0" smtClean="0">
              <a:ea typeface="+mn-ea"/>
            </a:endParaRP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r>
              <a:rPr lang="en-US" altLang="zh-CN" dirty="0" smtClean="0">
                <a:latin typeface="Ericsson Capital TT" pitchFamily="2" charset="0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>
          <a:xfrm>
            <a:off x="396875" y="1505944"/>
            <a:ext cx="8351838" cy="4800587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定义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（应该）是一个平台，用来方便大家管理自己的活动，同时进行活动相关的讨论和</a:t>
            </a:r>
            <a:r>
              <a:rPr lang="zh-CN" altLang="en-US" dirty="0" smtClean="0">
                <a:ea typeface="宋体" panose="02010600030101010101" pitchFamily="2" charset="-122"/>
              </a:rPr>
              <a:t>交流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作为工具，旨在促进现实生活中人与人之间的交流与</a:t>
            </a:r>
            <a:r>
              <a:rPr lang="zh-CN" altLang="en-US" dirty="0" smtClean="0">
                <a:ea typeface="宋体" panose="02010600030101010101" pitchFamily="2" charset="-122"/>
              </a:rPr>
              <a:t>互动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作为（计划中的）生产力工具，旨在提高活动管理和消息传递的效率，致力于改善由于信息过载</a:t>
            </a:r>
            <a:r>
              <a:rPr lang="zh-CN" altLang="en-US" dirty="0" smtClean="0">
                <a:ea typeface="宋体" panose="02010600030101010101" pitchFamily="2" charset="-122"/>
              </a:rPr>
              <a:t>导致生活</a:t>
            </a:r>
            <a:r>
              <a:rPr lang="zh-CN" altLang="en-US" dirty="0">
                <a:ea typeface="宋体" panose="02010600030101010101" pitchFamily="2" charset="-122"/>
              </a:rPr>
              <a:t>节奏</a:t>
            </a:r>
            <a:r>
              <a:rPr lang="zh-CN" altLang="en-US" dirty="0" smtClean="0">
                <a:ea typeface="宋体" panose="02010600030101010101" pitchFamily="2" charset="-122"/>
              </a:rPr>
              <a:t>紊乱而引发的一系列问题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精髓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生活与事务统一，</a:t>
            </a:r>
            <a:r>
              <a:rPr lang="zh-CN" altLang="en-US" dirty="0" smtClean="0">
                <a:ea typeface="宋体" panose="02010600030101010101" pitchFamily="2" charset="-122"/>
              </a:rPr>
              <a:t>活动与讨论</a:t>
            </a:r>
            <a:r>
              <a:rPr lang="zh-CN" altLang="en-US" dirty="0">
                <a:ea typeface="宋体" panose="02010600030101010101" pitchFamily="2" charset="-122"/>
              </a:rPr>
              <a:t>并行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实现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Python </a:t>
            </a:r>
            <a:r>
              <a:rPr lang="en-US" altLang="zh-CN" dirty="0" smtClean="0">
                <a:ea typeface="宋体" panose="02010600030101010101" pitchFamily="2" charset="-122"/>
              </a:rPr>
              <a:t>Web Development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Cross Platform Mobile Application Development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6147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Ericsson Capital TT" pitchFamily="2" charset="0"/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1"/>
          <p:cNvSpPr>
            <a:spLocks noGrp="1"/>
          </p:cNvSpPr>
          <p:nvPr>
            <p:ph idx="1"/>
          </p:nvPr>
        </p:nvSpPr>
        <p:spPr>
          <a:xfrm>
            <a:off x="396875" y="1800225"/>
            <a:ext cx="8351838" cy="446676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缘起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信息传播的速度太快，人与人之间缺乏有效的组织与沟通</a:t>
            </a:r>
            <a:r>
              <a:rPr lang="zh-CN" altLang="en-US" dirty="0" smtClean="0">
                <a:ea typeface="宋体" panose="02010600030101010101" pitchFamily="2" charset="-122"/>
              </a:rPr>
              <a:t>方式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比如学校里社团想组织个活动，人数越多，工程越大，效率相对越低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何</a:t>
            </a:r>
            <a:r>
              <a:rPr lang="zh-CN" altLang="en-US" dirty="0" smtClean="0">
                <a:ea typeface="宋体" panose="02010600030101010101" pitchFamily="2" charset="-122"/>
              </a:rPr>
              <a:t>解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短信通知</a:t>
            </a:r>
            <a:r>
              <a:rPr lang="en-US" altLang="zh-CN" dirty="0">
                <a:ea typeface="宋体" panose="02010600030101010101" pitchFamily="2" charset="-122"/>
              </a:rPr>
              <a:t>+</a:t>
            </a:r>
            <a:r>
              <a:rPr lang="zh-CN" altLang="en-US" dirty="0">
                <a:ea typeface="宋体" panose="02010600030101010101" pitchFamily="2" charset="-122"/>
              </a:rPr>
              <a:t>开会商讨：开销大，略</a:t>
            </a:r>
            <a:r>
              <a:rPr lang="zh-CN" altLang="en-US" dirty="0" smtClean="0">
                <a:ea typeface="宋体" panose="02010600030101010101" pitchFamily="2" charset="-122"/>
              </a:rPr>
              <a:t>繁琐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微信</a:t>
            </a:r>
            <a:r>
              <a:rPr lang="en-US" altLang="zh-CN" dirty="0">
                <a:ea typeface="宋体" panose="02010600030101010101" pitchFamily="2" charset="-122"/>
              </a:rPr>
              <a:t>+</a:t>
            </a:r>
            <a:r>
              <a:rPr lang="zh-CN" altLang="en-US" dirty="0">
                <a:ea typeface="宋体" panose="02010600030101010101" pitchFamily="2" charset="-122"/>
              </a:rPr>
              <a:t>豆瓣：限制多，</a:t>
            </a:r>
            <a:r>
              <a:rPr lang="zh-CN" altLang="en-US" dirty="0" smtClean="0">
                <a:ea typeface="宋体" panose="02010600030101010101" pitchFamily="2" charset="-122"/>
              </a:rPr>
              <a:t>不对称 </a:t>
            </a:r>
            <a:r>
              <a:rPr lang="en-US" altLang="zh-CN" dirty="0" smtClean="0">
                <a:solidFill>
                  <a:srgbClr val="9FB7D3"/>
                </a:solidFill>
                <a:ea typeface="宋体" panose="02010600030101010101" pitchFamily="2" charset="-122"/>
              </a:rPr>
              <a:t>% </a:t>
            </a:r>
            <a:r>
              <a:rPr lang="zh-CN" altLang="en-US" dirty="0" smtClean="0">
                <a:solidFill>
                  <a:srgbClr val="9FB7D3"/>
                </a:solidFill>
                <a:ea typeface="宋体" panose="02010600030101010101" pitchFamily="2" charset="-122"/>
              </a:rPr>
              <a:t>同城 </a:t>
            </a:r>
            <a:r>
              <a:rPr lang="en-US" altLang="zh-CN" dirty="0" smtClean="0">
                <a:solidFill>
                  <a:srgbClr val="9FB7D3"/>
                </a:solidFill>
                <a:ea typeface="宋体" panose="02010600030101010101" pitchFamily="2" charset="-122"/>
              </a:rPr>
              <a:t>vs. </a:t>
            </a:r>
            <a:r>
              <a:rPr lang="zh-CN" altLang="en-US" dirty="0" smtClean="0">
                <a:solidFill>
                  <a:srgbClr val="9FB7D3"/>
                </a:solidFill>
                <a:ea typeface="宋体" panose="02010600030101010101" pitchFamily="2" charset="-122"/>
              </a:rPr>
              <a:t>同校？</a:t>
            </a:r>
            <a:endParaRPr lang="zh-CN" altLang="en-US" dirty="0">
              <a:solidFill>
                <a:srgbClr val="9FB7D3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邮件</a:t>
            </a:r>
            <a:r>
              <a:rPr lang="en-US" altLang="zh-CN" dirty="0"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ea typeface="宋体" panose="02010600030101010101" pitchFamily="2" charset="-122"/>
              </a:rPr>
              <a:t>项目管理</a:t>
            </a:r>
            <a:r>
              <a:rPr lang="en-US" altLang="zh-CN" dirty="0" smtClean="0">
                <a:ea typeface="宋体" panose="02010600030101010101" pitchFamily="2" charset="-122"/>
              </a:rPr>
              <a:t>+</a:t>
            </a:r>
            <a:r>
              <a:rPr lang="zh-CN" altLang="en-US" dirty="0">
                <a:ea typeface="宋体" panose="02010600030101010101" pitchFamily="2" charset="-122"/>
              </a:rPr>
              <a:t>多人日程管理：不及时，门槛高，太</a:t>
            </a:r>
            <a:r>
              <a:rPr lang="zh-CN" altLang="en-US" dirty="0" smtClean="0">
                <a:ea typeface="宋体" panose="02010600030101010101" pitchFamily="2" charset="-122"/>
              </a:rPr>
              <a:t>复杂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出路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唯有自立门户</a:t>
            </a:r>
          </a:p>
        </p:txBody>
      </p:sp>
      <p:sp>
        <p:nvSpPr>
          <p:cNvPr id="7171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Ericsson Capital TT" pitchFamily="2" charset="0"/>
              </a:rPr>
              <a:t>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396875" y="1800225"/>
            <a:ext cx="8351838" cy="425144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亮点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以活动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会话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事件作为基本交互元素，是异步的，也是并行的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将人与人之间的联系融入到活动的管理与交流中，省去人工信息整理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对于活动操作，</a:t>
            </a:r>
            <a:r>
              <a:rPr lang="zh-CN" altLang="en-US" dirty="0" smtClean="0">
                <a:ea typeface="宋体" panose="02010600030101010101" pitchFamily="2" charset="-122"/>
              </a:rPr>
              <a:t>有多向关联模式匹配 </a:t>
            </a:r>
            <a:r>
              <a:rPr lang="en-US" altLang="zh-CN" dirty="0" smtClean="0">
                <a:solidFill>
                  <a:srgbClr val="9FB7D3"/>
                </a:solidFill>
                <a:ea typeface="宋体" panose="02010600030101010101" pitchFamily="2" charset="-122"/>
              </a:rPr>
              <a:t>% </a:t>
            </a:r>
            <a:r>
              <a:rPr lang="zh-CN" altLang="en-US" dirty="0" smtClean="0">
                <a:solidFill>
                  <a:srgbClr val="9FB7D3"/>
                </a:solidFill>
                <a:ea typeface="宋体" panose="02010600030101010101" pitchFamily="2" charset="-122"/>
              </a:rPr>
              <a:t>比如按各方的</a:t>
            </a:r>
            <a:r>
              <a:rPr lang="zh-CN" altLang="en-US" dirty="0">
                <a:solidFill>
                  <a:srgbClr val="9FB7D3"/>
                </a:solidFill>
                <a:ea typeface="宋体" panose="02010600030101010101" pitchFamily="2" charset="-122"/>
              </a:rPr>
              <a:t>空余时间来筛选</a:t>
            </a:r>
            <a:endParaRPr lang="en-US" altLang="zh-CN" dirty="0">
              <a:solidFill>
                <a:srgbClr val="9FB7D3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活动变更有</a:t>
            </a:r>
            <a:r>
              <a:rPr lang="zh-CN" altLang="en-US" dirty="0" smtClean="0">
                <a:ea typeface="宋体" panose="02010600030101010101" pitchFamily="2" charset="-122"/>
              </a:rPr>
              <a:t>历史记录 </a:t>
            </a:r>
            <a:r>
              <a:rPr lang="en-US" altLang="zh-CN" dirty="0" smtClean="0">
                <a:solidFill>
                  <a:srgbClr val="9FB7D3"/>
                </a:solidFill>
                <a:ea typeface="宋体" panose="02010600030101010101" pitchFamily="2" charset="-122"/>
              </a:rPr>
              <a:t>% </a:t>
            </a:r>
            <a:r>
              <a:rPr lang="zh-CN" altLang="en-US" dirty="0" smtClean="0">
                <a:solidFill>
                  <a:srgbClr val="9FB7D3"/>
                </a:solidFill>
                <a:ea typeface="宋体" panose="02010600030101010101" pitchFamily="2" charset="-122"/>
              </a:rPr>
              <a:t>对于</a:t>
            </a:r>
            <a:r>
              <a:rPr lang="zh-CN" altLang="en-US" dirty="0">
                <a:solidFill>
                  <a:srgbClr val="9FB7D3"/>
                </a:solidFill>
                <a:ea typeface="宋体" panose="02010600030101010101" pitchFamily="2" charset="-122"/>
              </a:rPr>
              <a:t>活动的管理存在类似版本控制的概念</a:t>
            </a:r>
            <a:endParaRPr lang="en-US" altLang="zh-CN" dirty="0">
              <a:solidFill>
                <a:srgbClr val="9FB7D3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活动内的讨论（会话）记录可以</a:t>
            </a:r>
            <a:r>
              <a:rPr lang="zh-CN" altLang="en-US" dirty="0" smtClean="0">
                <a:ea typeface="宋体" panose="02010600030101010101" pitchFamily="2" charset="-122"/>
              </a:rPr>
              <a:t>存档 </a:t>
            </a:r>
            <a:r>
              <a:rPr lang="en-US" altLang="zh-CN" dirty="0" smtClean="0">
                <a:solidFill>
                  <a:srgbClr val="9FB7D3"/>
                </a:solidFill>
                <a:ea typeface="宋体" panose="02010600030101010101" pitchFamily="2" charset="-122"/>
              </a:rPr>
              <a:t>% </a:t>
            </a:r>
            <a:r>
              <a:rPr lang="zh-CN" altLang="en-US" dirty="0" smtClean="0">
                <a:solidFill>
                  <a:srgbClr val="9FB7D3"/>
                </a:solidFill>
                <a:ea typeface="宋体" panose="02010600030101010101" pitchFamily="2" charset="-122"/>
              </a:rPr>
              <a:t>允许</a:t>
            </a:r>
            <a:r>
              <a:rPr lang="zh-CN" altLang="en-US" dirty="0">
                <a:solidFill>
                  <a:srgbClr val="9FB7D3"/>
                </a:solidFill>
                <a:ea typeface="宋体" panose="02010600030101010101" pitchFamily="2" charset="-122"/>
              </a:rPr>
              <a:t>导出，不能修改</a:t>
            </a:r>
            <a:endParaRPr lang="en-US" altLang="zh-CN" dirty="0">
              <a:solidFill>
                <a:srgbClr val="9FB7D3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其他细节从略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定位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小玩具 </a:t>
            </a:r>
            <a:r>
              <a:rPr lang="en-US" altLang="zh-CN" dirty="0">
                <a:ea typeface="宋体" panose="02010600030101010101" pitchFamily="2" charset="-122"/>
              </a:rPr>
              <a:t>-&gt; </a:t>
            </a:r>
            <a:r>
              <a:rPr lang="zh-CN" altLang="en-US" dirty="0">
                <a:ea typeface="宋体" panose="02010600030101010101" pitchFamily="2" charset="-122"/>
              </a:rPr>
              <a:t>生产力工具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不算明确</a:t>
            </a:r>
            <a:r>
              <a:rPr lang="zh-CN" altLang="en-US" dirty="0">
                <a:ea typeface="宋体" panose="02010600030101010101" pitchFamily="2" charset="-122"/>
              </a:rPr>
              <a:t>；自我感觉良好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Ericsson Capital TT" pitchFamily="2" charset="0"/>
              </a:rPr>
              <a:t>solution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价值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对于改善现状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ea typeface="宋体" panose="02010600030101010101" pitchFamily="2" charset="-122"/>
              </a:rPr>
              <a:t>一</a:t>
            </a:r>
            <a:r>
              <a:rPr lang="zh-CN" altLang="en-US" dirty="0">
                <a:ea typeface="宋体" panose="02010600030101010101" pitchFamily="2" charset="-122"/>
              </a:rPr>
              <a:t>种</a:t>
            </a:r>
            <a:r>
              <a:rPr lang="zh-CN" altLang="en-US" dirty="0" smtClean="0">
                <a:ea typeface="宋体" panose="02010600030101010101" pitchFamily="2" charset="-122"/>
              </a:rPr>
              <a:t>简单</a:t>
            </a:r>
            <a:r>
              <a:rPr lang="zh-CN" altLang="en-US" dirty="0">
                <a:ea typeface="宋体" panose="02010600030101010101" pitchFamily="2" charset="-122"/>
              </a:rPr>
              <a:t>且</a:t>
            </a:r>
            <a:r>
              <a:rPr lang="zh-CN" altLang="en-US" dirty="0" smtClean="0">
                <a:ea typeface="宋体" panose="02010600030101010101" pitchFamily="2" charset="-122"/>
              </a:rPr>
              <a:t>可以借鉴的思路 </a:t>
            </a:r>
            <a:r>
              <a:rPr lang="en-US" altLang="zh-CN" dirty="0" smtClean="0">
                <a:solidFill>
                  <a:srgbClr val="9FB7D3"/>
                </a:solidFill>
                <a:ea typeface="宋体" panose="02010600030101010101" pitchFamily="2" charset="-122"/>
              </a:rPr>
              <a:t>% </a:t>
            </a:r>
            <a:r>
              <a:rPr lang="zh-CN" altLang="en-US" dirty="0" smtClean="0">
                <a:solidFill>
                  <a:srgbClr val="9FB7D3"/>
                </a:solidFill>
                <a:ea typeface="宋体" panose="02010600030101010101" pitchFamily="2" charset="-122"/>
              </a:rPr>
              <a:t>文档和代码都开源</a:t>
            </a:r>
            <a:endParaRPr lang="en-US" altLang="zh-CN" dirty="0" smtClean="0">
              <a:solidFill>
                <a:srgbClr val="9FB7D3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对于个人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		</a:t>
            </a:r>
            <a:r>
              <a:rPr lang="zh-CN" altLang="en-US" dirty="0" smtClean="0">
                <a:ea typeface="宋体" panose="02010600030101010101" pitchFamily="2" charset="-122"/>
              </a:rPr>
              <a:t>实用</a:t>
            </a:r>
            <a:r>
              <a:rPr lang="zh-CN" altLang="en-US" dirty="0">
                <a:ea typeface="宋体" panose="02010600030101010101" pitchFamily="2" charset="-122"/>
              </a:rPr>
              <a:t>的日程和人员信息管理</a:t>
            </a:r>
            <a:r>
              <a:rPr lang="zh-CN" altLang="en-US" dirty="0" smtClean="0">
                <a:ea typeface="宋体" panose="02010600030101010101" pitchFamily="2" charset="-122"/>
              </a:rPr>
              <a:t>方案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对于学生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		</a:t>
            </a:r>
            <a:r>
              <a:rPr lang="zh-CN" altLang="en-US" dirty="0" smtClean="0">
                <a:ea typeface="宋体" panose="02010600030101010101" pitchFamily="2" charset="-122"/>
              </a:rPr>
              <a:t>一</a:t>
            </a:r>
            <a:r>
              <a:rPr lang="zh-CN" altLang="en-US" dirty="0">
                <a:ea typeface="宋体" panose="02010600030101010101" pitchFamily="2" charset="-122"/>
              </a:rPr>
              <a:t>种简便的活动组织工具和交流</a:t>
            </a:r>
            <a:r>
              <a:rPr lang="zh-CN" altLang="en-US" dirty="0" smtClean="0">
                <a:ea typeface="宋体" panose="02010600030101010101" pitchFamily="2" charset="-122"/>
              </a:rPr>
              <a:t>平台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对于企业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		</a:t>
            </a:r>
            <a:r>
              <a:rPr lang="zh-CN" altLang="en-US" dirty="0" smtClean="0">
                <a:ea typeface="宋体" panose="02010600030101010101" pitchFamily="2" charset="-122"/>
              </a:rPr>
              <a:t>高效</a:t>
            </a:r>
            <a:r>
              <a:rPr lang="zh-CN" altLang="en-US" dirty="0">
                <a:ea typeface="宋体" panose="02010600030101010101" pitchFamily="2" charset="-122"/>
              </a:rPr>
              <a:t>的项目组织和日程</a:t>
            </a:r>
            <a:r>
              <a:rPr lang="zh-CN" altLang="en-US" dirty="0" smtClean="0">
                <a:ea typeface="宋体" panose="02010600030101010101" pitchFamily="2" charset="-122"/>
              </a:rPr>
              <a:t>管理系统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对于开发者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ea typeface="宋体" panose="02010600030101010101" pitchFamily="2" charset="-122"/>
              </a:rPr>
              <a:t>茶余饭后，休闲娱乐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Ericsson Capital TT" pitchFamily="2" charset="0"/>
              </a:rPr>
              <a:t>evaluation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396875" y="1683849"/>
            <a:ext cx="8351838" cy="448419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概念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没多少</a:t>
            </a:r>
            <a:r>
              <a:rPr lang="zh-CN" altLang="en-US" dirty="0" smtClean="0">
                <a:ea typeface="宋体" panose="02010600030101010101" pitchFamily="2" charset="-122"/>
              </a:rPr>
              <a:t>创新 </a:t>
            </a:r>
            <a:r>
              <a:rPr lang="en-US" altLang="zh-CN" dirty="0" smtClean="0">
                <a:solidFill>
                  <a:srgbClr val="9FB7D3"/>
                </a:solidFill>
                <a:ea typeface="宋体" panose="02010600030101010101" pitchFamily="2" charset="-122"/>
              </a:rPr>
              <a:t>% </a:t>
            </a:r>
            <a:r>
              <a:rPr lang="zh-CN" altLang="en-US" dirty="0" smtClean="0">
                <a:solidFill>
                  <a:srgbClr val="9FB7D3"/>
                </a:solidFill>
                <a:ea typeface="宋体" panose="02010600030101010101" pitchFamily="2" charset="-122"/>
              </a:rPr>
              <a:t>比较模糊</a:t>
            </a:r>
            <a:endParaRPr lang="en-US" altLang="zh-CN" dirty="0" smtClean="0">
              <a:solidFill>
                <a:srgbClr val="9FB7D3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例如：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节点 </a:t>
            </a:r>
            <a:r>
              <a:rPr lang="en-US" altLang="zh-CN" dirty="0">
                <a:ea typeface="宋体" panose="02010600030101010101" pitchFamily="2" charset="-122"/>
              </a:rPr>
              <a:t>/ </a:t>
            </a:r>
            <a:r>
              <a:rPr lang="zh-CN" altLang="en-US" dirty="0">
                <a:ea typeface="宋体" panose="02010600030101010101" pitchFamily="2" charset="-122"/>
              </a:rPr>
              <a:t>进程 </a:t>
            </a:r>
            <a:r>
              <a:rPr lang="en-US" altLang="zh-CN" dirty="0">
                <a:ea typeface="宋体" panose="02010600030101010101" pitchFamily="2" charset="-122"/>
              </a:rPr>
              <a:t>/ </a:t>
            </a:r>
            <a:r>
              <a:rPr lang="zh-CN" altLang="en-US" dirty="0" smtClean="0">
                <a:ea typeface="宋体" panose="02010600030101010101" pitchFamily="2" charset="-122"/>
              </a:rPr>
              <a:t>消息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路人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（地理）信标  </a:t>
            </a:r>
            <a:r>
              <a:rPr lang="en-US" altLang="zh-CN" dirty="0">
                <a:solidFill>
                  <a:srgbClr val="9FB7D3"/>
                </a:solidFill>
                <a:ea typeface="宋体" panose="02010600030101010101" pitchFamily="2" charset="-122"/>
              </a:rPr>
              <a:t>% </a:t>
            </a:r>
            <a:r>
              <a:rPr lang="zh-CN" altLang="en-US" dirty="0" smtClean="0">
                <a:solidFill>
                  <a:srgbClr val="9FB7D3"/>
                </a:solidFill>
                <a:ea typeface="宋体" panose="02010600030101010101" pitchFamily="2" charset="-122"/>
              </a:rPr>
              <a:t>是</a:t>
            </a:r>
            <a:r>
              <a:rPr lang="zh-CN" altLang="en-US" dirty="0">
                <a:solidFill>
                  <a:srgbClr val="9FB7D3"/>
                </a:solidFill>
                <a:ea typeface="宋体" panose="02010600030101010101" pitchFamily="2" charset="-122"/>
              </a:rPr>
              <a:t>节点，也都是进程</a:t>
            </a:r>
            <a:endParaRPr lang="en-US" altLang="zh-CN" dirty="0" smtClean="0">
              <a:solidFill>
                <a:srgbClr val="9FB7D3"/>
              </a:solidFill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事件 </a:t>
            </a:r>
            <a:r>
              <a:rPr lang="en-US" altLang="zh-CN" dirty="0">
                <a:ea typeface="宋体" panose="02010600030101010101" pitchFamily="2" charset="-122"/>
              </a:rPr>
              <a:t>/ </a:t>
            </a:r>
            <a:r>
              <a:rPr lang="zh-CN" altLang="en-US" dirty="0">
                <a:ea typeface="宋体" panose="02010600030101010101" pitchFamily="2" charset="-122"/>
              </a:rPr>
              <a:t>活动 </a:t>
            </a:r>
            <a:r>
              <a:rPr lang="en-US" altLang="zh-CN" dirty="0">
                <a:ea typeface="宋体" panose="02010600030101010101" pitchFamily="2" charset="-122"/>
              </a:rPr>
              <a:t>/ </a:t>
            </a:r>
            <a:r>
              <a:rPr lang="zh-CN" altLang="en-US" dirty="0" smtClean="0">
                <a:ea typeface="宋体" panose="02010600030101010101" pitchFamily="2" charset="-122"/>
              </a:rPr>
              <a:t>会话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友邻 </a:t>
            </a:r>
            <a:r>
              <a:rPr lang="en-US" altLang="zh-CN" dirty="0">
                <a:ea typeface="宋体" panose="02010600030101010101" pitchFamily="2" charset="-122"/>
              </a:rPr>
              <a:t>/ </a:t>
            </a:r>
            <a:r>
              <a:rPr lang="zh-CN" altLang="en-US" dirty="0">
                <a:ea typeface="宋体" panose="02010600030101010101" pitchFamily="2" charset="-122"/>
              </a:rPr>
              <a:t>伙伴 </a:t>
            </a:r>
            <a:r>
              <a:rPr lang="en-US" altLang="zh-CN" dirty="0">
                <a:ea typeface="宋体" panose="02010600030101010101" pitchFamily="2" charset="-122"/>
              </a:rPr>
              <a:t>/ </a:t>
            </a:r>
            <a:r>
              <a:rPr lang="zh-CN" altLang="en-US" dirty="0" smtClean="0">
                <a:ea typeface="宋体" panose="02010600030101010101" pitchFamily="2" charset="-122"/>
              </a:rPr>
              <a:t>好友 </a:t>
            </a:r>
            <a:r>
              <a:rPr lang="en-US" altLang="zh-CN" dirty="0" smtClean="0">
                <a:ea typeface="宋体" panose="02010600030101010101" pitchFamily="2" charset="-122"/>
              </a:rPr>
              <a:t>/ …</a:t>
            </a:r>
          </a:p>
          <a:p>
            <a:pPr lvl="2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涉猎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zh-CN" dirty="0">
                <a:ea typeface="宋体" panose="02010600030101010101" pitchFamily="2" charset="-122"/>
              </a:rPr>
              <a:t>π</a:t>
            </a:r>
            <a:r>
              <a:rPr lang="en-US" altLang="zh-CN" dirty="0" smtClean="0">
                <a:ea typeface="宋体" panose="02010600030101010101" pitchFamily="2" charset="-122"/>
              </a:rPr>
              <a:t>-calculus / </a:t>
            </a:r>
            <a:r>
              <a:rPr lang="en-US" altLang="zh-CN" dirty="0">
                <a:ea typeface="宋体" panose="02010600030101010101" pitchFamily="2" charset="-122"/>
              </a:rPr>
              <a:t>Actor </a:t>
            </a:r>
            <a:r>
              <a:rPr lang="en-US" altLang="zh-CN" dirty="0" smtClean="0">
                <a:ea typeface="宋体" panose="02010600030101010101" pitchFamily="2" charset="-122"/>
              </a:rPr>
              <a:t>model </a:t>
            </a:r>
            <a:r>
              <a:rPr lang="en-US" altLang="zh-CN" dirty="0" smtClean="0">
                <a:solidFill>
                  <a:srgbClr val="9FB7D3"/>
                </a:solidFill>
                <a:ea typeface="宋体" panose="02010600030101010101" pitchFamily="2" charset="-122"/>
              </a:rPr>
              <a:t>% Erlang</a:t>
            </a:r>
          </a:p>
          <a:p>
            <a:pPr lvl="1" eaLnBrk="1" hangingPunct="1"/>
            <a:r>
              <a:rPr lang="zh-CN" altLang="zh-CN" dirty="0">
                <a:ea typeface="宋体" panose="02010600030101010101" pitchFamily="2" charset="-122"/>
              </a:rPr>
              <a:t>Activity theory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9FB7D3"/>
                </a:solidFill>
                <a:ea typeface="宋体" panose="02010600030101010101" pitchFamily="2" charset="-122"/>
              </a:rPr>
              <a:t>% Nokia </a:t>
            </a:r>
            <a:r>
              <a:rPr lang="en-US" altLang="zh-CN" dirty="0" smtClean="0">
                <a:solidFill>
                  <a:srgbClr val="9FB7D3"/>
                </a:solidFill>
                <a:ea typeface="宋体" panose="02010600030101010101" pitchFamily="2" charset="-122"/>
              </a:rPr>
              <a:t>N9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三值逻辑 </a:t>
            </a:r>
            <a:r>
              <a:rPr lang="en-US" altLang="zh-CN" dirty="0">
                <a:ea typeface="宋体" panose="02010600030101010101" pitchFamily="2" charset="-122"/>
              </a:rPr>
              <a:t>/ </a:t>
            </a:r>
            <a:r>
              <a:rPr lang="zh-CN" altLang="en-US" dirty="0">
                <a:ea typeface="宋体" panose="02010600030101010101" pitchFamily="2" charset="-122"/>
              </a:rPr>
              <a:t>熵增原理 </a:t>
            </a:r>
            <a:r>
              <a:rPr lang="en-US" altLang="zh-CN" dirty="0">
                <a:ea typeface="宋体" panose="02010600030101010101" pitchFamily="2" charset="-122"/>
              </a:rPr>
              <a:t>/ </a:t>
            </a:r>
            <a:r>
              <a:rPr lang="zh-CN" altLang="en-US" dirty="0">
                <a:ea typeface="宋体" panose="02010600030101010101" pitchFamily="2" charset="-122"/>
              </a:rPr>
              <a:t>分形</a:t>
            </a:r>
            <a:r>
              <a:rPr lang="zh-CN" altLang="en-US" dirty="0" smtClean="0">
                <a:ea typeface="宋体" panose="02010600030101010101" pitchFamily="2" charset="-122"/>
              </a:rPr>
              <a:t>理论 </a:t>
            </a:r>
            <a:r>
              <a:rPr lang="en-US" altLang="zh-CN" dirty="0" smtClean="0">
                <a:ea typeface="宋体" panose="02010600030101010101" pitchFamily="2" charset="-122"/>
              </a:rPr>
              <a:t>/ …</a:t>
            </a:r>
          </a:p>
        </p:txBody>
      </p:sp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96875" y="262794"/>
            <a:ext cx="7940675" cy="108585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Ericsson Capital TT" pitchFamily="2" charset="0"/>
              </a:rPr>
              <a:t>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396875" y="1800225"/>
            <a:ext cx="8351838" cy="4440319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列举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ea typeface="宋体" panose="02010600030101010101" pitchFamily="2" charset="-122"/>
              </a:rPr>
              <a:t>在信标</a:t>
            </a:r>
            <a:r>
              <a:rPr lang="en-US" altLang="zh-CN" dirty="0" smtClean="0">
                <a:ea typeface="宋体" panose="02010600030101010101" pitchFamily="2" charset="-122"/>
              </a:rPr>
              <a:t>X</a:t>
            </a:r>
            <a:r>
              <a:rPr lang="zh-CN" altLang="en-US" dirty="0" smtClean="0">
                <a:ea typeface="宋体" panose="02010600030101010101" pitchFamily="2" charset="-122"/>
              </a:rPr>
              <a:t>内创建活动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-&gt; </a:t>
            </a:r>
            <a:r>
              <a:rPr lang="zh-CN" altLang="en-US" dirty="0" smtClean="0">
                <a:ea typeface="宋体" panose="02010600030101010101" pitchFamily="2" charset="-122"/>
              </a:rPr>
              <a:t>事件推送 </a:t>
            </a:r>
            <a:r>
              <a:rPr lang="en-US" altLang="zh-CN" dirty="0" smtClean="0">
                <a:ea typeface="宋体" panose="02010600030101010101" pitchFamily="2" charset="-122"/>
              </a:rPr>
              <a:t>-&gt; </a:t>
            </a:r>
            <a:r>
              <a:rPr lang="zh-CN" altLang="en-US" dirty="0" smtClean="0">
                <a:ea typeface="宋体" panose="02010600030101010101" pitchFamily="2" charset="-122"/>
              </a:rPr>
              <a:t>信标</a:t>
            </a:r>
            <a:r>
              <a:rPr lang="en-US" altLang="zh-CN" dirty="0" smtClean="0">
                <a:ea typeface="宋体" panose="02010600030101010101" pitchFamily="2" charset="-122"/>
              </a:rPr>
              <a:t>X</a:t>
            </a:r>
            <a:r>
              <a:rPr lang="zh-CN" altLang="en-US" dirty="0" smtClean="0">
                <a:ea typeface="宋体" panose="02010600030101010101" pitchFamily="2" charset="-122"/>
              </a:rPr>
              <a:t>内感兴趣的人可以加入进来，进行多线程交流 </a:t>
            </a:r>
            <a:r>
              <a:rPr lang="en-US" altLang="zh-CN" dirty="0" smtClean="0">
                <a:solidFill>
                  <a:srgbClr val="9FB7D3"/>
                </a:solidFill>
                <a:ea typeface="宋体" panose="02010600030101010101" pitchFamily="2" charset="-122"/>
              </a:rPr>
              <a:t>% </a:t>
            </a:r>
            <a:r>
              <a:rPr lang="zh-CN" altLang="en-US" dirty="0" smtClean="0">
                <a:solidFill>
                  <a:srgbClr val="9FB7D3"/>
                </a:solidFill>
                <a:ea typeface="宋体" panose="02010600030101010101" pitchFamily="2" charset="-122"/>
              </a:rPr>
              <a:t>有点类似现在百度贴吧，不过高级些</a:t>
            </a:r>
            <a:endParaRPr lang="en-US" altLang="zh-CN" dirty="0" smtClean="0">
              <a:solidFill>
                <a:srgbClr val="9FB7D3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在信标</a:t>
            </a:r>
            <a:r>
              <a:rPr lang="en-US" altLang="zh-CN" dirty="0">
                <a:ea typeface="宋体" panose="02010600030101010101" pitchFamily="2" charset="-122"/>
              </a:rPr>
              <a:t>X</a:t>
            </a:r>
            <a:r>
              <a:rPr lang="zh-CN" altLang="en-US" dirty="0">
                <a:ea typeface="宋体" panose="02010600030101010101" pitchFamily="2" charset="-122"/>
              </a:rPr>
              <a:t>内可以找到</a:t>
            </a:r>
            <a:r>
              <a:rPr lang="en-US" altLang="zh-CN" dirty="0" smtClean="0"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ea typeface="宋体" panose="02010600030101010101" pitchFamily="2" charset="-122"/>
              </a:rPr>
              <a:t>；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可以侦听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zh-CN" altLang="en-US" dirty="0">
                <a:ea typeface="宋体" panose="02010600030101010101" pitchFamily="2" charset="-122"/>
              </a:rPr>
              <a:t>的事件，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zh-CN" altLang="en-US" dirty="0">
                <a:ea typeface="宋体" panose="02010600030101010101" pitchFamily="2" charset="-122"/>
              </a:rPr>
              <a:t>也可以关注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zh-CN" altLang="en-US" dirty="0">
                <a:ea typeface="宋体" panose="02010600030101010101" pitchFamily="2" charset="-122"/>
              </a:rPr>
              <a:t>可以在信标</a:t>
            </a:r>
            <a:r>
              <a:rPr lang="en-US" altLang="zh-CN" dirty="0">
                <a:ea typeface="宋体" panose="02010600030101010101" pitchFamily="2" charset="-122"/>
              </a:rPr>
              <a:t>Y</a:t>
            </a:r>
            <a:r>
              <a:rPr lang="zh-CN" altLang="en-US" dirty="0">
                <a:ea typeface="宋体" panose="02010600030101010101" pitchFamily="2" charset="-122"/>
              </a:rPr>
              <a:t>内侦听其他路人（成为友邻</a:t>
            </a:r>
            <a:r>
              <a:rPr lang="zh-CN" altLang="en-US" dirty="0" smtClean="0">
                <a:ea typeface="宋体" panose="02010600030101010101" pitchFamily="2" charset="-122"/>
              </a:rPr>
              <a:t>）；</a:t>
            </a:r>
            <a:r>
              <a:rPr lang="en-US" altLang="zh-CN" dirty="0" smtClean="0">
                <a:ea typeface="宋体" panose="02010600030101010101" pitchFamily="2" charset="-122"/>
              </a:rPr>
              <a:t>A</a:t>
            </a:r>
            <a:r>
              <a:rPr lang="zh-CN" altLang="en-US" dirty="0">
                <a:ea typeface="宋体" panose="02010600030101010101" pitchFamily="2" charset="-122"/>
              </a:rPr>
              <a:t>可以把自己不在信标</a:t>
            </a:r>
            <a:r>
              <a:rPr lang="en-US" altLang="zh-CN" dirty="0">
                <a:ea typeface="宋体" panose="02010600030101010101" pitchFamily="2" charset="-122"/>
              </a:rPr>
              <a:t>X</a:t>
            </a:r>
            <a:r>
              <a:rPr lang="zh-CN" altLang="en-US" dirty="0">
                <a:ea typeface="宋体" panose="02010600030101010101" pitchFamily="2" charset="-122"/>
              </a:rPr>
              <a:t>内的友邻邀请到活动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里面，进而让信标</a:t>
            </a:r>
            <a:r>
              <a:rPr lang="en-US" altLang="zh-CN" dirty="0">
                <a:ea typeface="宋体" panose="02010600030101010101" pitchFamily="2" charset="-122"/>
              </a:rPr>
              <a:t>X</a:t>
            </a:r>
            <a:r>
              <a:rPr lang="zh-CN" altLang="en-US" dirty="0">
                <a:ea typeface="宋体" panose="02010600030101010101" pitchFamily="2" charset="-122"/>
              </a:rPr>
              <a:t>和信标</a:t>
            </a:r>
            <a:r>
              <a:rPr lang="en-US" altLang="zh-CN" dirty="0">
                <a:ea typeface="宋体" panose="02010600030101010101" pitchFamily="2" charset="-122"/>
              </a:rPr>
              <a:t>Y</a:t>
            </a:r>
            <a:r>
              <a:rPr lang="zh-CN" altLang="en-US" dirty="0">
                <a:ea typeface="宋体" panose="02010600030101010101" pitchFamily="2" charset="-122"/>
              </a:rPr>
              <a:t>内的路人围绕同一个活动进行</a:t>
            </a:r>
            <a:r>
              <a:rPr lang="zh-CN" altLang="en-US" dirty="0" smtClean="0">
                <a:ea typeface="宋体" panose="02010600030101010101" pitchFamily="2" charset="-122"/>
              </a:rPr>
              <a:t>交流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相邻的地理信标之间可以存在交集，即可以互相感知</a:t>
            </a:r>
            <a:r>
              <a:rPr lang="zh-CN" altLang="en-US" dirty="0" smtClean="0">
                <a:ea typeface="宋体" panose="02010600030101010101" pitchFamily="2" charset="-122"/>
              </a:rPr>
              <a:t>，可以发现</a:t>
            </a:r>
            <a:r>
              <a:rPr lang="zh-CN" altLang="en-US" dirty="0">
                <a:ea typeface="宋体" panose="02010600030101010101" pitchFamily="2" charset="-122"/>
              </a:rPr>
              <a:t>更多的</a:t>
            </a:r>
            <a:r>
              <a:rPr lang="zh-CN" altLang="en-US" dirty="0" smtClean="0">
                <a:ea typeface="宋体" panose="02010600030101010101" pitchFamily="2" charset="-122"/>
              </a:rPr>
              <a:t>信标和路人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不过为了避免事件流失控，对于数据配额是有约束</a:t>
            </a:r>
            <a:r>
              <a:rPr lang="zh-CN" altLang="en-US" dirty="0" smtClean="0">
                <a:ea typeface="宋体" panose="02010600030101010101" pitchFamily="2" charset="-122"/>
              </a:rPr>
              <a:t>的；按需分配</a:t>
            </a:r>
            <a:r>
              <a:rPr lang="zh-CN" altLang="en-US" dirty="0">
                <a:ea typeface="宋体" panose="02010600030101010101" pitchFamily="2" charset="-122"/>
              </a:rPr>
              <a:t>，而非无限</a:t>
            </a:r>
            <a:r>
              <a:rPr lang="zh-CN" altLang="en-US" dirty="0" smtClean="0">
                <a:ea typeface="宋体" panose="02010600030101010101" pitchFamily="2" charset="-122"/>
              </a:rPr>
              <a:t>扩增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对于活动的组织和管理允许权限控制 </a:t>
            </a:r>
            <a:r>
              <a:rPr lang="en-US" altLang="zh-CN" dirty="0" smtClean="0">
                <a:solidFill>
                  <a:srgbClr val="9FB7D3"/>
                </a:solidFill>
                <a:ea typeface="宋体" panose="02010600030101010101" pitchFamily="2" charset="-122"/>
              </a:rPr>
              <a:t>% </a:t>
            </a:r>
            <a:r>
              <a:rPr lang="zh-CN" altLang="en-US" dirty="0" smtClean="0">
                <a:solidFill>
                  <a:srgbClr val="9FB7D3"/>
                </a:solidFill>
                <a:ea typeface="宋体" panose="02010600030101010101" pitchFamily="2" charset="-122"/>
              </a:rPr>
              <a:t>比如使用</a:t>
            </a:r>
            <a:r>
              <a:rPr lang="en-US" altLang="zh-CN" dirty="0" smtClean="0">
                <a:solidFill>
                  <a:srgbClr val="9FB7D3"/>
                </a:solidFill>
                <a:ea typeface="宋体" panose="02010600030101010101" pitchFamily="2" charset="-122"/>
              </a:rPr>
              <a:t>ACL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Case</a:t>
            </a:r>
            <a:endParaRPr lang="en-US" sz="2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396875" y="1800225"/>
            <a:ext cx="8351838" cy="38512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功能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创建：活动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/ </a:t>
            </a:r>
            <a:r>
              <a:rPr lang="zh-CN" altLang="en-US" dirty="0" smtClean="0">
                <a:ea typeface="宋体" panose="02010600030101010101" pitchFamily="2" charset="-122"/>
              </a:rPr>
              <a:t>地理信标</a:t>
            </a:r>
            <a:endParaRPr lang="en-US" altLang="zh-CN" dirty="0" smtClean="0">
              <a:solidFill>
                <a:srgbClr val="9FB7D3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查找：活动 </a:t>
            </a:r>
            <a:r>
              <a:rPr lang="en-US" altLang="zh-CN" dirty="0" smtClean="0">
                <a:ea typeface="宋体" panose="02010600030101010101" pitchFamily="2" charset="-122"/>
              </a:rPr>
              <a:t>/ </a:t>
            </a:r>
            <a:r>
              <a:rPr lang="zh-CN" altLang="en-US" dirty="0" smtClean="0">
                <a:ea typeface="宋体" panose="02010600030101010101" pitchFamily="2" charset="-122"/>
              </a:rPr>
              <a:t>路人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关注：活动 </a:t>
            </a:r>
            <a:r>
              <a:rPr lang="en-US" altLang="zh-CN" dirty="0" smtClean="0">
                <a:ea typeface="宋体" panose="02010600030101010101" pitchFamily="2" charset="-122"/>
              </a:rPr>
              <a:t>/ </a:t>
            </a:r>
            <a:r>
              <a:rPr lang="zh-CN" altLang="en-US" dirty="0" smtClean="0">
                <a:ea typeface="宋体" panose="02010600030101010101" pitchFamily="2" charset="-122"/>
              </a:rPr>
              <a:t>路人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管理：活动 </a:t>
            </a:r>
            <a:r>
              <a:rPr lang="en-US" altLang="zh-CN" dirty="0" smtClean="0">
                <a:ea typeface="宋体" panose="02010600030101010101" pitchFamily="2" charset="-122"/>
              </a:rPr>
              <a:t>/ </a:t>
            </a:r>
            <a:r>
              <a:rPr lang="zh-CN" altLang="en-US" dirty="0" smtClean="0">
                <a:ea typeface="宋体" panose="02010600030101010101" pitchFamily="2" charset="-122"/>
              </a:rPr>
              <a:t>友邻 </a:t>
            </a:r>
            <a:r>
              <a:rPr lang="en-US" altLang="zh-CN" dirty="0" smtClean="0">
                <a:ea typeface="宋体" panose="02010600030101010101" pitchFamily="2" charset="-122"/>
              </a:rPr>
              <a:t>/ </a:t>
            </a:r>
            <a:r>
              <a:rPr lang="zh-CN" altLang="en-US" dirty="0" smtClean="0">
                <a:ea typeface="宋体" panose="02010600030101010101" pitchFamily="2" charset="-122"/>
              </a:rPr>
              <a:t>会话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查看事件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/ </a:t>
            </a:r>
            <a:r>
              <a:rPr lang="zh-CN" altLang="en-US" dirty="0" smtClean="0">
                <a:ea typeface="宋体" panose="02010600030101010101" pitchFamily="2" charset="-122"/>
              </a:rPr>
              <a:t>操作会话 </a:t>
            </a:r>
            <a:r>
              <a:rPr lang="en-US" altLang="zh-CN" dirty="0" smtClean="0">
                <a:ea typeface="宋体" panose="02010600030101010101" pitchFamily="2" charset="-122"/>
              </a:rPr>
              <a:t>/ …</a:t>
            </a:r>
          </a:p>
          <a:p>
            <a:pPr marL="0" indent="0" eaLnBrk="1" hangingPunct="1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现状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连个图都没有。。。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未能具体实现 </a:t>
            </a:r>
            <a:r>
              <a:rPr lang="en-US" altLang="zh-CN" dirty="0" smtClean="0">
                <a:solidFill>
                  <a:srgbClr val="9FB7D3"/>
                </a:solidFill>
                <a:ea typeface="宋体" panose="02010600030101010101" pitchFamily="2" charset="-122"/>
              </a:rPr>
              <a:t>% </a:t>
            </a:r>
            <a:r>
              <a:rPr lang="zh-CN" altLang="en-US" dirty="0" smtClean="0">
                <a:solidFill>
                  <a:srgbClr val="9FB7D3"/>
                </a:solidFill>
                <a:ea typeface="宋体" panose="02010600030101010101" pitchFamily="2" charset="-122"/>
              </a:rPr>
              <a:t>正在努力实现中</a:t>
            </a:r>
            <a:endParaRPr lang="en-US" altLang="zh-CN" dirty="0" smtClean="0">
              <a:solidFill>
                <a:srgbClr val="9FB7D3"/>
              </a:solidFill>
              <a:ea typeface="宋体" panose="02010600030101010101" pitchFamily="2" charset="-122"/>
            </a:endParaRPr>
          </a:p>
        </p:txBody>
      </p:sp>
      <p:sp>
        <p:nvSpPr>
          <p:cNvPr id="12291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Ericsson Capital TT" pitchFamily="2" charset="0"/>
              </a:rPr>
              <a:t>Prototype:overview</a:t>
            </a:r>
            <a:endParaRPr lang="en-US" altLang="zh-CN" dirty="0" smtClean="0">
              <a:latin typeface="Ericsson Capital T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ndscape2009 1">
    <a:dk1>
      <a:srgbClr val="58585A"/>
    </a:dk1>
    <a:lt1>
      <a:srgbClr val="FFFFFF"/>
    </a:lt1>
    <a:dk2>
      <a:srgbClr val="00285E"/>
    </a:dk2>
    <a:lt2>
      <a:srgbClr val="B1B3B4"/>
    </a:lt2>
    <a:accent1>
      <a:srgbClr val="89BA17"/>
    </a:accent1>
    <a:accent2>
      <a:srgbClr val="F08A00"/>
    </a:accent2>
    <a:accent3>
      <a:srgbClr val="FFFFFF"/>
    </a:accent3>
    <a:accent4>
      <a:srgbClr val="4A4A4C"/>
    </a:accent4>
    <a:accent5>
      <a:srgbClr val="C4D9AB"/>
    </a:accent5>
    <a:accent6>
      <a:srgbClr val="D97D00"/>
    </a:accent6>
    <a:hlink>
      <a:srgbClr val="00A9D4"/>
    </a:hlink>
    <a:folHlink>
      <a:srgbClr val="00625F"/>
    </a:folHlink>
  </a:clrScheme>
</a:themeOverride>
</file>

<file path=ppt/theme/themeOverride2.xml><?xml version="1.0" encoding="utf-8"?>
<a:themeOverride xmlns:a="http://schemas.openxmlformats.org/drawingml/2006/main">
  <a:clrScheme name="Landscape2009 1">
    <a:dk1>
      <a:srgbClr val="58585A"/>
    </a:dk1>
    <a:lt1>
      <a:srgbClr val="FFFFFF"/>
    </a:lt1>
    <a:dk2>
      <a:srgbClr val="00285E"/>
    </a:dk2>
    <a:lt2>
      <a:srgbClr val="B1B3B4"/>
    </a:lt2>
    <a:accent1>
      <a:srgbClr val="89BA17"/>
    </a:accent1>
    <a:accent2>
      <a:srgbClr val="F08A00"/>
    </a:accent2>
    <a:accent3>
      <a:srgbClr val="FFFFFF"/>
    </a:accent3>
    <a:accent4>
      <a:srgbClr val="4A4A4C"/>
    </a:accent4>
    <a:accent5>
      <a:srgbClr val="C4D9AB"/>
    </a:accent5>
    <a:accent6>
      <a:srgbClr val="D97D00"/>
    </a:accent6>
    <a:hlink>
      <a:srgbClr val="00A9D4"/>
    </a:hlink>
    <a:folHlink>
      <a:srgbClr val="00625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3144</TotalTime>
  <Words>864</Words>
  <Application>Microsoft Office PowerPoint</Application>
  <PresentationFormat>全屏显示(4:3)</PresentationFormat>
  <Paragraphs>174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Calibri</vt:lpstr>
      <vt:lpstr>Ericsson Capital TT</vt:lpstr>
      <vt:lpstr>Arial</vt:lpstr>
      <vt:lpstr>宋体</vt:lpstr>
      <vt:lpstr>PresentationTemplate2011</vt:lpstr>
      <vt:lpstr>Ericsson University innovation competition 2014  {智能校园生活 – 邻动(终端)}</vt:lpstr>
      <vt:lpstr>introduction</vt:lpstr>
      <vt:lpstr>summary</vt:lpstr>
      <vt:lpstr>problem</vt:lpstr>
      <vt:lpstr>solution</vt:lpstr>
      <vt:lpstr>evaluation</vt:lpstr>
      <vt:lpstr>CONCEPT</vt:lpstr>
      <vt:lpstr>Case</vt:lpstr>
      <vt:lpstr>Prototype:overview</vt:lpstr>
      <vt:lpstr>Prototype:Design</vt:lpstr>
      <vt:lpstr>Next</vt:lpstr>
      <vt:lpstr>Reference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Ericsson University innovation competition 2014</dc:title>
  <dc:creator>刘东熠</dc:creator>
  <dc:description>CDT team mod, thanks &lt;Gerald Huang&gt;@ericsson.</dc:description>
  <cp:lastModifiedBy>刘东熠</cp:lastModifiedBy>
  <cp:revision>164</cp:revision>
  <dcterms:created xsi:type="dcterms:W3CDTF">2011-05-24T09:22:48Z</dcterms:created>
  <dcterms:modified xsi:type="dcterms:W3CDTF">2014-09-30T10:16:42Z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/>
  </property>
  <property fmtid="{D5CDD505-2E9C-101B-9397-08002B2CF9AE}" pid="29" name="RightFooterField2">
    <vt:lpwstr>2014-05-10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2014-05-10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