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81" r:id="rId3"/>
    <p:sldId id="276" r:id="rId4"/>
    <p:sldId id="257" r:id="rId5"/>
    <p:sldId id="263" r:id="rId6"/>
    <p:sldId id="264" r:id="rId7"/>
    <p:sldId id="265" r:id="rId8"/>
    <p:sldId id="260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62" r:id="rId23"/>
    <p:sldId id="280" r:id="rId2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90DECA-1C2C-4FBB-9A14-B2DA518DCE6A}" type="slidenum">
              <a:t>‹Nº›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1C68C7-153B-444F-967D-A033C05C62B5}" type="slidenum">
              <a:t>‹Nº›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6CED06-D826-4480-880E-A6791AC39A5D}" type="slidenum">
              <a:t>‹Nº›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20D7C9-A65C-4C5B-8FB7-359FB10D35D6}" type="slidenum">
              <a:t>‹Nº›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09C0F7-C519-4600-83F9-76E8F742B0A6}" type="slidenum">
              <a:t>‹Nº›</a:t>
            </a:fld>
            <a:endParaRPr dirty="0"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8FD18D-23DD-4A0A-92EF-2CCF11E5AB8A}" type="slidenum">
              <a:t>‹Nº›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179F88-0F07-4EDD-8531-24F3D2DAB860}" type="slidenum">
              <a:t>‹Nº›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F99D5A-8F96-45C3-99A2-66678FB8BC0E}" type="slidenum">
              <a:t>‹Nº›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0E321E-D5AB-411F-B4BD-82CC392AAF7E}" type="slidenum">
              <a:t>‹Nº›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95F04A-F5B5-4B48-BF6E-A5CDB37480EF}" type="slidenum">
              <a:t>‹Nº›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7FDDCE-5841-41BE-B38A-4A736AB75DCE}" type="slidenum">
              <a:t>‹Nº›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B74EA9-E79E-496A-8BB6-F4936C81341F}" type="slidenum">
              <a:t>‹Nº›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8B8B8B"/>
                </a:solidFill>
                <a:latin typeface="Calibri"/>
              </a:rPr>
              <a:t>&lt;footer&gt;</a:t>
            </a:r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FF4C47-F3E0-41C0-BDC7-B3F2FB6B08BA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 dirty="0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akemalwa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raul-caro-teixido" TargetMode="External"/><Relationship Id="rId5" Type="http://schemas.openxmlformats.org/officeDocument/2006/relationships/hyperlink" Target="https://twitter.com/secu_x11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8.png"/><Relationship Id="rId7" Type="http://schemas.openxmlformats.org/officeDocument/2006/relationships/hyperlink" Target="https://github.com/kraken-ng/Krake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8"/>
          <p:cNvPicPr/>
          <p:nvPr/>
        </p:nvPicPr>
        <p:blipFill>
          <a:blip r:embed="rId2"/>
          <a:stretch/>
        </p:blipFill>
        <p:spPr>
          <a:xfrm>
            <a:off x="0" y="171000"/>
            <a:ext cx="12191400" cy="886320"/>
          </a:xfrm>
          <a:prstGeom prst="rect">
            <a:avLst/>
          </a:prstGeom>
          <a:ln w="0">
            <a:noFill/>
          </a:ln>
        </p:spPr>
      </p:pic>
      <p:pic>
        <p:nvPicPr>
          <p:cNvPr id="42" name="14 Imagen" descr="EH_Blanco.png"/>
          <p:cNvPicPr/>
          <p:nvPr/>
        </p:nvPicPr>
        <p:blipFill>
          <a:blip r:embed="rId3"/>
          <a:stretch/>
        </p:blipFill>
        <p:spPr>
          <a:xfrm>
            <a:off x="114120" y="130680"/>
            <a:ext cx="1144080" cy="957600"/>
          </a:xfrm>
          <a:prstGeom prst="rect">
            <a:avLst/>
          </a:prstGeom>
          <a:ln w="0">
            <a:noFill/>
          </a:ln>
        </p:spPr>
      </p:pic>
      <p:sp>
        <p:nvSpPr>
          <p:cNvPr id="43" name="Rectángulo 10"/>
          <p:cNvSpPr/>
          <p:nvPr/>
        </p:nvSpPr>
        <p:spPr>
          <a:xfrm>
            <a:off x="0" y="192960"/>
            <a:ext cx="121914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EuskalHack Security Congress VI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Imagen 43"/>
          <p:cNvPicPr/>
          <p:nvPr/>
        </p:nvPicPr>
        <p:blipFill>
          <a:blip r:embed="rId4"/>
          <a:stretch/>
        </p:blipFill>
        <p:spPr>
          <a:xfrm>
            <a:off x="3240000" y="1013760"/>
            <a:ext cx="5759640" cy="5759640"/>
          </a:xfrm>
          <a:prstGeom prst="rect">
            <a:avLst/>
          </a:prstGeom>
          <a:ln w="0"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4498D2-AFCE-89EB-9C71-8944F15F5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-2022" r="5331" b="2022"/>
          <a:stretch/>
        </p:blipFill>
        <p:spPr bwMode="auto">
          <a:xfrm rot="5400000">
            <a:off x="-1012211" y="2483789"/>
            <a:ext cx="532167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8DE3BD2-B286-8D6E-2060-C80F7EE8F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-2022" r="5331" b="2022"/>
          <a:stretch/>
        </p:blipFill>
        <p:spPr bwMode="auto">
          <a:xfrm rot="16200000">
            <a:off x="7869408" y="2454283"/>
            <a:ext cx="5321672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D0628F0-A0A9-399E-5945-B3640CEF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9583"/>
            <a:ext cx="12192000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6">
            <a:extLst>
              <a:ext uri="{FF2B5EF4-FFF2-40B4-BE49-F238E27FC236}">
                <a16:creationId xmlns:a16="http://schemas.microsoft.com/office/drawing/2014/main" id="{E59FB776-5C91-2C47-BDE5-05E24BBB761D}"/>
              </a:ext>
            </a:extLst>
          </p:cNvPr>
          <p:cNvSpPr/>
          <p:nvPr/>
        </p:nvSpPr>
        <p:spPr>
          <a:xfrm>
            <a:off x="653200" y="1381951"/>
            <a:ext cx="9594720" cy="17613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Ejemplos de ejecución:</a:t>
            </a:r>
            <a:endParaRPr lang="es-ES" sz="36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103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0A6138-67A3-4DA4-F8C0-52B87EB8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9" y="90060"/>
            <a:ext cx="10009342" cy="676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1B158BB7-5ECE-0937-4708-6FACA0A0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913" y="-1273175"/>
            <a:ext cx="165258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503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1B158BB7-5ECE-0937-4708-6FACA0A0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913" y="-1273175"/>
            <a:ext cx="165258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B6D20C1-E3B2-DE0D-BB60-48B360A4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82" y="1011240"/>
            <a:ext cx="5642278" cy="57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50A4B7-B933-D55A-C8BA-6D8A300E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98" y="75960"/>
            <a:ext cx="481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090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CA4AA4AD-37A6-DFAB-0F97-C3C4C189B7DB}"/>
              </a:ext>
            </a:extLst>
          </p:cNvPr>
          <p:cNvSpPr/>
          <p:nvPr/>
        </p:nvSpPr>
        <p:spPr>
          <a:xfrm>
            <a:off x="1170000" y="2579109"/>
            <a:ext cx="9594720" cy="18844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AGENTES</a:t>
            </a:r>
            <a:r>
              <a:rPr lang="es-ES" sz="48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DE KRAKEN</a:t>
            </a:r>
            <a:endParaRPr lang="es-ES" sz="48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4672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08FE41-7E20-CC55-9071-5317C02C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89"/>
            <a:ext cx="12192000" cy="65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152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FBAB580-0DA8-104A-E7FC-0476510C2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67821"/>
              </p:ext>
            </p:extLst>
          </p:nvPr>
        </p:nvGraphicFramePr>
        <p:xfrm>
          <a:off x="1301401" y="3759470"/>
          <a:ext cx="8884818" cy="2316863"/>
        </p:xfrm>
        <a:graphic>
          <a:graphicData uri="http://schemas.openxmlformats.org/drawingml/2006/table">
            <a:tbl>
              <a:tblPr/>
              <a:tblGrid>
                <a:gridCol w="2961606">
                  <a:extLst>
                    <a:ext uri="{9D8B030D-6E8A-4147-A177-3AD203B41FA5}">
                      <a16:colId xmlns:a16="http://schemas.microsoft.com/office/drawing/2014/main" val="2026710017"/>
                    </a:ext>
                  </a:extLst>
                </a:gridCol>
                <a:gridCol w="2961606">
                  <a:extLst>
                    <a:ext uri="{9D8B030D-6E8A-4147-A177-3AD203B41FA5}">
                      <a16:colId xmlns:a16="http://schemas.microsoft.com/office/drawing/2014/main" val="1302384309"/>
                    </a:ext>
                  </a:extLst>
                </a:gridCol>
                <a:gridCol w="2961606">
                  <a:extLst>
                    <a:ext uri="{9D8B030D-6E8A-4147-A177-3AD203B41FA5}">
                      <a16:colId xmlns:a16="http://schemas.microsoft.com/office/drawing/2014/main" val="909423872"/>
                    </a:ext>
                  </a:extLst>
                </a:gridCol>
              </a:tblGrid>
              <a:tr h="55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PHP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JSP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ASPX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90248"/>
                  </a:ext>
                </a:extLst>
              </a:tr>
              <a:tr h="55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eval()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ClassLoader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CSharpCodeProvider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95228"/>
                  </a:ext>
                </a:extLst>
              </a:tr>
              <a:tr h="5560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create_function()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javax.tools.JavaCompiler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Assembly.Load()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23388"/>
                  </a:ext>
                </a:extLst>
              </a:tr>
              <a:tr h="6487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include() / require()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System.Reflection.Emit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3586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B02CC63-A496-14DE-58CF-6F0ABAD3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CuadroTexto 16">
            <a:extLst>
              <a:ext uri="{FF2B5EF4-FFF2-40B4-BE49-F238E27FC236}">
                <a16:creationId xmlns:a16="http://schemas.microsoft.com/office/drawing/2014/main" id="{CF679AF3-2B61-30C1-56E1-18D059C16852}"/>
              </a:ext>
            </a:extLst>
          </p:cNvPr>
          <p:cNvSpPr/>
          <p:nvPr/>
        </p:nvSpPr>
        <p:spPr>
          <a:xfrm>
            <a:off x="703440" y="2139636"/>
            <a:ext cx="108862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Los ejecutores son los encargados de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invocar/evaluar/cargar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los módulos de Kraken. Están limitados a las funcionalidades del propio lenguaje en uso y pueden no estar disponibles en todas las versiones.</a:t>
            </a: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adroTexto 16">
            <a:extLst>
              <a:ext uri="{FF2B5EF4-FFF2-40B4-BE49-F238E27FC236}">
                <a16:creationId xmlns:a16="http://schemas.microsoft.com/office/drawing/2014/main" id="{1272FADC-0580-F67D-1ADC-E7896C23F990}"/>
              </a:ext>
            </a:extLst>
          </p:cNvPr>
          <p:cNvSpPr/>
          <p:nvPr/>
        </p:nvSpPr>
        <p:spPr>
          <a:xfrm>
            <a:off x="653200" y="1381951"/>
            <a:ext cx="9594720" cy="17613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Ejecutores </a:t>
            </a:r>
            <a:r>
              <a:rPr lang="es-ES" sz="20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(cargadores disponibles)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:</a:t>
            </a:r>
            <a:endParaRPr lang="es-ES" sz="36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817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02CC63-A496-14DE-58CF-6F0ABAD3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CuadroTexto 16">
            <a:extLst>
              <a:ext uri="{FF2B5EF4-FFF2-40B4-BE49-F238E27FC236}">
                <a16:creationId xmlns:a16="http://schemas.microsoft.com/office/drawing/2014/main" id="{CF679AF3-2B61-30C1-56E1-18D059C16852}"/>
              </a:ext>
            </a:extLst>
          </p:cNvPr>
          <p:cNvSpPr/>
          <p:nvPr/>
        </p:nvSpPr>
        <p:spPr>
          <a:xfrm>
            <a:off x="703440" y="2375610"/>
            <a:ext cx="4193025" cy="31070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Modo tradicional de funcionamiento en webshells.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Es simple y preciso.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Tamaño elevado de las peticiones HTTP.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Información volátil.</a:t>
            </a:r>
          </a:p>
        </p:txBody>
      </p:sp>
      <p:sp>
        <p:nvSpPr>
          <p:cNvPr id="5" name="CuadroTexto 16">
            <a:extLst>
              <a:ext uri="{FF2B5EF4-FFF2-40B4-BE49-F238E27FC236}">
                <a16:creationId xmlns:a16="http://schemas.microsoft.com/office/drawing/2014/main" id="{1272FADC-0580-F67D-1ADC-E7896C23F990}"/>
              </a:ext>
            </a:extLst>
          </p:cNvPr>
          <p:cNvSpPr/>
          <p:nvPr/>
        </p:nvSpPr>
        <p:spPr>
          <a:xfrm>
            <a:off x="653200" y="138195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M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odo Standard (ST):</a:t>
            </a:r>
            <a:endParaRPr lang="es-ES" sz="36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9D5C9A-41EE-548D-AA11-D604C5A3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14" y="2335993"/>
            <a:ext cx="6607080" cy="334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969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02CC63-A496-14DE-58CF-6F0ABAD3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CuadroTexto 16">
            <a:extLst>
              <a:ext uri="{FF2B5EF4-FFF2-40B4-BE49-F238E27FC236}">
                <a16:creationId xmlns:a16="http://schemas.microsoft.com/office/drawing/2014/main" id="{CF679AF3-2B61-30C1-56E1-18D059C16852}"/>
              </a:ext>
            </a:extLst>
          </p:cNvPr>
          <p:cNvSpPr/>
          <p:nvPr/>
        </p:nvSpPr>
        <p:spPr>
          <a:xfrm>
            <a:off x="6754765" y="2129799"/>
            <a:ext cx="5466734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Modo de funcionamiento similar a un C2 (reflective DLL)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Complejo y propenso a fallos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Contenido elevado sólo en la carga, y más ligero en el resto de peticiones.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800" strike="noStrike" spc="-1" dirty="0">
                <a:solidFill>
                  <a:srgbClr val="000000"/>
                </a:solidFill>
                <a:latin typeface="Arial"/>
              </a:rPr>
              <a:t>Almacenamiento de módulos en variables de sesión (servidor)</a:t>
            </a:r>
          </a:p>
        </p:txBody>
      </p:sp>
      <p:sp>
        <p:nvSpPr>
          <p:cNvPr id="5" name="CuadroTexto 16">
            <a:extLst>
              <a:ext uri="{FF2B5EF4-FFF2-40B4-BE49-F238E27FC236}">
                <a16:creationId xmlns:a16="http://schemas.microsoft.com/office/drawing/2014/main" id="{1272FADC-0580-F67D-1ADC-E7896C23F990}"/>
              </a:ext>
            </a:extLst>
          </p:cNvPr>
          <p:cNvSpPr/>
          <p:nvPr/>
        </p:nvSpPr>
        <p:spPr>
          <a:xfrm>
            <a:off x="653200" y="1214807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M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odo </a:t>
            </a: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Command and Control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(</a:t>
            </a: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C2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):</a:t>
            </a:r>
            <a:endParaRPr lang="es-ES" sz="36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2BCBD7-C4E7-35EA-F24B-543D263B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6" y="2064774"/>
            <a:ext cx="6278449" cy="44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98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9ADDFC-4FC9-11A9-5E6F-BFFF2F33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27" y="1035814"/>
            <a:ext cx="8408142" cy="558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447741-33BB-88D6-F482-1D0B2DEB2327}"/>
              </a:ext>
            </a:extLst>
          </p:cNvPr>
          <p:cNvSpPr txBox="1"/>
          <p:nvPr/>
        </p:nvSpPr>
        <p:spPr>
          <a:xfrm>
            <a:off x="4729899" y="4792334"/>
            <a:ext cx="6103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Encapsulación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Autenticación con clave</a:t>
            </a: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Cifrado simétrico</a:t>
            </a:r>
          </a:p>
        </p:txBody>
      </p:sp>
    </p:spTree>
    <p:extLst>
      <p:ext uri="{BB962C8B-B14F-4D97-AF65-F5344CB8AC3E}">
        <p14:creationId xmlns:p14="http://schemas.microsoft.com/office/powerpoint/2010/main" val="7020189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CA4AA4AD-37A6-DFAB-0F97-C3C4C189B7DB}"/>
              </a:ext>
            </a:extLst>
          </p:cNvPr>
          <p:cNvSpPr/>
          <p:nvPr/>
        </p:nvSpPr>
        <p:spPr>
          <a:xfrm>
            <a:off x="1170000" y="2579109"/>
            <a:ext cx="9594720" cy="18844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COMPONENTES</a:t>
            </a:r>
            <a:r>
              <a:rPr lang="es-ES" sz="48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DE KRAKEN</a:t>
            </a:r>
            <a:endParaRPr lang="es-ES" sz="48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3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8"/>
          <p:cNvPicPr/>
          <p:nvPr/>
        </p:nvPicPr>
        <p:blipFill>
          <a:blip r:embed="rId2"/>
          <a:stretch/>
        </p:blipFill>
        <p:spPr>
          <a:xfrm>
            <a:off x="0" y="171000"/>
            <a:ext cx="12191400" cy="886320"/>
          </a:xfrm>
          <a:prstGeom prst="rect">
            <a:avLst/>
          </a:prstGeom>
          <a:ln w="0">
            <a:noFill/>
          </a:ln>
        </p:spPr>
      </p:pic>
      <p:pic>
        <p:nvPicPr>
          <p:cNvPr id="42" name="14 Imagen" descr="EH_Blanco.png"/>
          <p:cNvPicPr/>
          <p:nvPr/>
        </p:nvPicPr>
        <p:blipFill>
          <a:blip r:embed="rId3"/>
          <a:stretch/>
        </p:blipFill>
        <p:spPr>
          <a:xfrm>
            <a:off x="114120" y="130680"/>
            <a:ext cx="1144080" cy="957600"/>
          </a:xfrm>
          <a:prstGeom prst="rect">
            <a:avLst/>
          </a:prstGeom>
          <a:ln w="0">
            <a:noFill/>
          </a:ln>
        </p:spPr>
      </p:pic>
      <p:sp>
        <p:nvSpPr>
          <p:cNvPr id="43" name="Rectángulo 10"/>
          <p:cNvSpPr/>
          <p:nvPr/>
        </p:nvSpPr>
        <p:spPr>
          <a:xfrm>
            <a:off x="0" y="192960"/>
            <a:ext cx="1219140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EuskalHack Security Congress VI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2FB9C-8EF4-C8EB-7C27-CCC3A13E7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1"/>
          <a:stretch/>
        </p:blipFill>
        <p:spPr bwMode="auto">
          <a:xfrm>
            <a:off x="8285965" y="1309008"/>
            <a:ext cx="3086100" cy="53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F72019-8353-E67F-6625-A1A91AACB6C8}"/>
              </a:ext>
            </a:extLst>
          </p:cNvPr>
          <p:cNvSpPr txBox="1"/>
          <p:nvPr/>
        </p:nvSpPr>
        <p:spPr>
          <a:xfrm>
            <a:off x="1001599" y="1212961"/>
            <a:ext cx="646443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none" strike="noStrike" dirty="0">
                <a:solidFill>
                  <a:srgbClr val="000000"/>
                </a:solidFill>
                <a:effectLst/>
                <a:latin typeface="Lexend"/>
              </a:rPr>
              <a:t>&gt; whoami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sz="2000" b="0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Raúl Caro Teixidó (</a:t>
            </a:r>
            <a:r>
              <a:rPr lang="es-ES" sz="2400" dirty="0">
                <a:solidFill>
                  <a:srgbClr val="000000"/>
                </a:solidFill>
                <a:latin typeface="Lexend"/>
              </a:rPr>
              <a:t>aka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 </a:t>
            </a: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Secu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Offensive Security Engineer en </a:t>
            </a:r>
            <a:r>
              <a:rPr lang="es-ES" sz="2400" b="1" i="0" u="none" strike="noStrike" dirty="0">
                <a:solidFill>
                  <a:schemeClr val="accent1"/>
                </a:solidFill>
                <a:effectLst/>
                <a:latin typeface="Lexend"/>
              </a:rPr>
              <a:t>Telefónica Tech</a:t>
            </a:r>
            <a:endParaRPr lang="es-ES" sz="2400" b="1" dirty="0">
              <a:solidFill>
                <a:schemeClr val="accent1"/>
              </a:solidFill>
              <a:latin typeface="Lexend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Co-desarrollador de </a:t>
            </a: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Mística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 (canales encubiertos)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Me recordarán de otras charlas como…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000000"/>
                </a:solidFill>
                <a:latin typeface="Lexend"/>
              </a:rPr>
              <a:t>H-c0n 2023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Navaja Negra 2</a:t>
            </a:r>
            <a:r>
              <a:rPr lang="es-ES" sz="2400" b="1" dirty="0">
                <a:solidFill>
                  <a:srgbClr val="000000"/>
                </a:solidFill>
                <a:latin typeface="Lexend"/>
              </a:rPr>
              <a:t>022</a:t>
            </a:r>
            <a:endParaRPr lang="es-ES" sz="2400" b="1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BlackHat Arsenal USA 2020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Bitup Alicante 2020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Twitter: </a:t>
            </a:r>
            <a:r>
              <a:rPr lang="es-ES" sz="2400" b="1" i="0" u="sng" strike="noStrike" dirty="0">
                <a:solidFill>
                  <a:srgbClr val="0563C1"/>
                </a:solidFill>
                <a:effectLst/>
                <a:latin typeface="Lexend"/>
                <a:hlinkClick r:id="rId5"/>
              </a:rPr>
              <a:t>@secu_x11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Linkedin: </a:t>
            </a:r>
            <a:r>
              <a:rPr lang="es-ES" sz="2400" b="1" i="0" u="sng" strike="noStrike" dirty="0">
                <a:solidFill>
                  <a:srgbClr val="0563C1"/>
                </a:solidFill>
                <a:effectLst/>
                <a:latin typeface="Lexend"/>
                <a:hlinkClick r:id="rId6"/>
              </a:rPr>
              <a:t>raul-caro-teixido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Lexend"/>
              </a:rPr>
              <a:t>Blog:</a:t>
            </a:r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Lexend"/>
              </a:rPr>
              <a:t> </a:t>
            </a:r>
            <a:r>
              <a:rPr lang="es-ES" sz="2400" b="1" i="0" u="sng" strike="noStrike" dirty="0">
                <a:solidFill>
                  <a:srgbClr val="0563C1"/>
                </a:solidFill>
                <a:effectLst/>
                <a:latin typeface="Lexend"/>
                <a:hlinkClick r:id="rId7"/>
              </a:rPr>
              <a:t>https://makemalware.com</a:t>
            </a:r>
            <a:endParaRPr lang="es-ES" sz="2400" b="0" i="0" u="none" strike="noStrike" dirty="0">
              <a:solidFill>
                <a:srgbClr val="000000"/>
              </a:solidFill>
              <a:effectLst/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9001879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02CC63-A496-14DE-58CF-6F0ABAD3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CuadroTexto 16">
            <a:extLst>
              <a:ext uri="{FF2B5EF4-FFF2-40B4-BE49-F238E27FC236}">
                <a16:creationId xmlns:a16="http://schemas.microsoft.com/office/drawing/2014/main" id="{CF679AF3-2B61-30C1-56E1-18D059C16852}"/>
              </a:ext>
            </a:extLst>
          </p:cNvPr>
          <p:cNvSpPr/>
          <p:nvPr/>
        </p:nvSpPr>
        <p:spPr>
          <a:xfrm>
            <a:off x="703440" y="2375612"/>
            <a:ext cx="10886280" cy="27685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Default: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utilizado en módulos de ejecución directa o lógica simple.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ls, cd, cp, chmod, cat, whoami, ps, find, grep, mv…</a:t>
            </a: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Usados para procesamiento simple de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argumentos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u otros parámetros.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execute, execute_with_token, powerpick, …</a:t>
            </a: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Algunos que interactúan con el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sistema de archivos local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upload, download, reg_dump_trans, …</a:t>
            </a: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Caso de lógica más compleja o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multi-request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tcpconnect</a:t>
            </a:r>
            <a:endParaRPr lang="es-ES" sz="12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adroTexto 16">
            <a:extLst>
              <a:ext uri="{FF2B5EF4-FFF2-40B4-BE49-F238E27FC236}">
                <a16:creationId xmlns:a16="http://schemas.microsoft.com/office/drawing/2014/main" id="{1272FADC-0580-F67D-1ADC-E7896C23F990}"/>
              </a:ext>
            </a:extLst>
          </p:cNvPr>
          <p:cNvSpPr/>
          <p:nvPr/>
        </p:nvSpPr>
        <p:spPr>
          <a:xfrm>
            <a:off x="653200" y="1381951"/>
            <a:ext cx="9594720" cy="1268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Dispatcher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s </a:t>
            </a:r>
            <a:r>
              <a:rPr lang="es-ES" sz="20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(</a:t>
            </a:r>
            <a:r>
              <a:rPr lang="es-ES" sz="20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resolución de tareas</a:t>
            </a:r>
            <a:r>
              <a:rPr lang="es-ES" sz="20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:</a:t>
            </a: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5983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21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02CC63-A496-14DE-58CF-6F0ABAD3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sp>
        <p:nvSpPr>
          <p:cNvPr id="4" name="CuadroTexto 16">
            <a:extLst>
              <a:ext uri="{FF2B5EF4-FFF2-40B4-BE49-F238E27FC236}">
                <a16:creationId xmlns:a16="http://schemas.microsoft.com/office/drawing/2014/main" id="{CF679AF3-2B61-30C1-56E1-18D059C16852}"/>
              </a:ext>
            </a:extLst>
          </p:cNvPr>
          <p:cNvSpPr/>
          <p:nvPr/>
        </p:nvSpPr>
        <p:spPr>
          <a:xfrm>
            <a:off x="703440" y="2375612"/>
            <a:ext cx="10886280" cy="33225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Compilers</a:t>
            </a:r>
            <a:r>
              <a:rPr lang="es-ES" sz="24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: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encapsulan los módulos en función del ejecutor utilizado: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Código en raw</a:t>
            </a: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 (eval, CsharpCodeProvider)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Código compilado</a:t>
            </a: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 (ClassLoader, Assembly.Load, System.Reflection.Emit)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Compilación </a:t>
            </a: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con contenedor de Docker (Java)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Compilación </a:t>
            </a: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local con CSC (.NET)</a:t>
            </a: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Formaters: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procesan las respuestas de los módulos y les dan el formato adecuado.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Default, columns, columns_header, pspy</a:t>
            </a: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sp>
        <p:nvSpPr>
          <p:cNvPr id="5" name="CuadroTexto 16">
            <a:extLst>
              <a:ext uri="{FF2B5EF4-FFF2-40B4-BE49-F238E27FC236}">
                <a16:creationId xmlns:a16="http://schemas.microsoft.com/office/drawing/2014/main" id="{1272FADC-0580-F67D-1ADC-E7896C23F990}"/>
              </a:ext>
            </a:extLst>
          </p:cNvPr>
          <p:cNvSpPr/>
          <p:nvPr/>
        </p:nvSpPr>
        <p:spPr>
          <a:xfrm>
            <a:off x="653200" y="1381951"/>
            <a:ext cx="9594720" cy="1268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Compiler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s </a:t>
            </a:r>
            <a:r>
              <a:rPr lang="es-ES" sz="20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(and) </a:t>
            </a:r>
            <a:r>
              <a:rPr lang="es-ES" sz="3600" b="1" u="sng" spc="-1" dirty="0">
                <a:solidFill>
                  <a:srgbClr val="000000"/>
                </a:solidFill>
                <a:latin typeface="Source Sans Pro"/>
                <a:ea typeface="Source Sans Pro"/>
              </a:rPr>
              <a:t>Formaters</a:t>
            </a:r>
            <a:r>
              <a:rPr lang="es-ES" sz="36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:</a:t>
            </a: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6181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8"/>
          <p:cNvPicPr/>
          <p:nvPr/>
        </p:nvPicPr>
        <p:blipFill>
          <a:blip r:embed="rId2"/>
          <a:stretch/>
        </p:blipFill>
        <p:spPr>
          <a:xfrm>
            <a:off x="0" y="171000"/>
            <a:ext cx="12191400" cy="886320"/>
          </a:xfrm>
          <a:prstGeom prst="rect">
            <a:avLst/>
          </a:prstGeom>
          <a:ln w="0">
            <a:noFill/>
          </a:ln>
        </p:spPr>
      </p:pic>
      <p:pic>
        <p:nvPicPr>
          <p:cNvPr id="42" name="14 Imagen" descr="EH_Blanco.png"/>
          <p:cNvPicPr/>
          <p:nvPr/>
        </p:nvPicPr>
        <p:blipFill>
          <a:blip r:embed="rId3"/>
          <a:stretch/>
        </p:blipFill>
        <p:spPr>
          <a:xfrm>
            <a:off x="114120" y="130680"/>
            <a:ext cx="1144080" cy="957600"/>
          </a:xfrm>
          <a:prstGeom prst="rect">
            <a:avLst/>
          </a:prstGeom>
          <a:ln w="0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FB8A2B-8746-717B-A30E-68C573CD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19" y="1487956"/>
            <a:ext cx="2384281" cy="4811247"/>
          </a:xfrm>
          <a:prstGeom prst="rect">
            <a:avLst/>
          </a:prstGeom>
        </p:spPr>
      </p:pic>
      <p:sp>
        <p:nvSpPr>
          <p:cNvPr id="9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CE5C6-604D-D2FB-6A96-D25635DC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7" y="1250341"/>
            <a:ext cx="9455085" cy="528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9029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8"/>
          <p:cNvPicPr/>
          <p:nvPr/>
        </p:nvPicPr>
        <p:blipFill>
          <a:blip r:embed="rId2"/>
          <a:stretch/>
        </p:blipFill>
        <p:spPr>
          <a:xfrm>
            <a:off x="0" y="171000"/>
            <a:ext cx="12191400" cy="886320"/>
          </a:xfrm>
          <a:prstGeom prst="rect">
            <a:avLst/>
          </a:prstGeom>
          <a:ln w="0">
            <a:noFill/>
          </a:ln>
        </p:spPr>
      </p:pic>
      <p:pic>
        <p:nvPicPr>
          <p:cNvPr id="42" name="14 Imagen" descr="EH_Blanco.png"/>
          <p:cNvPicPr/>
          <p:nvPr/>
        </p:nvPicPr>
        <p:blipFill>
          <a:blip r:embed="rId3"/>
          <a:stretch/>
        </p:blipFill>
        <p:spPr>
          <a:xfrm>
            <a:off x="114120" y="130680"/>
            <a:ext cx="1144080" cy="957600"/>
          </a:xfrm>
          <a:prstGeom prst="rect">
            <a:avLst/>
          </a:prstGeom>
          <a:ln w="0">
            <a:noFill/>
          </a:ln>
        </p:spPr>
      </p:pic>
      <p:pic>
        <p:nvPicPr>
          <p:cNvPr id="44" name="Imagen 43"/>
          <p:cNvPicPr/>
          <p:nvPr/>
        </p:nvPicPr>
        <p:blipFill>
          <a:blip r:embed="rId4"/>
          <a:stretch/>
        </p:blipFill>
        <p:spPr>
          <a:xfrm>
            <a:off x="4122165" y="1288933"/>
            <a:ext cx="3947070" cy="3947070"/>
          </a:xfrm>
          <a:prstGeom prst="rect">
            <a:avLst/>
          </a:prstGeom>
          <a:ln w="0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FB8A2B-8746-717B-A30E-68C573CDC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119" y="1487956"/>
            <a:ext cx="2384281" cy="4811247"/>
          </a:xfrm>
          <a:prstGeom prst="rect">
            <a:avLst/>
          </a:prstGeom>
        </p:spPr>
      </p:pic>
      <p:sp>
        <p:nvSpPr>
          <p:cNvPr id="7" name="Shape 224">
            <a:extLst>
              <a:ext uri="{FF2B5EF4-FFF2-40B4-BE49-F238E27FC236}">
                <a16:creationId xmlns:a16="http://schemas.microsoft.com/office/drawing/2014/main" id="{603EB5A5-C50C-48AD-8103-68EC4C22E9CE}"/>
              </a:ext>
            </a:extLst>
          </p:cNvPr>
          <p:cNvSpPr txBox="1">
            <a:spLocks/>
          </p:cNvSpPr>
          <p:nvPr/>
        </p:nvSpPr>
        <p:spPr>
          <a:xfrm>
            <a:off x="1980900" y="5378714"/>
            <a:ext cx="8229600" cy="131764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s-ES" sz="4800" dirty="0">
                <a:solidFill>
                  <a:schemeClr val="dk1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Calibri" panose="020F0502020204030204"/>
              </a:rPr>
              <a:t>¡MUCHAS GRACIAS!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/>
              <a:buNone/>
            </a:pPr>
            <a:r>
              <a:rPr lang="es-ES" sz="4800" b="1" dirty="0">
                <a:solidFill>
                  <a:schemeClr val="dk1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ESKERRIK ASKO!</a:t>
            </a:r>
          </a:p>
        </p:txBody>
      </p:sp>
      <p:sp>
        <p:nvSpPr>
          <p:cNvPr id="9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637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8"/>
          <p:cNvPicPr/>
          <p:nvPr/>
        </p:nvPicPr>
        <p:blipFill>
          <a:blip r:embed="rId2"/>
          <a:stretch/>
        </p:blipFill>
        <p:spPr>
          <a:xfrm>
            <a:off x="0" y="171000"/>
            <a:ext cx="12191400" cy="886320"/>
          </a:xfrm>
          <a:prstGeom prst="rect">
            <a:avLst/>
          </a:prstGeom>
          <a:ln w="0">
            <a:noFill/>
          </a:ln>
        </p:spPr>
      </p:pic>
      <p:pic>
        <p:nvPicPr>
          <p:cNvPr id="42" name="14 Imagen" descr="EH_Blanco.png"/>
          <p:cNvPicPr/>
          <p:nvPr/>
        </p:nvPicPr>
        <p:blipFill>
          <a:blip r:embed="rId3"/>
          <a:stretch/>
        </p:blipFill>
        <p:spPr>
          <a:xfrm>
            <a:off x="114120" y="130680"/>
            <a:ext cx="1144080" cy="957600"/>
          </a:xfrm>
          <a:prstGeom prst="rect">
            <a:avLst/>
          </a:prstGeom>
          <a:ln w="0">
            <a:noFill/>
          </a:ln>
        </p:spPr>
      </p:pic>
      <p:sp>
        <p:nvSpPr>
          <p:cNvPr id="43" name="Rectángulo 10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3760C1FF-EB90-666C-7369-0633A294DC27}"/>
              </a:ext>
            </a:extLst>
          </p:cNvPr>
          <p:cNvSpPr/>
          <p:nvPr/>
        </p:nvSpPr>
        <p:spPr>
          <a:xfrm>
            <a:off x="602280" y="134037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¿Cuál es el objetivo del taller?</a:t>
            </a:r>
            <a:endParaRPr lang="es-ES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16">
            <a:extLst>
              <a:ext uri="{FF2B5EF4-FFF2-40B4-BE49-F238E27FC236}">
                <a16:creationId xmlns:a16="http://schemas.microsoft.com/office/drawing/2014/main" id="{2095615E-30CE-8C6B-194C-6D3DF511CF60}"/>
              </a:ext>
            </a:extLst>
          </p:cNvPr>
          <p:cNvSpPr/>
          <p:nvPr/>
        </p:nvSpPr>
        <p:spPr>
          <a:xfrm>
            <a:off x="686160" y="2534249"/>
            <a:ext cx="11106772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Conocer la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estructura interna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de Kraken.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Aprender a utilizar Kraken de forma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práctica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Entender la necesidad de realizar una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explotación segura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Conocer la importancia de un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diseño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que permita: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Mejorar en la 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Escalabilidad y Modularidad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Mentalidad de elaboración de un </a:t>
            </a:r>
            <a:r>
              <a:rPr lang="es-ES" sz="2400" b="1" spc="-1" dirty="0">
                <a:solidFill>
                  <a:srgbClr val="000000"/>
                </a:solidFill>
                <a:latin typeface="Source Sans Pro"/>
                <a:ea typeface="Source Sans Pro"/>
              </a:rPr>
              <a:t>Arsenal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spc="-1" dirty="0">
                <a:solidFill>
                  <a:srgbClr val="000000"/>
                </a:solidFill>
                <a:latin typeface="Source Sans Pro"/>
                <a:ea typeface="Source Sans Pro"/>
              </a:rPr>
              <a:t>Construcción de herramientas complejas que nos simplifique la vida.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400" strike="noStrike" spc="-1" dirty="0">
              <a:solidFill>
                <a:srgbClr val="000000"/>
              </a:solidFill>
              <a:latin typeface="Source Sans Pro"/>
              <a:ea typeface="Source Sans Pro"/>
            </a:endParaRPr>
          </a:p>
        </p:txBody>
      </p:sp>
      <p:pic>
        <p:nvPicPr>
          <p:cNvPr id="4" name="Imagen 3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01C315F0-B4A8-9B43-D1C9-690BDCF0FD8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734348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CuadroTexto 16"/>
          <p:cNvSpPr/>
          <p:nvPr/>
        </p:nvSpPr>
        <p:spPr>
          <a:xfrm>
            <a:off x="602280" y="134037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¿Qué es Kraken</a:t>
            </a:r>
            <a:r>
              <a:rPr lang="es-ES" sz="3600" b="1" spc="-1" dirty="0">
                <a:solidFill>
                  <a:srgbClr val="000000"/>
                </a:solidFill>
                <a:latin typeface="Source Sans Pro"/>
                <a:ea typeface="Source Sans Pro"/>
              </a:rPr>
              <a:t>?</a:t>
            </a:r>
            <a:endParaRPr lang="es-ES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8B1B5BD3-EEA1-819C-4567-46E46BF888C0}"/>
              </a:ext>
            </a:extLst>
          </p:cNvPr>
          <p:cNvSpPr/>
          <p:nvPr/>
        </p:nvSpPr>
        <p:spPr>
          <a:xfrm>
            <a:off x="703440" y="2713358"/>
            <a:ext cx="959472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Un Orquestador de Webshells (</a:t>
            </a: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PHP, JSP, ASPX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Un Framework para post-explotación vía Web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Un proyecto centrado en la Evasión de Defensas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Una herramienta escalable y customizable</a:t>
            </a:r>
            <a:endParaRPr lang="es-ES" sz="2400" spc="-1" dirty="0">
              <a:solidFill>
                <a:srgbClr val="000000"/>
              </a:solidFill>
              <a:latin typeface="Source Sans Pro"/>
              <a:ea typeface="Source Sans Pro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Link: 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  <a:hlinkClick r:id="rId7"/>
              </a:rPr>
              <a:t>https://github.com/kraken-ng/Kraken</a:t>
            </a: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2DA45-A5D4-540C-3495-9DB1C00B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57" y="2033782"/>
            <a:ext cx="2982354" cy="298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CuadroTexto 16"/>
          <p:cNvSpPr/>
          <p:nvPr/>
        </p:nvSpPr>
        <p:spPr>
          <a:xfrm>
            <a:off x="602280" y="134037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Características principales</a:t>
            </a:r>
            <a:endParaRPr lang="es-ES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8B1B5BD3-EEA1-819C-4567-46E46BF888C0}"/>
              </a:ext>
            </a:extLst>
          </p:cNvPr>
          <p:cNvSpPr/>
          <p:nvPr/>
        </p:nvSpPr>
        <p:spPr>
          <a:xfrm>
            <a:off x="703440" y="2336285"/>
            <a:ext cx="10886280" cy="2491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Se evita la </a:t>
            </a:r>
            <a:r>
              <a:rPr lang="es-ES" sz="24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ejecución de comandos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La reimplementación de los comandos a partir de módulos en el lenguaje nativo.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Los módulos son piezas de código que buscan replicar la misma funcionalidad que realiza el comando o permite obtener información similar.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Multi-lenguaje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(soporta PHP, JAVA y NET).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Multi-versión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(se centra en la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retrocompatibilidad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Carga dinámica y compilación sin dependencias.</a:t>
            </a: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 descr="Java Logo, symbol, meaning, history, PNG, brand">
            <a:extLst>
              <a:ext uri="{FF2B5EF4-FFF2-40B4-BE49-F238E27FC236}">
                <a16:creationId xmlns:a16="http://schemas.microsoft.com/office/drawing/2014/main" id="{BC2814DF-73CA-7F33-29DB-FED1B690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7015">
            <a:off x="10614655" y="5444577"/>
            <a:ext cx="1762812" cy="99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8E35A8-8DC4-4918-5D89-B6526F3A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5892">
            <a:off x="9289295" y="5635361"/>
            <a:ext cx="1378811" cy="7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4C33F50-E9DC-E74F-D782-DC8D9476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221">
            <a:off x="10032916" y="4190283"/>
            <a:ext cx="1737928" cy="17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838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CuadroTexto 16"/>
          <p:cNvSpPr/>
          <p:nvPr/>
        </p:nvSpPr>
        <p:spPr>
          <a:xfrm>
            <a:off x="602280" y="134037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¿Por qué es útil para un </a:t>
            </a:r>
            <a:r>
              <a:rPr lang="es-ES" sz="3600" b="1" strike="noStrike" spc="-1" dirty="0">
                <a:solidFill>
                  <a:schemeClr val="accent1"/>
                </a:solidFill>
                <a:latin typeface="Source Sans Pro"/>
                <a:ea typeface="Source Sans Pro"/>
              </a:rPr>
              <a:t>Pentester</a:t>
            </a: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?</a:t>
            </a:r>
            <a:endParaRPr lang="es-ES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8B1B5BD3-EEA1-819C-4567-46E46BF888C0}"/>
              </a:ext>
            </a:extLst>
          </p:cNvPr>
          <p:cNvSpPr/>
          <p:nvPr/>
        </p:nvSpPr>
        <p:spPr>
          <a:xfrm>
            <a:off x="703440" y="2336285"/>
            <a:ext cx="1088628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Permite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evadir políticas de bloqueo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(AppLocker, Disabled functions, etc)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Permite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evadir soluciones de seguridad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(AV, EDRs, etc)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Permite al operador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ejecutar código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pero también comandos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Soporte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para versiones antiguas o muy concretas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TTY completito y cómodo (tabs, suggest, history, searches, etc)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Histórico de comandos (modo simple o modo extendido)</a:t>
            </a: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1923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CuadroTexto 16"/>
          <p:cNvSpPr/>
          <p:nvPr/>
        </p:nvSpPr>
        <p:spPr>
          <a:xfrm>
            <a:off x="602280" y="1340371"/>
            <a:ext cx="9594720" cy="16997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¿Por qué es útil para un </a:t>
            </a:r>
            <a:r>
              <a:rPr lang="es-ES" sz="3600" b="1" strike="noStrike" spc="-1" dirty="0">
                <a:solidFill>
                  <a:srgbClr val="FF0000"/>
                </a:solidFill>
                <a:latin typeface="Source Sans Pro"/>
                <a:ea typeface="Source Sans Pro"/>
              </a:rPr>
              <a:t>Red Teamer</a:t>
            </a:r>
            <a:r>
              <a:rPr lang="es-ES" sz="3600" b="1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?</a:t>
            </a:r>
            <a:endParaRPr lang="es-ES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8B1B5BD3-EEA1-819C-4567-46E46BF888C0}"/>
              </a:ext>
            </a:extLst>
          </p:cNvPr>
          <p:cNvSpPr/>
          <p:nvPr/>
        </p:nvSpPr>
        <p:spPr>
          <a:xfrm>
            <a:off x="703440" y="2336285"/>
            <a:ext cx="1088628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Permite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realizar un primer contacto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con el sistema comprometido sin ejecutar ningún comando (útil de cara a no ser detectado)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Minimizar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el uso de herramientas sobre la máquina víctima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Posibilidad de </a:t>
            </a:r>
            <a:r>
              <a:rPr lang="es-ES" sz="2400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elevar y mantener</a:t>
            </a: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 el contexto privilegiado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Realizar técnicas de descubrimiento, acceso a credenciales y mov. lateral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400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&lt;ctrl+c&gt; pentester &lt;ctrl+v&gt;</a:t>
            </a:r>
            <a:endParaRPr lang="es-ES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0866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CA4AA4AD-37A6-DFAB-0F97-C3C4C189B7DB}"/>
              </a:ext>
            </a:extLst>
          </p:cNvPr>
          <p:cNvSpPr/>
          <p:nvPr/>
        </p:nvSpPr>
        <p:spPr>
          <a:xfrm>
            <a:off x="1170000" y="2579109"/>
            <a:ext cx="9594720" cy="18844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1" u="sng" strike="noStrike" spc="-1" dirty="0">
                <a:solidFill>
                  <a:srgbClr val="000000"/>
                </a:solidFill>
                <a:latin typeface="Source Sans Pro"/>
                <a:ea typeface="Source Sans Pro"/>
              </a:rPr>
              <a:t>MÓDULOS DE KRAKEN</a:t>
            </a:r>
            <a:endParaRPr lang="es-ES" sz="4800" b="0" u="sng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9742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11"/>
          <p:cNvPicPr/>
          <p:nvPr/>
        </p:nvPicPr>
        <p:blipFill>
          <a:blip r:embed="rId2"/>
          <a:stretch/>
        </p:blipFill>
        <p:spPr>
          <a:xfrm>
            <a:off x="-11520" y="6626880"/>
            <a:ext cx="12206160" cy="297360"/>
          </a:xfrm>
          <a:prstGeom prst="rect">
            <a:avLst/>
          </a:prstGeom>
          <a:ln w="0">
            <a:noFill/>
          </a:ln>
        </p:spPr>
      </p:pic>
      <p:grpSp>
        <p:nvGrpSpPr>
          <p:cNvPr id="46" name="Grupo 5"/>
          <p:cNvGrpSpPr/>
          <p:nvPr/>
        </p:nvGrpSpPr>
        <p:grpSpPr>
          <a:xfrm>
            <a:off x="0" y="171000"/>
            <a:ext cx="12191400" cy="1071360"/>
            <a:chOff x="0" y="171000"/>
            <a:chExt cx="12191400" cy="1071360"/>
          </a:xfrm>
        </p:grpSpPr>
        <p:sp>
          <p:nvSpPr>
            <p:cNvPr id="47" name="CustomShape 4"/>
            <p:cNvSpPr/>
            <p:nvPr/>
          </p:nvSpPr>
          <p:spPr>
            <a:xfrm>
              <a:off x="236160" y="308520"/>
              <a:ext cx="933840" cy="933840"/>
            </a:xfrm>
            <a:prstGeom prst="flowChartOffpageConnector">
              <a:avLst/>
            </a:prstGeom>
            <a:blipFill rotWithShape="0">
              <a:blip r:embed="rId3"/>
              <a:srcRect/>
              <a:stretch/>
            </a:blip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8" name="Imagen 2"/>
            <p:cNvPicPr/>
            <p:nvPr/>
          </p:nvPicPr>
          <p:blipFill>
            <a:blip r:embed="rId4"/>
            <a:stretch/>
          </p:blipFill>
          <p:spPr>
            <a:xfrm>
              <a:off x="0" y="171000"/>
              <a:ext cx="12191400" cy="88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14 Imagen" descr="EH_Blanco.png"/>
            <p:cNvPicPr/>
            <p:nvPr/>
          </p:nvPicPr>
          <p:blipFill>
            <a:blip r:embed="rId5"/>
            <a:stretch/>
          </p:blipFill>
          <p:spPr>
            <a:xfrm>
              <a:off x="114120" y="180720"/>
              <a:ext cx="1187280" cy="993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0" name="8 Rectángulo"/>
          <p:cNvSpPr/>
          <p:nvPr/>
        </p:nvSpPr>
        <p:spPr>
          <a:xfrm>
            <a:off x="4550400" y="6620040"/>
            <a:ext cx="305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EUSKALHACK SECURITY CONGRESS VI</a:t>
            </a:r>
            <a:endParaRPr lang="es-E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sldNum" idx="4294967295"/>
          </p:nvPr>
        </p:nvSpPr>
        <p:spPr>
          <a:xfrm>
            <a:off x="11685960" y="6580080"/>
            <a:ext cx="391320" cy="35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1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8586C8-2A80-4EEA-9833-4F24FD969A27}" type="slidenum">
              <a:rPr lang="es-ES" sz="1200" b="1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es-ES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" name="Imagen 3" descr="Dibujo animado de un personaje con la boca abierta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10901880" y="-23400"/>
            <a:ext cx="1188360" cy="1680120"/>
          </a:xfrm>
          <a:prstGeom prst="rect">
            <a:avLst/>
          </a:prstGeom>
          <a:ln w="0">
            <a:noFill/>
          </a:ln>
        </p:spPr>
      </p:pic>
      <p:sp>
        <p:nvSpPr>
          <p:cNvPr id="54" name="Rectángulo 9"/>
          <p:cNvSpPr/>
          <p:nvPr/>
        </p:nvSpPr>
        <p:spPr>
          <a:xfrm>
            <a:off x="0" y="192960"/>
            <a:ext cx="12191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4800" b="0" strike="noStrike" spc="-1" dirty="0">
                <a:solidFill>
                  <a:srgbClr val="FFFFFF"/>
                </a:solidFill>
                <a:latin typeface="Berlin Sans FB"/>
                <a:ea typeface="DejaVu Sans"/>
              </a:rPr>
              <a:t>Post-Exploitation with Kraken</a:t>
            </a:r>
            <a:endParaRPr lang="es-E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921E64-47D1-4C62-42F5-094DA1C1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54" y="248400"/>
            <a:ext cx="7887463" cy="63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0FABB30-B7A0-9BAB-985F-840A39845798}"/>
              </a:ext>
            </a:extLst>
          </p:cNvPr>
          <p:cNvSpPr/>
          <p:nvPr/>
        </p:nvSpPr>
        <p:spPr>
          <a:xfrm>
            <a:off x="3082566" y="1057320"/>
            <a:ext cx="282804" cy="50795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4BF9F5E-FB15-F445-92CE-5148A2004A08}"/>
              </a:ext>
            </a:extLst>
          </p:cNvPr>
          <p:cNvSpPr/>
          <p:nvPr/>
        </p:nvSpPr>
        <p:spPr>
          <a:xfrm>
            <a:off x="3874418" y="1637866"/>
            <a:ext cx="282803" cy="31792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154F22-9CAD-D242-EAE4-30E167D7BCE5}"/>
              </a:ext>
            </a:extLst>
          </p:cNvPr>
          <p:cNvSpPr/>
          <p:nvPr/>
        </p:nvSpPr>
        <p:spPr>
          <a:xfrm>
            <a:off x="5453742" y="1104120"/>
            <a:ext cx="282803" cy="48064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0E503B-277B-2A6C-7927-05F29FA2D78F}"/>
              </a:ext>
            </a:extLst>
          </p:cNvPr>
          <p:cNvSpPr txBox="1"/>
          <p:nvPr/>
        </p:nvSpPr>
        <p:spPr>
          <a:xfrm>
            <a:off x="5304934" y="635371"/>
            <a:ext cx="6103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sng" dirty="0">
                <a:solidFill>
                  <a:srgbClr val="CC0000"/>
                </a:solidFill>
                <a:effectLst/>
                <a:latin typeface="Lexend"/>
              </a:rPr>
              <a:t>Soporte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sng" dirty="0">
                <a:solidFill>
                  <a:srgbClr val="CC0000"/>
                </a:solidFill>
                <a:effectLst/>
                <a:latin typeface="Lexend"/>
              </a:rPr>
              <a:t>Multi-lenguaje</a:t>
            </a:r>
            <a:endParaRPr lang="es-ES" sz="36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6916D7-C7F0-B21C-D772-0C5B75453C77}"/>
              </a:ext>
            </a:extLst>
          </p:cNvPr>
          <p:cNvSpPr txBox="1"/>
          <p:nvPr/>
        </p:nvSpPr>
        <p:spPr>
          <a:xfrm>
            <a:off x="5172959" y="3750962"/>
            <a:ext cx="6103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sng" dirty="0">
                <a:solidFill>
                  <a:schemeClr val="accent6"/>
                </a:solidFill>
                <a:effectLst/>
                <a:latin typeface="Lexend"/>
              </a:rPr>
              <a:t>Uso de enlaces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u="sng" dirty="0">
                <a:solidFill>
                  <a:schemeClr val="accent6"/>
                </a:solidFill>
                <a:latin typeface="Lexend"/>
              </a:rPr>
              <a:t>s</a:t>
            </a:r>
            <a:r>
              <a:rPr lang="es-ES" sz="3600" b="1" i="0" u="sng" dirty="0">
                <a:solidFill>
                  <a:schemeClr val="accent6"/>
                </a:solidFill>
                <a:effectLst/>
                <a:latin typeface="Lexend"/>
              </a:rPr>
              <a:t>imbólicos para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u="sng" dirty="0">
                <a:solidFill>
                  <a:schemeClr val="accent6"/>
                </a:solidFill>
                <a:latin typeface="Lexend"/>
              </a:rPr>
              <a:t>evitar duplicados</a:t>
            </a:r>
            <a:endParaRPr lang="es-ES" sz="3600" b="0" dirty="0">
              <a:solidFill>
                <a:schemeClr val="accent6"/>
              </a:solidFill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448265-7273-C580-2EF3-94D04D80471C}"/>
              </a:ext>
            </a:extLst>
          </p:cNvPr>
          <p:cNvSpPr txBox="1"/>
          <p:nvPr/>
        </p:nvSpPr>
        <p:spPr>
          <a:xfrm>
            <a:off x="5147820" y="2370010"/>
            <a:ext cx="6103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sng" dirty="0">
                <a:solidFill>
                  <a:schemeClr val="accent1"/>
                </a:solidFill>
                <a:effectLst/>
                <a:latin typeface="Lexend"/>
              </a:rPr>
              <a:t>Multi-version</a:t>
            </a:r>
            <a:endParaRPr lang="es-ES" sz="3600" b="0" dirty="0">
              <a:solidFill>
                <a:schemeClr val="accent1"/>
              </a:solidFill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2201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895</Words>
  <PresentationFormat>Panorámica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Berlin Sans FB</vt:lpstr>
      <vt:lpstr>Calibri</vt:lpstr>
      <vt:lpstr>Lexend</vt:lpstr>
      <vt:lpstr>Rajdhani</vt:lpstr>
      <vt:lpstr>Source Sans Pro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2023-05-02T08:49:20Z</dcterms:created>
  <dcterms:modified xsi:type="dcterms:W3CDTF">2023-06-23T23:08:19Z</dcterms:modified>
  <dc:language/>
</cp:coreProperties>
</file>