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76" r:id="rId6"/>
    <p:sldId id="277" r:id="rId7"/>
    <p:sldId id="278" r:id="rId8"/>
    <p:sldId id="281" r:id="rId9"/>
    <p:sldId id="279" r:id="rId10"/>
    <p:sldId id="280" r:id="rId11"/>
    <p:sldId id="283" r:id="rId12"/>
    <p:sldId id="282" r:id="rId13"/>
    <p:sldId id="285"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p:scale>
          <a:sx n="112" d="100"/>
          <a:sy n="112" d="100"/>
        </p:scale>
        <p:origin x="78" y="13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1/6/2022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1/6/2022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1/6/2022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2215991"/>
          </a:xfrm>
        </p:spPr>
        <p:txBody>
          <a:bodyPr lIns="0" tIns="0" rIns="0" bIns="0" anchor="t">
            <a:spAutoFit/>
          </a:bodyPr>
          <a:lstStyle/>
          <a:p>
            <a:r>
              <a:rPr lang="tr-TR" b="1" dirty="0" smtClean="0">
                <a:solidFill>
                  <a:schemeClr val="bg1"/>
                </a:solidFill>
              </a:rPr>
              <a:t>Sanal Bulut  Depolama Sistemi</a:t>
            </a:r>
            <a:r>
              <a:rPr lang="en-US" dirty="0" smtClean="0">
                <a:solidFill>
                  <a:schemeClr val="bg1"/>
                </a:solidFill>
              </a:rPr>
              <a:t/>
            </a:r>
            <a:br>
              <a:rPr lang="en-US" dirty="0" smtClean="0">
                <a:solidFill>
                  <a:schemeClr val="bg1"/>
                </a:solidFill>
              </a:rPr>
            </a:br>
            <a:r>
              <a:rPr lang="tr-TR" sz="4000" dirty="0" smtClean="0">
                <a:solidFill>
                  <a:schemeClr val="accent4">
                    <a:lumMod val="40000"/>
                    <a:lumOff val="60000"/>
                  </a:schemeClr>
                </a:solidFill>
              </a:rPr>
              <a:t>Sandık Grubu </a:t>
            </a:r>
            <a:endParaRPr lang="en-US" dirty="0">
              <a:solidFill>
                <a:schemeClr val="accent4">
                  <a:lumMod val="40000"/>
                  <a:lumOff val="60000"/>
                </a:schemeClr>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3" cstate="hqprint">
            <a:extLst>
              <a:ext uri="{BEBA8EAE-BF5A-486C-A8C5-ECC9F3942E4B}">
                <a14:imgProps xmlns:a14="http://schemas.microsoft.com/office/drawing/2010/main">
                  <a14:imgLayer r:embed="rId4">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016935" y="2081904"/>
            <a:ext cx="2158128" cy="2159438"/>
          </a:xfrm>
          <a:prstGeom prst="rect">
            <a:avLst/>
          </a:prstGeom>
        </p:spPr>
      </p:pic>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tr-TR" sz="7200" b="1" dirty="0" smtClean="0">
                <a:solidFill>
                  <a:schemeClr val="bg1"/>
                </a:solidFill>
              </a:rPr>
              <a:t>TEŞEKKÜRLER</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b="1" dirty="0" smtClean="0">
                <a:solidFill>
                  <a:schemeClr val="tx1">
                    <a:lumMod val="75000"/>
                    <a:lumOff val="25000"/>
                  </a:schemeClr>
                </a:solidFill>
              </a:rPr>
              <a:t>SANDIK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332510" y="1633874"/>
            <a:ext cx="3981536" cy="3503523"/>
          </a:xfrm>
          <a:prstGeom prst="rect">
            <a:avLst/>
          </a:prstGeom>
        </p:spPr>
        <p:txBody>
          <a:bodyPr wrap="square" lIns="0" tIns="0" rIns="0" bIns="0" anchor="t">
            <a:spAutoFit/>
          </a:bodyPr>
          <a:lstStyle/>
          <a:p>
            <a:pPr>
              <a:lnSpc>
                <a:spcPts val="1900"/>
              </a:lnSpc>
            </a:pPr>
            <a:r>
              <a:rPr lang="tr-TR" sz="1400" b="1" dirty="0" smtClean="0">
                <a:solidFill>
                  <a:schemeClr val="tx1">
                    <a:lumMod val="75000"/>
                    <a:lumOff val="25000"/>
                  </a:schemeClr>
                </a:solidFill>
                <a:cs typeface="Segoe UI" panose="020B0502040204020203" pitchFamily="34" charset="0"/>
              </a:rPr>
              <a:t>PROJE GELİŞTİREN EKİP ÜYELERİ:</a:t>
            </a:r>
          </a:p>
          <a:p>
            <a:pPr>
              <a:lnSpc>
                <a:spcPts val="1900"/>
              </a:lnSpc>
            </a:pPr>
            <a:endParaRPr lang="tr-TR" sz="1400" b="1" dirty="0" smtClean="0">
              <a:solidFill>
                <a:schemeClr val="tx1">
                  <a:lumMod val="75000"/>
                  <a:lumOff val="25000"/>
                </a:schemeClr>
              </a:solidFill>
              <a:cs typeface="Segoe UI" panose="020B0502040204020203" pitchFamily="34" charset="0"/>
            </a:endParaRPr>
          </a:p>
          <a:p>
            <a:pPr marL="285750" indent="-285750">
              <a:buFont typeface="Arial" panose="020B0604020202020204" pitchFamily="34" charset="0"/>
              <a:buChar char="•"/>
            </a:pPr>
            <a:r>
              <a:rPr lang="tr-TR" dirty="0" smtClean="0">
                <a:solidFill>
                  <a:schemeClr val="accent3">
                    <a:lumMod val="10000"/>
                  </a:schemeClr>
                </a:solidFill>
              </a:rPr>
              <a:t>Melih</a:t>
            </a:r>
            <a:r>
              <a:rPr lang="tr-TR" dirty="0">
                <a:solidFill>
                  <a:schemeClr val="accent3">
                    <a:lumMod val="10000"/>
                  </a:schemeClr>
                </a:solidFill>
              </a:rPr>
              <a:t> </a:t>
            </a:r>
            <a:r>
              <a:rPr lang="tr-TR" dirty="0" smtClean="0">
                <a:solidFill>
                  <a:schemeClr val="accent3">
                    <a:lumMod val="10000"/>
                  </a:schemeClr>
                </a:solidFill>
              </a:rPr>
              <a:t>ÇİÇEK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Harun </a:t>
            </a:r>
            <a:r>
              <a:rPr lang="tr-TR" dirty="0" smtClean="0"/>
              <a:t>ŞERLİ</a:t>
            </a:r>
          </a:p>
          <a:p>
            <a:pPr marL="285750" indent="-285750">
              <a:buFont typeface="Arial" panose="020B0604020202020204" pitchFamily="34" charset="0"/>
              <a:buChar char="•"/>
            </a:pPr>
            <a:endParaRPr lang="tr-TR" sz="1400" dirty="0" smtClean="0"/>
          </a:p>
          <a:p>
            <a:pPr marL="285750" indent="-285750">
              <a:buFont typeface="Arial" panose="020B0604020202020204" pitchFamily="34" charset="0"/>
              <a:buChar char="•"/>
            </a:pPr>
            <a:r>
              <a:rPr lang="tr-TR" dirty="0" smtClean="0"/>
              <a:t>Berat BAL</a:t>
            </a:r>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tr-TR" dirty="0"/>
              <a:t>Ekrem </a:t>
            </a:r>
            <a:r>
              <a:rPr lang="tr-TR" dirty="0" smtClean="0"/>
              <a:t>SİVRİKAYA</a:t>
            </a:r>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tr-TR" dirty="0" smtClean="0"/>
              <a:t>Oğuzcan </a:t>
            </a:r>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tr-TR" dirty="0"/>
              <a:t>Serap HERKİLOĞLU</a:t>
            </a:r>
            <a:r>
              <a:rPr lang="tr-TR" sz="1400" dirty="0"/>
              <a:t/>
            </a:r>
            <a:br>
              <a:rPr lang="tr-TR" sz="1400" dirty="0"/>
            </a:br>
            <a:endParaRPr lang="en-US" sz="1400" b="1" dirty="0">
              <a:solidFill>
                <a:schemeClr val="tx1">
                  <a:lumMod val="75000"/>
                  <a:lumOff val="25000"/>
                </a:schemeClr>
              </a:solidFill>
              <a:cs typeface="Segoe UI" panose="020B0502040204020203" pitchFamily="34" charset="0"/>
            </a:endParaRPr>
          </a:p>
        </p:txBody>
      </p: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8716" y="1075385"/>
            <a:ext cx="5020066" cy="5023114"/>
          </a:xfrm>
          <a:prstGeom prst="rect">
            <a:avLst/>
          </a:prstGeom>
        </p:spPr>
      </p:pic>
    </p:spTree>
    <p:extLst>
      <p:ext uri="{BB962C8B-B14F-4D97-AF65-F5344CB8AC3E}">
        <p14:creationId xmlns:p14="http://schemas.microsoft.com/office/powerpoint/2010/main" val="2275478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b="1" dirty="0" smtClean="0">
                <a:solidFill>
                  <a:schemeClr val="tx1">
                    <a:lumMod val="75000"/>
                    <a:lumOff val="25000"/>
                  </a:schemeClr>
                </a:solidFill>
              </a:rPr>
              <a:t>SANDIK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sz="1600" dirty="0" smtClean="0">
                <a:solidFill>
                  <a:schemeClr val="tx2">
                    <a:lumMod val="10000"/>
                  </a:schemeClr>
                </a:solidFill>
              </a:rPr>
              <a:t>DOKÜMANTASYON</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xmlns=""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sz="1600" dirty="0" smtClean="0">
                <a:solidFill>
                  <a:schemeClr val="accent3">
                    <a:lumMod val="10000"/>
                  </a:schemeClr>
                </a:solidFill>
              </a:rPr>
              <a:t>BACK- END</a:t>
            </a:r>
            <a:endParaRPr lang="en-US" sz="1600" dirty="0">
              <a:solidFill>
                <a:schemeClr val="accent3">
                  <a:lumMod val="10000"/>
                </a:schemeClr>
              </a:solidFill>
            </a:endParaRP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xmlns=""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tr-TR" sz="1600" dirty="0" smtClean="0">
                <a:solidFill>
                  <a:schemeClr val="tx2">
                    <a:lumMod val="10000"/>
                  </a:schemeClr>
                </a:solidFill>
              </a:rPr>
              <a:t>ŞİFRELEME</a:t>
            </a:r>
            <a:endParaRPr lang="en-US" sz="1600" dirty="0">
              <a:solidFill>
                <a:schemeClr val="tx2">
                  <a:lumMod val="10000"/>
                </a:schemeClr>
              </a:solidFill>
            </a:endParaRP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xmlns=""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587500" y="1613877"/>
            <a:ext cx="3771900"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600" dirty="0" smtClean="0">
                <a:solidFill>
                  <a:schemeClr val="accent1">
                    <a:lumMod val="10000"/>
                  </a:schemeClr>
                </a:solidFill>
              </a:rPr>
              <a:t>VERİ TABANI YÖNETİMİ</a:t>
            </a:r>
            <a:endParaRPr lang="en-US" sz="1600" dirty="0">
              <a:solidFill>
                <a:schemeClr val="accent1">
                  <a:lumMod val="10000"/>
                </a:schemeClr>
              </a:solidFill>
            </a:endParaRP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xmlns=""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600" dirty="0" smtClean="0">
                <a:solidFill>
                  <a:schemeClr val="tx2">
                    <a:lumMod val="10000"/>
                  </a:schemeClr>
                </a:solidFill>
              </a:rPr>
              <a:t>FRONT- END</a:t>
            </a:r>
            <a:endParaRPr lang="en-US" sz="1600" dirty="0">
              <a:solidFill>
                <a:schemeClr val="tx2">
                  <a:lumMod val="10000"/>
                </a:schemeClr>
              </a:solidFill>
            </a:endParaRP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xmlns=""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smtClean="0">
                <a:solidFill>
                  <a:schemeClr val="accent1">
                    <a:lumMod val="10000"/>
                  </a:schemeClr>
                </a:solidFill>
              </a:rPr>
              <a:t>SERVER</a:t>
            </a:r>
            <a:endParaRPr lang="en-US" sz="1600" dirty="0">
              <a:solidFill>
                <a:schemeClr val="accent1">
                  <a:lumMod val="10000"/>
                </a:schemeClr>
              </a:solidFill>
            </a:endParaRP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xmlns=""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b="1" dirty="0" smtClean="0">
                <a:solidFill>
                  <a:schemeClr val="tx1">
                    <a:lumMod val="75000"/>
                    <a:lumOff val="25000"/>
                  </a:schemeClr>
                </a:solidFill>
              </a:rPr>
              <a:t>SANDIK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xmlns=""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xmlns=""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xmlns=""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xmlns=""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xmlns=""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246221"/>
          </a:xfrm>
          <a:prstGeom prst="rect">
            <a:avLst/>
          </a:prstGeom>
        </p:spPr>
        <p:txBody>
          <a:bodyPr wrap="square" lIns="0" tIns="0" rIns="0" bIns="0">
            <a:spAutoFit/>
          </a:bodyPr>
          <a:lstStyle/>
          <a:p>
            <a:pPr algn="ctr"/>
            <a:r>
              <a:rPr lang="tr-TR" sz="1600" b="1" dirty="0" smtClean="0">
                <a:solidFill>
                  <a:schemeClr val="bg1"/>
                </a:solidFill>
              </a:rPr>
              <a:t>BACK- END</a:t>
            </a:r>
            <a:endParaRPr lang="en-US" sz="1600" b="1" dirty="0">
              <a:solidFill>
                <a:schemeClr val="bg1"/>
              </a:solidFill>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7573195" y="2886560"/>
            <a:ext cx="1371600" cy="246221"/>
          </a:xfrm>
          <a:prstGeom prst="rect">
            <a:avLst/>
          </a:prstGeom>
        </p:spPr>
        <p:txBody>
          <a:bodyPr wrap="square" lIns="0" tIns="0" rIns="0" bIns="0">
            <a:spAutoFit/>
          </a:bodyPr>
          <a:lstStyle/>
          <a:p>
            <a:pPr algn="ctr"/>
            <a:r>
              <a:rPr lang="tr-TR" sz="1600" b="1" dirty="0" smtClean="0">
                <a:solidFill>
                  <a:schemeClr val="bg1"/>
                </a:solidFill>
              </a:rPr>
              <a:t>ŞİFRELEME</a:t>
            </a:r>
            <a:endParaRPr lang="en-US" sz="1600" b="1" dirty="0">
              <a:solidFill>
                <a:schemeClr val="bg1"/>
              </a:solidFill>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tr-TR" sz="1600" b="1" dirty="0" smtClean="0">
                <a:solidFill>
                  <a:schemeClr val="bg1"/>
                </a:solidFill>
              </a:rPr>
              <a:t>VERİ TABANI YÖNETİMİ</a:t>
            </a:r>
            <a:endParaRPr lang="en-US" sz="1600" b="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3242324" y="2890785"/>
            <a:ext cx="1371600" cy="246221"/>
          </a:xfrm>
          <a:prstGeom prst="rect">
            <a:avLst/>
          </a:prstGeom>
        </p:spPr>
        <p:txBody>
          <a:bodyPr wrap="square" lIns="0" tIns="0" rIns="0" bIns="0">
            <a:spAutoFit/>
          </a:bodyPr>
          <a:lstStyle/>
          <a:p>
            <a:pPr algn="ctr"/>
            <a:r>
              <a:rPr lang="tr-TR" sz="1600" b="1" dirty="0" smtClean="0">
                <a:solidFill>
                  <a:schemeClr val="bg1"/>
                </a:solidFill>
              </a:rPr>
              <a:t>FRONT- END</a:t>
            </a:r>
            <a:endParaRPr lang="en-US" sz="1600" b="1" dirty="0">
              <a:solidFill>
                <a:schemeClr val="bg1"/>
              </a:solidFill>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74626"/>
          </a:xfrm>
          <a:prstGeom prst="rect">
            <a:avLst/>
          </a:prstGeom>
        </p:spPr>
        <p:txBody>
          <a:bodyPr wrap="square" lIns="0" tIns="0" rIns="0" bIns="0" anchor="t">
            <a:spAutoFit/>
          </a:bodyPr>
          <a:lstStyle/>
          <a:p>
            <a:pPr algn="just">
              <a:lnSpc>
                <a:spcPts val="1900"/>
              </a:lnSpc>
            </a:pPr>
            <a:r>
              <a:rPr lang="tr-TR" sz="1400" dirty="0" smtClean="0">
                <a:solidFill>
                  <a:schemeClr val="accent2">
                    <a:lumMod val="10000"/>
                  </a:schemeClr>
                </a:solidFill>
                <a:cs typeface="Segoe UI" panose="020B0502040204020203" pitchFamily="34" charset="0"/>
              </a:rPr>
              <a:t>Web tasarım olarak kullanıcı ara yüzleri tasarımda şifreleme ve kontrolleri sağlanmıştır. </a:t>
            </a:r>
            <a:endParaRPr lang="en-US" sz="1400" dirty="0">
              <a:solidFill>
                <a:schemeClr val="accent2">
                  <a:lumMod val="10000"/>
                </a:schemeClr>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223394"/>
          </a:xfrm>
          <a:prstGeom prst="rect">
            <a:avLst/>
          </a:prstGeom>
        </p:spPr>
        <p:txBody>
          <a:bodyPr wrap="square" lIns="0" tIns="0" rIns="0" bIns="0" anchor="t">
            <a:spAutoFit/>
          </a:bodyPr>
          <a:lstStyle/>
          <a:p>
            <a:pPr algn="ctr">
              <a:lnSpc>
                <a:spcPts val="1900"/>
              </a:lnSpc>
            </a:pPr>
            <a:endParaRPr lang="en-US" sz="1400" dirty="0">
              <a:solidFill>
                <a:schemeClr val="tx2">
                  <a:lumMod val="10000"/>
                </a:schemeClr>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949252"/>
          </a:xfrm>
          <a:prstGeom prst="rect">
            <a:avLst/>
          </a:prstGeom>
        </p:spPr>
        <p:txBody>
          <a:bodyPr wrap="square" lIns="0" tIns="0" rIns="0" bIns="0" anchor="t">
            <a:spAutoFit/>
          </a:bodyPr>
          <a:lstStyle/>
          <a:p>
            <a:pPr algn="just">
              <a:lnSpc>
                <a:spcPts val="1900"/>
              </a:lnSpc>
            </a:pPr>
            <a:r>
              <a:rPr lang="tr-TR" sz="1400" dirty="0">
                <a:solidFill>
                  <a:schemeClr val="accent2">
                    <a:lumMod val="10000"/>
                  </a:schemeClr>
                </a:solidFill>
                <a:cs typeface="Segoe UI" panose="020B0502040204020203" pitchFamily="34" charset="0"/>
              </a:rPr>
              <a:t>Veritabanı yönetiminde MySQL tercih </a:t>
            </a:r>
            <a:r>
              <a:rPr lang="tr-TR" sz="1400" dirty="0" smtClean="0">
                <a:solidFill>
                  <a:schemeClr val="accent2">
                    <a:lumMod val="10000"/>
                  </a:schemeClr>
                </a:solidFill>
                <a:cs typeface="Segoe UI" panose="020B0502040204020203" pitchFamily="34" charset="0"/>
              </a:rPr>
              <a:t>edilmiştir. Tutulan verilerin kime ait olduğu fark etmeden </a:t>
            </a:r>
            <a:r>
              <a:rPr lang="tr-TR" sz="1400" dirty="0" err="1" smtClean="0">
                <a:solidFill>
                  <a:schemeClr val="accent2">
                    <a:lumMod val="10000"/>
                  </a:schemeClr>
                </a:solidFill>
                <a:cs typeface="Segoe UI" panose="020B0502040204020203" pitchFamily="34" charset="0"/>
              </a:rPr>
              <a:t>guid</a:t>
            </a:r>
            <a:r>
              <a:rPr lang="tr-TR" sz="1400" dirty="0" smtClean="0">
                <a:solidFill>
                  <a:schemeClr val="accent2">
                    <a:lumMod val="10000"/>
                  </a:schemeClr>
                </a:solidFill>
                <a:cs typeface="Segoe UI" panose="020B0502040204020203" pitchFamily="34" charset="0"/>
              </a:rPr>
              <a:t> olarak aynı dosyanın yüklenmesi sağlanmıştır.    </a:t>
            </a:r>
            <a:endParaRPr lang="en-US" sz="1400" dirty="0">
              <a:solidFill>
                <a:schemeClr val="accent2">
                  <a:lumMod val="10000"/>
                </a:schemeClr>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218282"/>
          </a:xfrm>
          <a:prstGeom prst="rect">
            <a:avLst/>
          </a:prstGeom>
        </p:spPr>
        <p:txBody>
          <a:bodyPr wrap="square" lIns="0" tIns="0" rIns="0" bIns="0" anchor="t">
            <a:spAutoFit/>
          </a:bodyPr>
          <a:lstStyle/>
          <a:p>
            <a:pPr algn="just">
              <a:lnSpc>
                <a:spcPts val="1900"/>
              </a:lnSpc>
            </a:pPr>
            <a:r>
              <a:rPr lang="tr-TR" sz="1400" dirty="0" smtClean="0">
                <a:solidFill>
                  <a:schemeClr val="accent2">
                    <a:lumMod val="10000"/>
                  </a:schemeClr>
                </a:solidFill>
                <a:cs typeface="Segoe UI" panose="020B0502040204020203" pitchFamily="34" charset="0"/>
              </a:rPr>
              <a:t>AES ve </a:t>
            </a:r>
            <a:r>
              <a:rPr lang="tr-TR" sz="1400" dirty="0">
                <a:solidFill>
                  <a:schemeClr val="accent2">
                    <a:lumMod val="10000"/>
                  </a:schemeClr>
                </a:solidFill>
                <a:cs typeface="Segoe UI" panose="020B0502040204020203" pitchFamily="34" charset="0"/>
              </a:rPr>
              <a:t>MD5 Şifreleme </a:t>
            </a:r>
            <a:r>
              <a:rPr lang="tr-TR" sz="1400" dirty="0" smtClean="0">
                <a:solidFill>
                  <a:schemeClr val="accent2">
                    <a:lumMod val="10000"/>
                  </a:schemeClr>
                </a:solidFill>
                <a:cs typeface="Segoe UI" panose="020B0502040204020203" pitchFamily="34" charset="0"/>
              </a:rPr>
              <a:t>ile veri şifrelemeleri yapılmıştır. Şifrelemeler özel anahtarlar ile yapılmaktadır. </a:t>
            </a:r>
            <a:endParaRPr lang="en-US" sz="1400" dirty="0">
              <a:solidFill>
                <a:schemeClr val="accent2">
                  <a:lumMod val="10000"/>
                </a:schemeClr>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61939"/>
          </a:xfrm>
          <a:prstGeom prst="rect">
            <a:avLst/>
          </a:prstGeom>
        </p:spPr>
        <p:txBody>
          <a:bodyPr wrap="square" lIns="0" tIns="0" rIns="0" bIns="0" anchor="t">
            <a:spAutoFit/>
          </a:bodyPr>
          <a:lstStyle/>
          <a:p>
            <a:pPr algn="just">
              <a:lnSpc>
                <a:spcPts val="1900"/>
              </a:lnSpc>
            </a:pPr>
            <a:r>
              <a:rPr lang="tr-TR" sz="1400" dirty="0">
                <a:solidFill>
                  <a:schemeClr val="accent2">
                    <a:lumMod val="10000"/>
                  </a:schemeClr>
                </a:solidFill>
                <a:cs typeface="Segoe UI" panose="020B0502040204020203" pitchFamily="34" charset="0"/>
              </a:rPr>
              <a:t>Proje süreci içerisinde bu süreç yürütülmüştür. Dokümantasyon da proje içerisindeki değişikler ile </a:t>
            </a:r>
            <a:r>
              <a:rPr lang="tr-TR" sz="1400" dirty="0">
                <a:solidFill>
                  <a:schemeClr val="accent2">
                    <a:lumMod val="10000"/>
                  </a:schemeClr>
                </a:solidFill>
                <a:cs typeface="Segoe UI" panose="020B0502040204020203" pitchFamily="34" charset="0"/>
              </a:rPr>
              <a:t>revizeler yapılmıştır.</a:t>
            </a:r>
            <a:endParaRPr lang="en-US" sz="1400" dirty="0">
              <a:solidFill>
                <a:schemeClr val="accent2">
                  <a:lumMod val="10000"/>
                </a:schemeClr>
              </a:solidFill>
              <a:cs typeface="Segoe UI" panose="020B0502040204020203" pitchFamily="34" charset="0"/>
            </a:endParaRP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8071997"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3736901" y="2300343"/>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Flowchart: Multidocument 2"/>
          <p:cNvSpPr/>
          <p:nvPr/>
        </p:nvSpPr>
        <p:spPr>
          <a:xfrm>
            <a:off x="1569286" y="2303513"/>
            <a:ext cx="473826" cy="446973"/>
          </a:xfrm>
          <a:prstGeom prst="flowChartMultidocumen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5" name="Can 4"/>
          <p:cNvSpPr/>
          <p:nvPr/>
        </p:nvSpPr>
        <p:spPr>
          <a:xfrm>
            <a:off x="5907885" y="2206427"/>
            <a:ext cx="374073" cy="472138"/>
          </a:xfrm>
          <a:prstGeom prst="can">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Rectangle 39">
            <a:extLst>
              <a:ext uri="{FF2B5EF4-FFF2-40B4-BE49-F238E27FC236}">
                <a16:creationId xmlns:a16="http://schemas.microsoft.com/office/drawing/2014/main" id="{1751D31D-3535-411D-8BAC-95CCC90AB185}"/>
              </a:ext>
            </a:extLst>
          </p:cNvPr>
          <p:cNvSpPr/>
          <p:nvPr/>
        </p:nvSpPr>
        <p:spPr>
          <a:xfrm>
            <a:off x="9599634" y="2885112"/>
            <a:ext cx="1708143" cy="246221"/>
          </a:xfrm>
          <a:prstGeom prst="rect">
            <a:avLst/>
          </a:prstGeom>
        </p:spPr>
        <p:txBody>
          <a:bodyPr wrap="square" lIns="0" tIns="0" rIns="0" bIns="0">
            <a:spAutoFit/>
          </a:bodyPr>
          <a:lstStyle/>
          <a:p>
            <a:pPr algn="ctr"/>
            <a:r>
              <a:rPr lang="tr-TR" sz="1600" b="1" dirty="0" smtClean="0">
                <a:solidFill>
                  <a:schemeClr val="bg1"/>
                </a:solidFill>
              </a:rPr>
              <a:t>DOKÜMANTASYON</a:t>
            </a:r>
            <a:endParaRPr lang="en-US" sz="1600" b="1" dirty="0">
              <a:solidFill>
                <a:schemeClr val="bg1"/>
              </a:solidFill>
            </a:endParaRPr>
          </a:p>
        </p:txBody>
      </p:sp>
      <p:sp>
        <p:nvSpPr>
          <p:cNvPr id="6" name="Vertical Scroll 5"/>
          <p:cNvSpPr/>
          <p:nvPr/>
        </p:nvSpPr>
        <p:spPr>
          <a:xfrm>
            <a:off x="10243959" y="2236793"/>
            <a:ext cx="419492" cy="407323"/>
          </a:xfrm>
          <a:prstGeom prst="verticalScroll">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Rectangle 41">
            <a:extLst>
              <a:ext uri="{FF2B5EF4-FFF2-40B4-BE49-F238E27FC236}">
                <a16:creationId xmlns:a16="http://schemas.microsoft.com/office/drawing/2014/main" id="{8AA18108-5B8B-4147-84A7-D30A16BEC4EA}"/>
              </a:ext>
            </a:extLst>
          </p:cNvPr>
          <p:cNvSpPr/>
          <p:nvPr/>
        </p:nvSpPr>
        <p:spPr>
          <a:xfrm>
            <a:off x="3019379" y="3525537"/>
            <a:ext cx="1752042" cy="1949252"/>
          </a:xfrm>
          <a:prstGeom prst="rect">
            <a:avLst/>
          </a:prstGeom>
        </p:spPr>
        <p:txBody>
          <a:bodyPr wrap="square" lIns="0" tIns="0" rIns="0" bIns="0" anchor="t">
            <a:spAutoFit/>
          </a:bodyPr>
          <a:lstStyle/>
          <a:p>
            <a:pPr algn="just">
              <a:lnSpc>
                <a:spcPts val="1900"/>
              </a:lnSpc>
            </a:pPr>
            <a:r>
              <a:rPr lang="tr-TR" sz="1400" dirty="0" smtClean="0">
                <a:solidFill>
                  <a:schemeClr val="accent2">
                    <a:lumMod val="10000"/>
                  </a:schemeClr>
                </a:solidFill>
                <a:cs typeface="Segoe UI" panose="020B0502040204020203" pitchFamily="34" charset="0"/>
              </a:rPr>
              <a:t>Web tasarım olarak kullanıcı ara yüzleri tasarlanmıştır. Bootstrap üzerinden HTML, CSS ve JavaScript ile sade/anlaşılır tasarımlar yapılmıştır.</a:t>
            </a:r>
            <a:endParaRPr lang="en-US" sz="1400" dirty="0">
              <a:solidFill>
                <a:schemeClr val="accent2">
                  <a:lumMod val="10000"/>
                </a:schemeClr>
              </a:solidFill>
              <a:cs typeface="Segoe UI" panose="020B0502040204020203" pitchFamily="34" charset="0"/>
            </a:endParaRPr>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b="1" dirty="0" smtClean="0">
                <a:solidFill>
                  <a:schemeClr val="tx1">
                    <a:lumMod val="75000"/>
                    <a:lumOff val="25000"/>
                  </a:schemeClr>
                </a:solidFill>
              </a:rPr>
              <a:t>SANDIK</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xmlns=""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xmlns=""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xmlns=""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xmlns=""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xmlns=""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xmlns=""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xmlns=""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xmlns=""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xmlns=""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xmlns=""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xmlns=""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xmlns=""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tr-TR" sz="1600" dirty="0" smtClean="0">
                <a:solidFill>
                  <a:schemeClr val="accent2">
                    <a:lumMod val="25000"/>
                  </a:schemeClr>
                </a:solidFill>
              </a:rPr>
              <a:t>Mevcut sistem analizleri</a:t>
            </a:r>
            <a:endParaRPr lang="en-US" sz="1600" dirty="0">
              <a:solidFill>
                <a:schemeClr val="accent2">
                  <a:lumMod val="25000"/>
                </a:schemeClr>
              </a:solidFill>
            </a:endParaRP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495745"/>
            <a:ext cx="1371600" cy="738664"/>
          </a:xfrm>
          <a:prstGeom prst="rect">
            <a:avLst/>
          </a:prstGeom>
        </p:spPr>
        <p:txBody>
          <a:bodyPr wrap="square" lIns="0" tIns="0" rIns="0" bIns="0" anchor="ctr">
            <a:spAutoFit/>
          </a:bodyPr>
          <a:lstStyle/>
          <a:p>
            <a:pPr algn="ctr"/>
            <a:r>
              <a:rPr lang="tr-TR" sz="1600" dirty="0">
                <a:solidFill>
                  <a:schemeClr val="accent2">
                    <a:lumMod val="25000"/>
                  </a:schemeClr>
                </a:solidFill>
              </a:rPr>
              <a:t>İstenen </a:t>
            </a:r>
            <a:r>
              <a:rPr lang="tr-TR" sz="1600" dirty="0">
                <a:solidFill>
                  <a:schemeClr val="accent2">
                    <a:lumMod val="25000"/>
                  </a:schemeClr>
                </a:solidFill>
              </a:rPr>
              <a:t>sistemden</a:t>
            </a:r>
            <a:r>
              <a:rPr lang="tr-TR" sz="1600" dirty="0">
                <a:solidFill>
                  <a:schemeClr val="accent2">
                    <a:lumMod val="25000"/>
                  </a:schemeClr>
                </a:solidFill>
              </a:rPr>
              <a:t> </a:t>
            </a:r>
            <a:r>
              <a:rPr lang="tr-TR" sz="1600" dirty="0" smtClean="0">
                <a:solidFill>
                  <a:schemeClr val="accent2">
                    <a:lumMod val="25000"/>
                  </a:schemeClr>
                </a:solidFill>
              </a:rPr>
              <a:t>gereksinimleri</a:t>
            </a:r>
            <a:endParaRPr lang="en-US" sz="1600" dirty="0">
              <a:solidFill>
                <a:schemeClr val="accent2">
                  <a:lumMod val="25000"/>
                </a:schemeClr>
              </a:solidFill>
            </a:endParaRP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599454"/>
            <a:ext cx="1371600" cy="246221"/>
          </a:xfrm>
          <a:prstGeom prst="rect">
            <a:avLst/>
          </a:prstGeom>
        </p:spPr>
        <p:txBody>
          <a:bodyPr wrap="square" lIns="0" tIns="0" rIns="0" bIns="0" anchor="ctr">
            <a:spAutoFit/>
          </a:bodyPr>
          <a:lstStyle/>
          <a:p>
            <a:pPr algn="ctr"/>
            <a:r>
              <a:rPr lang="tr-TR" sz="1600" b="1" dirty="0" smtClean="0">
                <a:solidFill>
                  <a:schemeClr val="bg1"/>
                </a:solidFill>
                <a:effectLst>
                  <a:outerShdw blurRad="38100" dist="38100" dir="2700000" algn="tl">
                    <a:srgbClr val="000000">
                      <a:alpha val="43137"/>
                    </a:srgbClr>
                  </a:outerShdw>
                </a:effectLst>
              </a:rPr>
              <a:t>SANDIK</a:t>
            </a:r>
            <a:endParaRPr lang="en-US" sz="1600" b="1" dirty="0">
              <a:solidFill>
                <a:schemeClr val="bg1"/>
              </a:solidFill>
              <a:effectLst>
                <a:outerShdw blurRad="38100" dist="38100" dir="2700000" algn="tl">
                  <a:srgbClr val="000000">
                    <a:alpha val="43137"/>
                  </a:srgbClr>
                </a:outerShdw>
              </a:effectLst>
            </a:endParaRP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599454"/>
            <a:ext cx="1371600" cy="246221"/>
          </a:xfrm>
          <a:prstGeom prst="rect">
            <a:avLst/>
          </a:prstGeom>
        </p:spPr>
        <p:txBody>
          <a:bodyPr wrap="square" lIns="0" tIns="0" rIns="0" bIns="0" anchor="ctr">
            <a:spAutoFit/>
          </a:bodyPr>
          <a:lstStyle/>
          <a:p>
            <a:pPr algn="ctr"/>
            <a:r>
              <a:rPr lang="tr-TR" sz="1600" b="1" dirty="0" smtClean="0">
                <a:solidFill>
                  <a:schemeClr val="bg1"/>
                </a:solidFill>
                <a:effectLst>
                  <a:outerShdw blurRad="38100" dist="38100" dir="2700000" algn="tl">
                    <a:srgbClr val="000000">
                      <a:alpha val="43137"/>
                    </a:srgbClr>
                  </a:outerShdw>
                </a:effectLst>
              </a:rPr>
              <a:t>Sistem birimleri</a:t>
            </a:r>
            <a:endParaRPr lang="en-US" sz="1600" b="1" dirty="0">
              <a:solidFill>
                <a:schemeClr val="bg1"/>
              </a:solidFill>
              <a:effectLst>
                <a:outerShdw blurRad="38100" dist="38100" dir="2700000" algn="tl">
                  <a:srgbClr val="000000">
                    <a:alpha val="43137"/>
                  </a:srgbClr>
                </a:outerShdw>
              </a:effectLst>
            </a:endParaRP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476343"/>
            <a:ext cx="1371600" cy="492443"/>
          </a:xfrm>
          <a:prstGeom prst="rect">
            <a:avLst/>
          </a:prstGeom>
        </p:spPr>
        <p:txBody>
          <a:bodyPr wrap="square" lIns="0" tIns="0" rIns="0" bIns="0" anchor="ctr">
            <a:spAutoFit/>
          </a:bodyPr>
          <a:lstStyle/>
          <a:p>
            <a:pPr algn="ctr"/>
            <a:r>
              <a:rPr lang="tr-TR" sz="1600" dirty="0">
                <a:solidFill>
                  <a:schemeClr val="tx2">
                    <a:lumMod val="25000"/>
                  </a:schemeClr>
                </a:solidFill>
              </a:rPr>
              <a:t>Şifreleme Algoritması</a:t>
            </a:r>
            <a:endParaRPr lang="en-US" sz="1600" dirty="0">
              <a:solidFill>
                <a:schemeClr val="tx2">
                  <a:lumMod val="25000"/>
                </a:schemeClr>
              </a:solidFill>
            </a:endParaRP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655361"/>
            <a:ext cx="1371600" cy="492443"/>
          </a:xfrm>
          <a:prstGeom prst="rect">
            <a:avLst/>
          </a:prstGeom>
        </p:spPr>
        <p:txBody>
          <a:bodyPr wrap="square" lIns="0" tIns="0" rIns="0" bIns="0" anchor="ctr">
            <a:spAutoFit/>
          </a:bodyPr>
          <a:lstStyle/>
          <a:p>
            <a:pPr algn="ctr"/>
            <a:r>
              <a:rPr lang="tr-TR" sz="1600" dirty="0">
                <a:solidFill>
                  <a:schemeClr val="tx2">
                    <a:lumMod val="25000"/>
                  </a:schemeClr>
                </a:solidFill>
              </a:rPr>
              <a:t>Veritabanı sistemi</a:t>
            </a:r>
            <a:endParaRPr lang="en-US" sz="1600" dirty="0">
              <a:solidFill>
                <a:schemeClr val="tx2">
                  <a:lumMod val="25000"/>
                </a:schemeClr>
              </a:solidFill>
            </a:endParaRP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297324"/>
            <a:ext cx="1371600" cy="492443"/>
          </a:xfrm>
          <a:prstGeom prst="rect">
            <a:avLst/>
          </a:prstGeom>
        </p:spPr>
        <p:txBody>
          <a:bodyPr wrap="square" lIns="0" tIns="0" rIns="0" bIns="0" anchor="ctr">
            <a:spAutoFit/>
          </a:bodyPr>
          <a:lstStyle/>
          <a:p>
            <a:pPr algn="ctr"/>
            <a:r>
              <a:rPr lang="tr-TR" sz="1600" dirty="0" smtClean="0">
                <a:solidFill>
                  <a:schemeClr val="tx2">
                    <a:lumMod val="25000"/>
                  </a:schemeClr>
                </a:solidFill>
              </a:rPr>
              <a:t>Depolama (Server)</a:t>
            </a:r>
            <a:endParaRPr lang="en-US" sz="1600" dirty="0">
              <a:solidFill>
                <a:schemeClr val="tx2">
                  <a:lumMod val="25000"/>
                </a:schemeClr>
              </a:solidFill>
            </a:endParaRP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753377"/>
            <a:ext cx="1348582" cy="223394"/>
          </a:xfrm>
          <a:prstGeom prst="rect">
            <a:avLst/>
          </a:prstGeom>
        </p:spPr>
        <p:txBody>
          <a:bodyPr wrap="square" lIns="0" tIns="0" rIns="0" bIns="0" anchor="ctr">
            <a:spAutoFit/>
          </a:bodyPr>
          <a:lstStyle/>
          <a:p>
            <a:pPr algn="ctr">
              <a:lnSpc>
                <a:spcPts val="1900"/>
              </a:lnSpc>
            </a:pPr>
            <a:r>
              <a:rPr lang="tr-TR" sz="1400" dirty="0" smtClean="0">
                <a:solidFill>
                  <a:schemeClr val="tx1">
                    <a:lumMod val="75000"/>
                    <a:lumOff val="25000"/>
                  </a:schemeClr>
                </a:solidFill>
                <a:cs typeface="Segoe UI" panose="020B0502040204020203" pitchFamily="34" charset="0"/>
              </a:rPr>
              <a:t>Arka </a:t>
            </a:r>
            <a:r>
              <a:rPr lang="tr-TR" sz="1400" dirty="0" smtClean="0">
                <a:solidFill>
                  <a:schemeClr val="tx1">
                    <a:lumMod val="75000"/>
                    <a:lumOff val="25000"/>
                  </a:schemeClr>
                </a:solidFill>
                <a:cs typeface="Segoe UI" panose="020B0502040204020203" pitchFamily="34" charset="0"/>
              </a:rPr>
              <a:t>yüz </a:t>
            </a:r>
            <a:r>
              <a:rPr lang="tr-TR" sz="1400" dirty="0" smtClean="0">
                <a:solidFill>
                  <a:schemeClr val="tx1">
                    <a:lumMod val="75000"/>
                    <a:lumOff val="25000"/>
                  </a:schemeClr>
                </a:solidFill>
                <a:cs typeface="Segoe UI" panose="020B0502040204020203" pitchFamily="34" charset="0"/>
              </a:rPr>
              <a:t>tasarımı</a:t>
            </a:r>
            <a:endParaRPr lang="en-US" sz="1400" dirty="0">
              <a:solidFill>
                <a:schemeClr val="tx1">
                  <a:lumMod val="75000"/>
                  <a:lumOff val="25000"/>
                </a:schemeClr>
              </a:solidFill>
              <a:cs typeface="Segoe UI" panose="020B0502040204020203" pitchFamily="34" charset="0"/>
            </a:endParaRP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743246"/>
            <a:ext cx="1348582" cy="243656"/>
          </a:xfrm>
          <a:prstGeom prst="rect">
            <a:avLst/>
          </a:prstGeom>
        </p:spPr>
        <p:txBody>
          <a:bodyPr wrap="square" lIns="0" tIns="0" rIns="0" bIns="0" anchor="ctr">
            <a:spAutoFit/>
          </a:bodyPr>
          <a:lstStyle/>
          <a:p>
            <a:pPr algn="ctr">
              <a:lnSpc>
                <a:spcPts val="1900"/>
              </a:lnSpc>
            </a:pPr>
            <a:r>
              <a:rPr lang="tr-TR" sz="1400" dirty="0" smtClean="0">
                <a:solidFill>
                  <a:schemeClr val="tx1">
                    <a:lumMod val="75000"/>
                    <a:lumOff val="25000"/>
                  </a:schemeClr>
                </a:solidFill>
                <a:cs typeface="Segoe UI" panose="020B0502040204020203" pitchFamily="34" charset="0"/>
              </a:rPr>
              <a:t>Ön yüz  tasarımı</a:t>
            </a:r>
            <a:endParaRPr lang="en-US" sz="1400" dirty="0">
              <a:solidFill>
                <a:schemeClr val="tx1">
                  <a:lumMod val="75000"/>
                  <a:lumOff val="25000"/>
                </a:schemeClr>
              </a:solidFill>
              <a:cs typeface="Segoe UI" panose="020B0502040204020203" pitchFamily="34" charset="0"/>
            </a:endParaRP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468356"/>
            <a:ext cx="1348582" cy="223394"/>
          </a:xfrm>
          <a:prstGeom prst="rect">
            <a:avLst/>
          </a:prstGeom>
        </p:spPr>
        <p:txBody>
          <a:bodyPr wrap="square" lIns="0" tIns="0" rIns="0" bIns="0" anchor="ctr">
            <a:spAutoFit/>
          </a:bodyPr>
          <a:lstStyle/>
          <a:p>
            <a:pPr algn="r">
              <a:lnSpc>
                <a:spcPts val="1900"/>
              </a:lnSpc>
            </a:pPr>
            <a:r>
              <a:rPr lang="tr-TR" sz="1400" dirty="0" smtClean="0">
                <a:solidFill>
                  <a:schemeClr val="tx1">
                    <a:lumMod val="75000"/>
                    <a:lumOff val="25000"/>
                  </a:schemeClr>
                </a:solidFill>
                <a:cs typeface="Segoe UI" panose="020B0502040204020203" pitchFamily="34" charset="0"/>
              </a:rPr>
              <a:t>Sistem Analizleri</a:t>
            </a:r>
            <a:endParaRPr lang="en-US" sz="1400" dirty="0">
              <a:solidFill>
                <a:schemeClr val="tx1">
                  <a:lumMod val="75000"/>
                  <a:lumOff val="25000"/>
                </a:schemeClr>
              </a:solidFill>
              <a:cs typeface="Segoe UI" panose="020B0502040204020203" pitchFamily="34" charset="0"/>
            </a:endParaRP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tr-TR" sz="1400" dirty="0" smtClean="0">
                <a:solidFill>
                  <a:schemeClr val="tx1">
                    <a:lumMod val="75000"/>
                    <a:lumOff val="25000"/>
                  </a:schemeClr>
                </a:solidFill>
                <a:cs typeface="Segoe UI" panose="020B0502040204020203" pitchFamily="34" charset="0"/>
              </a:rPr>
              <a:t>Sistem Gereksinimleri</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b="1" dirty="0" smtClean="0">
                <a:solidFill>
                  <a:schemeClr val="tx1">
                    <a:lumMod val="75000"/>
                    <a:lumOff val="25000"/>
                  </a:schemeClr>
                </a:solidFill>
              </a:rPr>
              <a:t>SANDIK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xmlns=""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xmlns=""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109448" y="5321648"/>
            <a:ext cx="8650752" cy="1077218"/>
          </a:xfrm>
          <a:prstGeom prst="rect">
            <a:avLst/>
          </a:prstGeom>
        </p:spPr>
        <p:txBody>
          <a:bodyPr wrap="square" lIns="0" tIns="0" rIns="0" bIns="0" anchor="ctr">
            <a:spAutoFit/>
          </a:bodyPr>
          <a:lstStyle/>
          <a:p>
            <a:pPr algn="just"/>
            <a:r>
              <a:rPr lang="tr-TR" sz="1400" dirty="0" smtClean="0"/>
              <a:t>Kullanıcıya diğer sistemlerdeki bir çok hizmeti sunmaktadır. Kullanıcıya sadece yükleme hizmeti sunmaktadır. Bilgisayarlar ve internet ortamı olan akıllı teknoloj</a:t>
            </a:r>
            <a:r>
              <a:rPr lang="tr-TR" sz="1400" dirty="0" smtClean="0"/>
              <a:t>ik cihazlardan hizmet vermektedir. Diğer kullanıcılar ile etkileşim sistem içinde sağlanmamaktadır. Doğrulama kodları mail olarak kullanıcıya sağlanmaktadır. Sistem Diğer kullanıcılar ile iletişim kanalı oluşturmamaktadır. Kullanacı sistem yöneticileri ile iletişim kurarak sistem hakkındaki sorunlarına geri dönüş alabilir. Modüler bir yapı değildir şuan için sadece web üzerinde hizmet vermektedir.</a:t>
            </a:r>
            <a:endParaRPr lang="en-US" sz="1400" dirty="0"/>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xmlns=""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tr-TR" sz="2800" b="1" dirty="0" smtClean="0">
                <a:solidFill>
                  <a:schemeClr val="accent3">
                    <a:lumMod val="75000"/>
                  </a:schemeClr>
                </a:solidFill>
                <a:latin typeface="+mj-lt"/>
                <a:cs typeface="Segoe UI" panose="020B0502040204020203" pitchFamily="34" charset="0"/>
              </a:rPr>
              <a:t>Sandık</a:t>
            </a:r>
            <a:endParaRPr lang="en-US" sz="2800" b="1" dirty="0">
              <a:solidFill>
                <a:schemeClr val="accent3">
                  <a:lumMod val="75000"/>
                </a:schemeClr>
              </a:solidFill>
              <a:latin typeface="+mj-lt"/>
              <a:cs typeface="Segoe UI" panose="020B0502040204020203" pitchFamily="34" charset="0"/>
            </a:endParaRPr>
          </a:p>
        </p:txBody>
      </p:sp>
      <p:sp>
        <p:nvSpPr>
          <p:cNvPr id="151"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698977"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xmlns=""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b="1" dirty="0" smtClean="0">
                <a:solidFill>
                  <a:schemeClr val="tx1">
                    <a:lumMod val="75000"/>
                    <a:lumOff val="25000"/>
                  </a:schemeClr>
                </a:solidFill>
              </a:rPr>
              <a:t>SANDIK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xmlns=""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xmlns=""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954364"/>
          </a:xfrm>
          <a:prstGeom prst="rect">
            <a:avLst/>
          </a:prstGeom>
        </p:spPr>
        <p:txBody>
          <a:bodyPr wrap="square" lIns="0" tIns="0" rIns="0" bIns="0" anchor="t">
            <a:spAutoFit/>
          </a:bodyPr>
          <a:lstStyle/>
          <a:p>
            <a:pPr algn="just">
              <a:lnSpc>
                <a:spcPts val="1900"/>
              </a:lnSpc>
            </a:pPr>
            <a:r>
              <a:rPr lang="tr-TR" sz="1400" dirty="0" smtClean="0">
                <a:solidFill>
                  <a:schemeClr val="tx1">
                    <a:lumMod val="75000"/>
                    <a:lumOff val="25000"/>
                  </a:schemeClr>
                </a:solidFill>
                <a:cs typeface="Segoe UI" panose="020B0502040204020203" pitchFamily="34" charset="0"/>
              </a:rPr>
              <a:t>Kullanıcı sistem kayıt olduktan sonra giriş ekranında boş bırakılan alanlara  gerekli bilgilerini yazarak giriş yapabilmektedir.</a:t>
            </a:r>
            <a:endParaRPr lang="en-US" sz="1400"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553998"/>
          </a:xfrm>
          <a:prstGeom prst="rect">
            <a:avLst/>
          </a:prstGeom>
        </p:spPr>
        <p:txBody>
          <a:bodyPr wrap="square" lIns="0" tIns="0" rIns="0" bIns="0" anchor="t">
            <a:spAutoFit/>
          </a:bodyPr>
          <a:lstStyle/>
          <a:p>
            <a:pPr algn="just"/>
            <a:r>
              <a:rPr lang="tr-TR" sz="1200" dirty="0" smtClean="0">
                <a:solidFill>
                  <a:schemeClr val="accent2">
                    <a:lumMod val="50000"/>
                  </a:schemeClr>
                </a:solidFill>
                <a:cs typeface="Segoe UI" panose="020B0502040204020203" pitchFamily="34" charset="0"/>
              </a:rPr>
              <a:t>E-Posta ve belirlenen Şifre ile giriş yapılmaktadır. </a:t>
            </a:r>
            <a:r>
              <a:rPr lang="tr-TR" sz="1200" dirty="0" smtClean="0">
                <a:solidFill>
                  <a:schemeClr val="accent2">
                    <a:lumMod val="50000"/>
                  </a:schemeClr>
                </a:solidFill>
                <a:cs typeface="Segoe UI" panose="020B0502040204020203" pitchFamily="34" charset="0"/>
              </a:rPr>
              <a:t>Hatırlatma için «Beni Hatırla» İşaretlenmelidir. </a:t>
            </a:r>
            <a:endParaRPr lang="en-US" sz="1200" dirty="0">
              <a:solidFill>
                <a:schemeClr val="accent2">
                  <a:lumMod val="50000"/>
                </a:schemeClr>
              </a:solidFill>
              <a:cs typeface="Segoe UI" panose="020B0502040204020203" pitchFamily="34" charset="0"/>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tr-TR" sz="1400" b="1" dirty="0" smtClean="0">
                <a:solidFill>
                  <a:schemeClr val="accent3">
                    <a:lumMod val="75000"/>
                  </a:schemeClr>
                </a:solidFill>
                <a:latin typeface="+mj-lt"/>
                <a:cs typeface="Segoe UI" panose="020B0502040204020203" pitchFamily="34" charset="0"/>
              </a:rPr>
              <a:t>Giriş Ekranı</a:t>
            </a:r>
            <a:endParaRPr lang="en-US" sz="1400" b="1" dirty="0">
              <a:solidFill>
                <a:schemeClr val="accent3">
                  <a:lumMod val="75000"/>
                </a:schemeClr>
              </a:solidFill>
              <a:latin typeface="+mj-lt"/>
              <a:cs typeface="Segoe UI" panose="020B0502040204020203" pitchFamily="34" charset="0"/>
            </a:endParaRPr>
          </a:p>
        </p:txBody>
      </p:sp>
      <p:sp>
        <p:nvSpPr>
          <p:cNvPr id="46" name="Rectangle 45">
            <a:extLst>
              <a:ext uri="{FF2B5EF4-FFF2-40B4-BE49-F238E27FC236}">
                <a16:creationId xmlns:a16="http://schemas.microsoft.com/office/drawing/2014/main" id="{84176128-6116-4C3C-9CC3-394E6E116762}"/>
              </a:ext>
            </a:extLst>
          </p:cNvPr>
          <p:cNvSpPr/>
          <p:nvPr/>
        </p:nvSpPr>
        <p:spPr>
          <a:xfrm>
            <a:off x="4314305" y="5521007"/>
            <a:ext cx="3557848" cy="974626"/>
          </a:xfrm>
          <a:prstGeom prst="rect">
            <a:avLst/>
          </a:prstGeom>
        </p:spPr>
        <p:txBody>
          <a:bodyPr wrap="square" lIns="0" tIns="0" rIns="0" bIns="0" anchor="t">
            <a:spAutoFit/>
          </a:bodyPr>
          <a:lstStyle/>
          <a:p>
            <a:pPr>
              <a:lnSpc>
                <a:spcPts val="1900"/>
              </a:lnSpc>
            </a:pPr>
            <a:r>
              <a:rPr lang="tr-TR" sz="1400" dirty="0">
                <a:solidFill>
                  <a:schemeClr val="tx1">
                    <a:lumMod val="75000"/>
                    <a:lumOff val="25000"/>
                  </a:schemeClr>
                </a:solidFill>
                <a:cs typeface="Segoe UI" panose="020B0502040204020203" pitchFamily="34" charset="0"/>
              </a:rPr>
              <a:t>Kullanıcı sistem kayıt olduktan </a:t>
            </a:r>
            <a:r>
              <a:rPr lang="tr-TR" sz="1400" dirty="0" smtClean="0">
                <a:solidFill>
                  <a:schemeClr val="tx1">
                    <a:lumMod val="75000"/>
                    <a:lumOff val="25000"/>
                  </a:schemeClr>
                </a:solidFill>
                <a:cs typeface="Segoe UI" panose="020B0502040204020203" pitchFamily="34" charset="0"/>
              </a:rPr>
              <a:t>sonra giriş için şifresini unuttuğunda buradan kod ile giriş yaparak yeni bir şifre oluşturabilir.</a:t>
            </a:r>
            <a:endParaRPr lang="en-US" sz="1400" dirty="0">
              <a:solidFill>
                <a:schemeClr val="tx1">
                  <a:lumMod val="75000"/>
                  <a:lumOff val="25000"/>
                </a:schemeClr>
              </a:solidFill>
              <a:cs typeface="Segoe UI" panose="020B0502040204020203" pitchFamily="34" charset="0"/>
            </a:endParaRPr>
          </a:p>
          <a:p>
            <a:pPr>
              <a:lnSpc>
                <a:spcPts val="1900"/>
              </a:lnSpc>
            </a:pP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839BCDE9-6CF8-45EE-BFA1-6E32ED5C240E}"/>
              </a:ext>
            </a:extLst>
          </p:cNvPr>
          <p:cNvSpPr/>
          <p:nvPr/>
        </p:nvSpPr>
        <p:spPr>
          <a:xfrm>
            <a:off x="4314305" y="5000266"/>
            <a:ext cx="3557848" cy="553998"/>
          </a:xfrm>
          <a:prstGeom prst="rect">
            <a:avLst/>
          </a:prstGeom>
        </p:spPr>
        <p:txBody>
          <a:bodyPr wrap="square" lIns="0" tIns="0" rIns="0" bIns="0" anchor="t">
            <a:spAutoFit/>
          </a:bodyPr>
          <a:lstStyle/>
          <a:p>
            <a:pPr algn="just"/>
            <a:r>
              <a:rPr lang="tr-TR" sz="1200" dirty="0" smtClean="0">
                <a:solidFill>
                  <a:schemeClr val="tx2">
                    <a:lumMod val="50000"/>
                  </a:schemeClr>
                </a:solidFill>
                <a:cs typeface="Segoe UI" panose="020B0502040204020203" pitchFamily="34" charset="0"/>
              </a:rPr>
              <a:t>Giriş ekranında şifresini unutan kullanıcıların «Şifremi Unuttum» Tıklayarak bu  ekrandan kayıtlı E-Postasından kod gönder ‘e tıklayacaktır.</a:t>
            </a:r>
            <a:endParaRPr lang="en-US" sz="1200" dirty="0">
              <a:solidFill>
                <a:schemeClr val="tx2">
                  <a:lumMod val="50000"/>
                </a:schemeClr>
              </a:solidFill>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tr-TR" sz="1400" b="1" dirty="0" smtClean="0">
                <a:solidFill>
                  <a:schemeClr val="accent4">
                    <a:lumMod val="75000"/>
                  </a:schemeClr>
                </a:solidFill>
                <a:latin typeface="+mj-lt"/>
                <a:cs typeface="Segoe UI" panose="020B0502040204020203" pitchFamily="34" charset="0"/>
              </a:rPr>
              <a:t>Şifremi Unuttum Ekranı</a:t>
            </a:r>
            <a:endParaRPr lang="en-US" sz="1400" b="1" dirty="0">
              <a:solidFill>
                <a:schemeClr val="accent4">
                  <a:lumMod val="75000"/>
                </a:schemeClr>
              </a:solidFill>
              <a:latin typeface="+mj-lt"/>
              <a:cs typeface="Segoe UI" panose="020B0502040204020203" pitchFamily="34" charset="0"/>
            </a:endParaRPr>
          </a:p>
        </p:txBody>
      </p:sp>
      <p:sp>
        <p:nvSpPr>
          <p:cNvPr id="49" name="Rectangle 48">
            <a:extLst>
              <a:ext uri="{FF2B5EF4-FFF2-40B4-BE49-F238E27FC236}">
                <a16:creationId xmlns:a16="http://schemas.microsoft.com/office/drawing/2014/main" id="{7FA68D61-8BDC-4C14-9F0D-CF0C946CD30A}"/>
              </a:ext>
            </a:extLst>
          </p:cNvPr>
          <p:cNvSpPr/>
          <p:nvPr/>
        </p:nvSpPr>
        <p:spPr>
          <a:xfrm>
            <a:off x="8206048" y="5521007"/>
            <a:ext cx="3757352" cy="974626"/>
          </a:xfrm>
          <a:prstGeom prst="rect">
            <a:avLst/>
          </a:prstGeom>
        </p:spPr>
        <p:txBody>
          <a:bodyPr wrap="square" lIns="0" tIns="0" rIns="0" bIns="0" anchor="t">
            <a:spAutoFit/>
          </a:bodyPr>
          <a:lstStyle/>
          <a:p>
            <a:pPr>
              <a:lnSpc>
                <a:spcPts val="1900"/>
              </a:lnSpc>
            </a:pPr>
            <a:r>
              <a:rPr lang="tr-TR" sz="1400" dirty="0" smtClean="0">
                <a:solidFill>
                  <a:schemeClr val="tx1">
                    <a:lumMod val="75000"/>
                    <a:lumOff val="25000"/>
                  </a:schemeClr>
                </a:solidFill>
                <a:cs typeface="Segoe UI" panose="020B0502040204020203" pitchFamily="34" charset="0"/>
              </a:rPr>
              <a:t>İlk defa kullanacak kullanıcıların sisteme kayıt olması için kullanacağı ekrandır. Gerekli bilgileri doldurarak sisteme kayıt olarak kendine sistemden depolama alanı verilmektedir.</a:t>
            </a:r>
            <a:endParaRPr lang="en-US" sz="1400" dirty="0">
              <a:solidFill>
                <a:schemeClr val="tx1">
                  <a:lumMod val="75000"/>
                  <a:lumOff val="25000"/>
                </a:schemeClr>
              </a:solidFill>
              <a:cs typeface="Segoe UI" panose="020B0502040204020203" pitchFamily="34" charset="0"/>
            </a:endParaRPr>
          </a:p>
        </p:txBody>
      </p:sp>
      <p:sp>
        <p:nvSpPr>
          <p:cNvPr id="50" name="Rectangle 49">
            <a:extLst>
              <a:ext uri="{FF2B5EF4-FFF2-40B4-BE49-F238E27FC236}">
                <a16:creationId xmlns:a16="http://schemas.microsoft.com/office/drawing/2014/main" id="{B164A1DA-19AA-4A0C-9ED2-92A9346B807A}"/>
              </a:ext>
            </a:extLst>
          </p:cNvPr>
          <p:cNvSpPr/>
          <p:nvPr/>
        </p:nvSpPr>
        <p:spPr>
          <a:xfrm>
            <a:off x="8206048" y="5000266"/>
            <a:ext cx="3757352" cy="369332"/>
          </a:xfrm>
          <a:prstGeom prst="rect">
            <a:avLst/>
          </a:prstGeom>
        </p:spPr>
        <p:txBody>
          <a:bodyPr wrap="square" lIns="0" tIns="0" rIns="0" bIns="0" anchor="t">
            <a:spAutoFit/>
          </a:bodyPr>
          <a:lstStyle/>
          <a:p>
            <a:pPr algn="just"/>
            <a:r>
              <a:rPr lang="tr-TR" sz="1200" dirty="0" smtClean="0">
                <a:solidFill>
                  <a:schemeClr val="tx1">
                    <a:lumMod val="75000"/>
                    <a:lumOff val="25000"/>
                  </a:schemeClr>
                </a:solidFill>
                <a:cs typeface="Segoe UI" panose="020B0502040204020203" pitchFamily="34" charset="0"/>
              </a:rPr>
              <a:t>Kullanıcıdan Ad, Soyad, E-Posta bilgilerini ve  Şifre belirleyerek sisteme kaydını oluşturmaktadır.</a:t>
            </a:r>
            <a:endParaRPr lang="en-US" sz="1200" dirty="0">
              <a:solidFill>
                <a:schemeClr val="tx1">
                  <a:lumMod val="75000"/>
                  <a:lumOff val="25000"/>
                </a:schemeClr>
              </a:solidFill>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tr-TR" sz="1400" b="1" dirty="0" smtClean="0">
                <a:solidFill>
                  <a:schemeClr val="tx1">
                    <a:lumMod val="75000"/>
                    <a:lumOff val="25000"/>
                  </a:schemeClr>
                </a:solidFill>
                <a:latin typeface="+mj-lt"/>
                <a:cs typeface="Segoe UI" panose="020B0502040204020203" pitchFamily="34" charset="0"/>
              </a:rPr>
              <a:t>Kayıt Ekranı</a:t>
            </a:r>
            <a:endParaRPr lang="en-US" sz="1400" b="1" dirty="0">
              <a:solidFill>
                <a:schemeClr val="tx1">
                  <a:lumMod val="75000"/>
                  <a:lumOff val="25000"/>
                </a:schemeClr>
              </a:solidFill>
              <a:latin typeface="+mj-lt"/>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300340" y="1179219"/>
            <a:ext cx="3485544" cy="3136427"/>
          </a:xfrm>
          <a:prstGeom prst="rect">
            <a:avLst/>
          </a:prstGeom>
        </p:spPr>
      </p:pic>
      <p:pic>
        <p:nvPicPr>
          <p:cNvPr id="3" name="Picture 2"/>
          <p:cNvPicPr>
            <a:picLocks noChangeAspect="1"/>
          </p:cNvPicPr>
          <p:nvPr/>
        </p:nvPicPr>
        <p:blipFill>
          <a:blip r:embed="rId4"/>
          <a:stretch>
            <a:fillRect/>
          </a:stretch>
        </p:blipFill>
        <p:spPr>
          <a:xfrm>
            <a:off x="4504142" y="1252358"/>
            <a:ext cx="3484800" cy="2990148"/>
          </a:xfrm>
          <a:prstGeom prst="rect">
            <a:avLst/>
          </a:prstGeom>
        </p:spPr>
      </p:pic>
      <p:pic>
        <p:nvPicPr>
          <p:cNvPr id="5" name="Picture 4"/>
          <p:cNvPicPr>
            <a:picLocks noChangeAspect="1"/>
          </p:cNvPicPr>
          <p:nvPr/>
        </p:nvPicPr>
        <p:blipFill>
          <a:blip r:embed="rId5"/>
          <a:stretch>
            <a:fillRect/>
          </a:stretch>
        </p:blipFill>
        <p:spPr>
          <a:xfrm>
            <a:off x="8610600" y="1180046"/>
            <a:ext cx="3031575" cy="3135600"/>
          </a:xfrm>
          <a:prstGeom prst="rect">
            <a:avLst/>
          </a:prstGeom>
        </p:spPr>
      </p:pic>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b="1" dirty="0" smtClean="0">
                <a:solidFill>
                  <a:schemeClr val="tx1">
                    <a:lumMod val="75000"/>
                    <a:lumOff val="25000"/>
                  </a:schemeClr>
                </a:solidFill>
              </a:rPr>
              <a:t>SANDIK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xmlns=""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xmlns=""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xmlns=""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xmlns=""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xmlns=""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xmlns=""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734937" y="1357350"/>
            <a:ext cx="3080099" cy="1218282"/>
          </a:xfrm>
          <a:prstGeom prst="rect">
            <a:avLst/>
          </a:prstGeom>
        </p:spPr>
        <p:txBody>
          <a:bodyPr wrap="square" lIns="0" tIns="0" rIns="0" bIns="0" anchor="t">
            <a:spAutoFit/>
          </a:bodyPr>
          <a:lstStyle/>
          <a:p>
            <a:pPr algn="just">
              <a:lnSpc>
                <a:spcPts val="1900"/>
              </a:lnSpc>
            </a:pPr>
            <a:r>
              <a:rPr lang="tr-TR" sz="1400" dirty="0" smtClean="0">
                <a:solidFill>
                  <a:schemeClr val="tx1">
                    <a:lumMod val="95000"/>
                    <a:lumOff val="5000"/>
                  </a:schemeClr>
                </a:solidFill>
                <a:cs typeface="Segoe UI" panose="020B0502040204020203" pitchFamily="34" charset="0"/>
              </a:rPr>
              <a:t>Kullanıcı</a:t>
            </a:r>
            <a:r>
              <a:rPr lang="tr-TR" sz="1400" dirty="0">
                <a:solidFill>
                  <a:schemeClr val="tx1">
                    <a:lumMod val="95000"/>
                    <a:lumOff val="5000"/>
                  </a:schemeClr>
                </a:solidFill>
                <a:cs typeface="Segoe UI" panose="020B0502040204020203" pitchFamily="34" charset="0"/>
              </a:rPr>
              <a:t> </a:t>
            </a:r>
            <a:r>
              <a:rPr lang="en-US" sz="1400" dirty="0" err="1" smtClean="0">
                <a:solidFill>
                  <a:schemeClr val="tx1">
                    <a:lumMod val="95000"/>
                    <a:lumOff val="5000"/>
                  </a:schemeClr>
                </a:solidFill>
                <a:cs typeface="Segoe UI" panose="020B0502040204020203" pitchFamily="34" charset="0"/>
              </a:rPr>
              <a:t>için</a:t>
            </a:r>
            <a:r>
              <a:rPr lang="en-US" sz="1400" dirty="0" smtClean="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önemli</a:t>
            </a:r>
            <a:r>
              <a:rPr lang="en-US" sz="1400" dirty="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olan</a:t>
            </a:r>
            <a:r>
              <a:rPr lang="en-US" sz="1400" dirty="0">
                <a:solidFill>
                  <a:schemeClr val="tx1">
                    <a:lumMod val="95000"/>
                    <a:lumOff val="5000"/>
                  </a:schemeClr>
                </a:solidFill>
                <a:cs typeface="Segoe UI" panose="020B0502040204020203" pitchFamily="34" charset="0"/>
              </a:rPr>
              <a:t> </a:t>
            </a:r>
            <a:r>
              <a:rPr lang="en-US" sz="1400" dirty="0" err="1" smtClean="0">
                <a:solidFill>
                  <a:schemeClr val="tx1">
                    <a:lumMod val="95000"/>
                    <a:lumOff val="5000"/>
                  </a:schemeClr>
                </a:solidFill>
                <a:cs typeface="Segoe UI" panose="020B0502040204020203" pitchFamily="34" charset="0"/>
              </a:rPr>
              <a:t>fotoğrafları,videoları,dokümanla</a:t>
            </a:r>
            <a:r>
              <a:rPr lang="tr-TR" sz="1400" dirty="0" smtClean="0">
                <a:solidFill>
                  <a:schemeClr val="tx1">
                    <a:lumMod val="95000"/>
                    <a:lumOff val="5000"/>
                  </a:schemeClr>
                </a:solidFill>
                <a:cs typeface="Segoe UI" panose="020B0502040204020203" pitchFamily="34" charset="0"/>
              </a:rPr>
              <a:t>r</a:t>
            </a:r>
            <a:r>
              <a:rPr lang="en-US" sz="1400" dirty="0" err="1" smtClean="0">
                <a:solidFill>
                  <a:schemeClr val="tx1">
                    <a:lumMod val="95000"/>
                    <a:lumOff val="5000"/>
                  </a:schemeClr>
                </a:solidFill>
                <a:cs typeface="Segoe UI" panose="020B0502040204020203" pitchFamily="34" charset="0"/>
              </a:rPr>
              <a:t>ı</a:t>
            </a:r>
            <a:r>
              <a:rPr lang="en-US" sz="1400" dirty="0" smtClean="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ve</a:t>
            </a:r>
            <a:r>
              <a:rPr lang="en-US" sz="1400" dirty="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diğer</a:t>
            </a:r>
            <a:r>
              <a:rPr lang="en-US" sz="1400" dirty="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dosyaları</a:t>
            </a:r>
            <a:r>
              <a:rPr lang="en-US" sz="1400" dirty="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Sandık'a</a:t>
            </a:r>
            <a:r>
              <a:rPr lang="en-US" sz="1400" dirty="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yükleyin</a:t>
            </a:r>
            <a:r>
              <a:rPr lang="en-US" sz="1400" dirty="0">
                <a:solidFill>
                  <a:schemeClr val="tx1">
                    <a:lumMod val="95000"/>
                    <a:lumOff val="5000"/>
                  </a:schemeClr>
                </a:solidFill>
                <a:cs typeface="Segoe UI" panose="020B0502040204020203" pitchFamily="34" charset="0"/>
              </a:rPr>
              <a:t>. </a:t>
            </a:r>
            <a:r>
              <a:rPr lang="en-US" sz="1400" b="1" dirty="0">
                <a:solidFill>
                  <a:schemeClr val="tx1">
                    <a:lumMod val="95000"/>
                    <a:lumOff val="5000"/>
                  </a:schemeClr>
                </a:solidFill>
                <a:effectLst>
                  <a:outerShdw blurRad="38100" dist="38100" dir="2700000" algn="tl">
                    <a:srgbClr val="000000">
                      <a:alpha val="43137"/>
                    </a:srgbClr>
                  </a:outerShdw>
                </a:effectLst>
                <a:cs typeface="Segoe UI" panose="020B0502040204020203" pitchFamily="34" charset="0"/>
              </a:rPr>
              <a:t>10 </a:t>
            </a:r>
            <a:r>
              <a:rPr lang="en-US" sz="1400" b="1" dirty="0" err="1">
                <a:solidFill>
                  <a:schemeClr val="tx1">
                    <a:lumMod val="95000"/>
                    <a:lumOff val="5000"/>
                  </a:schemeClr>
                </a:solidFill>
                <a:effectLst>
                  <a:outerShdw blurRad="38100" dist="38100" dir="2700000" algn="tl">
                    <a:srgbClr val="000000">
                      <a:alpha val="43137"/>
                    </a:srgbClr>
                  </a:outerShdw>
                </a:effectLst>
                <a:cs typeface="Segoe UI" panose="020B0502040204020203" pitchFamily="34" charset="0"/>
              </a:rPr>
              <a:t>GB</a:t>
            </a:r>
            <a:r>
              <a:rPr lang="en-US" sz="1400" dirty="0" err="1">
                <a:solidFill>
                  <a:schemeClr val="tx1">
                    <a:lumMod val="95000"/>
                    <a:lumOff val="5000"/>
                  </a:schemeClr>
                </a:solidFill>
                <a:cs typeface="Segoe UI" panose="020B0502040204020203" pitchFamily="34" charset="0"/>
              </a:rPr>
              <a:t>'a</a:t>
            </a:r>
            <a:r>
              <a:rPr lang="en-US" sz="1400" dirty="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kadar</a:t>
            </a:r>
            <a:r>
              <a:rPr lang="en-US" sz="1400" dirty="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depolama</a:t>
            </a:r>
            <a:r>
              <a:rPr lang="en-US" sz="1400" dirty="0">
                <a:solidFill>
                  <a:schemeClr val="tx1">
                    <a:lumMod val="95000"/>
                    <a:lumOff val="5000"/>
                  </a:schemeClr>
                </a:solidFill>
                <a:cs typeface="Segoe UI" panose="020B0502040204020203" pitchFamily="34" charset="0"/>
              </a:rPr>
              <a:t> </a:t>
            </a:r>
            <a:r>
              <a:rPr lang="en-US" sz="1400" dirty="0" err="1" smtClean="0">
                <a:solidFill>
                  <a:schemeClr val="tx1">
                    <a:lumMod val="95000"/>
                    <a:lumOff val="5000"/>
                  </a:schemeClr>
                </a:solidFill>
                <a:cs typeface="Segoe UI" panose="020B0502040204020203" pitchFamily="34" charset="0"/>
              </a:rPr>
              <a:t>alanı</a:t>
            </a:r>
            <a:r>
              <a:rPr lang="tr-TR" sz="1400" dirty="0" smtClean="0">
                <a:solidFill>
                  <a:schemeClr val="tx1">
                    <a:lumMod val="95000"/>
                    <a:lumOff val="5000"/>
                  </a:schemeClr>
                </a:solidFill>
                <a:cs typeface="Segoe UI" panose="020B0502040204020203" pitchFamily="34" charset="0"/>
              </a:rPr>
              <a:t> sağlanacaktır</a:t>
            </a:r>
            <a:r>
              <a:rPr lang="en-US" sz="1400" dirty="0" smtClean="0">
                <a:solidFill>
                  <a:schemeClr val="tx1">
                    <a:lumMod val="95000"/>
                    <a:lumOff val="5000"/>
                  </a:schemeClr>
                </a:solidFill>
                <a:cs typeface="Segoe UI" panose="020B0502040204020203" pitchFamily="34" charset="0"/>
              </a:rPr>
              <a:t>. </a:t>
            </a:r>
            <a:r>
              <a:rPr lang="tr-TR" sz="1400" dirty="0" smtClean="0">
                <a:solidFill>
                  <a:schemeClr val="tx1">
                    <a:lumMod val="95000"/>
                    <a:lumOff val="5000"/>
                  </a:schemeClr>
                </a:solidFill>
                <a:cs typeface="Segoe UI" panose="020B0502040204020203" pitchFamily="34" charset="0"/>
              </a:rPr>
              <a:t>İlk etapta bu hizmet </a:t>
            </a:r>
            <a:r>
              <a:rPr lang="en-US" sz="1400" dirty="0" smtClean="0">
                <a:solidFill>
                  <a:schemeClr val="tx1">
                    <a:lumMod val="95000"/>
                    <a:lumOff val="5000"/>
                  </a:schemeClr>
                </a:solidFill>
                <a:cs typeface="Segoe UI" panose="020B0502040204020203" pitchFamily="34" charset="0"/>
              </a:rPr>
              <a:t>ü</a:t>
            </a:r>
            <a:r>
              <a:rPr lang="tr-TR" sz="1400" dirty="0" err="1" smtClean="0">
                <a:solidFill>
                  <a:schemeClr val="tx1">
                    <a:lumMod val="95000"/>
                    <a:lumOff val="5000"/>
                  </a:schemeClr>
                </a:solidFill>
                <a:cs typeface="Segoe UI" panose="020B0502040204020203" pitchFamily="34" charset="0"/>
              </a:rPr>
              <a:t>çretsiz</a:t>
            </a:r>
            <a:r>
              <a:rPr lang="tr-TR" sz="1400" dirty="0" smtClean="0">
                <a:solidFill>
                  <a:schemeClr val="tx1">
                    <a:lumMod val="95000"/>
                    <a:lumOff val="5000"/>
                  </a:schemeClr>
                </a:solidFill>
                <a:cs typeface="Segoe UI" panose="020B0502040204020203" pitchFamily="34" charset="0"/>
              </a:rPr>
              <a:t> sunulacaktır.</a:t>
            </a:r>
            <a:endParaRPr lang="en-US" sz="1400" dirty="0">
              <a:solidFill>
                <a:schemeClr val="tx1">
                  <a:lumMod val="95000"/>
                  <a:lumOff val="5000"/>
                </a:schemeClr>
              </a:solidFill>
              <a:cs typeface="Segoe UI" panose="020B0502040204020203" pitchFamily="34" charset="0"/>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4241726" y="1357350"/>
            <a:ext cx="3101790" cy="974626"/>
          </a:xfrm>
          <a:prstGeom prst="rect">
            <a:avLst/>
          </a:prstGeom>
        </p:spPr>
        <p:txBody>
          <a:bodyPr wrap="square" lIns="0" tIns="0" rIns="0" bIns="0" anchor="t">
            <a:spAutoFit/>
          </a:bodyPr>
          <a:lstStyle/>
          <a:p>
            <a:pPr algn="just">
              <a:lnSpc>
                <a:spcPts val="1900"/>
              </a:lnSpc>
            </a:pPr>
            <a:r>
              <a:rPr lang="en-US" sz="1400" dirty="0" err="1" smtClean="0">
                <a:solidFill>
                  <a:schemeClr val="tx1">
                    <a:lumMod val="95000"/>
                    <a:lumOff val="5000"/>
                  </a:schemeClr>
                </a:solidFill>
                <a:cs typeface="Segoe UI" panose="020B0502040204020203" pitchFamily="34" charset="0"/>
              </a:rPr>
              <a:t>Sandık</a:t>
            </a:r>
            <a:r>
              <a:rPr lang="tr-TR" sz="1400" dirty="0">
                <a:solidFill>
                  <a:schemeClr val="tx1">
                    <a:lumMod val="95000"/>
                    <a:lumOff val="5000"/>
                  </a:schemeClr>
                </a:solidFill>
                <a:cs typeface="Segoe UI" panose="020B0502040204020203" pitchFamily="34" charset="0"/>
              </a:rPr>
              <a:t> </a:t>
            </a:r>
            <a:r>
              <a:rPr lang="tr-TR" sz="1400" dirty="0" smtClean="0">
                <a:solidFill>
                  <a:schemeClr val="tx1">
                    <a:lumMod val="95000"/>
                    <a:lumOff val="5000"/>
                  </a:schemeClr>
                </a:solidFill>
                <a:cs typeface="Segoe UI" panose="020B0502040204020203" pitchFamily="34" charset="0"/>
              </a:rPr>
              <a:t>ile</a:t>
            </a:r>
            <a:r>
              <a:rPr lang="en-US" sz="1400" dirty="0" smtClean="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nereye</a:t>
            </a:r>
            <a:r>
              <a:rPr lang="en-US" sz="1400" dirty="0">
                <a:solidFill>
                  <a:schemeClr val="tx1">
                    <a:lumMod val="95000"/>
                    <a:lumOff val="5000"/>
                  </a:schemeClr>
                </a:solidFill>
                <a:cs typeface="Segoe UI" panose="020B0502040204020203" pitchFamily="34" charset="0"/>
              </a:rPr>
              <a:t> </a:t>
            </a:r>
            <a:r>
              <a:rPr lang="tr-TR" sz="1400" dirty="0" smtClean="0">
                <a:solidFill>
                  <a:schemeClr val="tx1">
                    <a:lumMod val="95000"/>
                    <a:lumOff val="5000"/>
                  </a:schemeClr>
                </a:solidFill>
                <a:cs typeface="Segoe UI" panose="020B0502040204020203" pitchFamily="34" charset="0"/>
              </a:rPr>
              <a:t>olursa olunsun</a:t>
            </a:r>
            <a:r>
              <a:rPr lang="en-US" sz="1400" dirty="0" smtClean="0">
                <a:solidFill>
                  <a:schemeClr val="tx1">
                    <a:lumMod val="95000"/>
                    <a:lumOff val="5000"/>
                  </a:schemeClr>
                </a:solidFill>
                <a:cs typeface="Segoe UI" panose="020B0502040204020203" pitchFamily="34" charset="0"/>
              </a:rPr>
              <a:t> </a:t>
            </a:r>
            <a:r>
              <a:rPr lang="tr-TR" sz="1400" dirty="0" smtClean="0">
                <a:solidFill>
                  <a:schemeClr val="tx1">
                    <a:lumMod val="95000"/>
                    <a:lumOff val="5000"/>
                  </a:schemeClr>
                </a:solidFill>
                <a:cs typeface="Segoe UI" panose="020B0502040204020203" pitchFamily="34" charset="0"/>
              </a:rPr>
              <a:t>kullanıcı internet bağlantısıyla </a:t>
            </a:r>
            <a:r>
              <a:rPr lang="en-US" sz="1400" dirty="0" err="1" smtClean="0">
                <a:solidFill>
                  <a:schemeClr val="tx1">
                    <a:lumMod val="95000"/>
                    <a:lumOff val="5000"/>
                  </a:schemeClr>
                </a:solidFill>
                <a:cs typeface="Segoe UI" panose="020B0502040204020203" pitchFamily="34" charset="0"/>
              </a:rPr>
              <a:t>dosyalar</a:t>
            </a:r>
            <a:r>
              <a:rPr lang="tr-TR" sz="1400" dirty="0" err="1" smtClean="0">
                <a:solidFill>
                  <a:schemeClr val="tx1">
                    <a:lumMod val="95000"/>
                    <a:lumOff val="5000"/>
                  </a:schemeClr>
                </a:solidFill>
                <a:cs typeface="Segoe UI" panose="020B0502040204020203" pitchFamily="34" charset="0"/>
              </a:rPr>
              <a:t>ına</a:t>
            </a:r>
            <a:r>
              <a:rPr lang="tr-TR" sz="1400" dirty="0" smtClean="0">
                <a:solidFill>
                  <a:schemeClr val="tx1">
                    <a:lumMod val="95000"/>
                    <a:lumOff val="5000"/>
                  </a:schemeClr>
                </a:solidFill>
                <a:cs typeface="Segoe UI" panose="020B0502040204020203" pitchFamily="34" charset="0"/>
              </a:rPr>
              <a:t> erişebilir.</a:t>
            </a:r>
            <a:r>
              <a:rPr lang="en-US" sz="1400" dirty="0" smtClean="0">
                <a:solidFill>
                  <a:schemeClr val="tx1">
                    <a:lumMod val="95000"/>
                    <a:lumOff val="5000"/>
                  </a:schemeClr>
                </a:solidFill>
                <a:cs typeface="Segoe UI" panose="020B0502040204020203" pitchFamily="34" charset="0"/>
              </a:rPr>
              <a:t> </a:t>
            </a:r>
            <a:r>
              <a:rPr lang="tr-TR" sz="1400" dirty="0" smtClean="0">
                <a:solidFill>
                  <a:schemeClr val="tx1">
                    <a:lumMod val="95000"/>
                    <a:lumOff val="5000"/>
                  </a:schemeClr>
                </a:solidFill>
                <a:cs typeface="Segoe UI" panose="020B0502040204020203" pitchFamily="34" charset="0"/>
              </a:rPr>
              <a:t>Ya da d</a:t>
            </a:r>
            <a:r>
              <a:rPr lang="en-US" sz="1400" dirty="0" err="1" smtClean="0">
                <a:solidFill>
                  <a:schemeClr val="tx1">
                    <a:lumMod val="95000"/>
                    <a:lumOff val="5000"/>
                  </a:schemeClr>
                </a:solidFill>
                <a:cs typeface="Segoe UI" panose="020B0502040204020203" pitchFamily="34" charset="0"/>
              </a:rPr>
              <a:t>osyalarını</a:t>
            </a:r>
            <a:r>
              <a:rPr lang="en-US" sz="1400" dirty="0" smtClean="0">
                <a:solidFill>
                  <a:schemeClr val="tx1">
                    <a:lumMod val="95000"/>
                    <a:lumOff val="5000"/>
                  </a:schemeClr>
                </a:solidFill>
                <a:cs typeface="Segoe UI" panose="020B0502040204020203" pitchFamily="34" charset="0"/>
              </a:rPr>
              <a:t> </a:t>
            </a:r>
            <a:r>
              <a:rPr lang="tr-TR" sz="1400" dirty="0" smtClean="0">
                <a:solidFill>
                  <a:schemeClr val="tx1">
                    <a:lumMod val="95000"/>
                    <a:lumOff val="5000"/>
                  </a:schemeClr>
                </a:solidFill>
                <a:cs typeface="Segoe UI" panose="020B0502040204020203" pitchFamily="34" charset="0"/>
              </a:rPr>
              <a:t>kişisel</a:t>
            </a:r>
            <a:r>
              <a:rPr lang="en-US" sz="1400" dirty="0" smtClean="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bir</a:t>
            </a:r>
            <a:r>
              <a:rPr lang="en-US" sz="1400" dirty="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bilgisayarda</a:t>
            </a:r>
            <a:r>
              <a:rPr lang="en-US" sz="1400" dirty="0">
                <a:solidFill>
                  <a:schemeClr val="tx1">
                    <a:lumMod val="95000"/>
                    <a:lumOff val="5000"/>
                  </a:schemeClr>
                </a:solidFill>
                <a:cs typeface="Segoe UI" panose="020B0502040204020203" pitchFamily="34" charset="0"/>
              </a:rPr>
              <a:t> </a:t>
            </a:r>
            <a:r>
              <a:rPr lang="en-US" sz="1400" dirty="0" err="1" smtClean="0">
                <a:solidFill>
                  <a:schemeClr val="tx1">
                    <a:lumMod val="95000"/>
                    <a:lumOff val="5000"/>
                  </a:schemeClr>
                </a:solidFill>
                <a:cs typeface="Segoe UI" panose="020B0502040204020203" pitchFamily="34" charset="0"/>
              </a:rPr>
              <a:t>saklayabil</a:t>
            </a:r>
            <a:r>
              <a:rPr lang="tr-TR" sz="1400" dirty="0" smtClean="0">
                <a:solidFill>
                  <a:schemeClr val="tx1">
                    <a:lumMod val="95000"/>
                    <a:lumOff val="5000"/>
                  </a:schemeClr>
                </a:solidFill>
                <a:cs typeface="Segoe UI" panose="020B0502040204020203" pitchFamily="34" charset="0"/>
              </a:rPr>
              <a:t>ir.</a:t>
            </a:r>
            <a:endParaRPr lang="en-US" sz="1400" dirty="0">
              <a:solidFill>
                <a:schemeClr val="tx1">
                  <a:lumMod val="95000"/>
                  <a:lumOff val="5000"/>
                </a:schemeClr>
              </a:solidFill>
              <a:cs typeface="Segoe UI" panose="020B0502040204020203" pitchFamily="34" charset="0"/>
            </a:endParaRP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3497530" cy="974626"/>
          </a:xfrm>
          <a:prstGeom prst="rect">
            <a:avLst/>
          </a:prstGeom>
        </p:spPr>
        <p:txBody>
          <a:bodyPr wrap="square" lIns="0" tIns="0" rIns="0" bIns="0" anchor="t">
            <a:spAutoFit/>
          </a:bodyPr>
          <a:lstStyle/>
          <a:p>
            <a:pPr algn="just">
              <a:lnSpc>
                <a:spcPts val="1900"/>
              </a:lnSpc>
            </a:pPr>
            <a:r>
              <a:rPr lang="en-US" sz="1400" dirty="0" err="1" smtClean="0">
                <a:solidFill>
                  <a:schemeClr val="tx1">
                    <a:lumMod val="95000"/>
                    <a:lumOff val="5000"/>
                  </a:schemeClr>
                </a:solidFill>
                <a:cs typeface="Segoe UI" panose="020B0502040204020203" pitchFamily="34" charset="0"/>
              </a:rPr>
              <a:t>Dosyaları</a:t>
            </a:r>
            <a:r>
              <a:rPr lang="en-US" sz="1400" dirty="0" smtClean="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daha</a:t>
            </a:r>
            <a:r>
              <a:rPr lang="en-US" sz="1400" dirty="0">
                <a:solidFill>
                  <a:schemeClr val="tx1">
                    <a:lumMod val="95000"/>
                    <a:lumOff val="5000"/>
                  </a:schemeClr>
                </a:solidFill>
                <a:cs typeface="Segoe UI" panose="020B0502040204020203" pitchFamily="34" charset="0"/>
              </a:rPr>
              <a:t> </a:t>
            </a:r>
            <a:r>
              <a:rPr lang="en-US" sz="1400" dirty="0" err="1" smtClean="0">
                <a:solidFill>
                  <a:schemeClr val="tx1">
                    <a:lumMod val="95000"/>
                    <a:lumOff val="5000"/>
                  </a:schemeClr>
                </a:solidFill>
                <a:cs typeface="Segoe UI" panose="020B0502040204020203" pitchFamily="34" charset="0"/>
              </a:rPr>
              <a:t>güven</a:t>
            </a:r>
            <a:r>
              <a:rPr lang="tr-TR" sz="1400" dirty="0" err="1" smtClean="0">
                <a:solidFill>
                  <a:schemeClr val="tx1">
                    <a:lumMod val="95000"/>
                    <a:lumOff val="5000"/>
                  </a:schemeClr>
                </a:solidFill>
                <a:cs typeface="Segoe UI" panose="020B0502040204020203" pitchFamily="34" charset="0"/>
              </a:rPr>
              <a:t>li</a:t>
            </a:r>
            <a:r>
              <a:rPr lang="en-US" sz="1400" dirty="0" smtClean="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olması</a:t>
            </a:r>
            <a:r>
              <a:rPr lang="en-US" sz="1400" dirty="0">
                <a:solidFill>
                  <a:schemeClr val="tx1">
                    <a:lumMod val="95000"/>
                    <a:lumOff val="5000"/>
                  </a:schemeClr>
                </a:solidFill>
                <a:cs typeface="Segoe UI" panose="020B0502040204020203" pitchFamily="34" charset="0"/>
              </a:rPr>
              <a:t> </a:t>
            </a:r>
            <a:r>
              <a:rPr lang="en-US" sz="1400" dirty="0" err="1">
                <a:solidFill>
                  <a:schemeClr val="tx1">
                    <a:lumMod val="95000"/>
                    <a:lumOff val="5000"/>
                  </a:schemeClr>
                </a:solidFill>
                <a:cs typeface="Segoe UI" panose="020B0502040204020203" pitchFamily="34" charset="0"/>
              </a:rPr>
              <a:t>için</a:t>
            </a:r>
            <a:r>
              <a:rPr lang="en-US" sz="1400" dirty="0">
                <a:solidFill>
                  <a:schemeClr val="tx1">
                    <a:lumMod val="95000"/>
                    <a:lumOff val="5000"/>
                  </a:schemeClr>
                </a:solidFill>
                <a:cs typeface="Segoe UI" panose="020B0502040204020203" pitchFamily="34" charset="0"/>
              </a:rPr>
              <a:t> </a:t>
            </a:r>
            <a:r>
              <a:rPr lang="tr-TR" sz="1400" dirty="0" smtClean="0">
                <a:solidFill>
                  <a:schemeClr val="tx1">
                    <a:lumMod val="95000"/>
                    <a:lumOff val="5000"/>
                  </a:schemeClr>
                </a:solidFill>
                <a:cs typeface="Segoe UI" panose="020B0502040204020203" pitchFamily="34" charset="0"/>
              </a:rPr>
              <a:t>AES </a:t>
            </a:r>
            <a:r>
              <a:rPr lang="tr-TR" sz="1400" dirty="0">
                <a:solidFill>
                  <a:schemeClr val="tx1">
                    <a:lumMod val="95000"/>
                    <a:lumOff val="5000"/>
                  </a:schemeClr>
                </a:solidFill>
                <a:cs typeface="Segoe UI" panose="020B0502040204020203" pitchFamily="34" charset="0"/>
              </a:rPr>
              <a:t>ş</a:t>
            </a:r>
            <a:r>
              <a:rPr lang="en-US" sz="1400" dirty="0" err="1" smtClean="0">
                <a:solidFill>
                  <a:schemeClr val="tx1">
                    <a:lumMod val="95000"/>
                    <a:lumOff val="5000"/>
                  </a:schemeClr>
                </a:solidFill>
                <a:cs typeface="Segoe UI" panose="020B0502040204020203" pitchFamily="34" charset="0"/>
              </a:rPr>
              <a:t>ifrel</a:t>
            </a:r>
            <a:r>
              <a:rPr lang="tr-TR" sz="1400" dirty="0" smtClean="0">
                <a:solidFill>
                  <a:schemeClr val="tx1">
                    <a:lumMod val="95000"/>
                    <a:lumOff val="5000"/>
                  </a:schemeClr>
                </a:solidFill>
                <a:cs typeface="Segoe UI" panose="020B0502040204020203" pitchFamily="34" charset="0"/>
              </a:rPr>
              <a:t>eme ile güven içinde </a:t>
            </a:r>
            <a:r>
              <a:rPr lang="en-US" sz="1400" dirty="0" err="1" smtClean="0">
                <a:solidFill>
                  <a:schemeClr val="tx1">
                    <a:lumMod val="95000"/>
                    <a:lumOff val="5000"/>
                  </a:schemeClr>
                </a:solidFill>
                <a:cs typeface="Segoe UI" panose="020B0502040204020203" pitchFamily="34" charset="0"/>
              </a:rPr>
              <a:t>saklay</a:t>
            </a:r>
            <a:r>
              <a:rPr lang="tr-TR" sz="1400" dirty="0" err="1" smtClean="0">
                <a:solidFill>
                  <a:schemeClr val="tx1">
                    <a:lumMod val="95000"/>
                    <a:lumOff val="5000"/>
                  </a:schemeClr>
                </a:solidFill>
                <a:cs typeface="Segoe UI" panose="020B0502040204020203" pitchFamily="34" charset="0"/>
              </a:rPr>
              <a:t>acaklardır</a:t>
            </a:r>
            <a:r>
              <a:rPr lang="tr-TR" sz="1400" dirty="0" smtClean="0">
                <a:solidFill>
                  <a:schemeClr val="tx1">
                    <a:lumMod val="95000"/>
                    <a:lumOff val="5000"/>
                  </a:schemeClr>
                </a:solidFill>
                <a:cs typeface="Segoe UI" panose="020B0502040204020203" pitchFamily="34" charset="0"/>
              </a:rPr>
              <a:t>. Kullanıcılarımızın verilerini güvende tutmayı taahhüt etmekteyiz.</a:t>
            </a:r>
            <a:endParaRPr lang="en-US" sz="1400" dirty="0">
              <a:solidFill>
                <a:schemeClr val="tx1">
                  <a:lumMod val="95000"/>
                  <a:lumOff val="5000"/>
                </a:schemeClr>
              </a:solidFill>
              <a:cs typeface="Segoe UI" panose="020B0502040204020203" pitchFamily="34" charset="0"/>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734937" y="5332295"/>
            <a:ext cx="3084089" cy="730969"/>
          </a:xfrm>
          <a:prstGeom prst="rect">
            <a:avLst/>
          </a:prstGeom>
        </p:spPr>
        <p:txBody>
          <a:bodyPr wrap="square" lIns="0" tIns="0" rIns="0" bIns="0" anchor="t">
            <a:spAutoFit/>
          </a:bodyPr>
          <a:lstStyle/>
          <a:p>
            <a:pPr algn="just">
              <a:lnSpc>
                <a:spcPts val="1900"/>
              </a:lnSpc>
            </a:pPr>
            <a:r>
              <a:rPr lang="tr-TR" sz="1400" dirty="0" smtClean="0">
                <a:solidFill>
                  <a:schemeClr val="tx1">
                    <a:lumMod val="75000"/>
                    <a:lumOff val="25000"/>
                  </a:schemeClr>
                </a:solidFill>
                <a:cs typeface="Segoe UI" panose="020B0502040204020203" pitchFamily="34" charset="0"/>
              </a:rPr>
              <a:t>Aktif bir kullanıcı ortamı sunmaktadır. Sistemdeki sadelik ve kullanışlılık benimsenm</a:t>
            </a:r>
            <a:r>
              <a:rPr lang="tr-TR" sz="1400" dirty="0" smtClean="0">
                <a:solidFill>
                  <a:schemeClr val="tx1">
                    <a:lumMod val="75000"/>
                    <a:lumOff val="25000"/>
                  </a:schemeClr>
                </a:solidFill>
                <a:cs typeface="Segoe UI" panose="020B0502040204020203" pitchFamily="34" charset="0"/>
              </a:rPr>
              <a:t>iştir.</a:t>
            </a:r>
            <a:r>
              <a:rPr lang="tr-TR" sz="1400" dirty="0" smtClean="0">
                <a:solidFill>
                  <a:schemeClr val="tx1">
                    <a:lumMod val="75000"/>
                    <a:lumOff val="25000"/>
                  </a:schemeClr>
                </a:solidFill>
                <a:cs typeface="Segoe UI" panose="020B0502040204020203" pitchFamily="34" charset="0"/>
              </a:rPr>
              <a:t>   </a:t>
            </a:r>
            <a:endParaRPr lang="en-US" sz="1400" dirty="0">
              <a:solidFill>
                <a:schemeClr val="tx1">
                  <a:lumMod val="75000"/>
                  <a:lumOff val="25000"/>
                </a:schemeClr>
              </a:solidFill>
              <a:cs typeface="Segoe UI" panose="020B0502040204020203" pitchFamily="34" charset="0"/>
            </a:endParaRPr>
          </a:p>
        </p:txBody>
      </p:sp>
      <p:sp>
        <p:nvSpPr>
          <p:cNvPr id="36" name="Rectangle 35">
            <a:extLst>
              <a:ext uri="{FF2B5EF4-FFF2-40B4-BE49-F238E27FC236}">
                <a16:creationId xmlns:a16="http://schemas.microsoft.com/office/drawing/2014/main" id="{98F5A313-1C6C-4AEE-8556-576074B1BF06}"/>
              </a:ext>
            </a:extLst>
          </p:cNvPr>
          <p:cNvSpPr/>
          <p:nvPr/>
        </p:nvSpPr>
        <p:spPr>
          <a:xfrm>
            <a:off x="4241725" y="5332295"/>
            <a:ext cx="3101791" cy="974626"/>
          </a:xfrm>
          <a:prstGeom prst="rect">
            <a:avLst/>
          </a:prstGeom>
        </p:spPr>
        <p:txBody>
          <a:bodyPr wrap="square" lIns="0" tIns="0" rIns="0" bIns="0" anchor="t">
            <a:spAutoFit/>
          </a:bodyPr>
          <a:lstStyle/>
          <a:p>
            <a:pPr algn="ctr">
              <a:lnSpc>
                <a:spcPts val="1900"/>
              </a:lnSpc>
            </a:pPr>
            <a:r>
              <a:rPr lang="tr-TR" sz="1400" dirty="0" smtClean="0">
                <a:solidFill>
                  <a:schemeClr val="tx1">
                    <a:lumMod val="75000"/>
                    <a:lumOff val="25000"/>
                  </a:schemeClr>
                </a:solidFill>
                <a:cs typeface="Segoe UI" panose="020B0502040204020203" pitchFamily="34" charset="0"/>
              </a:rPr>
              <a:t>Veriler de istendiğinde ulaşım sunmaktadır. Sistemde saklanan her veri için kullanıcıya güvenilir hizmet verilmektedir.</a:t>
            </a:r>
            <a:endParaRPr lang="en-US" sz="1400" dirty="0">
              <a:solidFill>
                <a:schemeClr val="tx1">
                  <a:lumMod val="75000"/>
                  <a:lumOff val="25000"/>
                </a:schemeClr>
              </a:solidFill>
              <a:cs typeface="Segoe UI" panose="020B0502040204020203" pitchFamily="34" charset="0"/>
            </a:endParaRPr>
          </a:p>
        </p:txBody>
      </p:sp>
      <p:sp>
        <p:nvSpPr>
          <p:cNvPr id="37" name="Rectangle 36">
            <a:extLst>
              <a:ext uri="{FF2B5EF4-FFF2-40B4-BE49-F238E27FC236}">
                <a16:creationId xmlns:a16="http://schemas.microsoft.com/office/drawing/2014/main" id="{0C310CC8-6624-4352-A642-89EF6FA7DCE6}"/>
              </a:ext>
            </a:extLst>
          </p:cNvPr>
          <p:cNvSpPr/>
          <p:nvPr/>
        </p:nvSpPr>
        <p:spPr>
          <a:xfrm>
            <a:off x="7766215" y="5332295"/>
            <a:ext cx="3497530" cy="730969"/>
          </a:xfrm>
          <a:prstGeom prst="rect">
            <a:avLst/>
          </a:prstGeom>
        </p:spPr>
        <p:txBody>
          <a:bodyPr wrap="square" lIns="0" tIns="0" rIns="0" bIns="0" anchor="t">
            <a:spAutoFit/>
          </a:bodyPr>
          <a:lstStyle/>
          <a:p>
            <a:pPr>
              <a:lnSpc>
                <a:spcPts val="1900"/>
              </a:lnSpc>
            </a:pPr>
            <a:r>
              <a:rPr lang="tr-TR" sz="1400" dirty="0" smtClean="0">
                <a:solidFill>
                  <a:schemeClr val="tx1">
                    <a:lumMod val="75000"/>
                    <a:lumOff val="25000"/>
                  </a:schemeClr>
                </a:solidFill>
                <a:cs typeface="Segoe UI" panose="020B0502040204020203" pitchFamily="34" charset="0"/>
              </a:rPr>
              <a:t>Veritabanında şifrelenen dosyalar kaydediyor. </a:t>
            </a:r>
            <a:r>
              <a:rPr lang="tr-TR" sz="1400" dirty="0" smtClean="0">
                <a:solidFill>
                  <a:schemeClr val="tx1">
                    <a:lumMod val="75000"/>
                    <a:lumOff val="25000"/>
                  </a:schemeClr>
                </a:solidFill>
                <a:cs typeface="Segoe UI" panose="020B0502040204020203" pitchFamily="34" charset="0"/>
              </a:rPr>
              <a:t>Dosyalar için özel anahtar şifrelemeler ile kaydetmektedir.</a:t>
            </a:r>
            <a:endParaRPr lang="en-US" sz="1400" dirty="0">
              <a:solidFill>
                <a:schemeClr val="tx1">
                  <a:lumMod val="75000"/>
                  <a:lumOff val="25000"/>
                </a:schemeClr>
              </a:solidFill>
              <a:cs typeface="Segoe UI" panose="020B0502040204020203" pitchFamily="34" charset="0"/>
            </a:endParaRP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7662840" y="4105979"/>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5557375" y="2902974"/>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b="1" dirty="0" smtClean="0">
                <a:solidFill>
                  <a:schemeClr val="tx1">
                    <a:lumMod val="75000"/>
                    <a:lumOff val="25000"/>
                  </a:schemeClr>
                </a:solidFill>
              </a:rPr>
              <a:t>SANDIK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xmlns=""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xmlns=""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384995"/>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tr-TR" sz="1400" dirty="0" smtClean="0">
                <a:solidFill>
                  <a:schemeClr val="tx1">
                    <a:lumMod val="75000"/>
                    <a:lumOff val="25000"/>
                  </a:schemeClr>
                </a:solidFill>
                <a:cs typeface="Segoe UI" panose="020B0502040204020203" pitchFamily="34" charset="0"/>
              </a:rPr>
              <a:t>Sistem bir çok büyük bulut depolama hizmetinin temel olarak işlevsel birimleri oluşturmaktadır.</a:t>
            </a:r>
          </a:p>
          <a:p>
            <a:pPr marL="171450" indent="-171450" algn="just">
              <a:spcBef>
                <a:spcPts val="1200"/>
              </a:spcBef>
              <a:buClr>
                <a:schemeClr val="tx2"/>
              </a:buClr>
              <a:buFont typeface="Segoe UI Light" panose="020B0502040204020203" pitchFamily="34" charset="0"/>
              <a:buChar char="›"/>
            </a:pPr>
            <a:r>
              <a:rPr lang="tr-TR" sz="1400" dirty="0" smtClean="0">
                <a:solidFill>
                  <a:schemeClr val="tx1">
                    <a:lumMod val="75000"/>
                    <a:lumOff val="25000"/>
                  </a:schemeClr>
                </a:solidFill>
                <a:cs typeface="Segoe UI" panose="020B0502040204020203" pitchFamily="34" charset="0"/>
              </a:rPr>
              <a:t>Sistem de 10 GB depolama desteği sunmaktadır. </a:t>
            </a:r>
          </a:p>
          <a:p>
            <a:pPr marL="171450" indent="-171450" algn="just">
              <a:spcBef>
                <a:spcPts val="1200"/>
              </a:spcBef>
              <a:buClr>
                <a:schemeClr val="tx2"/>
              </a:buClr>
              <a:buFont typeface="Segoe UI Light" panose="020B0502040204020203" pitchFamily="34" charset="0"/>
              <a:buChar char="›"/>
            </a:pPr>
            <a:r>
              <a:rPr lang="tr-TR" sz="1400" dirty="0" smtClean="0">
                <a:solidFill>
                  <a:schemeClr val="tx1">
                    <a:lumMod val="75000"/>
                    <a:lumOff val="25000"/>
                  </a:schemeClr>
                </a:solidFill>
                <a:cs typeface="Segoe UI" panose="020B0502040204020203" pitchFamily="34" charset="0"/>
              </a:rPr>
              <a:t>Güvenlik özel şifreleme anahtarı kullanılarak şifreleme yapılmaktadır.</a:t>
            </a:r>
            <a:endParaRPr lang="en-US" sz="1400" dirty="0">
              <a:solidFill>
                <a:schemeClr val="tx1">
                  <a:lumMod val="75000"/>
                  <a:lumOff val="25000"/>
                </a:schemeClr>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446550"/>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tr-TR" sz="1400" dirty="0" smtClean="0">
                <a:solidFill>
                  <a:schemeClr val="tx1">
                    <a:lumMod val="75000"/>
                    <a:lumOff val="25000"/>
                  </a:schemeClr>
                </a:solidFill>
                <a:cs typeface="Segoe UI" panose="020B0502040204020203" pitchFamily="34" charset="0"/>
              </a:rPr>
              <a:t>Sistem veri deposu olarak kullanılmak dışında diğer bulut depolardaki kullanılabilir bir paket sistem sunmamaktadır. </a:t>
            </a:r>
          </a:p>
          <a:p>
            <a:pPr marL="171450" indent="-171450" algn="just">
              <a:spcBef>
                <a:spcPts val="1200"/>
              </a:spcBef>
              <a:buClr>
                <a:schemeClr val="tx2"/>
              </a:buClr>
              <a:buFont typeface="Segoe UI Light" panose="020B0502040204020203" pitchFamily="34" charset="0"/>
              <a:buChar char="›"/>
            </a:pPr>
            <a:r>
              <a:rPr lang="tr-TR" sz="1400" dirty="0" smtClean="0">
                <a:solidFill>
                  <a:schemeClr val="tx1">
                    <a:lumMod val="75000"/>
                    <a:lumOff val="25000"/>
                  </a:schemeClr>
                </a:solidFill>
                <a:cs typeface="Segoe UI" panose="020B0502040204020203" pitchFamily="34" charset="0"/>
              </a:rPr>
              <a:t>Sistem üreticinin yerel bir depolama sistemine sahip olmadığı için ortak bir sistemin serverlarını kullanmaktadır. </a:t>
            </a: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231106"/>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tr-TR" sz="1400" dirty="0" smtClean="0">
                <a:solidFill>
                  <a:schemeClr val="tx1">
                    <a:lumMod val="75000"/>
                    <a:lumOff val="25000"/>
                  </a:schemeClr>
                </a:solidFill>
                <a:cs typeface="Segoe UI" panose="020B0502040204020203" pitchFamily="34" charset="0"/>
              </a:rPr>
              <a:t>Sistem versiyonlarında sistemdeki kullanıcıların gelişmeleri takip etmesi kolay olacaktır.</a:t>
            </a:r>
          </a:p>
          <a:p>
            <a:pPr marL="171450" indent="-171450" algn="just">
              <a:spcBef>
                <a:spcPts val="1200"/>
              </a:spcBef>
              <a:buClr>
                <a:schemeClr val="tx2"/>
              </a:buClr>
              <a:buFont typeface="Segoe UI Light" panose="020B0502040204020203" pitchFamily="34" charset="0"/>
              <a:buChar char="›"/>
            </a:pPr>
            <a:r>
              <a:rPr lang="tr-TR" sz="1400" dirty="0" smtClean="0">
                <a:solidFill>
                  <a:schemeClr val="tx1">
                    <a:lumMod val="75000"/>
                    <a:lumOff val="25000"/>
                  </a:schemeClr>
                </a:solidFill>
                <a:cs typeface="Segoe UI" panose="020B0502040204020203" pitchFamily="34" charset="0"/>
              </a:rPr>
              <a:t>Sistem de mevcut yerli bir yazılım olara</a:t>
            </a:r>
            <a:r>
              <a:rPr lang="tr-TR" sz="1400" dirty="0" smtClean="0">
                <a:solidFill>
                  <a:schemeClr val="tx1">
                    <a:lumMod val="75000"/>
                    <a:lumOff val="25000"/>
                  </a:schemeClr>
                </a:solidFill>
                <a:cs typeface="Segoe UI" panose="020B0502040204020203" pitchFamily="34" charset="0"/>
              </a:rPr>
              <a:t>k mevcut verileri yerli bir şirkete vermektedir. Güvenlik ihlali KVK kanunundaki yasal işlemlere uygulanacaktır.</a:t>
            </a:r>
            <a:endParaRPr lang="en-US" sz="1400" dirty="0">
              <a:solidFill>
                <a:schemeClr val="tx1">
                  <a:lumMod val="75000"/>
                  <a:lumOff val="25000"/>
                </a:schemeClr>
              </a:solidFill>
              <a:cs typeface="Segoe UI" panose="020B0502040204020203" pitchFamily="34" charset="0"/>
            </a:endParaRP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tr-TR" sz="1400" dirty="0" smtClean="0">
                <a:solidFill>
                  <a:schemeClr val="tx1">
                    <a:lumMod val="75000"/>
                    <a:lumOff val="25000"/>
                  </a:schemeClr>
                </a:solidFill>
                <a:cs typeface="Segoe UI" panose="020B0502040204020203" pitchFamily="34" charset="0"/>
              </a:rPr>
              <a:t>Sistemde Veritabanın erişim güvenliklerinin sınırlarını yükseltilmediğinde saldırılar gizli verilere erişim </a:t>
            </a:r>
            <a:r>
              <a:rPr lang="tr-TR" sz="1400" dirty="0" err="1" smtClean="0">
                <a:solidFill>
                  <a:schemeClr val="tx1">
                    <a:lumMod val="75000"/>
                    <a:lumOff val="25000"/>
                  </a:schemeClr>
                </a:solidFill>
                <a:cs typeface="Segoe UI" panose="020B0502040204020203" pitchFamily="34" charset="0"/>
              </a:rPr>
              <a:t>sağlamasada</a:t>
            </a:r>
            <a:r>
              <a:rPr lang="tr-TR" sz="1400" dirty="0" smtClean="0">
                <a:solidFill>
                  <a:schemeClr val="tx1">
                    <a:lumMod val="75000"/>
                    <a:lumOff val="25000"/>
                  </a:schemeClr>
                </a:solidFill>
                <a:cs typeface="Segoe UI" panose="020B0502040204020203" pitchFamily="34" charset="0"/>
              </a:rPr>
              <a:t> kullanıcı bilgilerini ele vermektedir. Kullanıcı bilgileri şifrelemesi yapılmalıdır.</a:t>
            </a:r>
            <a:endParaRPr lang="en-US" sz="1400" dirty="0">
              <a:solidFill>
                <a:schemeClr val="tx1">
                  <a:lumMod val="75000"/>
                  <a:lumOff val="25000"/>
                </a:schemeClr>
              </a:solidFill>
              <a:cs typeface="Segoe UI" panose="020B0502040204020203" pitchFamily="34" charset="0"/>
            </a:endParaRP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b="1" dirty="0" smtClean="0">
                <a:solidFill>
                  <a:schemeClr val="tx1">
                    <a:lumMod val="75000"/>
                    <a:lumOff val="25000"/>
                  </a:schemeClr>
                </a:solidFill>
              </a:rPr>
              <a:t>SANDIK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467051"/>
          </a:xfrm>
          <a:prstGeom prst="rect">
            <a:avLst/>
          </a:prstGeom>
        </p:spPr>
        <p:txBody>
          <a:bodyPr wrap="square" lIns="0" tIns="0" rIns="0" bIns="0" anchor="t">
            <a:spAutoFit/>
          </a:bodyPr>
          <a:lstStyle/>
          <a:p>
            <a:pPr algn="just">
              <a:lnSpc>
                <a:spcPts val="1900"/>
              </a:lnSpc>
            </a:pPr>
            <a:r>
              <a:rPr lang="tr-TR" sz="1400" dirty="0" smtClean="0">
                <a:solidFill>
                  <a:schemeClr val="tx1">
                    <a:lumMod val="75000"/>
                    <a:lumOff val="25000"/>
                  </a:schemeClr>
                </a:solidFill>
                <a:cs typeface="Segoe UI" panose="020B0502040204020203" pitchFamily="34" charset="0"/>
              </a:rPr>
              <a:t>Kullanıcı ekranında dosya yükleme yapılmaktadır. Seçilen dosya eklenmek istendiğinde eklenilmektedir.</a:t>
            </a:r>
            <a:endParaRPr lang="en-US" sz="1400" dirty="0">
              <a:solidFill>
                <a:schemeClr val="tx1">
                  <a:lumMod val="75000"/>
                  <a:lumOff val="25000"/>
                </a:schemeClr>
              </a:solidFill>
              <a:cs typeface="Segoe UI" panose="020B0502040204020203" pitchFamily="34" charset="0"/>
            </a:endParaRP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467051"/>
          </a:xfrm>
          <a:prstGeom prst="rect">
            <a:avLst/>
          </a:prstGeom>
        </p:spPr>
        <p:txBody>
          <a:bodyPr wrap="square" lIns="0" tIns="0" rIns="0" bIns="0" anchor="t">
            <a:spAutoFit/>
          </a:bodyPr>
          <a:lstStyle/>
          <a:p>
            <a:pPr algn="ctr">
              <a:lnSpc>
                <a:spcPts val="1900"/>
              </a:lnSpc>
            </a:pPr>
            <a:r>
              <a:rPr lang="tr-TR" sz="1400" dirty="0" smtClean="0">
                <a:solidFill>
                  <a:schemeClr val="tx1">
                    <a:lumMod val="75000"/>
                    <a:lumOff val="25000"/>
                  </a:schemeClr>
                </a:solidFill>
                <a:cs typeface="Segoe UI" panose="020B0502040204020203" pitchFamily="34" charset="0"/>
              </a:rPr>
              <a:t>Erişimi başka sistemden (Bilgisayar, Tablet veya telefon vb.) yapılmasında önceden yüklenen verilere erişebilir.</a:t>
            </a:r>
            <a:endParaRPr lang="en-US" sz="1400" dirty="0">
              <a:solidFill>
                <a:schemeClr val="tx1">
                  <a:lumMod val="75000"/>
                  <a:lumOff val="25000"/>
                </a:schemeClr>
              </a:solidFill>
              <a:cs typeface="Segoe UI" panose="020B0502040204020203" pitchFamily="34" charset="0"/>
            </a:endParaRP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974626"/>
          </a:xfrm>
          <a:prstGeom prst="rect">
            <a:avLst/>
          </a:prstGeom>
        </p:spPr>
        <p:txBody>
          <a:bodyPr wrap="square" lIns="0" tIns="0" rIns="0" bIns="0" anchor="t">
            <a:spAutoFit/>
          </a:bodyPr>
          <a:lstStyle/>
          <a:p>
            <a:pPr algn="ctr">
              <a:lnSpc>
                <a:spcPts val="1900"/>
              </a:lnSpc>
            </a:pPr>
            <a:r>
              <a:rPr lang="tr-TR" sz="1400" dirty="0" smtClean="0">
                <a:solidFill>
                  <a:schemeClr val="tx1">
                    <a:lumMod val="75000"/>
                    <a:lumOff val="25000"/>
                  </a:schemeClr>
                </a:solidFill>
                <a:cs typeface="Segoe UI" panose="020B0502040204020203" pitchFamily="34" charset="0"/>
              </a:rPr>
              <a:t>Kullanıcı fotoğraf, dosya vb. tüm uzantılı dosyaları yükleyebilir. Sistem içerisinde bunlar şifrelenir ve kullanıcı sayfasında görmek, indirmek ve silmek istediğinde orijinal olarak işlem yapılır.</a:t>
            </a:r>
            <a:endParaRPr lang="en-US" sz="1400" dirty="0">
              <a:solidFill>
                <a:schemeClr val="tx1">
                  <a:lumMod val="75000"/>
                  <a:lumOff val="25000"/>
                </a:schemeClr>
              </a:solidFill>
              <a:cs typeface="Segoe UI" panose="020B0502040204020203" pitchFamily="34" charset="0"/>
            </a:endParaRP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E4F4DF"/>
      </a:dk2>
      <a:lt2>
        <a:srgbClr val="E6F8F5"/>
      </a:lt2>
      <a:accent1>
        <a:srgbClr val="C0EDE6"/>
      </a:accent1>
      <a:accent2>
        <a:srgbClr val="E8F3FD"/>
      </a:accent2>
      <a:accent3>
        <a:srgbClr val="C4EEFE"/>
      </a:accent3>
      <a:accent4>
        <a:srgbClr val="5FF2CA"/>
      </a:accent4>
      <a:accent5>
        <a:srgbClr val="7CCA62"/>
      </a:accent5>
      <a:accent6>
        <a:srgbClr val="FFBE5F"/>
      </a:accent6>
      <a:hlink>
        <a:srgbClr val="F49100"/>
      </a:hlink>
      <a:folHlink>
        <a:srgbClr val="FED394"/>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707</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Segoe UI</vt:lpstr>
      <vt:lpstr>Segoe UI Light</vt:lpstr>
      <vt:lpstr>Office Theme</vt:lpstr>
      <vt:lpstr>Sanal Bulut  Depolama Sistemi Sandık Grubu </vt:lpstr>
      <vt:lpstr>Project analysis slide 2</vt:lpstr>
      <vt:lpstr>Project analysis slide 3</vt:lpstr>
      <vt:lpstr>Project analysis slide 4</vt:lpstr>
      <vt:lpstr>Project analysis slide 7</vt:lpstr>
      <vt:lpstr>Project analysis slide 5</vt:lpstr>
      <vt:lpstr>Project analysis slide 6</vt:lpstr>
      <vt:lpstr>Project analysis slide 8</vt:lpstr>
      <vt:lpstr>Project analysis slide 10</vt:lpstr>
      <vt:lpstr>TEŞEKKÜRLER</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2022-01-06T20:54:39Z</dcterms:created>
  <dcterms:modified xsi:type="dcterms:W3CDTF">2022-01-07T02:01:48Z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