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037A-82C7-45E5-8CF1-7DE313880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3B95B-F5ED-4D75-99B1-68B3030E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A972-651B-4A8C-AE84-9AB0B7ED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959F-C5F9-4ED0-8A45-02BCE729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E12B-ED80-4E97-B14E-79240878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A761-3C67-43A4-9E23-949704D5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390D7-A738-412A-8F78-594C6DC4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800B5-BFE5-4DDB-A0C5-81BA18C6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CD00-0A41-4E46-BC9A-DE1FC0D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564D7-ED01-446E-80DD-E4ECFE71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0B3E7-3494-4419-919C-68F22D7CF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C4C38-A046-4E3E-A7A7-FAB94384A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0A465-215F-4B1D-8227-E03AEF6F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DA69A-35D6-4B67-AFB2-03298F8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85ED-E73B-4FF6-917B-9F01A712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59DD-1DA4-436F-A453-F2823C59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59C0-D09C-4F47-8D5E-D9153AFC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4675-ED7F-4DB7-BAA9-741245DF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0718-1299-43D2-81E7-0FFEBECB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20FF-0474-4ECF-9782-CA2C4A62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D39-A57A-489F-A94D-4C3D1CE6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01C19-EE32-40FC-8BAC-1D2E351A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12FC-702F-40C9-B907-74D9B04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1891-9967-49A4-8966-C05F2632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E50F-9F29-4E50-ADB1-E2685936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B417-D150-47F6-9F12-21C6836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D35C-E60F-483B-A321-EB16A33A5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9641D-F2E5-445F-8291-9428FB5F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719B-1F00-45A0-AA07-5C733C4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D899-7A4D-42A6-809E-B6590F9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6F8B-6FE2-413C-9868-7AE848F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B2FF-1CBF-4860-B078-39068CB5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AA33-7647-4B8A-AA2F-62D9BDD5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029B8-C421-495D-80DB-33CF479A2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32297-2D73-4E88-88B8-8763C9007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F795C-E02A-4A20-8744-895B36E08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82A79-E184-4369-A910-A8FA9497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486E6-924F-45C0-B182-F60EF74F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B4C61-D2B8-40B7-9C37-5DA801F6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D2A5-2C51-482E-8CEA-E9FA71A3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43485-8168-4FA4-A031-079431B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EC154-4BC7-4320-B539-9777BA5F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48ACF-CBFB-41D8-A344-518862D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F288D-0BEE-43C0-AC79-D58DE02B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A4730-2019-4E72-89DC-E3A313C0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668F9-1535-4A00-BE98-DC1B433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E7A3-BFF2-4319-93C0-79026780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BC715-D658-4CB9-AD5A-CDAECD73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C18C-B183-4260-B3CD-661C61BBD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8AC55-2BC9-48B4-A77E-81BA1A7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FA3B-F2C4-4840-AE2E-F44EF7B0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9F3CE-5D1F-432F-9F49-61899D79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4651-E656-4158-AFD1-5F880385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2975D-5D48-4B3F-9152-E6D91F81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4AAFF-7F5D-4C74-930E-0F5EFCB7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C7DBF-2B5B-442C-8459-C492CC2B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88A7-D1E9-4F70-B960-D331FDDA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BBD7C-588B-4AD2-9529-B4C5B72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E5E5A-4253-4DD9-9835-C7F7A3A7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218DD-E469-468B-919E-39611ACF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1701-A307-4545-ADB3-AD5D3751D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3674-B71A-4707-8741-538A4094C345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4F70F-75F9-4DA7-976A-CE9FC38F8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F51D-94D4-4506-8492-44A22E56D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AF74-424F-45FB-A50C-90C9C1FC3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E2FE-3A2D-4A95-8148-B3A2A702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709986"/>
            <a:ext cx="6858000" cy="2387600"/>
          </a:xfrm>
        </p:spPr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Spectre</a:t>
            </a:r>
            <a:r>
              <a:rPr lang="en-US" dirty="0"/>
              <a:t> break-out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9A7A6-415C-44A1-8940-76A0AF43C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Ãhnliches Foto">
            <a:extLst>
              <a:ext uri="{FF2B5EF4-FFF2-40B4-BE49-F238E27FC236}">
                <a16:creationId xmlns:a16="http://schemas.microsoft.com/office/drawing/2014/main" id="{22A18799-266A-41AE-9E13-F3EEB030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526" y="3255962"/>
            <a:ext cx="2036576" cy="30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30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ED5-AFC2-49B7-BFD1-69510DFA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24" y="105307"/>
            <a:ext cx="7886700" cy="1325563"/>
          </a:xfrm>
        </p:spPr>
        <p:txBody>
          <a:bodyPr/>
          <a:lstStyle/>
          <a:p>
            <a:r>
              <a:rPr lang="en-US" dirty="0"/>
              <a:t>(contrived) </a:t>
            </a:r>
            <a:r>
              <a:rPr lang="en-US" dirty="0" err="1"/>
              <a:t>Spectre</a:t>
            </a:r>
            <a:r>
              <a:rPr lang="en-US" dirty="0"/>
              <a:t>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D426-7D0E-4FE6-8D47-EAE3EF700BEE}"/>
              </a:ext>
            </a:extLst>
          </p:cNvPr>
          <p:cNvSpPr txBox="1"/>
          <p:nvPr/>
        </p:nvSpPr>
        <p:spPr>
          <a:xfrm>
            <a:off x="628650" y="2938644"/>
            <a:ext cx="291547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int z = 0;</a:t>
            </a:r>
          </a:p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5;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*x = a[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    int y = *x;</a:t>
            </a:r>
          </a:p>
          <a:p>
            <a:r>
              <a:rPr lang="en-US" sz="2400" dirty="0"/>
              <a:t>    z = z + 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63970-26CB-4916-8558-E75290BE6C60}"/>
              </a:ext>
            </a:extLst>
          </p:cNvPr>
          <p:cNvSpPr txBox="1"/>
          <p:nvPr/>
        </p:nvSpPr>
        <p:spPr>
          <a:xfrm>
            <a:off x="4236953" y="196840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44FFA-2DD8-443C-A94F-BCB5E8C71039}"/>
              </a:ext>
            </a:extLst>
          </p:cNvPr>
          <p:cNvSpPr txBox="1"/>
          <p:nvPr/>
        </p:nvSpPr>
        <p:spPr>
          <a:xfrm>
            <a:off x="4236952" y="236851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CD49F-B07A-46BB-BF99-DBA9E1BE7BA6}"/>
              </a:ext>
            </a:extLst>
          </p:cNvPr>
          <p:cNvSpPr txBox="1"/>
          <p:nvPr/>
        </p:nvSpPr>
        <p:spPr>
          <a:xfrm>
            <a:off x="4236951" y="276862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75B23-4A2E-4D8A-A340-5144C7BFB000}"/>
              </a:ext>
            </a:extLst>
          </p:cNvPr>
          <p:cNvSpPr txBox="1"/>
          <p:nvPr/>
        </p:nvSpPr>
        <p:spPr>
          <a:xfrm>
            <a:off x="4236950" y="316873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76BE9-2C62-41C5-B08D-9CF48522D55E}"/>
              </a:ext>
            </a:extLst>
          </p:cNvPr>
          <p:cNvSpPr txBox="1"/>
          <p:nvPr/>
        </p:nvSpPr>
        <p:spPr>
          <a:xfrm>
            <a:off x="4236949" y="356884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99F7E-B87D-4873-B9F3-F77A21E2E7AB}"/>
              </a:ext>
            </a:extLst>
          </p:cNvPr>
          <p:cNvSpPr txBox="1"/>
          <p:nvPr/>
        </p:nvSpPr>
        <p:spPr>
          <a:xfrm>
            <a:off x="4236948" y="4246667"/>
            <a:ext cx="1340189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secret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99889-51CE-46E4-B8F3-02F6374012CB}"/>
              </a:ext>
            </a:extLst>
          </p:cNvPr>
          <p:cNvSpPr txBox="1"/>
          <p:nvPr/>
        </p:nvSpPr>
        <p:spPr>
          <a:xfrm>
            <a:off x="6148352" y="1194012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00E60-2DE6-4D9C-8A57-DA39961681D6}"/>
              </a:ext>
            </a:extLst>
          </p:cNvPr>
          <p:cNvSpPr txBox="1"/>
          <p:nvPr/>
        </p:nvSpPr>
        <p:spPr>
          <a:xfrm>
            <a:off x="6350772" y="1892170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8AAE4-193E-4162-B1F0-EDFCBD00380E}"/>
              </a:ext>
            </a:extLst>
          </p:cNvPr>
          <p:cNvSpPr txBox="1"/>
          <p:nvPr/>
        </p:nvSpPr>
        <p:spPr>
          <a:xfrm>
            <a:off x="6434535" y="2493761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B15AE-B06C-4A16-9F18-D5F674BFC610}"/>
              </a:ext>
            </a:extLst>
          </p:cNvPr>
          <p:cNvSpPr txBox="1"/>
          <p:nvPr/>
        </p:nvSpPr>
        <p:spPr>
          <a:xfrm>
            <a:off x="6434535" y="3142926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8BCA6-D0F2-4E27-9E8F-0E9962D8916D}"/>
              </a:ext>
            </a:extLst>
          </p:cNvPr>
          <p:cNvSpPr txBox="1"/>
          <p:nvPr/>
        </p:nvSpPr>
        <p:spPr>
          <a:xfrm>
            <a:off x="6350772" y="3792091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A9028-4EB6-45DD-9A0E-43066DB66309}"/>
              </a:ext>
            </a:extLst>
          </p:cNvPr>
          <p:cNvSpPr txBox="1"/>
          <p:nvPr/>
        </p:nvSpPr>
        <p:spPr>
          <a:xfrm>
            <a:off x="2880768" y="20838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36CC36-CEF7-4602-8324-F9E76D79FEC5}"/>
              </a:ext>
            </a:extLst>
          </p:cNvPr>
          <p:cNvCxnSpPr/>
          <p:nvPr/>
        </p:nvCxnSpPr>
        <p:spPr>
          <a:xfrm flipV="1">
            <a:off x="3148049" y="1998823"/>
            <a:ext cx="1088899" cy="2934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A5581-2229-4605-A0B1-E06BB0672F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151353" y="1394067"/>
            <a:ext cx="996999" cy="783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C35AA-0711-4A63-8170-C0D2FDDCEB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151353" y="2092225"/>
            <a:ext cx="1199419" cy="484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224752-C5AB-4082-BF66-9125D81EC8D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51353" y="2693816"/>
            <a:ext cx="1283182" cy="2655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BC1881-B1AA-47AE-89B8-66BC4BB15B5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151353" y="3342981"/>
            <a:ext cx="1283182" cy="340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9EF4DC-7A30-405A-AB53-10148763F7C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109471" y="3768898"/>
            <a:ext cx="1241301" cy="2232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516F4E-3F72-486B-A64D-A813A55D7DDD}"/>
              </a:ext>
            </a:extLst>
          </p:cNvPr>
          <p:cNvSpPr txBox="1"/>
          <p:nvPr/>
        </p:nvSpPr>
        <p:spPr>
          <a:xfrm>
            <a:off x="8243124" y="60854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30060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ED5-AFC2-49B7-BFD1-69510DFA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24" y="105307"/>
            <a:ext cx="7886700" cy="1325563"/>
          </a:xfrm>
        </p:spPr>
        <p:txBody>
          <a:bodyPr/>
          <a:lstStyle/>
          <a:p>
            <a:r>
              <a:rPr lang="en-US" dirty="0"/>
              <a:t>(contrived) </a:t>
            </a:r>
            <a:r>
              <a:rPr lang="en-US" dirty="0" err="1"/>
              <a:t>Spectre</a:t>
            </a:r>
            <a:r>
              <a:rPr lang="en-US" dirty="0"/>
              <a:t>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D426-7D0E-4FE6-8D47-EAE3EF700BEE}"/>
              </a:ext>
            </a:extLst>
          </p:cNvPr>
          <p:cNvSpPr txBox="1"/>
          <p:nvPr/>
        </p:nvSpPr>
        <p:spPr>
          <a:xfrm>
            <a:off x="628650" y="2938644"/>
            <a:ext cx="291547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int z = 0;</a:t>
            </a:r>
          </a:p>
          <a:p>
            <a:r>
              <a:rPr lang="en-US" sz="2400" dirty="0"/>
              <a:t>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5;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int *x = a[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dirty="0">
                <a:solidFill>
                  <a:srgbClr val="7030A0"/>
                </a:solidFill>
              </a:rPr>
              <a:t> % 5 </a:t>
            </a:r>
            <a:r>
              <a:rPr lang="en-US" sz="2400" dirty="0"/>
              <a:t>];</a:t>
            </a:r>
          </a:p>
          <a:p>
            <a:r>
              <a:rPr lang="en-US" sz="2400" dirty="0"/>
              <a:t>    int y = *x;</a:t>
            </a:r>
          </a:p>
          <a:p>
            <a:r>
              <a:rPr lang="en-US" sz="2400" dirty="0"/>
              <a:t>    z = z </a:t>
            </a:r>
            <a:r>
              <a:rPr lang="en-US" sz="2400"/>
              <a:t>+ y;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63970-26CB-4916-8558-E75290BE6C60}"/>
              </a:ext>
            </a:extLst>
          </p:cNvPr>
          <p:cNvSpPr txBox="1"/>
          <p:nvPr/>
        </p:nvSpPr>
        <p:spPr>
          <a:xfrm>
            <a:off x="4236953" y="196840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44FFA-2DD8-443C-A94F-BCB5E8C71039}"/>
              </a:ext>
            </a:extLst>
          </p:cNvPr>
          <p:cNvSpPr txBox="1"/>
          <p:nvPr/>
        </p:nvSpPr>
        <p:spPr>
          <a:xfrm>
            <a:off x="4236952" y="236851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CD49F-B07A-46BB-BF99-DBA9E1BE7BA6}"/>
              </a:ext>
            </a:extLst>
          </p:cNvPr>
          <p:cNvSpPr txBox="1"/>
          <p:nvPr/>
        </p:nvSpPr>
        <p:spPr>
          <a:xfrm>
            <a:off x="4236951" y="276862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75B23-4A2E-4D8A-A340-5144C7BFB000}"/>
              </a:ext>
            </a:extLst>
          </p:cNvPr>
          <p:cNvSpPr txBox="1"/>
          <p:nvPr/>
        </p:nvSpPr>
        <p:spPr>
          <a:xfrm>
            <a:off x="4236950" y="316873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76BE9-2C62-41C5-B08D-9CF48522D55E}"/>
              </a:ext>
            </a:extLst>
          </p:cNvPr>
          <p:cNvSpPr txBox="1"/>
          <p:nvPr/>
        </p:nvSpPr>
        <p:spPr>
          <a:xfrm>
            <a:off x="4236949" y="3568843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99F7E-B87D-4873-B9F3-F77A21E2E7AB}"/>
              </a:ext>
            </a:extLst>
          </p:cNvPr>
          <p:cNvSpPr txBox="1"/>
          <p:nvPr/>
        </p:nvSpPr>
        <p:spPr>
          <a:xfrm>
            <a:off x="4236948" y="4246667"/>
            <a:ext cx="1340189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secret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99889-51CE-46E4-B8F3-02F6374012CB}"/>
              </a:ext>
            </a:extLst>
          </p:cNvPr>
          <p:cNvSpPr txBox="1"/>
          <p:nvPr/>
        </p:nvSpPr>
        <p:spPr>
          <a:xfrm>
            <a:off x="6148352" y="1194012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00E60-2DE6-4D9C-8A57-DA39961681D6}"/>
              </a:ext>
            </a:extLst>
          </p:cNvPr>
          <p:cNvSpPr txBox="1"/>
          <p:nvPr/>
        </p:nvSpPr>
        <p:spPr>
          <a:xfrm>
            <a:off x="6350772" y="1892170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8AAE4-193E-4162-B1F0-EDFCBD00380E}"/>
              </a:ext>
            </a:extLst>
          </p:cNvPr>
          <p:cNvSpPr txBox="1"/>
          <p:nvPr/>
        </p:nvSpPr>
        <p:spPr>
          <a:xfrm>
            <a:off x="6434535" y="2493761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B15AE-B06C-4A16-9F18-D5F674BFC610}"/>
              </a:ext>
            </a:extLst>
          </p:cNvPr>
          <p:cNvSpPr txBox="1"/>
          <p:nvPr/>
        </p:nvSpPr>
        <p:spPr>
          <a:xfrm>
            <a:off x="6434535" y="3142926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8BCA6-D0F2-4E27-9E8F-0E9962D8916D}"/>
              </a:ext>
            </a:extLst>
          </p:cNvPr>
          <p:cNvSpPr txBox="1"/>
          <p:nvPr/>
        </p:nvSpPr>
        <p:spPr>
          <a:xfrm>
            <a:off x="6350772" y="3792091"/>
            <a:ext cx="1340189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public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A9028-4EB6-45DD-9A0E-43066DB66309}"/>
              </a:ext>
            </a:extLst>
          </p:cNvPr>
          <p:cNvSpPr txBox="1"/>
          <p:nvPr/>
        </p:nvSpPr>
        <p:spPr>
          <a:xfrm>
            <a:off x="2880768" y="208383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36CC36-CEF7-4602-8324-F9E76D79FEC5}"/>
              </a:ext>
            </a:extLst>
          </p:cNvPr>
          <p:cNvCxnSpPr/>
          <p:nvPr/>
        </p:nvCxnSpPr>
        <p:spPr>
          <a:xfrm flipV="1">
            <a:off x="3148049" y="1998823"/>
            <a:ext cx="1088899" cy="2934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A5581-2229-4605-A0B1-E06BB0672F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151353" y="1394067"/>
            <a:ext cx="996999" cy="7837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3C35AA-0711-4A63-8170-C0D2FDDCEB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151353" y="2092225"/>
            <a:ext cx="1199419" cy="4845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224752-C5AB-4082-BF66-9125D81EC8D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151353" y="2693816"/>
            <a:ext cx="1283182" cy="2655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BC1881-B1AA-47AE-89B8-66BC4BB15B5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151353" y="3342981"/>
            <a:ext cx="1283182" cy="340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9EF4DC-7A30-405A-AB53-10148763F7C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109471" y="3768898"/>
            <a:ext cx="1241301" cy="2232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675F97-FD5B-46CF-9AD8-C4AC15B697E6}"/>
              </a:ext>
            </a:extLst>
          </p:cNvPr>
          <p:cNvSpPr txBox="1"/>
          <p:nvPr/>
        </p:nvSpPr>
        <p:spPr>
          <a:xfrm>
            <a:off x="8243124" y="60854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68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7089-8CB8-4A39-A647-955A36DE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could software do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92E4-E3A6-4D9C-AE4E-AFFBD2EC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Conditional branches</a:t>
            </a:r>
          </a:p>
          <a:p>
            <a:pPr lvl="1"/>
            <a:r>
              <a:rPr lang="en-US" dirty="0"/>
              <a:t>Clamp/sandbox array accesses: a[</a:t>
            </a:r>
            <a:r>
              <a:rPr lang="en-US" dirty="0" err="1"/>
              <a:t>i</a:t>
            </a:r>
            <a:r>
              <a:rPr lang="en-US" dirty="0"/>
              <a:t> % 5]</a:t>
            </a:r>
          </a:p>
          <a:p>
            <a:pPr lvl="1"/>
            <a:r>
              <a:rPr lang="en-US" dirty="0"/>
              <a:t>More generally … ?</a:t>
            </a:r>
          </a:p>
          <a:p>
            <a:r>
              <a:rPr lang="en-US" dirty="0"/>
              <a:t>Unconditional jumps</a:t>
            </a:r>
          </a:p>
          <a:p>
            <a:pPr lvl="1"/>
            <a:r>
              <a:rPr lang="en-US" dirty="0"/>
              <a:t>Turn speculation off…</a:t>
            </a:r>
          </a:p>
          <a:p>
            <a:r>
              <a:rPr lang="en-US" dirty="0"/>
              <a:t>Formal reasoning requires hardware model</a:t>
            </a:r>
          </a:p>
          <a:p>
            <a:pPr lvl="1"/>
            <a:r>
              <a:rPr lang="en-US" dirty="0"/>
              <a:t>E.g., operational semantics that </a:t>
            </a:r>
            <a:r>
              <a:rPr lang="en-US" dirty="0" err="1"/>
              <a:t>nondeterministically</a:t>
            </a:r>
            <a:r>
              <a:rPr lang="en-US" dirty="0"/>
              <a:t> speculate on conditional branches</a:t>
            </a:r>
          </a:p>
          <a:p>
            <a:pPr lvl="1"/>
            <a:r>
              <a:rPr lang="en-US" dirty="0"/>
              <a:t>We need to talk to more architects</a:t>
            </a:r>
          </a:p>
          <a:p>
            <a:r>
              <a:rPr lang="en-US" dirty="0"/>
              <a:t>Don't need to disable all speculation; depends on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1388-8162-4905-A2B2-83433C069ED2}"/>
              </a:ext>
            </a:extLst>
          </p:cNvPr>
          <p:cNvSpPr txBox="1"/>
          <p:nvPr/>
        </p:nvSpPr>
        <p:spPr>
          <a:xfrm>
            <a:off x="8243124" y="60854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3703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7470-573B-4325-A7E0-1CD6DB2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could hardware do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B2F4-78AB-4E0E-B453-2968B83B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shared resources?</a:t>
            </a:r>
          </a:p>
          <a:p>
            <a:pPr lvl="1"/>
            <a:r>
              <a:rPr lang="en-US" dirty="0"/>
              <a:t>Software decides what data goes in which partition</a:t>
            </a:r>
          </a:p>
          <a:p>
            <a:r>
              <a:rPr lang="en-US" dirty="0"/>
              <a:t>Protect secret data?</a:t>
            </a:r>
          </a:p>
          <a:p>
            <a:pPr lvl="1"/>
            <a:r>
              <a:rPr lang="en-US" dirty="0"/>
              <a:t>Software marks some addresses/data as sensitive</a:t>
            </a:r>
          </a:p>
          <a:p>
            <a:r>
              <a:rPr lang="en-US" dirty="0"/>
              <a:t>Avoid side channels without software help???</a:t>
            </a:r>
          </a:p>
          <a:p>
            <a:pPr lvl="1"/>
            <a:r>
              <a:rPr lang="en-US" dirty="0"/>
              <a:t>Don't commit changes to shared resources until speculation is resolved?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need to talk to more architects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06FF9-B9D8-453D-90F8-A2800DA7D025}"/>
              </a:ext>
            </a:extLst>
          </p:cNvPr>
          <p:cNvSpPr txBox="1"/>
          <p:nvPr/>
        </p:nvSpPr>
        <p:spPr>
          <a:xfrm>
            <a:off x="8243124" y="60854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6324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252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Summary of Spectre break-out discussion</vt:lpstr>
      <vt:lpstr>(contrived) Spectre example</vt:lpstr>
      <vt:lpstr>(contrived) Spectre example</vt:lpstr>
      <vt:lpstr>What could software do about this?</vt:lpstr>
      <vt:lpstr>What could hardware do about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Spectre example</dc:title>
  <dc:creator>Chris Hawblitzel</dc:creator>
  <cp:lastModifiedBy>Chris Hawblitzel</cp:lastModifiedBy>
  <cp:revision>19</cp:revision>
  <dcterms:created xsi:type="dcterms:W3CDTF">2018-05-15T17:49:16Z</dcterms:created>
  <dcterms:modified xsi:type="dcterms:W3CDTF">2018-05-16T07:52:35Z</dcterms:modified>
</cp:coreProperties>
</file>