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72" r:id="rId4"/>
    <p:sldMasterId id="2147484700" r:id="rId5"/>
  </p:sldMasterIdLst>
  <p:notesMasterIdLst>
    <p:notesMasterId r:id="rId15"/>
  </p:notesMasterIdLst>
  <p:handoutMasterIdLst>
    <p:handoutMasterId r:id="rId16"/>
  </p:handoutMasterIdLst>
  <p:sldIdLst>
    <p:sldId id="1720" r:id="rId6"/>
    <p:sldId id="1721" r:id="rId7"/>
    <p:sldId id="1722" r:id="rId8"/>
    <p:sldId id="268" r:id="rId9"/>
    <p:sldId id="1723" r:id="rId10"/>
    <p:sldId id="274" r:id="rId11"/>
    <p:sldId id="277" r:id="rId12"/>
    <p:sldId id="279" r:id="rId13"/>
    <p:sldId id="1724" r:id="rId14"/>
  </p:sldIdLst>
  <p:sldSz cx="9144000" cy="6858000" type="screen4x3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9A4FA1-B94E-4EEB-AD6A-9E3DFA1C769D}">
          <p14:sldIdLst>
            <p14:sldId id="1720"/>
            <p14:sldId id="1721"/>
            <p14:sldId id="1722"/>
            <p14:sldId id="268"/>
            <p14:sldId id="1723"/>
            <p14:sldId id="274"/>
            <p14:sldId id="277"/>
            <p14:sldId id="279"/>
            <p14:sldId id="172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FFFFFF"/>
    <a:srgbClr val="0D0D0D"/>
    <a:srgbClr val="0078D4"/>
    <a:srgbClr val="107C10"/>
    <a:srgbClr val="EAEAEA"/>
    <a:srgbClr val="004B50"/>
    <a:srgbClr val="008272"/>
    <a:srgbClr val="00BCF2"/>
    <a:srgbClr val="0018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05" autoAdjust="0"/>
    <p:restoredTop sz="92170" autoAdjust="0"/>
  </p:normalViewPr>
  <p:slideViewPr>
    <p:cSldViewPr snapToGrid="0">
      <p:cViewPr varScale="1">
        <p:scale>
          <a:sx n="116" d="100"/>
          <a:sy n="116" d="100"/>
        </p:scale>
        <p:origin x="2320" y="192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9" d="100"/>
          <a:sy n="89" d="100"/>
        </p:scale>
        <p:origin x="190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9717-3BCD-4613-A37C-E24E7887D574}" type="datetime8">
              <a:rPr lang="en-US" smtClean="0">
                <a:latin typeface="Segoe UI" pitchFamily="34" charset="0"/>
              </a:rPr>
              <a:t>5/11/18 4:40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E2BED431-CD04-4BE1-8E2A-B07B20C50992}" type="datetime8">
              <a:rPr lang="en-US" smtClean="0"/>
              <a:t>5/11/18 4:40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2D0D9EB-C74A-4133-9BFD-B8E4F8E95D06}" type="datetime8">
              <a:rPr lang="en-US" smtClean="0"/>
              <a:t>5/11/18 4:40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106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LLVM doesn’t do the optimisations that break this, because it knows that C and C++ code have to coexist!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BED431-CD04-4BE1-8E2A-B07B20C50992}" type="datetime8">
              <a:rPr lang="en-US" smtClean="0"/>
              <a:t>5/11/18 4:40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28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Memory safety is the core guarantee, but not the only one!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BED431-CD04-4BE1-8E2A-B07B20C50992}" type="datetime8">
              <a:rPr lang="en-US" smtClean="0"/>
              <a:t>5/11/18 4:40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98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wishes the grey box didn’t exist, but a typical Java</a:t>
            </a:r>
            <a:r>
              <a:rPr lang="en-US" baseline="0" dirty="0"/>
              <a:t> implementation has a million lines of C in the grey box.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Vacuum-cleaner model of software development.</a:t>
            </a:r>
          </a:p>
          <a:p>
            <a:r>
              <a:rPr lang="en-US" baseline="0" dirty="0"/>
              <a:t>Earlier work by Sun labs put the red box in a different process, but it didn’t work well.</a:t>
            </a:r>
          </a:p>
          <a:p>
            <a:endParaRPr lang="en-US" baseline="0" dirty="0"/>
          </a:p>
          <a:p>
            <a:r>
              <a:rPr lang="en-US" baseline="0" dirty="0"/>
              <a:t>Explain what JNI stands for.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F0DF6-1B7C-A04D-AE6C-9F943F8C00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71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F0DF6-1B7C-A04D-AE6C-9F943F8C00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11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Low-level code violating the invariants of the high-level language.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1FE92-8CA7-B34F-86E9-71F2CFDBC1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74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Isolation is easy, sharing is hard!</a:t>
            </a:r>
          </a:p>
          <a:p>
            <a:r>
              <a:rPr lang="en-US" dirty="0"/>
              <a:t>Key point: support fine-grained sharing</a:t>
            </a:r>
            <a:r>
              <a:rPr lang="en-US" baseline="0" dirty="0"/>
              <a:t> between C and Java, but without violating safety.</a:t>
            </a:r>
          </a:p>
          <a:p>
            <a:endParaRPr lang="en-US" baseline="0" dirty="0"/>
          </a:p>
          <a:p>
            <a:r>
              <a:rPr lang="en-US" baseline="0" dirty="0"/>
              <a:t>Performance: better than pure-software sandboxing approaches (which don’t provide full support for various things), approaches </a:t>
            </a:r>
            <a:r>
              <a:rPr lang="en-US" baseline="0" dirty="0" err="1"/>
              <a:t>unsandboxed</a:t>
            </a:r>
            <a:r>
              <a:rPr lang="en-US" baseline="0" dirty="0"/>
              <a:t> performance.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F0DF6-1B7C-A04D-AE6C-9F943F8C00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60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Prior work used SFI to isolate the native code, but didn’t do any type checking to enforce the type of </a:t>
            </a:r>
            <a:r>
              <a:rPr lang="en-US" dirty="0" err="1"/>
              <a:t>jfieldID</a:t>
            </a:r>
            <a:r>
              <a:rPr lang="en-US" dirty="0"/>
              <a:t>.</a:t>
            </a:r>
          </a:p>
          <a:p>
            <a:r>
              <a:rPr lang="en-US" dirty="0"/>
              <a:t>Confused deputy attack.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F0DF6-1B7C-A04D-AE6C-9F943F8C00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36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044304"/>
            <a:ext cx="2949575" cy="1477328"/>
          </a:xfrm>
        </p:spPr>
        <p:txBody>
          <a:bodyPr wrap="square" anchor="b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2949575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FF25DCC4-D693-4FD5-B1B5-03FC4ED4EC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19" name="Picture 18" descr="Close up of person holding Surface laptop and pen" title="Microsoft brand photo">
            <a:extLst>
              <a:ext uri="{FF2B5EF4-FFF2-40B4-BE49-F238E27FC236}">
                <a16:creationId xmlns:a16="http://schemas.microsoft.com/office/drawing/2014/main" id="{BA376352-7E2D-4E51-85CD-0C48874452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0614" t="2370" r="14193" b="5188"/>
          <a:stretch/>
        </p:blipFill>
        <p:spPr>
          <a:xfrm>
            <a:off x="4114800" y="0"/>
            <a:ext cx="5029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118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2592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19">
          <p15:clr>
            <a:srgbClr val="5ACBF0"/>
          </p15:clr>
        </p15:guide>
        <p15:guide id="7" pos="2226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3987800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0503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7">
          <p15:clr>
            <a:srgbClr val="5ACBF0"/>
          </p15:clr>
        </p15:guide>
        <p15:guide id="31" pos="1608">
          <p15:clr>
            <a:srgbClr val="FBAE40"/>
          </p15:clr>
        </p15:guide>
        <p15:guide id="32" pos="14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148763"/>
            <a:ext cx="2946400" cy="984885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2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3"/>
            <a:ext cx="2946400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61971" indent="0">
              <a:buNone/>
              <a:defRPr/>
            </a:lvl4pPr>
            <a:lvl5pPr marL="85564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114800" y="0"/>
            <a:ext cx="50292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57855547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2592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356">
          <p15:clr>
            <a:srgbClr val="5ACBF0"/>
          </p15:clr>
        </p15:guide>
        <p15:guide id="8" orient="horz" pos="2226">
          <p15:clr>
            <a:srgbClr val="5ACBF0"/>
          </p15:clr>
        </p15:guide>
        <p15:guide id="9" pos="2224">
          <p15:clr>
            <a:srgbClr val="C35E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5AE9285-9977-4441-A573-2C3A07B00C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936558"/>
            <a:ext cx="2946400" cy="984885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2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Photo layout with Title  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114800" y="0"/>
            <a:ext cx="50292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066016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2592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160">
          <p15:clr>
            <a:srgbClr val="5ACBF0"/>
          </p15:clr>
        </p15:guide>
        <p15:guide id="9" pos="2224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E60FA2-49B3-4240-B08E-A7F01EFC25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998113"/>
            <a:ext cx="294640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Photo layout with body text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114800" y="0"/>
            <a:ext cx="50292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7993202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2592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160">
          <p15:clr>
            <a:srgbClr val="5ACBF0"/>
          </p15:clr>
        </p15:guide>
        <p15:guide id="9" pos="2224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3224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77321"/>
            <a:ext cx="6712712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802697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3224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77321"/>
            <a:ext cx="6712712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55981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59097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8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124432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8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03292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5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15215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043114"/>
            <a:ext cx="2943225" cy="1477328"/>
          </a:xfrm>
        </p:spPr>
        <p:txBody>
          <a:bodyPr wrap="square"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2943225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F706382E-EA12-4E53-838C-E3F808C1C8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8" name="Picture 17" descr="Close up of person holding Surface laptop and pen" title="Microsoft brand photo">
            <a:extLst>
              <a:ext uri="{FF2B5EF4-FFF2-40B4-BE49-F238E27FC236}">
                <a16:creationId xmlns:a16="http://schemas.microsoft.com/office/drawing/2014/main" id="{596F537C-13D7-4F19-9E2B-EF02D5A186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0614" t="2370" r="14193" b="5188"/>
          <a:stretch/>
        </p:blipFill>
        <p:spPr>
          <a:xfrm>
            <a:off x="4114800" y="0"/>
            <a:ext cx="5029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4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2592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18">
          <p15:clr>
            <a:srgbClr val="5ACBF0"/>
          </p15:clr>
        </p15:guide>
        <p15:guide id="7" pos="2222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82980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168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6691"/>
            <a:ext cx="7974014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45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592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42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71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2197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7"/>
            <a:ext cx="321554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67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white - EMF" descr="Microsoft logo white text version">
            <a:extLst>
              <a:ext uri="{FF2B5EF4-FFF2-40B4-BE49-F238E27FC236}">
                <a16:creationId xmlns:a16="http://schemas.microsoft.com/office/drawing/2014/main" id="{92070E64-029E-42B4-95A9-49FD40AEA7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26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91"/>
            <a:ext cx="7974011" cy="2123658"/>
          </a:xfrm>
        </p:spPr>
        <p:txBody>
          <a:bodyPr wrap="square">
            <a:spAutoFit/>
          </a:bodyPr>
          <a:lstStyle>
            <a:lvl1pPr>
              <a:defRPr sz="30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69041"/>
            <a:ext cx="9144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4165252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88B1-F558-484E-BC50-2D6456C7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11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044304"/>
            <a:ext cx="2949575" cy="1477328"/>
          </a:xfrm>
        </p:spPr>
        <p:txBody>
          <a:bodyPr wrap="square" anchor="b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2949575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F8D7E5F6-5CF1-4575-9248-35403A2977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8" name="Picture 17" descr="Close up of person holding Surface laptop and pen" title="Microsoft brand photo">
            <a:extLst>
              <a:ext uri="{FF2B5EF4-FFF2-40B4-BE49-F238E27FC236}">
                <a16:creationId xmlns:a16="http://schemas.microsoft.com/office/drawing/2014/main" id="{042DEF2F-E1F0-42D5-87CF-B0A5EB95CC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0614" t="2370" r="14193" b="5188"/>
          <a:stretch/>
        </p:blipFill>
        <p:spPr>
          <a:xfrm>
            <a:off x="4114800" y="0"/>
            <a:ext cx="5029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28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2592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19">
          <p15:clr>
            <a:srgbClr val="5ACBF0"/>
          </p15:clr>
        </p15:guide>
        <p15:guide id="7" pos="2226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043114"/>
            <a:ext cx="2943225" cy="1477328"/>
          </a:xfrm>
        </p:spPr>
        <p:txBody>
          <a:bodyPr wrap="square"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2943225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920036EB-CD3C-4CCC-9018-4CADDA4FFE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26" name="Picture 25" descr="Close up of person holding Surface laptop and pen" title="Microsoft brand photo">
            <a:extLst>
              <a:ext uri="{FF2B5EF4-FFF2-40B4-BE49-F238E27FC236}">
                <a16:creationId xmlns:a16="http://schemas.microsoft.com/office/drawing/2014/main" id="{3C1AD297-BB6A-4607-8FC4-D7CB865D80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0614" t="2370" r="14193" b="5188"/>
          <a:stretch/>
        </p:blipFill>
        <p:spPr>
          <a:xfrm>
            <a:off x="4114800" y="0"/>
            <a:ext cx="5029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9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2592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18">
          <p15:clr>
            <a:srgbClr val="5ACBF0"/>
          </p15:clr>
        </p15:guide>
        <p15:guide id="7" pos="2222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41334"/>
            <a:ext cx="6711950" cy="49244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200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671195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3F5398AA-9E56-4CE9-9016-E184ECC781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51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4599">
          <p15:clr>
            <a:srgbClr val="5ACBF0"/>
          </p15:clr>
        </p15:guide>
        <p15:guide id="4" orient="horz" pos="2168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1809"/>
            <a:ext cx="6711950" cy="49244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200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198" y="3962402"/>
            <a:ext cx="6711951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DD1C7074-B3FD-4E15-B5C6-78C8DEAF92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4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19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4599">
          <p15:clr>
            <a:srgbClr val="5ACBF0"/>
          </p15:clr>
        </p15:guide>
        <p15:guide id="4" orient="horz" pos="216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41334"/>
            <a:ext cx="6711950" cy="49244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200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671195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5D1AEFAB-2B8D-4538-AB59-B73058CB7F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29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4599">
          <p15:clr>
            <a:srgbClr val="5ACBF0"/>
          </p15:clr>
        </p15:guide>
        <p15:guide id="4" orient="horz" pos="216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4371"/>
            <a:ext cx="7974014" cy="1612749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85783" indent="0">
              <a:buNone/>
              <a:defRPr/>
            </a:lvl4pPr>
            <a:lvl5pPr marL="914377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2321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300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16127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19083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300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C66034-917A-4F9A-ACC8-8CC5B8BD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1"/>
            <a:ext cx="3840480" cy="16127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2" indent="0">
              <a:buFont typeface="Wingdings" panose="05000000000000000000" pitchFamily="2" charset="2"/>
              <a:buNone/>
              <a:defRPr sz="2000" b="0"/>
            </a:lvl2pPr>
            <a:lvl3pPr marL="450839" indent="0">
              <a:buFont typeface="Wingdings" panose="05000000000000000000" pitchFamily="2" charset="2"/>
              <a:buNone/>
              <a:tabLst/>
              <a:defRPr sz="1600" b="0"/>
            </a:lvl3pPr>
            <a:lvl4pPr marL="652446" indent="0">
              <a:buFont typeface="Wingdings" panose="05000000000000000000" pitchFamily="2" charset="2"/>
              <a:buNone/>
              <a:defRPr sz="1400" b="0"/>
            </a:lvl4pPr>
            <a:lvl5pPr marL="854053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17731" y="1435101"/>
            <a:ext cx="3840480" cy="16127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2" indent="0">
              <a:buFont typeface="Wingdings" panose="05000000000000000000" pitchFamily="2" charset="2"/>
              <a:buNone/>
              <a:defRPr sz="2000" b="0"/>
            </a:lvl2pPr>
            <a:lvl3pPr marL="450839" indent="0">
              <a:buFont typeface="Wingdings" panose="05000000000000000000" pitchFamily="2" charset="2"/>
              <a:buNone/>
              <a:tabLst/>
              <a:defRPr sz="1600" b="0"/>
            </a:lvl3pPr>
            <a:lvl4pPr marL="652446" indent="0">
              <a:buFont typeface="Wingdings" panose="05000000000000000000" pitchFamily="2" charset="2"/>
              <a:buNone/>
              <a:defRPr sz="1400" b="0"/>
            </a:lvl4pPr>
            <a:lvl5pPr marL="854053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64956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9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3ACEF5-93A4-452F-A833-13A15FE2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2"/>
            <a:ext cx="3840480" cy="1612749"/>
          </a:xfrm>
        </p:spPr>
        <p:txBody>
          <a:bodyPr wrap="square">
            <a:spAutoFit/>
          </a:bodyPr>
          <a:lstStyle>
            <a:lvl1pPr marL="231769" indent="-231769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28" indent="-171446">
              <a:buFont typeface="Wingdings" panose="05000000000000000000" pitchFamily="2" charset="2"/>
              <a:buChar char=""/>
              <a:defRPr sz="2000" b="0"/>
            </a:lvl2pPr>
            <a:lvl3pPr marL="639747" indent="-188909">
              <a:buFont typeface="Wingdings" panose="05000000000000000000" pitchFamily="2" charset="2"/>
              <a:buChar char=""/>
              <a:tabLst/>
              <a:defRPr sz="1600" b="0"/>
            </a:lvl3pPr>
            <a:lvl4pPr marL="828654" indent="-176209">
              <a:buFont typeface="Wingdings" panose="05000000000000000000" pitchFamily="2" charset="2"/>
              <a:buChar char=""/>
              <a:defRPr sz="1400" b="0"/>
            </a:lvl4pPr>
            <a:lvl5pPr marL="1023913" indent="-169858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7731" y="1437482"/>
            <a:ext cx="3840480" cy="1612749"/>
          </a:xfrm>
        </p:spPr>
        <p:txBody>
          <a:bodyPr wrap="square">
            <a:spAutoFit/>
          </a:bodyPr>
          <a:lstStyle>
            <a:lvl1pPr marL="231769" indent="-231769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28" indent="-171446">
              <a:buFont typeface="Wingdings" panose="05000000000000000000" pitchFamily="2" charset="2"/>
              <a:buChar char=""/>
              <a:defRPr sz="2000" b="0"/>
            </a:lvl2pPr>
            <a:lvl3pPr marL="639747" indent="-188909">
              <a:buFont typeface="Wingdings" panose="05000000000000000000" pitchFamily="2" charset="2"/>
              <a:buChar char=""/>
              <a:tabLst/>
              <a:defRPr sz="1600" b="0"/>
            </a:lvl3pPr>
            <a:lvl4pPr marL="828654" indent="-176209">
              <a:buFont typeface="Wingdings" panose="05000000000000000000" pitchFamily="2" charset="2"/>
              <a:buChar char=""/>
              <a:defRPr sz="1400" b="0"/>
            </a:lvl4pPr>
            <a:lvl5pPr marL="1023913" indent="-169858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616867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99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897125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300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3987800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840551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7">
          <p15:clr>
            <a:srgbClr val="5ACBF0"/>
          </p15:clr>
        </p15:guide>
        <p15:guide id="31" pos="1608">
          <p15:clr>
            <a:srgbClr val="FBAE40"/>
          </p15:clr>
        </p15:guide>
        <p15:guide id="32" pos="1432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148763"/>
            <a:ext cx="2946400" cy="984885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2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3"/>
            <a:ext cx="2946400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61971" indent="0">
              <a:buNone/>
              <a:defRPr/>
            </a:lvl4pPr>
            <a:lvl5pPr marL="855641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114800" y="0"/>
            <a:ext cx="50292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15747843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2592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356">
          <p15:clr>
            <a:srgbClr val="5ACBF0"/>
          </p15:clr>
        </p15:guide>
        <p15:guide id="8" orient="horz" pos="2226">
          <p15:clr>
            <a:srgbClr val="5ACBF0"/>
          </p15:clr>
        </p15:guide>
        <p15:guide id="9" pos="2224">
          <p15:clr>
            <a:srgbClr val="C35EA4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5AE9285-9977-4441-A573-2C3A07B00C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936558"/>
            <a:ext cx="2946400" cy="984885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2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Photo layout with Title  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114800" y="0"/>
            <a:ext cx="50292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19205604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2592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160">
          <p15:clr>
            <a:srgbClr val="5ACBF0"/>
          </p15:clr>
        </p15:guide>
        <p15:guide id="9" pos="2224">
          <p15:clr>
            <a:srgbClr val="C35E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E60FA2-49B3-4240-B08E-A7F01EFC25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998113"/>
            <a:ext cx="294640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Photo layout with body text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114800" y="0"/>
            <a:ext cx="50292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26772076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2592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160">
          <p15:clr>
            <a:srgbClr val="5ACBF0"/>
          </p15:clr>
        </p15:guide>
        <p15:guide id="9" pos="2224">
          <p15:clr>
            <a:srgbClr val="C35E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3224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77321"/>
            <a:ext cx="6712712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95850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1809"/>
            <a:ext cx="6711950" cy="49244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200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198" y="3962402"/>
            <a:ext cx="6711951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FAFFA9B6-7AA0-4573-9463-F67027688D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10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19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4599">
          <p15:clr>
            <a:srgbClr val="5ACBF0"/>
          </p15:clr>
        </p15:guide>
        <p15:guide id="4" orient="horz" pos="216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3224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77321"/>
            <a:ext cx="6712712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1967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16868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8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10983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8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00167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5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935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66889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442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6691"/>
            <a:ext cx="7974014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45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592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42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71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997476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7"/>
            <a:ext cx="321554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67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gray - EMF" descr="Microsoft logo, gray text version">
            <a:extLst>
              <a:ext uri="{FF2B5EF4-FFF2-40B4-BE49-F238E27FC236}">
                <a16:creationId xmlns:a16="http://schemas.microsoft.com/office/drawing/2014/main" id="{B00A58DD-DAA0-489B-A047-37A7D06C9F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16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91"/>
            <a:ext cx="7974011" cy="2123658"/>
          </a:xfrm>
        </p:spPr>
        <p:txBody>
          <a:bodyPr wrap="square">
            <a:spAutoFit/>
          </a:bodyPr>
          <a:lstStyle>
            <a:lvl1pPr>
              <a:defRPr sz="30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69041"/>
            <a:ext cx="9144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11525763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4371"/>
            <a:ext cx="7974014" cy="1612749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85783" indent="0">
              <a:buNone/>
              <a:defRPr/>
            </a:lvl4pPr>
            <a:lvl5pPr marL="91437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8708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300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1612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920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300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C66034-917A-4F9A-ACC8-8CC5B8BD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1"/>
            <a:ext cx="3840480" cy="16127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2" indent="0">
              <a:buFont typeface="Wingdings" panose="05000000000000000000" pitchFamily="2" charset="2"/>
              <a:buNone/>
              <a:defRPr sz="2000" b="0"/>
            </a:lvl2pPr>
            <a:lvl3pPr marL="450839" indent="0">
              <a:buFont typeface="Wingdings" panose="05000000000000000000" pitchFamily="2" charset="2"/>
              <a:buNone/>
              <a:tabLst/>
              <a:defRPr sz="1600" b="0"/>
            </a:lvl3pPr>
            <a:lvl4pPr marL="652446" indent="0">
              <a:buFont typeface="Wingdings" panose="05000000000000000000" pitchFamily="2" charset="2"/>
              <a:buNone/>
              <a:defRPr sz="1400" b="0"/>
            </a:lvl4pPr>
            <a:lvl5pPr marL="854053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17731" y="1435101"/>
            <a:ext cx="3840480" cy="16127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2" indent="0">
              <a:buFont typeface="Wingdings" panose="05000000000000000000" pitchFamily="2" charset="2"/>
              <a:buNone/>
              <a:defRPr sz="2000" b="0"/>
            </a:lvl2pPr>
            <a:lvl3pPr marL="450839" indent="0">
              <a:buFont typeface="Wingdings" panose="05000000000000000000" pitchFamily="2" charset="2"/>
              <a:buNone/>
              <a:tabLst/>
              <a:defRPr sz="1600" b="0"/>
            </a:lvl3pPr>
            <a:lvl4pPr marL="652446" indent="0">
              <a:buFont typeface="Wingdings" panose="05000000000000000000" pitchFamily="2" charset="2"/>
              <a:buNone/>
              <a:defRPr sz="1400" b="0"/>
            </a:lvl4pPr>
            <a:lvl5pPr marL="854053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1801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9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3ACEF5-93A4-452F-A833-13A15FE2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2"/>
            <a:ext cx="3840480" cy="1612749"/>
          </a:xfrm>
        </p:spPr>
        <p:txBody>
          <a:bodyPr wrap="square">
            <a:spAutoFit/>
          </a:bodyPr>
          <a:lstStyle>
            <a:lvl1pPr marL="231769" indent="-231769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28" indent="-171446">
              <a:buFont typeface="Wingdings" panose="05000000000000000000" pitchFamily="2" charset="2"/>
              <a:buChar char=""/>
              <a:defRPr sz="2000" b="0"/>
            </a:lvl2pPr>
            <a:lvl3pPr marL="639747" indent="-188909">
              <a:buFont typeface="Wingdings" panose="05000000000000000000" pitchFamily="2" charset="2"/>
              <a:buChar char=""/>
              <a:tabLst/>
              <a:defRPr sz="1600" b="0"/>
            </a:lvl3pPr>
            <a:lvl4pPr marL="828654" indent="-176209">
              <a:buFont typeface="Wingdings" panose="05000000000000000000" pitchFamily="2" charset="2"/>
              <a:buChar char=""/>
              <a:defRPr sz="1400" b="0"/>
            </a:lvl4pPr>
            <a:lvl5pPr marL="1023913" indent="-169858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7731" y="1437482"/>
            <a:ext cx="3840480" cy="1612749"/>
          </a:xfrm>
        </p:spPr>
        <p:txBody>
          <a:bodyPr wrap="square">
            <a:spAutoFit/>
          </a:bodyPr>
          <a:lstStyle>
            <a:lvl1pPr marL="231769" indent="-231769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28" indent="-171446">
              <a:buFont typeface="Wingdings" panose="05000000000000000000" pitchFamily="2" charset="2"/>
              <a:buChar char=""/>
              <a:defRPr sz="2000" b="0"/>
            </a:lvl2pPr>
            <a:lvl3pPr marL="639747" indent="-188909">
              <a:buFont typeface="Wingdings" panose="05000000000000000000" pitchFamily="2" charset="2"/>
              <a:buChar char=""/>
              <a:tabLst/>
              <a:defRPr sz="1600" b="0"/>
            </a:lvl3pPr>
            <a:lvl4pPr marL="828654" indent="-176209">
              <a:buFont typeface="Wingdings" panose="05000000000000000000" pitchFamily="2" charset="2"/>
              <a:buChar char=""/>
              <a:defRPr sz="1400" b="0"/>
            </a:lvl4pPr>
            <a:lvl5pPr marL="1023913" indent="-169858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6651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99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861130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300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4200" y="476252"/>
            <a:ext cx="7974011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5"/>
            <a:ext cx="7974013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4" name="NEW Brand Colors 2018">
            <a:extLst>
              <a:ext uri="{FF2B5EF4-FFF2-40B4-BE49-F238E27FC236}">
                <a16:creationId xmlns:a16="http://schemas.microsoft.com/office/drawing/2014/main" id="{081235F6-3889-46A7-9F4E-F9186F5725A8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6264763" y="2942644"/>
            <a:ext cx="6858000" cy="972712"/>
          </a:xfrm>
          <a:prstGeom prst="rect">
            <a:avLst/>
          </a:prstGeom>
        </p:spPr>
      </p:pic>
      <p:grpSp>
        <p:nvGrpSpPr>
          <p:cNvPr id="34" name="Grid" hidden="1">
            <a:extLst>
              <a:ext uri="{FF2B5EF4-FFF2-40B4-BE49-F238E27FC236}">
                <a16:creationId xmlns:a16="http://schemas.microsoft.com/office/drawing/2014/main" id="{E0D44F23-88E3-4012-B732-BF79250BB7F8}"/>
              </a:ext>
            </a:extLst>
          </p:cNvPr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163DFB1-3137-4D5A-B7A1-C55D205AB3B3}"/>
                </a:ext>
              </a:extLst>
            </p:cNvPr>
            <p:cNvCxnSpPr/>
            <p:nvPr/>
          </p:nvCxnSpPr>
          <p:spPr>
            <a:xfrm>
              <a:off x="0" y="29260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87FC59D-EEB8-4B4E-B227-A03E6BA408AC}"/>
                </a:ext>
              </a:extLst>
            </p:cNvPr>
            <p:cNvCxnSpPr/>
            <p:nvPr/>
          </p:nvCxnSpPr>
          <p:spPr>
            <a:xfrm>
              <a:off x="0" y="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F749465-CD14-4325-A40E-4BE1BC186913}"/>
                </a:ext>
              </a:extLst>
            </p:cNvPr>
            <p:cNvCxnSpPr/>
            <p:nvPr/>
          </p:nvCxnSpPr>
          <p:spPr>
            <a:xfrm>
              <a:off x="0" y="585216"/>
              <a:ext cx="9144000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B8E24D7-6B88-4640-A1F8-56FB8DA123CF}"/>
                </a:ext>
              </a:extLst>
            </p:cNvPr>
            <p:cNvCxnSpPr/>
            <p:nvPr/>
          </p:nvCxnSpPr>
          <p:spPr>
            <a:xfrm>
              <a:off x="0" y="6272784"/>
              <a:ext cx="9144000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10B4206-AC4C-44AD-A61D-C64585B8718D}"/>
                </a:ext>
              </a:extLst>
            </p:cNvPr>
            <p:cNvCxnSpPr/>
            <p:nvPr/>
          </p:nvCxnSpPr>
          <p:spPr>
            <a:xfrm>
              <a:off x="0" y="656539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8D33E3B-598C-4152-A109-767CA4026AFF}"/>
                </a:ext>
              </a:extLst>
            </p:cNvPr>
            <p:cNvCxnSpPr/>
            <p:nvPr/>
          </p:nvCxnSpPr>
          <p:spPr>
            <a:xfrm>
              <a:off x="0" y="685800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32E6D5C-C985-46E9-BBBB-6E8C11B87C8B}"/>
                </a:ext>
              </a:extLst>
            </p:cNvPr>
            <p:cNvCxnSpPr/>
            <p:nvPr/>
          </p:nvCxnSpPr>
          <p:spPr>
            <a:xfrm>
              <a:off x="0" y="87782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5537872-275D-46DA-BE4B-35F98A7E23D9}"/>
                </a:ext>
              </a:extLst>
            </p:cNvPr>
            <p:cNvCxnSpPr/>
            <p:nvPr/>
          </p:nvCxnSpPr>
          <p:spPr>
            <a:xfrm>
              <a:off x="0" y="117043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A0B809D-3BD7-4740-B43C-87DEAB995181}"/>
                </a:ext>
              </a:extLst>
            </p:cNvPr>
            <p:cNvCxnSpPr/>
            <p:nvPr/>
          </p:nvCxnSpPr>
          <p:spPr>
            <a:xfrm>
              <a:off x="0" y="146304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10DE340-F3C6-446C-9656-FC3F7331A02A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A79FCAF-696D-459F-8DC7-60C6FC6B8C7F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673C172-0798-4D71-B9CC-81C2255D9A9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FF688EA-449D-4B56-BED0-ED77B0A3FD50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50EAD8F-6B08-4E0A-B4F8-F6A245136F43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4B7F0B6-A9EF-40C4-96BE-846A2DD02DB4}"/>
                </a:ext>
              </a:extLst>
            </p:cNvPr>
            <p:cNvCxnSpPr/>
            <p:nvPr/>
          </p:nvCxnSpPr>
          <p:spPr>
            <a:xfrm>
              <a:off x="7973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50C83F-8A41-41C3-976D-DD6BFAA277ED}"/>
                </a:ext>
              </a:extLst>
            </p:cNvPr>
            <p:cNvCxnSpPr/>
            <p:nvPr/>
          </p:nvCxnSpPr>
          <p:spPr>
            <a:xfrm>
              <a:off x="8558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F9A6CCC-E11D-4D98-8835-3D79EC51D616}"/>
                </a:ext>
              </a:extLst>
            </p:cNvPr>
            <p:cNvCxnSpPr/>
            <p:nvPr/>
          </p:nvCxnSpPr>
          <p:spPr>
            <a:xfrm>
              <a:off x="8266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68F274-9627-4FF8-9DC4-B233456D1C6C}"/>
                </a:ext>
              </a:extLst>
            </p:cNvPr>
            <p:cNvCxnSpPr/>
            <p:nvPr/>
          </p:nvCxnSpPr>
          <p:spPr>
            <a:xfrm>
              <a:off x="8851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309279B-21AF-4FFB-9E89-38786771D50F}"/>
                </a:ext>
              </a:extLst>
            </p:cNvPr>
            <p:cNvCxnSpPr/>
            <p:nvPr/>
          </p:nvCxnSpPr>
          <p:spPr>
            <a:xfrm>
              <a:off x="9144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DA4311A-A27E-4DFC-8004-423DEEDBB1E7}"/>
                </a:ext>
              </a:extLst>
            </p:cNvPr>
            <p:cNvCxnSpPr/>
            <p:nvPr userDrawn="1"/>
          </p:nvCxnSpPr>
          <p:spPr>
            <a:xfrm>
              <a:off x="0" y="175564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0BD66B6-E5B8-4436-BD02-DE1681BA99C3}"/>
                </a:ext>
              </a:extLst>
            </p:cNvPr>
            <p:cNvCxnSpPr/>
            <p:nvPr userDrawn="1"/>
          </p:nvCxnSpPr>
          <p:spPr>
            <a:xfrm>
              <a:off x="0" y="204825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E002102-C25C-4378-B22E-1B9E6AD28B84}"/>
                </a:ext>
              </a:extLst>
            </p:cNvPr>
            <p:cNvCxnSpPr/>
            <p:nvPr userDrawn="1"/>
          </p:nvCxnSpPr>
          <p:spPr>
            <a:xfrm>
              <a:off x="0" y="234086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D285F75-F404-44CD-803E-358A74C5506A}"/>
                </a:ext>
              </a:extLst>
            </p:cNvPr>
            <p:cNvCxnSpPr/>
            <p:nvPr userDrawn="1"/>
          </p:nvCxnSpPr>
          <p:spPr>
            <a:xfrm>
              <a:off x="0" y="263347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E66CF8D-9AA7-4739-AA5B-CBD92DBDB678}"/>
                </a:ext>
              </a:extLst>
            </p:cNvPr>
            <p:cNvCxnSpPr/>
            <p:nvPr userDrawn="1"/>
          </p:nvCxnSpPr>
          <p:spPr>
            <a:xfrm>
              <a:off x="0" y="292608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CA5C448-09C5-4C84-B819-8C8CB7DE97B3}"/>
                </a:ext>
              </a:extLst>
            </p:cNvPr>
            <p:cNvCxnSpPr/>
            <p:nvPr userDrawn="1"/>
          </p:nvCxnSpPr>
          <p:spPr>
            <a:xfrm>
              <a:off x="0" y="321868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8126530-98D9-4173-AB7F-3F016FE6D4E1}"/>
                </a:ext>
              </a:extLst>
            </p:cNvPr>
            <p:cNvCxnSpPr/>
            <p:nvPr userDrawn="1"/>
          </p:nvCxnSpPr>
          <p:spPr>
            <a:xfrm>
              <a:off x="0" y="351129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8DD54AF-7CB6-4DD7-869D-B33B6A5140D3}"/>
                </a:ext>
              </a:extLst>
            </p:cNvPr>
            <p:cNvCxnSpPr/>
            <p:nvPr userDrawn="1"/>
          </p:nvCxnSpPr>
          <p:spPr>
            <a:xfrm>
              <a:off x="0" y="380390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D90DE93-3FA0-4244-9EBC-F4E34DC821C9}"/>
                </a:ext>
              </a:extLst>
            </p:cNvPr>
            <p:cNvCxnSpPr/>
            <p:nvPr userDrawn="1"/>
          </p:nvCxnSpPr>
          <p:spPr>
            <a:xfrm>
              <a:off x="0" y="409651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6410FB8-4257-4D2A-BEA2-0B3F4AB5A707}"/>
                </a:ext>
              </a:extLst>
            </p:cNvPr>
            <p:cNvCxnSpPr/>
            <p:nvPr userDrawn="1"/>
          </p:nvCxnSpPr>
          <p:spPr>
            <a:xfrm>
              <a:off x="0" y="438912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925F6D4-B01D-45B8-8C11-D64B4637889A}"/>
                </a:ext>
              </a:extLst>
            </p:cNvPr>
            <p:cNvCxnSpPr/>
            <p:nvPr userDrawn="1"/>
          </p:nvCxnSpPr>
          <p:spPr>
            <a:xfrm>
              <a:off x="0" y="468172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0C981B0-B5E4-428B-86FB-600B7E336C2C}"/>
                </a:ext>
              </a:extLst>
            </p:cNvPr>
            <p:cNvCxnSpPr/>
            <p:nvPr userDrawn="1"/>
          </p:nvCxnSpPr>
          <p:spPr>
            <a:xfrm>
              <a:off x="0" y="497433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0C38D28-82EF-4ECD-A68C-5A878704197D}"/>
                </a:ext>
              </a:extLst>
            </p:cNvPr>
            <p:cNvCxnSpPr/>
            <p:nvPr userDrawn="1"/>
          </p:nvCxnSpPr>
          <p:spPr>
            <a:xfrm>
              <a:off x="0" y="526694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DEC99B3-A15D-4751-A781-9703CB287103}"/>
                </a:ext>
              </a:extLst>
            </p:cNvPr>
            <p:cNvCxnSpPr/>
            <p:nvPr userDrawn="1"/>
          </p:nvCxnSpPr>
          <p:spPr>
            <a:xfrm>
              <a:off x="0" y="555955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CC86158-586A-4DCE-9C20-B4F1C68CA055}"/>
                </a:ext>
              </a:extLst>
            </p:cNvPr>
            <p:cNvCxnSpPr/>
            <p:nvPr userDrawn="1"/>
          </p:nvCxnSpPr>
          <p:spPr>
            <a:xfrm>
              <a:off x="0" y="585216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3" r:id="rId1"/>
    <p:sldLayoutId id="2147484674" r:id="rId2"/>
    <p:sldLayoutId id="2147484675" r:id="rId3"/>
    <p:sldLayoutId id="2147484676" r:id="rId4"/>
    <p:sldLayoutId id="2147484680" r:id="rId5"/>
    <p:sldLayoutId id="2147484681" r:id="rId6"/>
    <p:sldLayoutId id="2147484682" r:id="rId7"/>
    <p:sldLayoutId id="2147484683" r:id="rId8"/>
    <p:sldLayoutId id="2147484684" r:id="rId9"/>
    <p:sldLayoutId id="2147484685" r:id="rId10"/>
    <p:sldLayoutId id="2147484686" r:id="rId11"/>
    <p:sldLayoutId id="2147484687" r:id="rId12"/>
    <p:sldLayoutId id="2147484688" r:id="rId13"/>
    <p:sldLayoutId id="2147484689" r:id="rId14"/>
    <p:sldLayoutId id="2147484690" r:id="rId15"/>
    <p:sldLayoutId id="2147484691" r:id="rId16"/>
    <p:sldLayoutId id="2147484692" r:id="rId17"/>
    <p:sldLayoutId id="2147484693" r:id="rId18"/>
    <p:sldLayoutId id="2147484694" r:id="rId19"/>
    <p:sldLayoutId id="2147484695" r:id="rId20"/>
    <p:sldLayoutId id="2147484696" r:id="rId21"/>
    <p:sldLayoutId id="2147484697" r:id="rId22"/>
    <p:sldLayoutId id="2147484698" r:id="rId23"/>
    <p:sldLayoutId id="2147484699" r:id="rId24"/>
    <p:sldLayoutId id="2147484728" r:id="rId25"/>
  </p:sldLayoutIdLst>
  <p:transition>
    <p:fade/>
  </p:transition>
  <p:hf sldNum="0" hdr="0" ftr="0" dt="0"/>
  <p:txStyles>
    <p:titleStyle>
      <a:lvl1pPr algn="l" defTabSz="932719" rtl="0" eaLnBrk="1" latinLnBrk="0" hangingPunct="1">
        <a:lnSpc>
          <a:spcPct val="100000"/>
        </a:lnSpc>
        <a:spcBef>
          <a:spcPct val="0"/>
        </a:spcBef>
        <a:buNone/>
        <a:defRPr lang="en-US" sz="3200" b="1" kern="1200" cap="none" spc="-51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594" marR="0" indent="-228594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189" marR="0" indent="-228594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09" marR="0" indent="-20002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42" marR="0" indent="-18097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13" marR="0" indent="-16827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97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33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695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05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59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19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078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37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98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157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16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876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5391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3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5576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4200" y="476252"/>
            <a:ext cx="7974011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5"/>
            <a:ext cx="7974013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4" name="NEW Brand Colors 2018">
            <a:extLst>
              <a:ext uri="{FF2B5EF4-FFF2-40B4-BE49-F238E27FC236}">
                <a16:creationId xmlns:a16="http://schemas.microsoft.com/office/drawing/2014/main" id="{081235F6-3889-46A7-9F4E-F9186F5725A8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6264763" y="2942644"/>
            <a:ext cx="6858000" cy="972712"/>
          </a:xfrm>
          <a:prstGeom prst="rect">
            <a:avLst/>
          </a:prstGeom>
        </p:spPr>
      </p:pic>
      <p:grpSp>
        <p:nvGrpSpPr>
          <p:cNvPr id="34" name="Grid" hidden="1">
            <a:extLst>
              <a:ext uri="{FF2B5EF4-FFF2-40B4-BE49-F238E27FC236}">
                <a16:creationId xmlns:a16="http://schemas.microsoft.com/office/drawing/2014/main" id="{E0D44F23-88E3-4012-B732-BF79250BB7F8}"/>
              </a:ext>
            </a:extLst>
          </p:cNvPr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163DFB1-3137-4D5A-B7A1-C55D205AB3B3}"/>
                </a:ext>
              </a:extLst>
            </p:cNvPr>
            <p:cNvCxnSpPr/>
            <p:nvPr/>
          </p:nvCxnSpPr>
          <p:spPr>
            <a:xfrm>
              <a:off x="0" y="29260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87FC59D-EEB8-4B4E-B227-A03E6BA408AC}"/>
                </a:ext>
              </a:extLst>
            </p:cNvPr>
            <p:cNvCxnSpPr/>
            <p:nvPr/>
          </p:nvCxnSpPr>
          <p:spPr>
            <a:xfrm>
              <a:off x="0" y="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F749465-CD14-4325-A40E-4BE1BC186913}"/>
                </a:ext>
              </a:extLst>
            </p:cNvPr>
            <p:cNvCxnSpPr/>
            <p:nvPr/>
          </p:nvCxnSpPr>
          <p:spPr>
            <a:xfrm>
              <a:off x="0" y="585216"/>
              <a:ext cx="9144000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B8E24D7-6B88-4640-A1F8-56FB8DA123CF}"/>
                </a:ext>
              </a:extLst>
            </p:cNvPr>
            <p:cNvCxnSpPr/>
            <p:nvPr/>
          </p:nvCxnSpPr>
          <p:spPr>
            <a:xfrm>
              <a:off x="0" y="6272784"/>
              <a:ext cx="9144000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10B4206-AC4C-44AD-A61D-C64585B8718D}"/>
                </a:ext>
              </a:extLst>
            </p:cNvPr>
            <p:cNvCxnSpPr/>
            <p:nvPr/>
          </p:nvCxnSpPr>
          <p:spPr>
            <a:xfrm>
              <a:off x="0" y="656539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8D33E3B-598C-4152-A109-767CA4026AFF}"/>
                </a:ext>
              </a:extLst>
            </p:cNvPr>
            <p:cNvCxnSpPr/>
            <p:nvPr/>
          </p:nvCxnSpPr>
          <p:spPr>
            <a:xfrm>
              <a:off x="0" y="685800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32E6D5C-C985-46E9-BBBB-6E8C11B87C8B}"/>
                </a:ext>
              </a:extLst>
            </p:cNvPr>
            <p:cNvCxnSpPr/>
            <p:nvPr/>
          </p:nvCxnSpPr>
          <p:spPr>
            <a:xfrm>
              <a:off x="0" y="87782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5537872-275D-46DA-BE4B-35F98A7E23D9}"/>
                </a:ext>
              </a:extLst>
            </p:cNvPr>
            <p:cNvCxnSpPr/>
            <p:nvPr/>
          </p:nvCxnSpPr>
          <p:spPr>
            <a:xfrm>
              <a:off x="0" y="117043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A0B809D-3BD7-4740-B43C-87DEAB995181}"/>
                </a:ext>
              </a:extLst>
            </p:cNvPr>
            <p:cNvCxnSpPr/>
            <p:nvPr/>
          </p:nvCxnSpPr>
          <p:spPr>
            <a:xfrm>
              <a:off x="0" y="146304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10DE340-F3C6-446C-9656-FC3F7331A02A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A79FCAF-696D-459F-8DC7-60C6FC6B8C7F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673C172-0798-4D71-B9CC-81C2255D9A9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FF688EA-449D-4B56-BED0-ED77B0A3FD50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50EAD8F-6B08-4E0A-B4F8-F6A245136F43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4B7F0B6-A9EF-40C4-96BE-846A2DD02DB4}"/>
                </a:ext>
              </a:extLst>
            </p:cNvPr>
            <p:cNvCxnSpPr/>
            <p:nvPr/>
          </p:nvCxnSpPr>
          <p:spPr>
            <a:xfrm>
              <a:off x="7973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50C83F-8A41-41C3-976D-DD6BFAA277ED}"/>
                </a:ext>
              </a:extLst>
            </p:cNvPr>
            <p:cNvCxnSpPr/>
            <p:nvPr/>
          </p:nvCxnSpPr>
          <p:spPr>
            <a:xfrm>
              <a:off x="8558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F9A6CCC-E11D-4D98-8835-3D79EC51D616}"/>
                </a:ext>
              </a:extLst>
            </p:cNvPr>
            <p:cNvCxnSpPr/>
            <p:nvPr/>
          </p:nvCxnSpPr>
          <p:spPr>
            <a:xfrm>
              <a:off x="8266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68F274-9627-4FF8-9DC4-B233456D1C6C}"/>
                </a:ext>
              </a:extLst>
            </p:cNvPr>
            <p:cNvCxnSpPr/>
            <p:nvPr/>
          </p:nvCxnSpPr>
          <p:spPr>
            <a:xfrm>
              <a:off x="8851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309279B-21AF-4FFB-9E89-38786771D50F}"/>
                </a:ext>
              </a:extLst>
            </p:cNvPr>
            <p:cNvCxnSpPr/>
            <p:nvPr/>
          </p:nvCxnSpPr>
          <p:spPr>
            <a:xfrm>
              <a:off x="9144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DA4311A-A27E-4DFC-8004-423DEEDBB1E7}"/>
                </a:ext>
              </a:extLst>
            </p:cNvPr>
            <p:cNvCxnSpPr/>
            <p:nvPr userDrawn="1"/>
          </p:nvCxnSpPr>
          <p:spPr>
            <a:xfrm>
              <a:off x="0" y="175564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0BD66B6-E5B8-4436-BD02-DE1681BA99C3}"/>
                </a:ext>
              </a:extLst>
            </p:cNvPr>
            <p:cNvCxnSpPr/>
            <p:nvPr userDrawn="1"/>
          </p:nvCxnSpPr>
          <p:spPr>
            <a:xfrm>
              <a:off x="0" y="204825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E002102-C25C-4378-B22E-1B9E6AD28B84}"/>
                </a:ext>
              </a:extLst>
            </p:cNvPr>
            <p:cNvCxnSpPr/>
            <p:nvPr userDrawn="1"/>
          </p:nvCxnSpPr>
          <p:spPr>
            <a:xfrm>
              <a:off x="0" y="234086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D285F75-F404-44CD-803E-358A74C5506A}"/>
                </a:ext>
              </a:extLst>
            </p:cNvPr>
            <p:cNvCxnSpPr/>
            <p:nvPr userDrawn="1"/>
          </p:nvCxnSpPr>
          <p:spPr>
            <a:xfrm>
              <a:off x="0" y="263347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E66CF8D-9AA7-4739-AA5B-CBD92DBDB678}"/>
                </a:ext>
              </a:extLst>
            </p:cNvPr>
            <p:cNvCxnSpPr/>
            <p:nvPr userDrawn="1"/>
          </p:nvCxnSpPr>
          <p:spPr>
            <a:xfrm>
              <a:off x="0" y="292608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CA5C448-09C5-4C84-B819-8C8CB7DE97B3}"/>
                </a:ext>
              </a:extLst>
            </p:cNvPr>
            <p:cNvCxnSpPr/>
            <p:nvPr userDrawn="1"/>
          </p:nvCxnSpPr>
          <p:spPr>
            <a:xfrm>
              <a:off x="0" y="321868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8126530-98D9-4173-AB7F-3F016FE6D4E1}"/>
                </a:ext>
              </a:extLst>
            </p:cNvPr>
            <p:cNvCxnSpPr/>
            <p:nvPr userDrawn="1"/>
          </p:nvCxnSpPr>
          <p:spPr>
            <a:xfrm>
              <a:off x="0" y="351129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8DD54AF-7CB6-4DD7-869D-B33B6A5140D3}"/>
                </a:ext>
              </a:extLst>
            </p:cNvPr>
            <p:cNvCxnSpPr/>
            <p:nvPr userDrawn="1"/>
          </p:nvCxnSpPr>
          <p:spPr>
            <a:xfrm>
              <a:off x="0" y="380390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D90DE93-3FA0-4244-9EBC-F4E34DC821C9}"/>
                </a:ext>
              </a:extLst>
            </p:cNvPr>
            <p:cNvCxnSpPr/>
            <p:nvPr userDrawn="1"/>
          </p:nvCxnSpPr>
          <p:spPr>
            <a:xfrm>
              <a:off x="0" y="409651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6410FB8-4257-4D2A-BEA2-0B3F4AB5A707}"/>
                </a:ext>
              </a:extLst>
            </p:cNvPr>
            <p:cNvCxnSpPr/>
            <p:nvPr userDrawn="1"/>
          </p:nvCxnSpPr>
          <p:spPr>
            <a:xfrm>
              <a:off x="0" y="438912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925F6D4-B01D-45B8-8C11-D64B4637889A}"/>
                </a:ext>
              </a:extLst>
            </p:cNvPr>
            <p:cNvCxnSpPr/>
            <p:nvPr userDrawn="1"/>
          </p:nvCxnSpPr>
          <p:spPr>
            <a:xfrm>
              <a:off x="0" y="468172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0C981B0-B5E4-428B-86FB-600B7E336C2C}"/>
                </a:ext>
              </a:extLst>
            </p:cNvPr>
            <p:cNvCxnSpPr/>
            <p:nvPr userDrawn="1"/>
          </p:nvCxnSpPr>
          <p:spPr>
            <a:xfrm>
              <a:off x="0" y="497433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0C38D28-82EF-4ECD-A68C-5A878704197D}"/>
                </a:ext>
              </a:extLst>
            </p:cNvPr>
            <p:cNvCxnSpPr/>
            <p:nvPr userDrawn="1"/>
          </p:nvCxnSpPr>
          <p:spPr>
            <a:xfrm>
              <a:off x="0" y="526694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DEC99B3-A15D-4751-A781-9703CB287103}"/>
                </a:ext>
              </a:extLst>
            </p:cNvPr>
            <p:cNvCxnSpPr/>
            <p:nvPr userDrawn="1"/>
          </p:nvCxnSpPr>
          <p:spPr>
            <a:xfrm>
              <a:off x="0" y="555955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CC86158-586A-4DCE-9C20-B4F1C68CA055}"/>
                </a:ext>
              </a:extLst>
            </p:cNvPr>
            <p:cNvCxnSpPr/>
            <p:nvPr userDrawn="1"/>
          </p:nvCxnSpPr>
          <p:spPr>
            <a:xfrm>
              <a:off x="0" y="585216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201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01" r:id="rId1"/>
    <p:sldLayoutId id="2147484702" r:id="rId2"/>
    <p:sldLayoutId id="2147484703" r:id="rId3"/>
    <p:sldLayoutId id="2147484704" r:id="rId4"/>
    <p:sldLayoutId id="2147484708" r:id="rId5"/>
    <p:sldLayoutId id="2147484709" r:id="rId6"/>
    <p:sldLayoutId id="2147484710" r:id="rId7"/>
    <p:sldLayoutId id="2147484711" r:id="rId8"/>
    <p:sldLayoutId id="2147484712" r:id="rId9"/>
    <p:sldLayoutId id="2147484713" r:id="rId10"/>
    <p:sldLayoutId id="2147484714" r:id="rId11"/>
    <p:sldLayoutId id="2147484715" r:id="rId12"/>
    <p:sldLayoutId id="2147484716" r:id="rId13"/>
    <p:sldLayoutId id="2147484717" r:id="rId14"/>
    <p:sldLayoutId id="2147484718" r:id="rId15"/>
    <p:sldLayoutId id="2147484719" r:id="rId16"/>
    <p:sldLayoutId id="2147484720" r:id="rId17"/>
    <p:sldLayoutId id="2147484721" r:id="rId18"/>
    <p:sldLayoutId id="2147484722" r:id="rId19"/>
    <p:sldLayoutId id="2147484723" r:id="rId20"/>
    <p:sldLayoutId id="2147484724" r:id="rId21"/>
    <p:sldLayoutId id="2147484725" r:id="rId22"/>
    <p:sldLayoutId id="2147484726" r:id="rId23"/>
    <p:sldLayoutId id="2147484727" r:id="rId24"/>
  </p:sldLayoutIdLst>
  <p:transition>
    <p:fade/>
  </p:transition>
  <p:hf sldNum="0" hdr="0" ftr="0" dt="0"/>
  <p:txStyles>
    <p:titleStyle>
      <a:lvl1pPr algn="l" defTabSz="932719" rtl="0" eaLnBrk="1" latinLnBrk="0" hangingPunct="1">
        <a:lnSpc>
          <a:spcPct val="100000"/>
        </a:lnSpc>
        <a:spcBef>
          <a:spcPct val="0"/>
        </a:spcBef>
        <a:buNone/>
        <a:defRPr lang="en-US" sz="3200" b="1" kern="1200" cap="none" spc="-51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594" marR="0" indent="-228594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189" marR="0" indent="-228594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09" marR="0" indent="-20002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42" marR="0" indent="-18097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13" marR="0" indent="-16827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97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33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695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05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59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19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078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37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98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157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16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876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5391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3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5576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access.cam.ac.uk/publications/cam/m1-dP256b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4200" y="2539367"/>
            <a:ext cx="6711950" cy="984885"/>
          </a:xfrm>
        </p:spPr>
        <p:txBody>
          <a:bodyPr/>
          <a:lstStyle/>
          <a:p>
            <a:r>
              <a:rPr lang="en-US" dirty="0"/>
              <a:t>Preserving high-level invariants in the presence of low-level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David Chisnall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2AD0CAD-3B45-48E0-9C22-FB051E4BEE6A}"/>
              </a:ext>
            </a:extLst>
          </p:cNvPr>
          <p:cNvSpPr txBox="1">
            <a:spLocks/>
          </p:cNvSpPr>
          <p:nvPr/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594" marR="0" indent="-228594" algn="l" defTabSz="9327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189" marR="0" indent="-228594" algn="l" defTabSz="9327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09" marR="0" indent="-200020" algn="l" defTabSz="9327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42" marR="0" indent="-180970" algn="l" defTabSz="9327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13" marR="0" indent="-168270" algn="l" defTabSz="9327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976" indent="-233181" algn="l" defTabSz="9327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336" indent="-233181" algn="l" defTabSz="9327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695" indent="-233181" algn="l" defTabSz="9327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056" indent="-233181" algn="l" defTabSz="9327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David Chisnall</a:t>
            </a:r>
            <a:r>
              <a:rPr lang="en-US" dirty="0"/>
              <a:t>, Brooks Davis, </a:t>
            </a:r>
            <a:r>
              <a:rPr lang="en-US" dirty="0" err="1"/>
              <a:t>Khilan</a:t>
            </a:r>
            <a:r>
              <a:rPr lang="en-US" dirty="0"/>
              <a:t> </a:t>
            </a:r>
            <a:r>
              <a:rPr lang="en-US" dirty="0" err="1"/>
              <a:t>Gudka</a:t>
            </a:r>
            <a:r>
              <a:rPr lang="en-US" dirty="0"/>
              <a:t>, David </a:t>
            </a:r>
            <a:r>
              <a:rPr lang="en-US" dirty="0" err="1"/>
              <a:t>Brazdil</a:t>
            </a:r>
            <a:r>
              <a:rPr lang="en-US" dirty="0"/>
              <a:t>, Alexandre </a:t>
            </a:r>
            <a:r>
              <a:rPr lang="en-US" dirty="0" err="1"/>
              <a:t>Joannou</a:t>
            </a:r>
            <a:r>
              <a:rPr lang="en-US" dirty="0"/>
              <a:t>, Jonathan Woodruff, A. Theodore </a:t>
            </a:r>
            <a:r>
              <a:rPr lang="en-US" dirty="0" err="1"/>
              <a:t>Markettos</a:t>
            </a:r>
            <a:r>
              <a:rPr lang="en-US" dirty="0"/>
              <a:t>, J. Edward </a:t>
            </a:r>
            <a:r>
              <a:rPr lang="en-US" dirty="0" err="1"/>
              <a:t>Maste</a:t>
            </a:r>
            <a:r>
              <a:rPr lang="en-US" dirty="0"/>
              <a:t>, Robert Norton, Stacey Son, Michael Roe, Simon W. Moore, Peter G. Neumann, Ben Laurie and Robert N. M. Watson. </a:t>
            </a:r>
            <a:r>
              <a:rPr lang="en-US" b="1" i="1" dirty="0">
                <a:hlinkClick r:id="rId3"/>
              </a:rPr>
              <a:t>CHERI JNI: Sinking the Java security model into the C</a:t>
            </a:r>
            <a:r>
              <a:rPr lang="en-US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/>
              <a:t>Proceedings of the Twenty Second International Conference on Architectural Support for Programming Languages and Operating Systems</a:t>
            </a:r>
            <a:r>
              <a:rPr lang="en-US" dirty="0"/>
              <a:t>, ACM (2017).</a:t>
            </a:r>
          </a:p>
        </p:txBody>
      </p:sp>
    </p:spTree>
    <p:extLst>
      <p:ext uri="{BB962C8B-B14F-4D97-AF65-F5344CB8AC3E}">
        <p14:creationId xmlns:p14="http://schemas.microsoft.com/office/powerpoint/2010/main" val="318228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2335-7A50-422E-9743-95DD8EFD7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76252"/>
            <a:ext cx="7974011" cy="492443"/>
          </a:xfrm>
        </p:spPr>
        <p:txBody>
          <a:bodyPr/>
          <a:lstStyle/>
          <a:p>
            <a:r>
              <a:rPr lang="en-GB" dirty="0"/>
              <a:t>Cross-language correctness is hard!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F4873C-0DFF-4E2D-BC59-E5A93BCB941D}"/>
              </a:ext>
            </a:extLst>
          </p:cNvPr>
          <p:cNvSpPr txBox="1"/>
          <p:nvPr/>
        </p:nvSpPr>
        <p:spPr>
          <a:xfrm>
            <a:off x="1304027" y="1148703"/>
            <a:ext cx="36067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a.c</a:t>
            </a:r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0DBBCB-9F7C-4194-A3A0-A2DEB764FAB4}"/>
              </a:ext>
            </a:extLst>
          </p:cNvPr>
          <p:cNvSpPr txBox="1"/>
          <p:nvPr/>
        </p:nvSpPr>
        <p:spPr>
          <a:xfrm>
            <a:off x="1304027" y="1546642"/>
            <a:ext cx="6534355" cy="157523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0" bIns="0" rtlCol="0">
            <a:spAutoFit/>
          </a:bodyPr>
          <a:lstStyle/>
          <a:p>
            <a:pPr algn="l"/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extern</a:t>
            </a:r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main(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en-GB" sz="2000" dirty="0" err="1">
                <a:latin typeface="Consolas" panose="020B0609020204030204" pitchFamily="49" charset="0"/>
              </a:rPr>
              <a:t>argc</a:t>
            </a:r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, </a:t>
            </a:r>
            <a:r>
              <a:rPr lang="en-GB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 char</a:t>
            </a:r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**</a:t>
            </a:r>
            <a:r>
              <a:rPr lang="en-GB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argv</a:t>
            </a:r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void</a:t>
            </a:r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a(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void</a:t>
            </a:r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main(</a:t>
            </a:r>
            <a:r>
              <a:rPr lang="en-GB" sz="2000" dirty="0">
                <a:solidFill>
                  <a:schemeClr val="accent4"/>
                </a:solidFill>
                <a:latin typeface="Consolas" panose="020B0609020204030204" pitchFamily="49" charset="0"/>
              </a:rPr>
              <a:t>0</a:t>
            </a:r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, </a:t>
            </a:r>
            <a:r>
              <a:rPr lang="en-GB" sz="2000" dirty="0">
                <a:solidFill>
                  <a:schemeClr val="accent4"/>
                </a:solidFill>
                <a:latin typeface="Consolas" panose="020B0609020204030204" pitchFamily="49" charset="0"/>
              </a:rPr>
              <a:t>0</a:t>
            </a:r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2D6557-DD91-4E53-82EB-5A2F727D9E55}"/>
              </a:ext>
            </a:extLst>
          </p:cNvPr>
          <p:cNvSpPr txBox="1"/>
          <p:nvPr/>
        </p:nvSpPr>
        <p:spPr>
          <a:xfrm>
            <a:off x="1304027" y="3175687"/>
            <a:ext cx="47929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a.cc: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385750-8C99-4E68-A6C4-2EA532361EAC}"/>
              </a:ext>
            </a:extLst>
          </p:cNvPr>
          <p:cNvSpPr txBox="1"/>
          <p:nvPr/>
        </p:nvSpPr>
        <p:spPr>
          <a:xfrm>
            <a:off x="1304027" y="3573626"/>
            <a:ext cx="6534355" cy="249856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0" bIns="0" rtlCol="0">
            <a:spAutoFit/>
          </a:bodyPr>
          <a:lstStyle/>
          <a:p>
            <a:pPr algn="l"/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extern</a:t>
            </a:r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"C" void a(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void</a:t>
            </a:r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main(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, </a:t>
            </a:r>
            <a:r>
              <a:rPr lang="en-GB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 char</a:t>
            </a:r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**)</a:t>
            </a:r>
          </a:p>
          <a:p>
            <a:pPr algn="l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static</a:t>
            </a:r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count = 0;</a:t>
            </a:r>
          </a:p>
          <a:p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count++;</a:t>
            </a:r>
          </a:p>
          <a:p>
            <a:pPr algn="l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if (count == 1)</a:t>
            </a:r>
          </a:p>
          <a:p>
            <a:pPr algn="l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		a();</a:t>
            </a:r>
          </a:p>
          <a:p>
            <a:pPr algn="l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326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C797-F764-4074-8F9A-B2E1D911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Languages make global assumptions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14CD3-C038-4E1A-B15A-4F3C1CA051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199" y="1417784"/>
            <a:ext cx="7974011" cy="320087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Security-critical examples from Java: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String objects are immutable</a:t>
            </a:r>
          </a:p>
          <a:p>
            <a:r>
              <a:rPr lang="en-GB" dirty="0"/>
              <a:t>Pointers to objects can’t be fabricated</a:t>
            </a:r>
          </a:p>
          <a:p>
            <a:r>
              <a:rPr lang="en-GB" dirty="0"/>
              <a:t>Array accesses are bounds checked</a:t>
            </a:r>
          </a:p>
          <a:p>
            <a:r>
              <a:rPr lang="en-GB" dirty="0"/>
              <a:t>Code communicating outside of the VM performs </a:t>
            </a:r>
            <a:r>
              <a:rPr lang="en-GB" dirty="0" err="1">
                <a:latin typeface="Consolas" panose="020B0609020204030204" pitchFamily="49" charset="0"/>
              </a:rPr>
              <a:t>SecurityManager</a:t>
            </a:r>
            <a:r>
              <a:rPr lang="en-GB" dirty="0"/>
              <a:t> checks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2E381-F141-49D3-B80F-2DC8EBDD2ECC}"/>
              </a:ext>
            </a:extLst>
          </p:cNvPr>
          <p:cNvSpPr txBox="1"/>
          <p:nvPr/>
        </p:nvSpPr>
        <p:spPr>
          <a:xfrm>
            <a:off x="1177518" y="5132439"/>
            <a:ext cx="678737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000" dirty="0">
                <a:solidFill>
                  <a:srgbClr val="FF0000"/>
                </a:solidFill>
              </a:rPr>
              <a:t>Code in one language shouldn’t violate another’s invariants!</a:t>
            </a:r>
          </a:p>
        </p:txBody>
      </p:sp>
    </p:spTree>
    <p:extLst>
      <p:ext uri="{BB962C8B-B14F-4D97-AF65-F5344CB8AC3E}">
        <p14:creationId xmlns:p14="http://schemas.microsoft.com/office/powerpoint/2010/main" val="377125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 abstract machine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680720" y="2092960"/>
            <a:ext cx="3017520" cy="304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Java VM</a:t>
            </a:r>
          </a:p>
        </p:txBody>
      </p:sp>
      <p:sp>
        <p:nvSpPr>
          <p:cNvPr id="8" name="Rectangle 7"/>
          <p:cNvSpPr/>
          <p:nvPr/>
        </p:nvSpPr>
        <p:spPr>
          <a:xfrm>
            <a:off x="5038107" y="2092960"/>
            <a:ext cx="3017520" cy="304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Native Code</a:t>
            </a:r>
          </a:p>
        </p:txBody>
      </p:sp>
      <p:sp>
        <p:nvSpPr>
          <p:cNvPr id="9" name="Left-Right Arrow 8"/>
          <p:cNvSpPr/>
          <p:nvPr/>
        </p:nvSpPr>
        <p:spPr>
          <a:xfrm>
            <a:off x="3698240" y="3291840"/>
            <a:ext cx="1339867" cy="741680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JNI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3120" y="3291840"/>
            <a:ext cx="27996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Type safe</a:t>
            </a:r>
          </a:p>
          <a:p>
            <a:r>
              <a:rPr lang="en-US" dirty="0">
                <a:solidFill>
                  <a:schemeClr val="bg1"/>
                </a:solidFill>
              </a:rPr>
              <a:t>Garbage collected</a:t>
            </a:r>
          </a:p>
          <a:p>
            <a:r>
              <a:rPr lang="en-US" dirty="0">
                <a:solidFill>
                  <a:schemeClr val="bg1"/>
                </a:solidFill>
              </a:rPr>
              <a:t>Data hiding</a:t>
            </a:r>
          </a:p>
          <a:p>
            <a:r>
              <a:rPr lang="en-US" dirty="0">
                <a:solidFill>
                  <a:schemeClr val="bg1"/>
                </a:solidFill>
              </a:rPr>
              <a:t>Security policy enforcement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45421" y="3291840"/>
            <a:ext cx="2602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</a:t>
            </a:r>
          </a:p>
          <a:p>
            <a:r>
              <a:rPr lang="en-US" dirty="0"/>
              <a:t>Full control over memory</a:t>
            </a:r>
          </a:p>
          <a:p>
            <a:r>
              <a:rPr lang="en-US" dirty="0"/>
              <a:t>Basically full of evil</a:t>
            </a:r>
          </a:p>
        </p:txBody>
      </p:sp>
    </p:spTree>
    <p:extLst>
      <p:ext uri="{BB962C8B-B14F-4D97-AF65-F5344CB8AC3E}">
        <p14:creationId xmlns:p14="http://schemas.microsoft.com/office/powerpoint/2010/main" val="125293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6813" y="1504335"/>
            <a:ext cx="7868814" cy="46801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Native 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 abstract machine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680720" y="2092960"/>
            <a:ext cx="3017520" cy="304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Java VM</a:t>
            </a:r>
          </a:p>
        </p:txBody>
      </p:sp>
      <p:sp>
        <p:nvSpPr>
          <p:cNvPr id="9" name="Left-Right Arrow 8"/>
          <p:cNvSpPr/>
          <p:nvPr/>
        </p:nvSpPr>
        <p:spPr>
          <a:xfrm>
            <a:off x="3698240" y="3291840"/>
            <a:ext cx="1339867" cy="741680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JNI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3120" y="3291840"/>
            <a:ext cx="27996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Type safe</a:t>
            </a:r>
          </a:p>
          <a:p>
            <a:r>
              <a:rPr lang="en-US" dirty="0">
                <a:solidFill>
                  <a:schemeClr val="bg1"/>
                </a:solidFill>
              </a:rPr>
              <a:t>Garbage collected</a:t>
            </a:r>
          </a:p>
          <a:p>
            <a:r>
              <a:rPr lang="en-US" dirty="0">
                <a:solidFill>
                  <a:schemeClr val="bg1"/>
                </a:solidFill>
              </a:rPr>
              <a:t>Data hiding</a:t>
            </a:r>
          </a:p>
          <a:p>
            <a:r>
              <a:rPr lang="en-US" dirty="0">
                <a:solidFill>
                  <a:schemeClr val="bg1"/>
                </a:solidFill>
              </a:rPr>
              <a:t>Security policy enforcement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45421" y="3291840"/>
            <a:ext cx="2602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</a:t>
            </a:r>
          </a:p>
          <a:p>
            <a:r>
              <a:rPr lang="en-US" dirty="0"/>
              <a:t>Full control over memory</a:t>
            </a:r>
          </a:p>
          <a:p>
            <a:r>
              <a:rPr lang="en-US" dirty="0"/>
              <a:t>Basically full of evil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60235F-A668-446A-A1F9-A5A7AA270067}"/>
              </a:ext>
            </a:extLst>
          </p:cNvPr>
          <p:cNvCxnSpPr>
            <a:cxnSpLocks/>
          </p:cNvCxnSpPr>
          <p:nvPr/>
        </p:nvCxnSpPr>
        <p:spPr>
          <a:xfrm flipV="1">
            <a:off x="2123768" y="658761"/>
            <a:ext cx="1574472" cy="270605"/>
          </a:xfrm>
          <a:prstGeom prst="line">
            <a:avLst/>
          </a:prstGeom>
          <a:ln w="63500">
            <a:headEnd type="none" w="lg" len="med"/>
            <a:tailEnd type="non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8030593B-BEB2-46E2-AD15-2685900D8FD0}"/>
              </a:ext>
            </a:extLst>
          </p:cNvPr>
          <p:cNvSpPr txBox="1">
            <a:spLocks/>
          </p:cNvSpPr>
          <p:nvPr/>
        </p:nvSpPr>
        <p:spPr>
          <a:xfrm>
            <a:off x="2189480" y="118139"/>
            <a:ext cx="1574473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1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cap="none" spc="-51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GB" dirty="0"/>
              <a:t>concrete</a:t>
            </a:r>
          </a:p>
        </p:txBody>
      </p:sp>
    </p:spTree>
    <p:extLst>
      <p:ext uri="{BB962C8B-B14F-4D97-AF65-F5344CB8AC3E}">
        <p14:creationId xmlns:p14="http://schemas.microsoft.com/office/powerpoint/2010/main" val="2584329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10693" y="3448700"/>
            <a:ext cx="4737128" cy="272558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CHERI Java Native Interface</a:t>
            </a:r>
          </a:p>
        </p:txBody>
      </p:sp>
      <p:sp>
        <p:nvSpPr>
          <p:cNvPr id="8" name="Rectangle 7"/>
          <p:cNvSpPr/>
          <p:nvPr/>
        </p:nvSpPr>
        <p:spPr>
          <a:xfrm>
            <a:off x="208377" y="1598253"/>
            <a:ext cx="4102315" cy="23918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class Foo {</a:t>
            </a:r>
          </a:p>
          <a:p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@Sandbox(scope=Global,</a:t>
            </a:r>
          </a:p>
          <a:p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       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SandboxClass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="test")</a:t>
            </a:r>
          </a:p>
          <a:p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native void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doStuff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();</a:t>
            </a:r>
          </a:p>
          <a:p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94906" y="3599214"/>
            <a:ext cx="4388503" cy="23918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Source Code Pro"/>
              <a:cs typeface="Source Code Pro"/>
            </a:endParaRPr>
          </a:p>
          <a:p>
            <a:r>
              <a:rPr lang="en-US" dirty="0">
                <a:latin typeface="Source Code Pro"/>
                <a:cs typeface="Source Code Pro"/>
              </a:rPr>
              <a:t>JNIEXPORT void JNICALL</a:t>
            </a:r>
          </a:p>
          <a:p>
            <a:r>
              <a:rPr lang="en-US" dirty="0" err="1">
                <a:latin typeface="Source Code Pro"/>
                <a:cs typeface="Source Code Pro"/>
              </a:rPr>
              <a:t>Java_Foo_doStuff</a:t>
            </a:r>
            <a:endParaRPr lang="en-US" dirty="0">
              <a:latin typeface="Source Code Pro"/>
              <a:cs typeface="Source Code Pro"/>
            </a:endParaRPr>
          </a:p>
          <a:p>
            <a:r>
              <a:rPr lang="en-US" dirty="0">
                <a:latin typeface="Source Code Pro"/>
                <a:cs typeface="Source Code Pro"/>
              </a:rPr>
              <a:t> (</a:t>
            </a:r>
            <a:r>
              <a:rPr lang="en-US" dirty="0" err="1">
                <a:latin typeface="Source Code Pro"/>
                <a:cs typeface="Source Code Pro"/>
              </a:rPr>
              <a:t>JNIEnv</a:t>
            </a:r>
            <a:r>
              <a:rPr lang="en-US" dirty="0">
                <a:latin typeface="Source Code Pro"/>
                <a:cs typeface="Source Code Pro"/>
              </a:rPr>
              <a:t> *</a:t>
            </a:r>
            <a:r>
              <a:rPr lang="en-US" dirty="0" err="1">
                <a:latin typeface="Source Code Pro"/>
                <a:cs typeface="Source Code Pro"/>
              </a:rPr>
              <a:t>env</a:t>
            </a:r>
            <a:r>
              <a:rPr lang="en-US" dirty="0">
                <a:latin typeface="Source Code Pro"/>
                <a:cs typeface="Source Code Pro"/>
              </a:rPr>
              <a:t>, </a:t>
            </a:r>
            <a:r>
              <a:rPr lang="en-US" dirty="0" err="1">
                <a:latin typeface="Source Code Pro"/>
                <a:cs typeface="Source Code Pro"/>
              </a:rPr>
              <a:t>jobject</a:t>
            </a:r>
            <a:r>
              <a:rPr lang="en-US" dirty="0">
                <a:latin typeface="Source Code Pro"/>
                <a:cs typeface="Source Code Pro"/>
              </a:rPr>
              <a:t> this) {</a:t>
            </a:r>
          </a:p>
          <a:p>
            <a:r>
              <a:rPr lang="en-US" dirty="0">
                <a:latin typeface="Source Code Pro"/>
                <a:cs typeface="Source Code Pro"/>
              </a:rPr>
              <a:t>	*(</a:t>
            </a:r>
            <a:r>
              <a:rPr lang="en-US" dirty="0" err="1">
                <a:latin typeface="Source Code Pro"/>
                <a:cs typeface="Source Code Pro"/>
              </a:rPr>
              <a:t>int</a:t>
            </a:r>
            <a:r>
              <a:rPr lang="en-US" dirty="0">
                <a:latin typeface="Source Code Pro"/>
                <a:cs typeface="Source Code Pro"/>
              </a:rPr>
              <a:t>*)this = 42;</a:t>
            </a:r>
          </a:p>
          <a:p>
            <a:r>
              <a:rPr lang="en-US" dirty="0">
                <a:latin typeface="Source Code Pro"/>
                <a:cs typeface="Source Code Pro"/>
              </a:rPr>
              <a:t>}</a:t>
            </a:r>
          </a:p>
        </p:txBody>
      </p:sp>
      <p:sp>
        <p:nvSpPr>
          <p:cNvPr id="9" name="Bent Arrow 8"/>
          <p:cNvSpPr/>
          <p:nvPr/>
        </p:nvSpPr>
        <p:spPr>
          <a:xfrm rot="5400000">
            <a:off x="4934446" y="1047236"/>
            <a:ext cx="1928224" cy="3175732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Bent Arrow 11"/>
          <p:cNvSpPr/>
          <p:nvPr/>
        </p:nvSpPr>
        <p:spPr>
          <a:xfrm rot="16200000">
            <a:off x="1834304" y="3257715"/>
            <a:ext cx="1928224" cy="3392980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5330" y="5989620"/>
            <a:ext cx="1518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Java exception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25492" y="1578760"/>
            <a:ext cx="1491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JNI invocation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20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buffer access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53630" y="3448700"/>
            <a:ext cx="7994191" cy="272558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8377" y="1598253"/>
            <a:ext cx="3885067" cy="17413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class Foo {</a:t>
            </a:r>
          </a:p>
          <a:p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  @Sandbox(...)</a:t>
            </a:r>
          </a:p>
          <a:p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  native long  </a:t>
            </a:r>
          </a:p>
          <a:p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  process(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ByteBuffer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buf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)</a:t>
            </a:r>
          </a:p>
          <a:p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232370" y="3599214"/>
            <a:ext cx="7651039" cy="23918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Source Code Pro"/>
              <a:cs typeface="Source Code Pro"/>
            </a:endParaRPr>
          </a:p>
          <a:p>
            <a:r>
              <a:rPr lang="en-US" dirty="0">
                <a:latin typeface="Source Code Pro"/>
                <a:cs typeface="Source Code Pro"/>
              </a:rPr>
              <a:t>JNIEXPORT void JNICALL</a:t>
            </a:r>
          </a:p>
          <a:p>
            <a:r>
              <a:rPr lang="en-US" dirty="0" err="1">
                <a:latin typeface="Source Code Pro"/>
                <a:cs typeface="Source Code Pro"/>
              </a:rPr>
              <a:t>Java_Foo_process</a:t>
            </a:r>
            <a:endParaRPr lang="en-US" dirty="0">
              <a:latin typeface="Source Code Pro"/>
              <a:cs typeface="Source Code Pro"/>
            </a:endParaRPr>
          </a:p>
          <a:p>
            <a:r>
              <a:rPr lang="en-US" dirty="0">
                <a:latin typeface="Source Code Pro"/>
                <a:cs typeface="Source Code Pro"/>
              </a:rPr>
              <a:t> (</a:t>
            </a:r>
            <a:r>
              <a:rPr lang="en-US" dirty="0" err="1">
                <a:latin typeface="Source Code Pro"/>
                <a:cs typeface="Source Code Pro"/>
              </a:rPr>
              <a:t>JNIEnv</a:t>
            </a:r>
            <a:r>
              <a:rPr lang="en-US" dirty="0">
                <a:latin typeface="Source Code Pro"/>
                <a:cs typeface="Source Code Pro"/>
              </a:rPr>
              <a:t> *</a:t>
            </a:r>
            <a:r>
              <a:rPr lang="en-US" dirty="0" err="1">
                <a:latin typeface="Source Code Pro"/>
                <a:cs typeface="Source Code Pro"/>
              </a:rPr>
              <a:t>env</a:t>
            </a:r>
            <a:r>
              <a:rPr lang="en-US" dirty="0">
                <a:latin typeface="Source Code Pro"/>
                <a:cs typeface="Source Code Pro"/>
              </a:rPr>
              <a:t>, </a:t>
            </a:r>
            <a:r>
              <a:rPr lang="en-US" dirty="0" err="1">
                <a:latin typeface="Source Code Pro"/>
                <a:cs typeface="Source Code Pro"/>
              </a:rPr>
              <a:t>jobject</a:t>
            </a:r>
            <a:r>
              <a:rPr lang="en-US" dirty="0">
                <a:latin typeface="Source Code Pro"/>
                <a:cs typeface="Source Code Pro"/>
              </a:rPr>
              <a:t> this, </a:t>
            </a:r>
            <a:r>
              <a:rPr lang="en-US" dirty="0" err="1">
                <a:latin typeface="Source Code Pro"/>
                <a:cs typeface="Source Code Pro"/>
              </a:rPr>
              <a:t>jobject</a:t>
            </a:r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err="1">
                <a:latin typeface="Source Code Pro"/>
                <a:cs typeface="Source Code Pro"/>
              </a:rPr>
              <a:t>buf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r>
              <a:rPr lang="en-US" dirty="0">
                <a:latin typeface="Source Code Pro"/>
                <a:cs typeface="Source Code Pro"/>
              </a:rPr>
              <a:t>  char *b = (*</a:t>
            </a:r>
            <a:r>
              <a:rPr lang="en-US" dirty="0" err="1">
                <a:latin typeface="Source Code Pro"/>
                <a:cs typeface="Source Code Pro"/>
              </a:rPr>
              <a:t>env</a:t>
            </a:r>
            <a:r>
              <a:rPr lang="en-US" dirty="0">
                <a:latin typeface="Source Code Pro"/>
                <a:cs typeface="Source Code Pro"/>
              </a:rPr>
              <a:t>)-&gt;</a:t>
            </a:r>
            <a:r>
              <a:rPr lang="en-US" dirty="0" err="1">
                <a:latin typeface="Source Code Pro"/>
                <a:cs typeface="Source Code Pro"/>
              </a:rPr>
              <a:t>GetDirectBufferAddress</a:t>
            </a:r>
            <a:r>
              <a:rPr lang="en-US" dirty="0">
                <a:latin typeface="Source Code Pro"/>
                <a:cs typeface="Source Code Pro"/>
              </a:rPr>
              <a:t>(</a:t>
            </a:r>
            <a:r>
              <a:rPr lang="en-US" dirty="0" err="1">
                <a:latin typeface="Source Code Pro"/>
                <a:cs typeface="Source Code Pro"/>
              </a:rPr>
              <a:t>env</a:t>
            </a:r>
            <a:r>
              <a:rPr lang="en-US" dirty="0">
                <a:latin typeface="Source Code Pro"/>
                <a:cs typeface="Source Code Pro"/>
              </a:rPr>
              <a:t>, </a:t>
            </a:r>
            <a:r>
              <a:rPr lang="en-US" dirty="0" err="1">
                <a:latin typeface="Source Code Pro"/>
                <a:cs typeface="Source Code Pro"/>
              </a:rPr>
              <a:t>buf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r>
              <a:rPr lang="en-US" dirty="0">
                <a:latin typeface="Source Code Pro"/>
                <a:cs typeface="Source Code Pro"/>
              </a:rPr>
              <a:t>  </a:t>
            </a:r>
            <a:r>
              <a:rPr lang="en-US" dirty="0" err="1">
                <a:latin typeface="Source Code Pro"/>
                <a:cs typeface="Source Code Pro"/>
              </a:rPr>
              <a:t>someNativeLibraryThing</a:t>
            </a:r>
            <a:r>
              <a:rPr lang="en-US" dirty="0">
                <a:latin typeface="Source Code Pro"/>
                <a:cs typeface="Source Code Pro"/>
              </a:rPr>
              <a:t>(</a:t>
            </a:r>
            <a:r>
              <a:rPr lang="en-US" dirty="0" err="1">
                <a:latin typeface="Source Code Pro"/>
                <a:cs typeface="Source Code Pro"/>
              </a:rPr>
              <a:t>buf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r>
              <a:rPr lang="en-US" dirty="0">
                <a:latin typeface="Source Code Pro"/>
                <a:cs typeface="Source Code Pro"/>
              </a:rPr>
              <a:t>}</a:t>
            </a:r>
          </a:p>
        </p:txBody>
      </p:sp>
      <p:sp>
        <p:nvSpPr>
          <p:cNvPr id="8" name="Bent Arrow 7"/>
          <p:cNvSpPr/>
          <p:nvPr/>
        </p:nvSpPr>
        <p:spPr>
          <a:xfrm rot="5400000">
            <a:off x="4295240" y="1469194"/>
            <a:ext cx="1928224" cy="2331815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601759" y="1838891"/>
            <a:ext cx="6363500" cy="1241778"/>
            <a:chOff x="2601759" y="1749777"/>
            <a:chExt cx="6363500" cy="1241778"/>
          </a:xfrm>
        </p:grpSpPr>
        <p:sp>
          <p:nvSpPr>
            <p:cNvPr id="10" name="Donut 9"/>
            <p:cNvSpPr/>
            <p:nvPr/>
          </p:nvSpPr>
          <p:spPr>
            <a:xfrm>
              <a:off x="2601759" y="2276592"/>
              <a:ext cx="1533408" cy="714963"/>
            </a:xfrm>
            <a:prstGeom prst="donu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/>
            <p:cNvCxnSpPr>
              <a:stCxn id="10" idx="7"/>
            </p:cNvCxnSpPr>
            <p:nvPr/>
          </p:nvCxnSpPr>
          <p:spPr>
            <a:xfrm flipV="1">
              <a:off x="3910605" y="1749777"/>
              <a:ext cx="2472932" cy="631519"/>
            </a:xfrm>
            <a:prstGeom prst="lin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265333" y="1749778"/>
              <a:ext cx="26999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Java NIO class intended to provide C code with direct access to JVM-owned memory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585148" y="1766683"/>
            <a:ext cx="7380111" cy="3663273"/>
            <a:chOff x="1585148" y="1766683"/>
            <a:chExt cx="7380111" cy="3663273"/>
          </a:xfrm>
        </p:grpSpPr>
        <p:sp>
          <p:nvSpPr>
            <p:cNvPr id="19" name="Donut 18"/>
            <p:cNvSpPr/>
            <p:nvPr/>
          </p:nvSpPr>
          <p:spPr>
            <a:xfrm>
              <a:off x="1585148" y="4714993"/>
              <a:ext cx="1533408" cy="714963"/>
            </a:xfrm>
            <a:prstGeom prst="donu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Connector 19"/>
            <p:cNvCxnSpPr>
              <a:stCxn id="19" idx="7"/>
            </p:cNvCxnSpPr>
            <p:nvPr/>
          </p:nvCxnSpPr>
          <p:spPr>
            <a:xfrm flipV="1">
              <a:off x="2893994" y="1881481"/>
              <a:ext cx="3239636" cy="2938216"/>
            </a:xfrm>
            <a:prstGeom prst="lin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265333" y="1766683"/>
              <a:ext cx="269992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Bounds-checked access to JVM-owned buffer </a:t>
              </a:r>
              <a:r>
                <a:rPr lang="en-US" i="1" dirty="0"/>
                <a:t>and nothing else.</a:t>
              </a:r>
            </a:p>
            <a:p>
              <a:r>
                <a:rPr lang="en-US" dirty="0"/>
                <a:t>No store permission if the </a:t>
              </a:r>
              <a:r>
                <a:rPr lang="en-US" dirty="0" err="1"/>
                <a:t>ByteBuffer</a:t>
              </a:r>
              <a:r>
                <a:rPr lang="en-US" dirty="0"/>
                <a:t> is read only.</a:t>
              </a:r>
            </a:p>
          </p:txBody>
        </p:sp>
      </p:grpSp>
      <p:cxnSp>
        <p:nvCxnSpPr>
          <p:cNvPr id="21" name="Straight Connector 20"/>
          <p:cNvCxnSpPr>
            <a:endCxn id="25" idx="1"/>
          </p:cNvCxnSpPr>
          <p:nvPr/>
        </p:nvCxnSpPr>
        <p:spPr>
          <a:xfrm flipV="1">
            <a:off x="9100061" y="2505347"/>
            <a:ext cx="0" cy="2001231"/>
          </a:xfrm>
          <a:prstGeom prst="lin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407060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type confusion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105" y="1556099"/>
            <a:ext cx="7725996" cy="95567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Exploitable vulnerability in existing state of the art SFI-based technique.</a:t>
            </a:r>
          </a:p>
        </p:txBody>
      </p:sp>
      <p:sp>
        <p:nvSpPr>
          <p:cNvPr id="6" name="Rectangle 5"/>
          <p:cNvSpPr/>
          <p:nvPr/>
        </p:nvSpPr>
        <p:spPr>
          <a:xfrm>
            <a:off x="620889" y="3599214"/>
            <a:ext cx="7651039" cy="23918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Source Code Pro"/>
                <a:cs typeface="Source Code Pro"/>
              </a:rPr>
              <a:t>jobject</a:t>
            </a:r>
            <a:r>
              <a:rPr lang="en-US" dirty="0">
                <a:latin typeface="Source Code Pro"/>
                <a:cs typeface="Source Code Pro"/>
              </a:rPr>
              <a:t> r = …;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Source Code Pro"/>
                <a:cs typeface="Source Code Pro"/>
              </a:rPr>
              <a:t>// Get the field ID for integer field x</a:t>
            </a:r>
          </a:p>
          <a:p>
            <a:r>
              <a:rPr lang="en-US" dirty="0" err="1">
                <a:latin typeface="Source Code Pro"/>
                <a:cs typeface="Source Code Pro"/>
              </a:rPr>
              <a:t>jfieldID</a:t>
            </a:r>
            <a:r>
              <a:rPr lang="en-US" dirty="0">
                <a:latin typeface="Source Code Pro"/>
                <a:cs typeface="Source Code Pro"/>
              </a:rPr>
              <a:t> f = (*</a:t>
            </a:r>
            <a:r>
              <a:rPr lang="en-US" dirty="0" err="1">
                <a:latin typeface="Source Code Pro"/>
                <a:cs typeface="Source Code Pro"/>
              </a:rPr>
              <a:t>env</a:t>
            </a:r>
            <a:r>
              <a:rPr lang="en-US" dirty="0">
                <a:latin typeface="Source Code Pro"/>
                <a:cs typeface="Source Code Pro"/>
              </a:rPr>
              <a:t>)-&gt;</a:t>
            </a:r>
            <a:r>
              <a:rPr lang="en-US" dirty="0" err="1">
                <a:latin typeface="Source Code Pro"/>
                <a:cs typeface="Source Code Pro"/>
              </a:rPr>
              <a:t>GetFieldID</a:t>
            </a:r>
            <a:r>
              <a:rPr lang="en-US" dirty="0">
                <a:latin typeface="Source Code Pro"/>
                <a:cs typeface="Source Code Pro"/>
              </a:rPr>
              <a:t>(</a:t>
            </a:r>
            <a:r>
              <a:rPr lang="en-US" dirty="0" err="1">
                <a:latin typeface="Source Code Pro"/>
                <a:cs typeface="Source Code Pro"/>
              </a:rPr>
              <a:t>env</a:t>
            </a:r>
            <a:r>
              <a:rPr lang="en-US" dirty="0">
                <a:latin typeface="Source Code Pro"/>
                <a:cs typeface="Source Code Pro"/>
              </a:rPr>
              <a:t>, </a:t>
            </a:r>
            <a:r>
              <a:rPr lang="en-US" dirty="0" err="1">
                <a:latin typeface="Source Code Pro"/>
                <a:cs typeface="Source Code Pro"/>
              </a:rPr>
              <a:t>cls</a:t>
            </a:r>
            <a:r>
              <a:rPr lang="en-US" dirty="0">
                <a:latin typeface="Source Code Pro"/>
                <a:cs typeface="Source Code Pro"/>
              </a:rPr>
              <a:t>, "x", "I");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Source Code Pro"/>
                <a:cs typeface="Source Code Pro"/>
              </a:rPr>
              <a:t>// Set that field in r to 42</a:t>
            </a:r>
          </a:p>
          <a:p>
            <a:r>
              <a:rPr lang="en-US" dirty="0">
                <a:latin typeface="Source Code Pro"/>
                <a:cs typeface="Source Code Pro"/>
              </a:rPr>
              <a:t>(*</a:t>
            </a:r>
            <a:r>
              <a:rPr lang="en-US" dirty="0" err="1">
                <a:latin typeface="Source Code Pro"/>
                <a:cs typeface="Source Code Pro"/>
              </a:rPr>
              <a:t>env</a:t>
            </a:r>
            <a:r>
              <a:rPr lang="en-US" dirty="0">
                <a:latin typeface="Source Code Pro"/>
                <a:cs typeface="Source Code Pro"/>
              </a:rPr>
              <a:t>)-&gt;</a:t>
            </a:r>
            <a:r>
              <a:rPr lang="en-US" dirty="0" err="1">
                <a:latin typeface="Source Code Pro"/>
                <a:cs typeface="Source Code Pro"/>
              </a:rPr>
              <a:t>SetIntField</a:t>
            </a:r>
            <a:r>
              <a:rPr lang="en-US" dirty="0">
                <a:latin typeface="Source Code Pro"/>
                <a:cs typeface="Source Code Pro"/>
              </a:rPr>
              <a:t>(</a:t>
            </a:r>
            <a:r>
              <a:rPr lang="en-US" dirty="0" err="1">
                <a:latin typeface="Source Code Pro"/>
                <a:cs typeface="Source Code Pro"/>
              </a:rPr>
              <a:t>env</a:t>
            </a:r>
            <a:r>
              <a:rPr lang="en-US" dirty="0">
                <a:latin typeface="Source Code Pro"/>
                <a:cs typeface="Source Code Pro"/>
              </a:rPr>
              <a:t>, r, f, 42);</a:t>
            </a:r>
          </a:p>
        </p:txBody>
      </p:sp>
      <p:sp>
        <p:nvSpPr>
          <p:cNvPr id="8" name="Donut 7"/>
          <p:cNvSpPr/>
          <p:nvPr/>
        </p:nvSpPr>
        <p:spPr>
          <a:xfrm>
            <a:off x="3763617" y="4981108"/>
            <a:ext cx="1690975" cy="743831"/>
          </a:xfrm>
          <a:prstGeom prst="don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cxnSpLocks/>
            <a:stCxn id="8" idx="7"/>
          </p:cNvCxnSpPr>
          <p:nvPr/>
        </p:nvCxnSpPr>
        <p:spPr>
          <a:xfrm flipH="1" flipV="1">
            <a:off x="3074518" y="3575172"/>
            <a:ext cx="2132436" cy="1514868"/>
          </a:xfrm>
          <a:prstGeom prst="lin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" name="TextBox 9"/>
          <p:cNvSpPr txBox="1"/>
          <p:nvPr/>
        </p:nvSpPr>
        <p:spPr>
          <a:xfrm>
            <a:off x="620889" y="2651841"/>
            <a:ext cx="3472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JVM does:</a:t>
            </a:r>
          </a:p>
          <a:p>
            <a:r>
              <a:rPr lang="en-US" dirty="0">
                <a:latin typeface="Source Code Pro"/>
                <a:cs typeface="Source Code Pro"/>
              </a:rPr>
              <a:t>*(r + (f-&gt;offset)) = 42;</a:t>
            </a:r>
          </a:p>
          <a:p>
            <a:r>
              <a:rPr lang="en-US" dirty="0"/>
              <a:t>No type checking of </a:t>
            </a:r>
            <a:r>
              <a:rPr lang="en-US" dirty="0">
                <a:latin typeface="Source Code Pro"/>
                <a:cs typeface="Source Code Pro"/>
              </a:rPr>
              <a:t>f</a:t>
            </a:r>
            <a:r>
              <a:rPr lang="en-US" dirty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99373" y="2675884"/>
            <a:ext cx="3472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CHERI JNI checks </a:t>
            </a:r>
            <a:r>
              <a:rPr lang="en-US" dirty="0">
                <a:latin typeface="Source Code Pro"/>
                <a:cs typeface="Source Code Pro"/>
              </a:rPr>
              <a:t>f</a:t>
            </a:r>
            <a:r>
              <a:rPr lang="en-US" dirty="0"/>
              <a:t> and </a:t>
            </a:r>
            <a:r>
              <a:rPr lang="en-US" dirty="0">
                <a:latin typeface="Source Code Pro"/>
                <a:cs typeface="Source Code Pro"/>
              </a:rPr>
              <a:t>r</a:t>
            </a:r>
            <a:r>
              <a:rPr lang="en-US" dirty="0"/>
              <a:t> are sealed with the correct type, errors if not.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5280653" y="3575171"/>
            <a:ext cx="711866" cy="1554971"/>
          </a:xfrm>
          <a:prstGeom prst="lin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719673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0" grpId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7E48C-E53C-4B51-BFBB-0B698EBE1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297F0-98F8-462C-B6CB-E5F9FA6C29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199" y="2828835"/>
            <a:ext cx="7974011" cy="120032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With some hardware support, we can preserve high-level language invariants in the presence of untrusted code.</a:t>
            </a:r>
          </a:p>
        </p:txBody>
      </p:sp>
    </p:spTree>
    <p:extLst>
      <p:ext uri="{BB962C8B-B14F-4D97-AF65-F5344CB8AC3E}">
        <p14:creationId xmlns:p14="http://schemas.microsoft.com/office/powerpoint/2010/main" val="423065138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TT for white - NEW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4-3_Education_2018_09.potx" id="{A3C4A11C-88A2-454E-ACBD-034EA7981281}" vid="{0A08F005-F93B-43BF-9969-92C34BF3E5CF}"/>
    </a:ext>
  </a:extLst>
</a:theme>
</file>

<file path=ppt/theme/theme2.xml><?xml version="1.0" encoding="utf-8"?>
<a:theme xmlns:a="http://schemas.openxmlformats.org/drawingml/2006/main" name="SOFT BLACK TEMPLATE">
  <a:themeElements>
    <a:clrScheme name="TT for Dark - NEW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4-3_Education_2018_09.potx" id="{A3C4A11C-88A2-454E-ACBD-034EA7981281}" vid="{3A63556B-92E8-4408-AE49-4DCC4D939C0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630a2e83-186a-4a0f-ab27-bee8a8096abc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4-3_Education_2018_10</Template>
  <TotalTime>50045</TotalTime>
  <Words>741</Words>
  <Application>Microsoft Macintosh PowerPoint</Application>
  <PresentationFormat>On-screen Show (4:3)</PresentationFormat>
  <Paragraphs>122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Consolas</vt:lpstr>
      <vt:lpstr>Segoe UI</vt:lpstr>
      <vt:lpstr>Segoe UI Light</vt:lpstr>
      <vt:lpstr>Segoe UI Semibold</vt:lpstr>
      <vt:lpstr>Segoe UI Semilight</vt:lpstr>
      <vt:lpstr>Source Code Pro</vt:lpstr>
      <vt:lpstr>Wingdings</vt:lpstr>
      <vt:lpstr>WHITE TEMPLATE</vt:lpstr>
      <vt:lpstr>SOFT BLACK TEMPLATE</vt:lpstr>
      <vt:lpstr>Preserving high-level invariants in the presence of low-level code</vt:lpstr>
      <vt:lpstr>Cross-language correctness is hard!</vt:lpstr>
      <vt:lpstr>Languages make global assumptions</vt:lpstr>
      <vt:lpstr>The Java abstract machine</vt:lpstr>
      <vt:lpstr>The Java abstract machine</vt:lpstr>
      <vt:lpstr>CHERI Java Native Interface</vt:lpstr>
      <vt:lpstr>Direct buffer access</vt:lpstr>
      <vt:lpstr>Avoiding type confusion</vt:lpstr>
      <vt:lpstr>Summary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Preserving high-level invariants in the presence of low-level code</dc:title>
  <dc:subject>&lt;Event name&gt;</dc:subject>
  <dc:creator>David Chisnall</dc:creator>
  <cp:keywords/>
  <dc:description/>
  <cp:lastModifiedBy>David Chisnall</cp:lastModifiedBy>
  <cp:revision>25</cp:revision>
  <dcterms:created xsi:type="dcterms:W3CDTF">2018-05-09T13:31:49Z</dcterms:created>
  <dcterms:modified xsi:type="dcterms:W3CDTF">2018-06-13T10:21:15Z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