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19"/>
  </p:notesMasterIdLst>
  <p:handoutMasterIdLst>
    <p:handoutMasterId r:id="rId20"/>
  </p:handoutMasterIdLst>
  <p:sldIdLst>
    <p:sldId id="1728" r:id="rId6"/>
    <p:sldId id="267" r:id="rId7"/>
    <p:sldId id="1729" r:id="rId8"/>
    <p:sldId id="272" r:id="rId9"/>
    <p:sldId id="308" r:id="rId10"/>
    <p:sldId id="1720" r:id="rId11"/>
    <p:sldId id="1721" r:id="rId12"/>
    <p:sldId id="1722" r:id="rId13"/>
    <p:sldId id="1723" r:id="rId14"/>
    <p:sldId id="1724" r:id="rId15"/>
    <p:sldId id="1725" r:id="rId16"/>
    <p:sldId id="1726" r:id="rId17"/>
    <p:sldId id="1727" r:id="rId18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CFEA02F-66FB-42FA-9335-2C2B8C5EE958}">
          <p14:sldIdLst>
            <p14:sldId id="1728"/>
            <p14:sldId id="267"/>
            <p14:sldId id="1729"/>
            <p14:sldId id="272"/>
            <p14:sldId id="308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D0D0D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 autoAdjust="0"/>
    <p:restoredTop sz="92170" autoAdjust="0"/>
  </p:normalViewPr>
  <p:slideViewPr>
    <p:cSldViewPr snapToGrid="0">
      <p:cViewPr>
        <p:scale>
          <a:sx n="144" d="100"/>
          <a:sy n="144" d="100"/>
        </p:scale>
        <p:origin x="296" y="-28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085F-F2A0-5440-8C2A-BEE9E0023B23}" type="datetime8">
              <a:rPr lang="en-GB" smtClean="0">
                <a:latin typeface="Segoe UI" pitchFamily="34" charset="0"/>
              </a:rPr>
              <a:t>13/05/2018 08:04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152DF14-D8A8-8442-B431-062B619F90FD}" type="datetime8">
              <a:rPr lang="en-GB" smtClean="0"/>
              <a:t>13/05/2018 08:04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256-bit version shown for clarity, most work is using the 128-bit compressed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F0DF6-1B7C-A04D-AE6C-9F943F8C0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Trap will become null soon.  Talk more about co-design!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F0DF6-1B7C-A04D-AE6C-9F943F8C0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2CA2B6A-2827-A646-8D21-2B7519927DC3}" type="datetime8">
              <a:rPr lang="en-GB" smtClean="0"/>
              <a:t>13/05/2018 08:04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Non-integral pointer mode disallows </a:t>
            </a:r>
            <a:r>
              <a:rPr lang="en-GB" dirty="0" err="1"/>
              <a:t>inttoptr</a:t>
            </a:r>
            <a:r>
              <a:rPr lang="en-GB" dirty="0"/>
              <a:t> / </a:t>
            </a:r>
            <a:r>
              <a:rPr lang="en-GB" dirty="0" err="1"/>
              <a:t>ptrtoint</a:t>
            </a:r>
            <a:r>
              <a:rPr lang="en-GB" dirty="0"/>
              <a:t> entirely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6BF1FDD-A74F-4242-8305-5037FC43E38B}" type="datetime8">
              <a:rPr lang="en-GB" smtClean="0"/>
              <a:t>13/05/2018 08:04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2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F25DCC4-D693-4FD5-B1B5-03FC4ED4E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6" name="Picture 15" descr="Close up of someone taking notes in OneNote on a touch screen laptop with pen" title="Microsoft brand photo">
            <a:extLst>
              <a:ext uri="{FF2B5EF4-FFF2-40B4-BE49-F238E27FC236}">
                <a16:creationId xmlns:a16="http://schemas.microsoft.com/office/drawing/2014/main" id="{F9F6F500-1BF6-41AD-B34D-B7BE5F42E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79" t="3762" r="20410" b="3760"/>
          <a:stretch/>
        </p:blipFill>
        <p:spPr>
          <a:xfrm>
            <a:off x="4114800" y="0"/>
            <a:ext cx="5029200" cy="68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E60FA2-49B3-4240-B08E-A7F01EFC2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98113"/>
            <a:ext cx="294640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body text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993202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5" name="Picture 14" descr="Close up of someone taking notes in OneNote on a touch screen laptop with pen" title="Microsoft brand photo">
            <a:extLst>
              <a:ext uri="{FF2B5EF4-FFF2-40B4-BE49-F238E27FC236}">
                <a16:creationId xmlns:a16="http://schemas.microsoft.com/office/drawing/2014/main" id="{79069E34-1E97-4689-9BF9-CB1E5D2FF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79" t="3762" r="20410" b="3760"/>
          <a:stretch/>
        </p:blipFill>
        <p:spPr>
          <a:xfrm>
            <a:off x="4114800" y="0"/>
            <a:ext cx="5029200" cy="68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92070E64-029E-42B4-95A9-49FD40AEA7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spac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188"/>
            <a:ext cx="8229600" cy="1665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236" y="6356350"/>
            <a:ext cx="1790564" cy="365125"/>
          </a:xfrm>
          <a:prstGeom prst="rect">
            <a:avLst/>
          </a:prstGeom>
        </p:spPr>
        <p:txBody>
          <a:bodyPr/>
          <a:lstStyle/>
          <a:p>
            <a:fld id="{89270A8C-75F6-F94B-A694-AAD7F9191997}" type="datetime1">
              <a:rPr lang="en-GB" smtClean="0"/>
              <a:t>13/05/2018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61712" y="6356350"/>
            <a:ext cx="342709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022F-BFDE-A24F-8B41-A294A002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8182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8D7E5F6-5CF1-4575-9248-35403A297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5" name="Picture 14" descr="Close up of someone taking notes in OneNote on a touch screen laptop with pen" title="Microsoft brand photo">
            <a:extLst>
              <a:ext uri="{FF2B5EF4-FFF2-40B4-BE49-F238E27FC236}">
                <a16:creationId xmlns:a16="http://schemas.microsoft.com/office/drawing/2014/main" id="{1CAED02D-D1E8-4F98-BF88-26CF377B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79" t="3762" r="20410" b="3760"/>
          <a:stretch/>
        </p:blipFill>
        <p:spPr>
          <a:xfrm>
            <a:off x="4114800" y="0"/>
            <a:ext cx="5029200" cy="68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20" name="Picture 19" descr="Close up of someone taking notes in OneNote on a touch screen laptop with pen" title="Microsoft brand photo">
            <a:extLst>
              <a:ext uri="{FF2B5EF4-FFF2-40B4-BE49-F238E27FC236}">
                <a16:creationId xmlns:a16="http://schemas.microsoft.com/office/drawing/2014/main" id="{03F940E9-2E04-4B9C-8774-C84E397AA3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79" t="3762" r="20410" b="3760"/>
          <a:stretch/>
        </p:blipFill>
        <p:spPr>
          <a:xfrm>
            <a:off x="4114800" y="0"/>
            <a:ext cx="5029200" cy="68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671195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671195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5D1AEFAB-2B8D-4538-AB59-B73058CB7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E60FA2-49B3-4240-B08E-A7F01EFC2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98113"/>
            <a:ext cx="294640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body text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677207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8" r:id="rId13"/>
    <p:sldLayoutId id="2147484689" r:id="rId14"/>
    <p:sldLayoutId id="2147484690" r:id="rId15"/>
    <p:sldLayoutId id="2147484691" r:id="rId16"/>
    <p:sldLayoutId id="2147484692" r:id="rId17"/>
    <p:sldLayoutId id="2147484693" r:id="rId18"/>
    <p:sldLayoutId id="2147484694" r:id="rId19"/>
    <p:sldLayoutId id="2147484695" r:id="rId20"/>
    <p:sldLayoutId id="2147484696" r:id="rId21"/>
    <p:sldLayoutId id="2147484697" r:id="rId22"/>
    <p:sldLayoutId id="2147484698" r:id="rId23"/>
    <p:sldLayoutId id="2147484699" r:id="rId24"/>
    <p:sldLayoutId id="2147484728" r:id="rId25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1" r:id="rId1"/>
    <p:sldLayoutId id="2147484702" r:id="rId2"/>
    <p:sldLayoutId id="2147484703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  <p:sldLayoutId id="2147484717" r:id="rId14"/>
    <p:sldLayoutId id="2147484718" r:id="rId15"/>
    <p:sldLayoutId id="2147484719" r:id="rId16"/>
    <p:sldLayoutId id="2147484720" r:id="rId17"/>
    <p:sldLayoutId id="2147484721" r:id="rId18"/>
    <p:sldLayoutId id="2147484722" r:id="rId19"/>
    <p:sldLayoutId id="2147484723" r:id="rId20"/>
    <p:sldLayoutId id="2147484724" r:id="rId21"/>
    <p:sldLayoutId id="2147484725" r:id="rId22"/>
    <p:sldLayoutId id="2147484726" r:id="rId23"/>
    <p:sldLayoutId id="2147484727" r:id="rId24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8CD3-E7E9-BC44-9B71-6BDFCBA9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CHERI Primer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A2A5-7ECF-6448-BBA5-44BEC90C14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Far too many people to name on one slide in readable text</a:t>
            </a:r>
          </a:p>
        </p:txBody>
      </p:sp>
    </p:spTree>
    <p:extLst>
      <p:ext uri="{BB962C8B-B14F-4D97-AF65-F5344CB8AC3E}">
        <p14:creationId xmlns:p14="http://schemas.microsoft.com/office/powerpoint/2010/main" val="28936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D2E-BFD8-49B7-92A5-6FCDC118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LLVM IR looks very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2EF7-87B1-4E56-A369-5F157E118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428631"/>
          </a:xfrm>
        </p:spPr>
        <p:txBody>
          <a:bodyPr/>
          <a:lstStyle/>
          <a:p>
            <a:r>
              <a:rPr lang="en-GB" dirty="0"/>
              <a:t>Fixed-size integer types (e.g. i8, i32, i128)</a:t>
            </a:r>
          </a:p>
          <a:p>
            <a:r>
              <a:rPr lang="en-GB" dirty="0"/>
              <a:t>Pointer types (e.g. i8*, i8**)</a:t>
            </a:r>
          </a:p>
          <a:p>
            <a:r>
              <a:rPr lang="en-GB" dirty="0"/>
              <a:t>But two instructions are problematic:</a:t>
            </a:r>
          </a:p>
          <a:p>
            <a:pPr lvl="1"/>
            <a:r>
              <a:rPr lang="en-GB" dirty="0" err="1"/>
              <a:t>inttoptr</a:t>
            </a:r>
            <a:endParaRPr lang="en-GB" dirty="0"/>
          </a:p>
          <a:p>
            <a:pPr lvl="1"/>
            <a:r>
              <a:rPr lang="en-GB" dirty="0" err="1"/>
              <a:t>ptrtoint</a:t>
            </a:r>
            <a:endParaRPr lang="en-GB" dirty="0"/>
          </a:p>
          <a:p>
            <a:r>
              <a:rPr lang="en-GB" dirty="0"/>
              <a:t>Underspecified semantics, effectively a </a:t>
            </a:r>
            <a:r>
              <a:rPr lang="en-GB" dirty="0" err="1"/>
              <a:t>bitcast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5098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6E78-BC9C-4890-9E29-620FDE34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Optimisations make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CE6B-AAF5-4856-92AD-ED294A0C4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00767"/>
          </a:xfrm>
        </p:spPr>
        <p:txBody>
          <a:bodyPr/>
          <a:lstStyle/>
          <a:p>
            <a:r>
              <a:rPr lang="en-GB" dirty="0"/>
              <a:t>Partial writes to pointers are allowed</a:t>
            </a:r>
          </a:p>
          <a:p>
            <a:r>
              <a:rPr lang="en-GB" dirty="0"/>
              <a:t>Loads can be widened if they don’t span cache lines</a:t>
            </a:r>
          </a:p>
          <a:p>
            <a:r>
              <a:rPr lang="en-GB" dirty="0"/>
              <a:t>An n-bit pointer can address 2</a:t>
            </a:r>
            <a:r>
              <a:rPr lang="en-GB" baseline="30000" dirty="0"/>
              <a:t>n</a:t>
            </a:r>
            <a:r>
              <a:rPr lang="en-GB" dirty="0"/>
              <a:t> bytes of memory</a:t>
            </a:r>
          </a:p>
          <a:p>
            <a:r>
              <a:rPr lang="en-GB" dirty="0"/>
              <a:t>Pointers have known bit representations</a:t>
            </a:r>
          </a:p>
          <a:p>
            <a:r>
              <a:rPr lang="en-GB" dirty="0"/>
              <a:t>Casts are commutative</a:t>
            </a:r>
          </a:p>
          <a:p>
            <a:r>
              <a:rPr lang="en-GB" dirty="0"/>
              <a:t>Lots of small fixes needed!</a:t>
            </a:r>
          </a:p>
        </p:txBody>
      </p:sp>
    </p:spTree>
    <p:extLst>
      <p:ext uri="{BB962C8B-B14F-4D97-AF65-F5344CB8AC3E}">
        <p14:creationId xmlns:p14="http://schemas.microsoft.com/office/powerpoint/2010/main" val="14670169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4760-B805-498B-855F-23CB303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ends make it worse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9AEE8-1CD8-4185-B808-B241FA608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360372"/>
          </a:xfrm>
        </p:spPr>
        <p:txBody>
          <a:bodyPr/>
          <a:lstStyle/>
          <a:p>
            <a:r>
              <a:rPr lang="en-GB" dirty="0"/>
              <a:t>LLVM type legalisation lowers pointers to integers</a:t>
            </a:r>
          </a:p>
          <a:p>
            <a:r>
              <a:rPr lang="en-GB" dirty="0"/>
              <a:t>Needed to introduce new pointer types…</a:t>
            </a:r>
          </a:p>
          <a:p>
            <a:r>
              <a:rPr lang="en-GB" dirty="0"/>
              <a:t>…but then most things just worked.</a:t>
            </a:r>
          </a:p>
        </p:txBody>
      </p:sp>
    </p:spTree>
    <p:extLst>
      <p:ext uri="{BB962C8B-B14F-4D97-AF65-F5344CB8AC3E}">
        <p14:creationId xmlns:p14="http://schemas.microsoft.com/office/powerpoint/2010/main" val="11924502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7322-FC57-49A2-BB40-EBF6B961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result: CHERI </a:t>
            </a:r>
            <a:r>
              <a:rPr lang="en-GB" dirty="0"/>
              <a:t>LLVM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CD4E7-C720-4268-A105-7D860A0A24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348609"/>
          </a:xfrm>
        </p:spPr>
        <p:txBody>
          <a:bodyPr/>
          <a:lstStyle/>
          <a:p>
            <a:r>
              <a:rPr lang="en-GB" dirty="0"/>
              <a:t>Around 8KLoC changes in clang</a:t>
            </a:r>
          </a:p>
          <a:p>
            <a:pPr lvl="1"/>
            <a:r>
              <a:rPr lang="en-GB" dirty="0"/>
              <a:t>Excluding tests, including new warnings</a:t>
            </a:r>
          </a:p>
          <a:p>
            <a:r>
              <a:rPr lang="en-GB" dirty="0"/>
              <a:t>Around 8.5KLoC changes in LLVM</a:t>
            </a:r>
          </a:p>
          <a:p>
            <a:pPr lvl="1"/>
            <a:r>
              <a:rPr lang="en-GB" dirty="0"/>
              <a:t>Excluding tests</a:t>
            </a:r>
          </a:p>
          <a:p>
            <a:pPr lvl="1"/>
            <a:r>
              <a:rPr lang="en-GB" dirty="0"/>
              <a:t>Including around 6KLoC in the MIPS back end</a:t>
            </a:r>
          </a:p>
          <a:p>
            <a:r>
              <a:rPr lang="en-GB" dirty="0"/>
              <a:t>Lots more in runtime libraries (</a:t>
            </a:r>
            <a:r>
              <a:rPr lang="en-GB" dirty="0" err="1"/>
              <a:t>libUnwind</a:t>
            </a:r>
            <a:r>
              <a:rPr lang="en-GB" dirty="0"/>
              <a:t>, </a:t>
            </a:r>
            <a:r>
              <a:rPr lang="en-GB" dirty="0" err="1"/>
              <a:t>libcxxrt</a:t>
            </a:r>
            <a:r>
              <a:rPr lang="en-GB" dirty="0"/>
              <a:t>, </a:t>
            </a:r>
            <a:r>
              <a:rPr lang="en-GB" dirty="0" err="1"/>
              <a:t>libobjc</a:t>
            </a:r>
            <a:r>
              <a:rPr lang="en-GB" dirty="0"/>
              <a:t>, </a:t>
            </a:r>
            <a:r>
              <a:rPr lang="en-GB" dirty="0" err="1"/>
              <a:t>libc</a:t>
            </a:r>
            <a:r>
              <a:rPr lang="en-GB"/>
              <a:t>, and so on).</a:t>
            </a:r>
            <a:endParaRPr lang="en-GB" dirty="0"/>
          </a:p>
          <a:p>
            <a:r>
              <a:rPr lang="en-GB" dirty="0"/>
              <a:t>Provides spatial memory safety for [Objective-]C/C++</a:t>
            </a:r>
          </a:p>
        </p:txBody>
      </p:sp>
    </p:spTree>
    <p:extLst>
      <p:ext uri="{BB962C8B-B14F-4D97-AF65-F5344CB8AC3E}">
        <p14:creationId xmlns:p14="http://schemas.microsoft.com/office/powerpoint/2010/main" val="18570081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CHERI capabilities grant access to memory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77996" y="2497267"/>
            <a:ext cx="4245431" cy="342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84070" y="2501667"/>
            <a:ext cx="239357" cy="3354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077997" y="3193299"/>
            <a:ext cx="424543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pointer (64 bits)</a:t>
            </a:r>
          </a:p>
        </p:txBody>
      </p:sp>
      <p:sp>
        <p:nvSpPr>
          <p:cNvPr id="54" name="Right Brace 53"/>
          <p:cNvSpPr/>
          <p:nvPr/>
        </p:nvSpPr>
        <p:spPr>
          <a:xfrm flipH="1">
            <a:off x="1762683" y="2491199"/>
            <a:ext cx="209179" cy="14082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827529" y="2906088"/>
            <a:ext cx="14082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/>
              <a:t>256-bit capability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12143" y="1773116"/>
            <a:ext cx="709787" cy="3109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9" idx="3"/>
          </p:cNvCxnSpPr>
          <p:nvPr/>
        </p:nvCxnSpPr>
        <p:spPr>
          <a:xfrm flipV="1">
            <a:off x="6323426" y="2365607"/>
            <a:ext cx="788717" cy="653504"/>
          </a:xfrm>
          <a:prstGeom prst="straightConnector1">
            <a:avLst/>
          </a:prstGeom>
          <a:ln w="57150" cmpd="sng">
            <a:solidFill>
              <a:schemeClr val="accent5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0" idx="3"/>
          </p:cNvCxnSpPr>
          <p:nvPr/>
        </p:nvCxnSpPr>
        <p:spPr>
          <a:xfrm>
            <a:off x="6323427" y="3732032"/>
            <a:ext cx="788716" cy="466299"/>
          </a:xfrm>
          <a:prstGeom prst="straightConnector1">
            <a:avLst/>
          </a:prstGeom>
          <a:ln w="57150" cmpd="sng">
            <a:solidFill>
              <a:schemeClr val="accent5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1" idx="3"/>
          </p:cNvCxnSpPr>
          <p:nvPr/>
        </p:nvCxnSpPr>
        <p:spPr>
          <a:xfrm flipV="1">
            <a:off x="6323426" y="3190561"/>
            <a:ext cx="788717" cy="185011"/>
          </a:xfrm>
          <a:prstGeom prst="straightConnector1">
            <a:avLst/>
          </a:prstGeom>
          <a:ln w="57150" cmpd="sng">
            <a:solidFill>
              <a:schemeClr val="accent5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112143" y="2356868"/>
            <a:ext cx="709787" cy="1841816"/>
          </a:xfrm>
          <a:prstGeom prst="rect">
            <a:avLst/>
          </a:prstGeom>
          <a:solidFill>
            <a:schemeClr val="accent5">
              <a:alpha val="40000"/>
            </a:schemeClr>
          </a:solidFill>
          <a:ln w="0" cmpd="sng">
            <a:solidFill>
              <a:srgbClr val="93CDDD">
                <a:alpha val="0"/>
              </a:srgb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112144" y="3190560"/>
            <a:ext cx="70978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10822" y="4936893"/>
            <a:ext cx="9338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Virtual</a:t>
            </a:r>
          </a:p>
          <a:p>
            <a:pPr algn="ctr"/>
            <a:r>
              <a:rPr lang="en-US" sz="1350" dirty="0"/>
              <a:t>address</a:t>
            </a:r>
            <a:br>
              <a:rPr lang="en-US" sz="1350" dirty="0"/>
            </a:br>
            <a:r>
              <a:rPr lang="en-US" sz="1350" dirty="0"/>
              <a:t>space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077998" y="1938950"/>
            <a:ext cx="239357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4" name="Right Brace 63"/>
          <p:cNvSpPr/>
          <p:nvPr/>
        </p:nvSpPr>
        <p:spPr>
          <a:xfrm flipH="1">
            <a:off x="1772393" y="1929518"/>
            <a:ext cx="199469" cy="3520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1194021" y="1791163"/>
            <a:ext cx="655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/>
              <a:t>1-bit tag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7112143" y="2365607"/>
            <a:ext cx="709787" cy="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112143" y="4198331"/>
            <a:ext cx="709787" cy="0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56656" y="2495440"/>
            <a:ext cx="1927414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permissions (31 bits)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89025" y="2502021"/>
            <a:ext cx="1649607" cy="3350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objtype</a:t>
            </a:r>
            <a:r>
              <a:rPr lang="en-US" sz="1500" dirty="0">
                <a:solidFill>
                  <a:schemeClr val="tx1"/>
                </a:solidFill>
              </a:rPr>
              <a:t> (24bits)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077997" y="2851705"/>
            <a:ext cx="424543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length (64 bits)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77996" y="3206143"/>
            <a:ext cx="424543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offset (64 bits)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77998" y="3560582"/>
            <a:ext cx="424543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base (64 bits)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6164" y="1743227"/>
            <a:ext cx="342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 in registers allows type-oblivious copying (e.g.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memcpy</a:t>
            </a:r>
            <a:r>
              <a:rPr lang="en-US" dirty="0"/>
              <a:t>)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3F3B4FF0-49A5-F242-8C04-A4A4ADF0908E}"/>
              </a:ext>
            </a:extLst>
          </p:cNvPr>
          <p:cNvSpPr/>
          <p:nvPr/>
        </p:nvSpPr>
        <p:spPr bwMode="auto">
          <a:xfrm>
            <a:off x="6717784" y="903862"/>
            <a:ext cx="1935332" cy="8618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547"/>
              <a:gd name="adj6" fmla="val -640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More than required</a:t>
            </a:r>
          </a:p>
        </p:txBody>
      </p:sp>
      <p:sp>
        <p:nvSpPr>
          <p:cNvPr id="29" name="Line Callout 2 28">
            <a:extLst>
              <a:ext uri="{FF2B5EF4-FFF2-40B4-BE49-F238E27FC236}">
                <a16:creationId xmlns:a16="http://schemas.microsoft.com/office/drawing/2014/main" id="{CA6B00E4-F2BF-5546-963B-09C5D287C655}"/>
              </a:ext>
            </a:extLst>
          </p:cNvPr>
          <p:cNvSpPr/>
          <p:nvPr/>
        </p:nvSpPr>
        <p:spPr bwMode="auto">
          <a:xfrm>
            <a:off x="4200711" y="4790650"/>
            <a:ext cx="1935332" cy="8618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6657"/>
              <a:gd name="adj6" fmla="val -884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Lots of redundancy</a:t>
            </a:r>
          </a:p>
        </p:txBody>
      </p:sp>
    </p:spTree>
    <p:extLst>
      <p:ext uri="{BB962C8B-B14F-4D97-AF65-F5344CB8AC3E}">
        <p14:creationId xmlns:p14="http://schemas.microsoft.com/office/powerpoint/2010/main" val="1136131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5CF619-08B6-AB40-A85E-F34B46BC3B83}"/>
              </a:ext>
            </a:extLst>
          </p:cNvPr>
          <p:cNvCxnSpPr>
            <a:cxnSpLocks/>
          </p:cNvCxnSpPr>
          <p:nvPr/>
        </p:nvCxnSpPr>
        <p:spPr>
          <a:xfrm>
            <a:off x="7048978" y="2006353"/>
            <a:ext cx="0" cy="2323275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0F7799-EA82-734C-B96F-D315D81D9C2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85012" y="2006353"/>
            <a:ext cx="548" cy="2323275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4F6614-5044-3545-BC83-BDF02747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492443"/>
          </a:xfrm>
        </p:spPr>
        <p:txBody>
          <a:bodyPr/>
          <a:lstStyle/>
          <a:p>
            <a:r>
              <a:rPr lang="en-US" dirty="0"/>
              <a:t>All memory accesses require a capability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A2924-05CA-BE46-B012-9288D39A67D1}"/>
              </a:ext>
            </a:extLst>
          </p:cNvPr>
          <p:cNvSpPr/>
          <p:nvPr/>
        </p:nvSpPr>
        <p:spPr bwMode="auto">
          <a:xfrm>
            <a:off x="1847200" y="4329628"/>
            <a:ext cx="5875624" cy="4296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MMU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C6FD5-0C6D-1E4F-939D-D6854D8D0A40}"/>
              </a:ext>
            </a:extLst>
          </p:cNvPr>
          <p:cNvSpPr/>
          <p:nvPr/>
        </p:nvSpPr>
        <p:spPr bwMode="auto">
          <a:xfrm>
            <a:off x="1847200" y="5641377"/>
            <a:ext cx="5875624" cy="4296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Physical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DE56-8BB4-8846-835C-10D711ACA266}"/>
              </a:ext>
            </a:extLst>
          </p:cNvPr>
          <p:cNvSpPr txBox="1"/>
          <p:nvPr/>
        </p:nvSpPr>
        <p:spPr>
          <a:xfrm>
            <a:off x="154236" y="5045800"/>
            <a:ext cx="16929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Physical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26B33-9343-C142-841D-060E6624F9EE}"/>
              </a:ext>
            </a:extLst>
          </p:cNvPr>
          <p:cNvSpPr/>
          <p:nvPr/>
        </p:nvSpPr>
        <p:spPr bwMode="auto">
          <a:xfrm>
            <a:off x="1847200" y="3033834"/>
            <a:ext cx="1347692" cy="4296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$C</a:t>
            </a:r>
            <a:r>
              <a:rPr lang="en-US" sz="20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F84FB-D5CC-D34F-8C4E-0CC40D50BBDB}"/>
              </a:ext>
            </a:extLst>
          </p:cNvPr>
          <p:cNvSpPr txBox="1"/>
          <p:nvPr/>
        </p:nvSpPr>
        <p:spPr>
          <a:xfrm>
            <a:off x="154236" y="3546214"/>
            <a:ext cx="159319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Checked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272A2-6F9E-D14C-8463-7547D5F8110E}"/>
              </a:ext>
            </a:extLst>
          </p:cNvPr>
          <p:cNvSpPr txBox="1"/>
          <p:nvPr/>
        </p:nvSpPr>
        <p:spPr>
          <a:xfrm>
            <a:off x="1887603" y="1219278"/>
            <a:ext cx="126688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Capability 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 / 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6E771-BECC-2444-9136-3598BC620280}"/>
              </a:ext>
            </a:extLst>
          </p:cNvPr>
          <p:cNvSpPr txBox="1"/>
          <p:nvPr/>
        </p:nvSpPr>
        <p:spPr>
          <a:xfrm>
            <a:off x="4218992" y="1142382"/>
            <a:ext cx="113204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Instruction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40B20-6691-9B4C-994C-BD13F7CC8D39}"/>
              </a:ext>
            </a:extLst>
          </p:cNvPr>
          <p:cNvSpPr txBox="1"/>
          <p:nvPr/>
        </p:nvSpPr>
        <p:spPr>
          <a:xfrm>
            <a:off x="6415535" y="1093986"/>
            <a:ext cx="126688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Legacy 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 / 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67318-961E-B44D-96D4-535F5639C692}"/>
              </a:ext>
            </a:extLst>
          </p:cNvPr>
          <p:cNvSpPr txBox="1"/>
          <p:nvPr/>
        </p:nvSpPr>
        <p:spPr>
          <a:xfrm>
            <a:off x="154236" y="2410135"/>
            <a:ext cx="156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address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4B0B8-5D21-2E4C-B417-F6D985A2E19C}"/>
              </a:ext>
            </a:extLst>
          </p:cNvPr>
          <p:cNvCxnSpPr>
            <a:stCxn id="6" idx="2"/>
          </p:cNvCxnSpPr>
          <p:nvPr/>
        </p:nvCxnSpPr>
        <p:spPr>
          <a:xfrm flipH="1">
            <a:off x="2521045" y="3463492"/>
            <a:ext cx="1" cy="866136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3DED9-9E7B-1D4F-A72C-C6D60484F53C}"/>
              </a:ext>
            </a:extLst>
          </p:cNvPr>
          <p:cNvCxnSpPr>
            <a:cxnSpLocks/>
          </p:cNvCxnSpPr>
          <p:nvPr/>
        </p:nvCxnSpPr>
        <p:spPr>
          <a:xfrm flipH="1">
            <a:off x="2521045" y="4759286"/>
            <a:ext cx="1" cy="882091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144F0F-FDBC-094D-A11F-F339FF8AFFF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785012" y="4746741"/>
            <a:ext cx="2" cy="894636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205A9-A12D-A648-BC81-C35D7B7CD400}"/>
              </a:ext>
            </a:extLst>
          </p:cNvPr>
          <p:cNvCxnSpPr>
            <a:cxnSpLocks/>
          </p:cNvCxnSpPr>
          <p:nvPr/>
        </p:nvCxnSpPr>
        <p:spPr>
          <a:xfrm flipH="1">
            <a:off x="7048976" y="4759286"/>
            <a:ext cx="1" cy="882091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D9203-EEEF-3145-86B4-9793AE3BF212}"/>
              </a:ext>
            </a:extLst>
          </p:cNvPr>
          <p:cNvCxnSpPr/>
          <p:nvPr/>
        </p:nvCxnSpPr>
        <p:spPr>
          <a:xfrm flipH="1">
            <a:off x="4785010" y="2175048"/>
            <a:ext cx="1" cy="866136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C121A1-EC5D-5448-A01A-F6765DBA1F68}"/>
              </a:ext>
            </a:extLst>
          </p:cNvPr>
          <p:cNvSpPr/>
          <p:nvPr/>
        </p:nvSpPr>
        <p:spPr bwMode="auto">
          <a:xfrm>
            <a:off x="4111166" y="1834831"/>
            <a:ext cx="1347692" cy="4296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$PC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12B082-7148-2B4E-98CE-1458BFEBDB95}"/>
              </a:ext>
            </a:extLst>
          </p:cNvPr>
          <p:cNvCxnSpPr/>
          <p:nvPr/>
        </p:nvCxnSpPr>
        <p:spPr>
          <a:xfrm flipH="1">
            <a:off x="7048975" y="2183653"/>
            <a:ext cx="1" cy="866136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89695-920C-DA49-B94E-C8048D08110F}"/>
              </a:ext>
            </a:extLst>
          </p:cNvPr>
          <p:cNvSpPr/>
          <p:nvPr/>
        </p:nvSpPr>
        <p:spPr bwMode="auto">
          <a:xfrm>
            <a:off x="6375132" y="1834831"/>
            <a:ext cx="1347692" cy="4296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$R</a:t>
            </a:r>
            <a:r>
              <a:rPr lang="en-US" sz="20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1BAAB-E9A9-E947-B4F6-462E15B00DC7}"/>
              </a:ext>
            </a:extLst>
          </p:cNvPr>
          <p:cNvSpPr/>
          <p:nvPr/>
        </p:nvSpPr>
        <p:spPr bwMode="auto">
          <a:xfrm>
            <a:off x="4111166" y="3033834"/>
            <a:ext cx="1347692" cy="4296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$PCC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EA5B9-F300-F943-9392-759529B5C71D}"/>
              </a:ext>
            </a:extLst>
          </p:cNvPr>
          <p:cNvSpPr/>
          <p:nvPr/>
        </p:nvSpPr>
        <p:spPr bwMode="auto">
          <a:xfrm>
            <a:off x="6375132" y="3033834"/>
            <a:ext cx="1347692" cy="4296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$DDC</a:t>
            </a:r>
          </a:p>
        </p:txBody>
      </p:sp>
    </p:spTree>
    <p:extLst>
      <p:ext uri="{BB962C8B-B14F-4D97-AF65-F5344CB8AC3E}">
        <p14:creationId xmlns:p14="http://schemas.microsoft.com/office/powerpoint/2010/main" val="3139538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Sealing gives opaque pointers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0505" y="3731929"/>
            <a:ext cx="1234440" cy="720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Sealing Capability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505" y="2273837"/>
            <a:ext cx="1234440" cy="720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Capability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4819" y="2811780"/>
            <a:ext cx="1234440" cy="720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Sealed Capability</a:t>
            </a:r>
          </a:p>
        </p:txBody>
      </p:sp>
      <p:sp>
        <p:nvSpPr>
          <p:cNvPr id="9" name="Delay 8"/>
          <p:cNvSpPr/>
          <p:nvPr/>
        </p:nvSpPr>
        <p:spPr>
          <a:xfrm>
            <a:off x="2457450" y="2811780"/>
            <a:ext cx="763404" cy="710028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Seal</a:t>
            </a:r>
          </a:p>
        </p:txBody>
      </p:sp>
      <p:sp>
        <p:nvSpPr>
          <p:cNvPr id="10" name="Delay 9"/>
          <p:cNvSpPr/>
          <p:nvPr/>
        </p:nvSpPr>
        <p:spPr>
          <a:xfrm>
            <a:off x="5697517" y="3741991"/>
            <a:ext cx="991402" cy="710028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Unseal</a:t>
            </a:r>
          </a:p>
        </p:txBody>
      </p:sp>
      <p:cxnSp>
        <p:nvCxnSpPr>
          <p:cNvPr id="12" name="Straight Connector 11"/>
          <p:cNvCxnSpPr>
            <a:cxnSpLocks/>
            <a:stCxn id="6" idx="3"/>
            <a:endCxn id="9" idx="1"/>
          </p:cNvCxnSpPr>
          <p:nvPr/>
        </p:nvCxnSpPr>
        <p:spPr>
          <a:xfrm flipV="1">
            <a:off x="2014945" y="3166794"/>
            <a:ext cx="442505" cy="925180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7" idx="3"/>
            <a:endCxn id="9" idx="1"/>
          </p:cNvCxnSpPr>
          <p:nvPr/>
        </p:nvCxnSpPr>
        <p:spPr>
          <a:xfrm>
            <a:off x="2014945" y="2633882"/>
            <a:ext cx="442505" cy="532912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9" idx="3"/>
            <a:endCxn id="8" idx="1"/>
          </p:cNvCxnSpPr>
          <p:nvPr/>
        </p:nvCxnSpPr>
        <p:spPr>
          <a:xfrm>
            <a:off x="3220854" y="3166794"/>
            <a:ext cx="443965" cy="5031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10" idx="1"/>
          </p:cNvCxnSpPr>
          <p:nvPr/>
        </p:nvCxnSpPr>
        <p:spPr>
          <a:xfrm>
            <a:off x="2014945" y="4091974"/>
            <a:ext cx="3682572" cy="5031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3"/>
            <a:endCxn id="10" idx="1"/>
          </p:cNvCxnSpPr>
          <p:nvPr/>
        </p:nvCxnSpPr>
        <p:spPr>
          <a:xfrm>
            <a:off x="4899259" y="3171825"/>
            <a:ext cx="798258" cy="925180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82076" y="3741991"/>
            <a:ext cx="1234440" cy="720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31" name="Straight Connector 30"/>
          <p:cNvCxnSpPr>
            <a:stCxn id="10" idx="3"/>
            <a:endCxn id="30" idx="1"/>
          </p:cNvCxnSpPr>
          <p:nvPr/>
        </p:nvCxnSpPr>
        <p:spPr>
          <a:xfrm>
            <a:off x="6688919" y="4097005"/>
            <a:ext cx="593157" cy="5031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60070" y="1703070"/>
            <a:ext cx="2838249" cy="430584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Trusted code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92416" y="1703070"/>
            <a:ext cx="3182514" cy="430584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Trusted code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09010" y="1703070"/>
            <a:ext cx="1834214" cy="430584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ln w="0"/>
                <a:solidFill>
                  <a:schemeClr val="tx1"/>
                </a:solidFill>
              </a:rPr>
              <a:t>Untrusted </a:t>
            </a:r>
            <a:r>
              <a:rPr lang="en-US" dirty="0">
                <a:ln w="0"/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2" name="Delay 21"/>
          <p:cNvSpPr/>
          <p:nvPr/>
        </p:nvSpPr>
        <p:spPr>
          <a:xfrm>
            <a:off x="5696351" y="4796968"/>
            <a:ext cx="991402" cy="710028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Unseal</a:t>
            </a:r>
          </a:p>
        </p:txBody>
      </p:sp>
      <p:cxnSp>
        <p:nvCxnSpPr>
          <p:cNvPr id="25" name="Straight Connector 24"/>
          <p:cNvCxnSpPr>
            <a:stCxn id="22" idx="3"/>
            <a:endCxn id="39" idx="1"/>
          </p:cNvCxnSpPr>
          <p:nvPr/>
        </p:nvCxnSpPr>
        <p:spPr>
          <a:xfrm flipV="1">
            <a:off x="6687753" y="5143474"/>
            <a:ext cx="545112" cy="8508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64819" y="5154141"/>
            <a:ext cx="1234440" cy="720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</a:t>
            </a:r>
          </a:p>
        </p:txBody>
      </p:sp>
      <p:cxnSp>
        <p:nvCxnSpPr>
          <p:cNvPr id="33" name="Straight Connector 32"/>
          <p:cNvCxnSpPr>
            <a:stCxn id="6" idx="3"/>
            <a:endCxn id="22" idx="1"/>
          </p:cNvCxnSpPr>
          <p:nvPr/>
        </p:nvCxnSpPr>
        <p:spPr>
          <a:xfrm>
            <a:off x="2014945" y="4091974"/>
            <a:ext cx="3681406" cy="1060008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  <a:endCxn id="22" idx="1"/>
          </p:cNvCxnSpPr>
          <p:nvPr/>
        </p:nvCxnSpPr>
        <p:spPr>
          <a:xfrm flipV="1">
            <a:off x="4899259" y="5151982"/>
            <a:ext cx="797092" cy="362204"/>
          </a:xfrm>
          <a:prstGeom prst="line">
            <a:avLst/>
          </a:prstGeom>
          <a:ln w="349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xplosion 2 38"/>
          <p:cNvSpPr/>
          <p:nvPr/>
        </p:nvSpPr>
        <p:spPr>
          <a:xfrm>
            <a:off x="7232865" y="4458485"/>
            <a:ext cx="1591257" cy="114900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Trap!</a:t>
            </a:r>
          </a:p>
        </p:txBody>
      </p:sp>
    </p:spTree>
    <p:extLst>
      <p:ext uri="{BB962C8B-B14F-4D97-AF65-F5344CB8AC3E}">
        <p14:creationId xmlns:p14="http://schemas.microsoft.com/office/powerpoint/2010/main" val="2343949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compatibility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Legacy code lives side-by-side with CHERI code</a:t>
            </a:r>
          </a:p>
          <a:p>
            <a:r>
              <a:rPr lang="en-US" dirty="0"/>
              <a:t>Incremental adoption options – e.g., shifting to capabilities for return addresses, just stack pointers, etc.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445330" y="2273009"/>
            <a:ext cx="8229599" cy="80223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45330" y="1703116"/>
            <a:ext cx="230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compatible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74711" y="17031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Safer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330" y="3106158"/>
            <a:ext cx="173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Legacy</a:t>
            </a:r>
            <a:endParaRPr lang="en-US" sz="2400" dirty="0"/>
          </a:p>
          <a:p>
            <a:pPr algn="ctr"/>
            <a:r>
              <a:rPr lang="en-US" sz="2400" dirty="0"/>
              <a:t>All pointers are integers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0856" y="3100246"/>
            <a:ext cx="22834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Hybrid</a:t>
            </a:r>
            <a:endParaRPr lang="en-US" sz="2400" dirty="0"/>
          </a:p>
          <a:p>
            <a:pPr algn="ctr"/>
            <a:r>
              <a:rPr lang="en-US" sz="2400" dirty="0"/>
              <a:t>Some pointers are capabilities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8105" y="3122531"/>
            <a:ext cx="23468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Pure-capability</a:t>
            </a:r>
            <a:endParaRPr lang="en-US" sz="2400" dirty="0"/>
          </a:p>
          <a:p>
            <a:pPr algn="ctr"/>
            <a:r>
              <a:rPr lang="en-US" sz="2400" dirty="0"/>
              <a:t>All pointers are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75570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9367"/>
            <a:ext cx="6711950" cy="984885"/>
          </a:xfrm>
        </p:spPr>
        <p:txBody>
          <a:bodyPr/>
          <a:lstStyle/>
          <a:p>
            <a:r>
              <a:rPr lang="en-US" dirty="0"/>
              <a:t>Teaching a production compiler that pointers are not integers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David Chisnall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DEE7-21A8-4005-B554-EBDF1813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high-level problems?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6E4B2-176D-46F1-9541-79D35C37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129814"/>
          </a:xfrm>
        </p:spPr>
        <p:txBody>
          <a:bodyPr/>
          <a:lstStyle/>
          <a:p>
            <a:r>
              <a:rPr lang="en-GB" dirty="0"/>
              <a:t>Does your source language understand the difference?</a:t>
            </a:r>
          </a:p>
          <a:p>
            <a:r>
              <a:rPr lang="en-GB" dirty="0"/>
              <a:t>Does your IR understand?</a:t>
            </a:r>
          </a:p>
          <a:p>
            <a:pPr lvl="1"/>
            <a:r>
              <a:rPr lang="en-GB" dirty="0"/>
              <a:t>Do optimisers respect this?</a:t>
            </a:r>
          </a:p>
          <a:p>
            <a:r>
              <a:rPr lang="en-GB" dirty="0"/>
              <a:t>Does your back end preserve the distinction?</a:t>
            </a:r>
          </a:p>
        </p:txBody>
      </p:sp>
    </p:spTree>
    <p:extLst>
      <p:ext uri="{BB962C8B-B14F-4D97-AF65-F5344CB8AC3E}">
        <p14:creationId xmlns:p14="http://schemas.microsoft.com/office/powerpoint/2010/main" val="42042161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7119-BB7E-4751-86E6-CDE95F84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CHERI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3864-1CCA-47C9-9342-E9B06442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877437"/>
          </a:xfrm>
        </p:spPr>
        <p:txBody>
          <a:bodyPr/>
          <a:lstStyle/>
          <a:p>
            <a:r>
              <a:rPr lang="en-GB" dirty="0"/>
              <a:t>CHERI provides:</a:t>
            </a:r>
          </a:p>
          <a:p>
            <a:pPr lvl="1"/>
            <a:r>
              <a:rPr lang="en-GB" dirty="0"/>
              <a:t>128-bit capabilities</a:t>
            </a:r>
          </a:p>
          <a:p>
            <a:pPr lvl="1"/>
            <a:r>
              <a:rPr lang="en-GB" dirty="0"/>
              <a:t>Unforgeable</a:t>
            </a:r>
          </a:p>
          <a:p>
            <a:pPr lvl="1"/>
            <a:r>
              <a:rPr lang="en-GB" dirty="0"/>
              <a:t>Bounded</a:t>
            </a:r>
          </a:p>
          <a:p>
            <a:pPr lvl="1"/>
            <a:r>
              <a:rPr lang="en-GB" dirty="0"/>
              <a:t>Contain permissions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AF569-40C0-4808-B657-9B0C8E41297A}"/>
              </a:ext>
            </a:extLst>
          </p:cNvPr>
          <p:cNvSpPr txBox="1"/>
          <p:nvPr/>
        </p:nvSpPr>
        <p:spPr>
          <a:xfrm>
            <a:off x="911260" y="4473677"/>
            <a:ext cx="73198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FF0000"/>
                </a:solidFill>
              </a:rPr>
              <a:t>We want to use these as the target’s representation of C pointers</a:t>
            </a:r>
          </a:p>
        </p:txBody>
      </p:sp>
    </p:spTree>
    <p:extLst>
      <p:ext uri="{BB962C8B-B14F-4D97-AF65-F5344CB8AC3E}">
        <p14:creationId xmlns:p14="http://schemas.microsoft.com/office/powerpoint/2010/main" val="31595510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89C6-90B3-49F1-B0BD-045A3538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these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D801-2F78-40BA-9327-23E69BBAA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28089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void *x = …;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intptr_t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iptr</a:t>
            </a:r>
            <a:r>
              <a:rPr lang="en-GB" dirty="0">
                <a:latin typeface="Consolas" panose="020B0609020204030204" pitchFamily="49" charset="0"/>
              </a:rPr>
              <a:t> = (</a:t>
            </a:r>
            <a:r>
              <a:rPr lang="en-GB" dirty="0" err="1">
                <a:latin typeface="Consolas" panose="020B0609020204030204" pitchFamily="49" charset="0"/>
              </a:rPr>
              <a:t>intptr_t</a:t>
            </a:r>
            <a:r>
              <a:rPr lang="en-GB" dirty="0">
                <a:latin typeface="Consolas" panose="020B0609020204030204" pitchFamily="49" charset="0"/>
              </a:rPr>
              <a:t>)x;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long l = (long)x;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void *y = (void*)(</a:t>
            </a:r>
            <a:r>
              <a:rPr lang="en-GB" dirty="0" err="1">
                <a:latin typeface="Consolas" panose="020B0609020204030204" pitchFamily="49" charset="0"/>
              </a:rPr>
              <a:t>iptr</a:t>
            </a:r>
            <a:r>
              <a:rPr lang="en-GB" dirty="0">
                <a:latin typeface="Consolas" panose="020B0609020204030204" pitchFamily="49" charset="0"/>
              </a:rPr>
              <a:t> + 42);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(</a:t>
            </a:r>
            <a:r>
              <a:rPr lang="en-GB" dirty="0" err="1">
                <a:latin typeface="Consolas" panose="020B0609020204030204" pitchFamily="49" charset="0"/>
              </a:rPr>
              <a:t>iptr</a:t>
            </a:r>
            <a:r>
              <a:rPr lang="en-GB" dirty="0">
                <a:latin typeface="Consolas" panose="020B0609020204030204" pitchFamily="49" charset="0"/>
              </a:rPr>
              <a:t> % 4 != 0) { …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y = (void*)l;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y = (void*)(</a:t>
            </a:r>
            <a:r>
              <a:rPr lang="en-GB" dirty="0" err="1">
                <a:latin typeface="Consolas" panose="020B0609020204030204" pitchFamily="49" charset="0"/>
              </a:rPr>
              <a:t>iptr</a:t>
            </a:r>
            <a:r>
              <a:rPr lang="en-GB" dirty="0">
                <a:latin typeface="Consolas" panose="020B0609020204030204" pitchFamily="49" charset="0"/>
              </a:rPr>
              <a:t> + </a:t>
            </a:r>
            <a:r>
              <a:rPr lang="en-GB" dirty="0" err="1">
                <a:latin typeface="Consolas" panose="020B0609020204030204" pitchFamily="49" charset="0"/>
              </a:rPr>
              <a:t>iptr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93973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Education_2018_06.potx" id="{3E6A039A-2B47-4AF0-B287-9368A8978E42}" vid="{DA70F44D-C7DA-4FC2-8FAE-E0B20A30DA6D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Education_2018_06.potx" id="{3E6A039A-2B47-4AF0-B287-9368A8978E42}" vid="{D47D6A52-7D1B-4FB4-95A6-A02E11C3E2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4-3_Education_2018_07</Template>
  <TotalTime>5381</TotalTime>
  <Words>588</Words>
  <Application>Microsoft Macintosh PowerPoint</Application>
  <PresentationFormat>On-screen Show (4:3)</PresentationFormat>
  <Paragraphs>121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Segoe UI Semilight</vt:lpstr>
      <vt:lpstr>Source Code Pro</vt:lpstr>
      <vt:lpstr>Wingdings</vt:lpstr>
      <vt:lpstr>WHITE TEMPLATE</vt:lpstr>
      <vt:lpstr>SOFT BLACK TEMPLATE</vt:lpstr>
      <vt:lpstr>5-minute CHERI Primer</vt:lpstr>
      <vt:lpstr>CHERI capabilities grant access to memory</vt:lpstr>
      <vt:lpstr>All memory accesses require a capability</vt:lpstr>
      <vt:lpstr>Sealing gives opaque pointers</vt:lpstr>
      <vt:lpstr>Binary compatibility</vt:lpstr>
      <vt:lpstr>Teaching a production compiler that pointers are not integers</vt:lpstr>
      <vt:lpstr>The high-level problems?</vt:lpstr>
      <vt:lpstr>CHERI C</vt:lpstr>
      <vt:lpstr>What do these mean?</vt:lpstr>
      <vt:lpstr>LLVM IR looks very clean</vt:lpstr>
      <vt:lpstr>Optimisations make assumptions</vt:lpstr>
      <vt:lpstr>Back ends make it worse</vt:lpstr>
      <vt:lpstr>The result: CHERI LLVM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 production compiler that pointers are not integers</dc:title>
  <dc:subject>&lt;Event name&gt;</dc:subject>
  <dc:creator>David Chisnall</dc:creator>
  <cp:keywords/>
  <dc:description/>
  <cp:lastModifiedBy>David Chisnall</cp:lastModifiedBy>
  <cp:revision>23</cp:revision>
  <dcterms:created xsi:type="dcterms:W3CDTF">2018-05-09T12:22:12Z</dcterms:created>
  <dcterms:modified xsi:type="dcterms:W3CDTF">2018-05-14T09:21:34Z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