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1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197"/>
  </p:normalViewPr>
  <p:slideViewPr>
    <p:cSldViewPr snapToGrid="0">
      <p:cViewPr varScale="1">
        <p:scale>
          <a:sx n="117" d="100"/>
          <a:sy n="117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94B5-0368-8347-8D7C-6CB48C411BF5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DA483-778E-BE47-B3CB-56EE550011E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321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is a simple summary of our 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As shown in this figure, we consider a typical scenario of federated learning, and TEE is used in an untrusted central aggregation server.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 this work, we study the privacy risk of side-channels of TEE in this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And, we demonstrate possible privacy leakage and propose an efficient defensive mechanism.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(15~45秒)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Motivation:</a:t>
            </a:r>
            <a:r>
              <a:rPr lang="en-JP" sz="1600" dirty="0">
                <a:solidFill>
                  <a:srgbClr val="000000"/>
                </a:solidFill>
                <a:latin typeface="Lucida Sans" panose="020B0602030504020204" pitchFamily="34" charset="77"/>
              </a:rPr>
              <a:t> 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en-JP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FL with server-side TEE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Problem:</a:t>
            </a:r>
            <a:r>
              <a:rPr lang="en-JP" sz="1600" dirty="0">
                <a:solidFill>
                  <a:srgbClr val="000000"/>
                </a:solidFill>
                <a:latin typeface="Lucida Sans" panose="020B0602030504020204" pitchFamily="34" charset="77"/>
              </a:rPr>
              <a:t> </a:t>
            </a:r>
            <a:r>
              <a:rPr lang="en-JP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Privacy risk of side-channels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Findings:</a:t>
            </a:r>
            <a:r>
              <a:rPr lang="en-JP" sz="1600" dirty="0">
                <a:solidFill>
                  <a:srgbClr val="000000"/>
                </a:solidFill>
                <a:latin typeface="Lucida Sans" panose="020B0602030504020204" pitchFamily="34" charset="77"/>
              </a:rPr>
              <a:t> </a:t>
            </a:r>
            <a:r>
              <a:rPr lang="en-JP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Sparsified parameter can cause privacy leak with our attak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Solution: </a:t>
            </a:r>
            <a:r>
              <a:rPr lang="en-JP" sz="1600" dirty="0">
                <a:solidFill>
                  <a:srgbClr val="FF0000"/>
                </a:solidFill>
                <a:latin typeface="Lucida Sans" panose="020B0602030504020204" pitchFamily="34" charset="77"/>
              </a:rPr>
              <a:t>Efficient defensive mechanism against the attak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D72A-041A-8910-4699-5AD3777F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BD7B6-9E82-248F-E84E-0FF8D28B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77B3-F736-0C0E-98B8-9E3831D4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EF85-C71C-CA9E-1160-508F2C13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1EBF-451D-9ED8-A439-838784AA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487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6E99-8702-CC22-8A13-BA639B38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C64EC-2A0D-1988-4842-018DD34F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25AA-E12E-DB58-9740-CEFC3659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7AE3-7E59-9FCB-C2E1-30784AF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D2F9-10EA-D072-BBA5-687F6C51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604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B4FE-846D-6358-D070-13FD0A801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3487E-2E7F-103B-E4CE-C9B9E16D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967D-B8AF-5C02-687D-1758656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8F70-41A7-F44C-F667-2E944C6E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4F83-B9F9-2614-2950-CCE45E91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69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60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9B22-9F7D-1EC9-3D2A-4FD07BA4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5264-EE3D-4166-3580-62AE31CE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4AD9-C75A-9BAF-E1D2-9A682C80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7F0E-C082-3E4C-EE5D-90B0387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6BF1-D42E-39F9-9E7D-B97A626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7364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E125-7393-F749-1FD4-196780C6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5955A-FFC2-3D10-19EF-6EA5E9AE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130D-A8E6-6B76-558A-F90E21A1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33EC-B89F-BF1F-1E5F-311BBB8A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0576-129F-0F23-0C4E-CA5C80E3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21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7007-7283-C4B0-9EEC-04CF575A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BDC8-C9B8-7360-3B79-B23014698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06CC-5334-3BD6-648E-81B01F3C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26E4-5D9F-ED79-B360-9C50141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51095-492E-011B-E8C9-1CF318F3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1FA4-CD60-18B5-ADF2-E5DCCA88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7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AB9D-5C5D-420B-28E8-A6B4EE19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435A-C530-5B25-F58C-BE510D6B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3D12F-DD34-11AE-5D85-B2E25F89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B3E20-E572-D240-E2BB-C3E49484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B23BD-57C7-AFC6-B10E-A5EEE374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4C98E-6897-984C-52B7-7AADFBC1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3ED3B-FE97-2CC9-21B6-C5872004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7FECE-295C-C259-6276-10BE5D2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697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4097-F023-7E60-A9CF-22E2C5C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6909E-AE35-A7E2-FCEA-9B75866A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A4F13-A868-E3B3-0922-934B685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22D4-7BC3-902B-1946-F634425D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346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9003B-E390-9076-92CE-1654EBC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F3E6-86B9-8A0A-2ABA-6DED849C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61BF5-3141-6703-2F71-FA57673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255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8B3E-9A21-2460-0406-FB5EE5AF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FE58-B17E-BCC3-341F-E99415FF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5BFE-FCD6-D3A3-D0B1-510F9238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4C79-4F59-C669-0941-45BF4C28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17AE-794C-FE45-1AC9-BC94A95E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4D777-DB9A-098E-D4DA-70C644C7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29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B5E2-470C-69A1-4320-40C3A914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93119-CFD5-C5CB-6367-0D4684E39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5A39C-DF8E-6146-4813-FC47ACF94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AEBDB-F9E5-1581-7D08-98FA43DE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93A8F-053A-43A8-DD02-D05235AC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8455F-C0D2-1648-53B6-6C55879E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650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0B54D-AFEF-DA7D-7FC9-810BC1B2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7BDA-698E-C614-E115-BC703350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31B9-40E5-CB4A-575D-E5267C98B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4CCE-BC1A-4146-9423-261331B3E4E6}" type="datetimeFigureOut">
              <a:rPr lang="en-JP" smtClean="0"/>
              <a:t>2023/12/06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D62A-9D93-4AE8-5038-166907A44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C6E9-115E-7553-865B-F209E036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301D-E723-0141-B8C1-AB9B869F3FC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112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33408555-DE9D-DA48-FE33-64EE1381108C}"/>
              </a:ext>
            </a:extLst>
          </p:cNvPr>
          <p:cNvSpPr/>
          <p:nvPr/>
        </p:nvSpPr>
        <p:spPr>
          <a:xfrm>
            <a:off x="702561" y="2082591"/>
            <a:ext cx="9660400" cy="4469400"/>
          </a:xfrm>
          <a:prstGeom prst="roundRect">
            <a:avLst/>
          </a:prstGeom>
          <a:solidFill>
            <a:schemeClr val="tx1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47961" y="9752"/>
            <a:ext cx="10713531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[</a:t>
            </a:r>
            <a:r>
              <a:rPr lang="en-US" altLang="ja-JP" sz="2800" b="1" u="sng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VLDB23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]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OLIVE: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Oblivious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Federated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Learning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on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Trusted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Execution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Environment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against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the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risk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of</a:t>
            </a:r>
            <a:r>
              <a:rPr lang="ja-JP" altLang="en-US" sz="2800">
                <a:solidFill>
                  <a:srgbClr val="595959"/>
                </a:solidFill>
                <a:latin typeface="MS PGothic"/>
                <a:ea typeface="MS PGothic"/>
                <a:cs typeface="Arial"/>
              </a:rPr>
              <a:t> </a:t>
            </a:r>
            <a:r>
              <a:rPr lang="en-US" altLang="ja-JP" sz="2800" dirty="0" err="1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sparsification</a:t>
            </a:r>
            <a:r>
              <a:rPr lang="en-US" altLang="ja-JP" sz="2800" dirty="0">
                <a:solidFill>
                  <a:srgbClr val="595959"/>
                </a:solidFill>
                <a:latin typeface="MS PGothic"/>
                <a:ea typeface="ＭＳ Ｐゴシック"/>
                <a:cs typeface="Arial"/>
              </a:rPr>
              <a:t>.</a:t>
            </a:r>
            <a:endParaRPr sz="2800"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11321447" y="6094413"/>
            <a:ext cx="731600" cy="4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E99DCD-F07F-9205-59DF-3BEF5ABB99E4}"/>
              </a:ext>
            </a:extLst>
          </p:cNvPr>
          <p:cNvSpPr/>
          <p:nvPr/>
        </p:nvSpPr>
        <p:spPr>
          <a:xfrm>
            <a:off x="4318897" y="3251272"/>
            <a:ext cx="4886592" cy="2689744"/>
          </a:xfrm>
          <a:prstGeom prst="roundRect">
            <a:avLst/>
          </a:prstGeom>
          <a:solidFill>
            <a:schemeClr val="bg1">
              <a:lumMod val="50000"/>
              <a:alpha val="5381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JP" sz="1600">
              <a:latin typeface="Arial Rounded MT Bold" panose="020F0704030504030204" pitchFamily="34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23826-242A-C61A-035D-F2BAE7A3637C}"/>
              </a:ext>
            </a:extLst>
          </p:cNvPr>
          <p:cNvCxnSpPr>
            <a:cxnSpLocks/>
          </p:cNvCxnSpPr>
          <p:nvPr/>
        </p:nvCxnSpPr>
        <p:spPr>
          <a:xfrm>
            <a:off x="3766784" y="3011300"/>
            <a:ext cx="0" cy="3109483"/>
          </a:xfrm>
          <a:prstGeom prst="line">
            <a:avLst/>
          </a:prstGeom>
          <a:ln w="412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9CE0A3-B6A1-5D2B-0170-A3D5F4BB0E0B}"/>
              </a:ext>
            </a:extLst>
          </p:cNvPr>
          <p:cNvSpPr/>
          <p:nvPr/>
        </p:nvSpPr>
        <p:spPr>
          <a:xfrm>
            <a:off x="4580421" y="4296788"/>
            <a:ext cx="4285239" cy="1497489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57DD14DA-2857-CD4C-542D-28EB1FF66EC5}"/>
              </a:ext>
            </a:extLst>
          </p:cNvPr>
          <p:cNvSpPr txBox="1">
            <a:spLocks/>
          </p:cNvSpPr>
          <p:nvPr/>
        </p:nvSpPr>
        <p:spPr>
          <a:xfrm>
            <a:off x="1882047" y="4829382"/>
            <a:ext cx="508928" cy="479908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961F-9B7E-0520-551E-9AC1CCB53809}"/>
                  </a:ext>
                </a:extLst>
              </p:cNvPr>
              <p:cNvSpPr txBox="1"/>
              <p:nvPr/>
            </p:nvSpPr>
            <p:spPr>
              <a:xfrm>
                <a:off x="2389195" y="3139498"/>
                <a:ext cx="825802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24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961F-9B7E-0520-551E-9AC1CCB5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95" y="3139498"/>
                <a:ext cx="825802" cy="471989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180B73D-E587-7624-D82E-C0BA4C914F25}"/>
              </a:ext>
            </a:extLst>
          </p:cNvPr>
          <p:cNvSpPr/>
          <p:nvPr/>
        </p:nvSpPr>
        <p:spPr>
          <a:xfrm>
            <a:off x="2439268" y="3150642"/>
            <a:ext cx="646427" cy="411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B23B304-9FDA-E4E8-10EA-5D59C7390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8083" y="3150642"/>
            <a:ext cx="360893" cy="360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E0EBDD-161A-0F77-4649-3A6497ECF464}"/>
                  </a:ext>
                </a:extLst>
              </p:cNvPr>
              <p:cNvSpPr txBox="1"/>
              <p:nvPr/>
            </p:nvSpPr>
            <p:spPr>
              <a:xfrm>
                <a:off x="2389195" y="3910786"/>
                <a:ext cx="825802" cy="471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2400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E0EBDD-161A-0F77-4649-3A6497EC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95" y="3910786"/>
                <a:ext cx="825802" cy="471989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DE00D0-2354-7034-6626-AD6263A56C97}"/>
              </a:ext>
            </a:extLst>
          </p:cNvPr>
          <p:cNvSpPr/>
          <p:nvPr/>
        </p:nvSpPr>
        <p:spPr>
          <a:xfrm>
            <a:off x="2439268" y="3921930"/>
            <a:ext cx="646427" cy="411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3A3D721-395C-44E4-6848-6A539860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6911" y="3899642"/>
            <a:ext cx="360893" cy="360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C36C8C-9917-9D71-D68B-D67DC2997BCA}"/>
                  </a:ext>
                </a:extLst>
              </p:cNvPr>
              <p:cNvSpPr txBox="1"/>
              <p:nvPr/>
            </p:nvSpPr>
            <p:spPr>
              <a:xfrm>
                <a:off x="2431956" y="5313226"/>
                <a:ext cx="837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2400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C36C8C-9917-9D71-D68B-D67DC299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56" y="5313226"/>
                <a:ext cx="8370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0079426-F895-A552-4074-F8E305C22D85}"/>
              </a:ext>
            </a:extLst>
          </p:cNvPr>
          <p:cNvSpPr/>
          <p:nvPr/>
        </p:nvSpPr>
        <p:spPr>
          <a:xfrm>
            <a:off x="2482029" y="5324370"/>
            <a:ext cx="646427" cy="411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B6F9E7C-21D2-A0DD-F2F6-4556D9B72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9672" y="5302082"/>
            <a:ext cx="360893" cy="3608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37884E-1E26-67BC-E57A-39DAE24DD9BC}"/>
              </a:ext>
            </a:extLst>
          </p:cNvPr>
          <p:cNvCxnSpPr>
            <a:cxnSpLocks/>
          </p:cNvCxnSpPr>
          <p:nvPr/>
        </p:nvCxnSpPr>
        <p:spPr>
          <a:xfrm>
            <a:off x="3448804" y="3511535"/>
            <a:ext cx="1277353" cy="100011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24C642-FAA6-1B59-786C-97C420A1BE0D}"/>
              </a:ext>
            </a:extLst>
          </p:cNvPr>
          <p:cNvCxnSpPr>
            <a:cxnSpLocks/>
          </p:cNvCxnSpPr>
          <p:nvPr/>
        </p:nvCxnSpPr>
        <p:spPr>
          <a:xfrm>
            <a:off x="3428501" y="4191097"/>
            <a:ext cx="1329072" cy="5697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7B0198-E528-725B-7E51-64D26B759F59}"/>
              </a:ext>
            </a:extLst>
          </p:cNvPr>
          <p:cNvCxnSpPr>
            <a:cxnSpLocks/>
          </p:cNvCxnSpPr>
          <p:nvPr/>
        </p:nvCxnSpPr>
        <p:spPr>
          <a:xfrm flipV="1">
            <a:off x="3506581" y="5445810"/>
            <a:ext cx="1232864" cy="116231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F4BC50-FCCD-98D0-C704-F4B5C5CB5317}"/>
                  </a:ext>
                </a:extLst>
              </p:cNvPr>
              <p:cNvSpPr txBox="1"/>
              <p:nvPr/>
            </p:nvSpPr>
            <p:spPr>
              <a:xfrm>
                <a:off x="5741189" y="4584030"/>
                <a:ext cx="542841" cy="303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1333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F4BC50-FCCD-98D0-C704-F4B5C5CB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89" y="4584030"/>
                <a:ext cx="542841" cy="303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2DBA0C-78BE-1DC7-4892-63A010C7D971}"/>
                  </a:ext>
                </a:extLst>
              </p:cNvPr>
              <p:cNvSpPr txBox="1"/>
              <p:nvPr/>
            </p:nvSpPr>
            <p:spPr>
              <a:xfrm>
                <a:off x="5741376" y="5425387"/>
                <a:ext cx="547649" cy="29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1333" b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2DBA0C-78BE-1DC7-4892-63A010C7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76" y="5425387"/>
                <a:ext cx="547649" cy="297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Google Shape;124;p17">
            <a:extLst>
              <a:ext uri="{FF2B5EF4-FFF2-40B4-BE49-F238E27FC236}">
                <a16:creationId xmlns:a16="http://schemas.microsoft.com/office/drawing/2014/main" id="{DD9722D7-9B92-D1A1-00F5-D7074557ADEA}"/>
              </a:ext>
            </a:extLst>
          </p:cNvPr>
          <p:cNvSpPr txBox="1">
            <a:spLocks/>
          </p:cNvSpPr>
          <p:nvPr/>
        </p:nvSpPr>
        <p:spPr>
          <a:xfrm>
            <a:off x="5830629" y="5106533"/>
            <a:ext cx="508928" cy="479908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6AF5AA-F343-65D3-3BFF-96EFFB0679DD}"/>
                  </a:ext>
                </a:extLst>
              </p:cNvPr>
              <p:cNvSpPr txBox="1"/>
              <p:nvPr/>
            </p:nvSpPr>
            <p:spPr>
              <a:xfrm>
                <a:off x="5748255" y="4886326"/>
                <a:ext cx="542841" cy="303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1333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6AF5AA-F343-65D3-3BFF-96EFFB067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55" y="4886326"/>
                <a:ext cx="542841" cy="303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64B262-EB3A-7C9E-7967-D1FED3EC18BD}"/>
              </a:ext>
            </a:extLst>
          </p:cNvPr>
          <p:cNvCxnSpPr>
            <a:cxnSpLocks/>
          </p:cNvCxnSpPr>
          <p:nvPr/>
        </p:nvCxnSpPr>
        <p:spPr>
          <a:xfrm>
            <a:off x="6267071" y="5171065"/>
            <a:ext cx="26164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ABC7EB-F159-B7AA-7EF5-45540E8435DA}"/>
                  </a:ext>
                </a:extLst>
              </p:cNvPr>
              <p:cNvSpPr txBox="1"/>
              <p:nvPr/>
            </p:nvSpPr>
            <p:spPr>
              <a:xfrm>
                <a:off x="6575925" y="4831883"/>
                <a:ext cx="1406924" cy="831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JP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ABC7EB-F159-B7AA-7EF5-45540E84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925" y="4831883"/>
                <a:ext cx="1406924" cy="831894"/>
              </a:xfrm>
              <a:prstGeom prst="rect">
                <a:avLst/>
              </a:prstGeom>
              <a:blipFill>
                <a:blip r:embed="rId11"/>
                <a:stretch>
                  <a:fillRect l="-55357" t="-157576" r="-10714" b="-23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rved Left Arrow 39">
            <a:extLst>
              <a:ext uri="{FF2B5EF4-FFF2-40B4-BE49-F238E27FC236}">
                <a16:creationId xmlns:a16="http://schemas.microsoft.com/office/drawing/2014/main" id="{8949EB63-C0AD-CA3B-E5FA-1BCFD0E0D1DE}"/>
              </a:ext>
            </a:extLst>
          </p:cNvPr>
          <p:cNvSpPr/>
          <p:nvPr/>
        </p:nvSpPr>
        <p:spPr>
          <a:xfrm rot="5400000">
            <a:off x="4807532" y="3846061"/>
            <a:ext cx="609859" cy="4549443"/>
          </a:xfrm>
          <a:prstGeom prst="curvedLeftArrow">
            <a:avLst>
              <a:gd name="adj1" fmla="val 32631"/>
              <a:gd name="adj2" fmla="val 80053"/>
              <a:gd name="adj3" fmla="val 2903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EA1F10-E625-3B04-5DCA-F53787A92C53}"/>
              </a:ext>
            </a:extLst>
          </p:cNvPr>
          <p:cNvSpPr/>
          <p:nvPr/>
        </p:nvSpPr>
        <p:spPr>
          <a:xfrm>
            <a:off x="4555857" y="3230641"/>
            <a:ext cx="254954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JP" sz="2133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77"/>
              </a:rPr>
              <a:t>Untrusted 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B8F74F3-280F-5BEA-A80B-69CEB9D9D1C0}"/>
                  </a:ext>
                </a:extLst>
              </p:cNvPr>
              <p:cNvSpPr/>
              <p:nvPr/>
            </p:nvSpPr>
            <p:spPr>
              <a:xfrm>
                <a:off x="5329477" y="6017082"/>
                <a:ext cx="833241" cy="428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33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JP" sz="2133" b="1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B8F74F3-280F-5BEA-A80B-69CEB9D9D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77" y="6017082"/>
                <a:ext cx="833241" cy="428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Graphic 44">
            <a:extLst>
              <a:ext uri="{FF2B5EF4-FFF2-40B4-BE49-F238E27FC236}">
                <a16:creationId xmlns:a16="http://schemas.microsoft.com/office/drawing/2014/main" id="{D2B499CD-D128-BBD4-C406-CBFDEC0F93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24433" y="3183380"/>
            <a:ext cx="353393" cy="35339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E5A8922-8E64-1B04-01E6-43CE0783E0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4432" y="3960693"/>
            <a:ext cx="353393" cy="35339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63C7FFFA-136C-54BF-732C-89D5BF47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4432" y="5393388"/>
            <a:ext cx="353393" cy="35339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49219A-0D00-F992-14BF-B8321BA035D2}"/>
              </a:ext>
            </a:extLst>
          </p:cNvPr>
          <p:cNvCxnSpPr>
            <a:cxnSpLocks/>
          </p:cNvCxnSpPr>
          <p:nvPr/>
        </p:nvCxnSpPr>
        <p:spPr>
          <a:xfrm flipV="1">
            <a:off x="4872159" y="4258019"/>
            <a:ext cx="2694644" cy="7075"/>
          </a:xfrm>
          <a:prstGeom prst="line">
            <a:avLst/>
          </a:prstGeom>
          <a:ln w="133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30F81A-B1F5-44A1-1B73-993F3FE27E01}"/>
              </a:ext>
            </a:extLst>
          </p:cNvPr>
          <p:cNvCxnSpPr>
            <a:cxnSpLocks/>
          </p:cNvCxnSpPr>
          <p:nvPr/>
        </p:nvCxnSpPr>
        <p:spPr>
          <a:xfrm flipV="1">
            <a:off x="6005095" y="4343928"/>
            <a:ext cx="0" cy="2767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9B433E-2446-9611-16A6-F7B019959DC4}"/>
              </a:ext>
            </a:extLst>
          </p:cNvPr>
          <p:cNvCxnSpPr>
            <a:cxnSpLocks/>
          </p:cNvCxnSpPr>
          <p:nvPr/>
        </p:nvCxnSpPr>
        <p:spPr>
          <a:xfrm flipV="1">
            <a:off x="5413080" y="4344724"/>
            <a:ext cx="0" cy="2767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AB1F476-448F-0770-F16C-23AC36F51C68}"/>
              </a:ext>
            </a:extLst>
          </p:cNvPr>
          <p:cNvSpPr/>
          <p:nvPr/>
        </p:nvSpPr>
        <p:spPr>
          <a:xfrm>
            <a:off x="4900773" y="3711191"/>
            <a:ext cx="2682145" cy="502766"/>
          </a:xfrm>
          <a:prstGeom prst="rect">
            <a:avLst/>
          </a:prstGeom>
          <a:ln w="19050">
            <a:solidFill>
              <a:schemeClr val="accent3"/>
            </a:solidFill>
            <a:prstDash val="sysDash"/>
          </a:ln>
        </p:spPr>
        <p:txBody>
          <a:bodyPr wrap="none">
            <a:spAutoFit/>
          </a:bodyPr>
          <a:lstStyle/>
          <a:p>
            <a:pPr algn="ctr"/>
            <a:r>
              <a:rPr lang="en-JP" sz="2667" b="1" dirty="0">
                <a:solidFill>
                  <a:schemeClr val="accent3"/>
                </a:solidFill>
                <a:latin typeface="Arial Rounded MT Bold" panose="020F0704030504030204" pitchFamily="34" charset="77"/>
              </a:rPr>
              <a:t>Side-Channels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FD0436-2A5C-E596-0402-EA9C4D02C627}"/>
              </a:ext>
            </a:extLst>
          </p:cNvPr>
          <p:cNvSpPr/>
          <p:nvPr/>
        </p:nvSpPr>
        <p:spPr>
          <a:xfrm>
            <a:off x="2393968" y="2587090"/>
            <a:ext cx="2657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JP" sz="2400" b="1" dirty="0">
                <a:solidFill>
                  <a:srgbClr val="7030A0"/>
                </a:solidFill>
                <a:latin typeface="Arial Rounded MT Bold" panose="020F0704030504030204" pitchFamily="34" charset="77"/>
              </a:rPr>
              <a:t>Trust Boundary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604059-2DC9-1D75-8637-4598CA25FF1E}"/>
              </a:ext>
            </a:extLst>
          </p:cNvPr>
          <p:cNvCxnSpPr>
            <a:cxnSpLocks/>
          </p:cNvCxnSpPr>
          <p:nvPr/>
        </p:nvCxnSpPr>
        <p:spPr>
          <a:xfrm flipV="1">
            <a:off x="6929836" y="4346351"/>
            <a:ext cx="0" cy="2767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29D11E-3FFF-D48B-066B-3DE3B15EB5B4}"/>
              </a:ext>
            </a:extLst>
          </p:cNvPr>
          <p:cNvCxnSpPr>
            <a:cxnSpLocks/>
          </p:cNvCxnSpPr>
          <p:nvPr/>
        </p:nvCxnSpPr>
        <p:spPr>
          <a:xfrm flipV="1">
            <a:off x="6639559" y="4346349"/>
            <a:ext cx="0" cy="2767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5B55E0-8C84-7A27-3553-B370629A70D0}"/>
              </a:ext>
            </a:extLst>
          </p:cNvPr>
          <p:cNvCxnSpPr>
            <a:cxnSpLocks/>
          </p:cNvCxnSpPr>
          <p:nvPr/>
        </p:nvCxnSpPr>
        <p:spPr>
          <a:xfrm flipV="1">
            <a:off x="6833748" y="4346349"/>
            <a:ext cx="0" cy="2767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89FE42-E10E-E3F2-B72A-B2EDB7805925}"/>
              </a:ext>
            </a:extLst>
          </p:cNvPr>
          <p:cNvCxnSpPr>
            <a:cxnSpLocks/>
          </p:cNvCxnSpPr>
          <p:nvPr/>
        </p:nvCxnSpPr>
        <p:spPr>
          <a:xfrm flipV="1">
            <a:off x="5504080" y="4344572"/>
            <a:ext cx="0" cy="27670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EB3705C-775F-0C3D-4BD7-EFA790B908AF}"/>
              </a:ext>
            </a:extLst>
          </p:cNvPr>
          <p:cNvSpPr/>
          <p:nvPr/>
        </p:nvSpPr>
        <p:spPr>
          <a:xfrm>
            <a:off x="7652375" y="4384529"/>
            <a:ext cx="1013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JP" sz="3200" b="1" dirty="0">
                <a:solidFill>
                  <a:schemeClr val="bg2"/>
                </a:solidFill>
                <a:latin typeface="Arial Rounded MT Bold" panose="020F0704030504030204" pitchFamily="34" charset="77"/>
              </a:rPr>
              <a:t>TEE</a:t>
            </a:r>
          </a:p>
        </p:txBody>
      </p:sp>
      <p:sp>
        <p:nvSpPr>
          <p:cNvPr id="66" name="Google Shape;124;p17">
            <a:extLst>
              <a:ext uri="{FF2B5EF4-FFF2-40B4-BE49-F238E27FC236}">
                <a16:creationId xmlns:a16="http://schemas.microsoft.com/office/drawing/2014/main" id="{DC1A506E-8375-7044-019D-EC4C121231B4}"/>
              </a:ext>
            </a:extLst>
          </p:cNvPr>
          <p:cNvSpPr txBox="1">
            <a:spLocks/>
          </p:cNvSpPr>
          <p:nvPr/>
        </p:nvSpPr>
        <p:spPr>
          <a:xfrm>
            <a:off x="3908803" y="4626909"/>
            <a:ext cx="508928" cy="479908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/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121FE1-ADCE-B86C-BC33-2FA983C3DE16}"/>
              </a:ext>
            </a:extLst>
          </p:cNvPr>
          <p:cNvSpPr/>
          <p:nvPr/>
        </p:nvSpPr>
        <p:spPr>
          <a:xfrm>
            <a:off x="591349" y="4486165"/>
            <a:ext cx="2071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JP" sz="2400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77"/>
              </a:rPr>
              <a:t>Participants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F2AC2B7D-38A9-95A2-7B82-A5B7BED1FDF7}"/>
              </a:ext>
            </a:extLst>
          </p:cNvPr>
          <p:cNvSpPr/>
          <p:nvPr/>
        </p:nvSpPr>
        <p:spPr>
          <a:xfrm>
            <a:off x="5133048" y="1179610"/>
            <a:ext cx="6350593" cy="2040243"/>
          </a:xfrm>
          <a:prstGeom prst="wedgeRoundRectCallout">
            <a:avLst>
              <a:gd name="adj1" fmla="val 6113"/>
              <a:gd name="adj2" fmla="val 64431"/>
              <a:gd name="adj3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80990" indent="-38099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Motivation: </a:t>
            </a:r>
          </a:p>
          <a:p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     </a:t>
            </a:r>
            <a:r>
              <a:rPr lang="en-JP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FL with TEE</a:t>
            </a:r>
            <a:r>
              <a:rPr lang="zh-CN" altLang="en-U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achieves</a:t>
            </a:r>
            <a:r>
              <a:rPr lang="zh-CN" altLang="en-U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better</a:t>
            </a:r>
            <a:r>
              <a:rPr lang="zh-CN" altLang="en-U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privacy-utility</a:t>
            </a:r>
            <a:r>
              <a:rPr lang="zh-CN" altLang="en-U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trade-off</a:t>
            </a:r>
            <a:endParaRPr lang="en-JP" sz="1600" b="1" dirty="0">
              <a:solidFill>
                <a:srgbClr val="FF0000"/>
              </a:solidFill>
              <a:latin typeface="Lucida Sans" panose="020B0602030504020204" pitchFamily="34" charset="77"/>
            </a:endParaRPr>
          </a:p>
          <a:p>
            <a:pPr marL="380990" indent="-38099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Problem: </a:t>
            </a:r>
          </a:p>
          <a:p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     </a:t>
            </a:r>
            <a:r>
              <a:rPr lang="en-JP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However</a:t>
            </a:r>
            <a:r>
              <a:rPr lang="en-US" altLang="zh-CN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 </a:t>
            </a:r>
            <a:r>
              <a:rPr lang="en-JP" altLang="zh-CN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p</a:t>
            </a:r>
            <a:r>
              <a:rPr lang="en-JP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rivacy risk of Side-channels in FL with TEE</a:t>
            </a:r>
          </a:p>
          <a:p>
            <a:pPr marL="380990" indent="-38099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Findings: </a:t>
            </a:r>
          </a:p>
          <a:p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     </a:t>
            </a:r>
            <a:r>
              <a:rPr lang="en-JP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Sparsified parameter can cause privacy leak</a:t>
            </a:r>
          </a:p>
          <a:p>
            <a:pPr marL="380990" indent="-380990">
              <a:buFont typeface="Courier New" panose="02070309020205020404" pitchFamily="49" charset="0"/>
              <a:buChar char="o"/>
            </a:pPr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Solution: </a:t>
            </a:r>
          </a:p>
          <a:p>
            <a:r>
              <a:rPr lang="en-JP" sz="1600" b="1" dirty="0">
                <a:solidFill>
                  <a:srgbClr val="000000"/>
                </a:solidFill>
                <a:latin typeface="Lucida Sans" panose="020B0602030504020204" pitchFamily="34" charset="77"/>
              </a:rPr>
              <a:t>     </a:t>
            </a:r>
            <a:r>
              <a:rPr lang="en-JP" sz="1600" b="1" dirty="0">
                <a:solidFill>
                  <a:srgbClr val="FF0000"/>
                </a:solidFill>
                <a:latin typeface="Lucida Sans" panose="020B0602030504020204" pitchFamily="34" charset="77"/>
              </a:rPr>
              <a:t>Efficient Oblivious defensive mechanism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35AF72-7C61-A71F-62CA-C696047BE500}"/>
              </a:ext>
            </a:extLst>
          </p:cNvPr>
          <p:cNvSpPr/>
          <p:nvPr/>
        </p:nvSpPr>
        <p:spPr>
          <a:xfrm>
            <a:off x="6544519" y="5534400"/>
            <a:ext cx="1288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JP" sz="1400" b="1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Aggregation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10A0225D-9B4A-EF9B-782E-101D57E7CA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61431" y="3419747"/>
            <a:ext cx="749461" cy="749461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BBDAB152-479F-AD34-5656-292184EFB4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52026" y="3115070"/>
            <a:ext cx="477092" cy="47709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56A897D4-4447-A0E5-A7A3-27EA50790A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42434" y="3898842"/>
            <a:ext cx="477092" cy="477092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8983BDE4-48AB-166D-17BB-5D7DB097A18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970369" y="5291649"/>
            <a:ext cx="477092" cy="477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C629C-C6D2-CCFB-AC52-CEB46B5B432B}"/>
                  </a:ext>
                </a:extLst>
              </p:cNvPr>
              <p:cNvSpPr txBox="1"/>
              <p:nvPr/>
            </p:nvSpPr>
            <p:spPr>
              <a:xfrm>
                <a:off x="4774065" y="4597925"/>
                <a:ext cx="542841" cy="303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333" b="1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1333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C629C-C6D2-CCFB-AC52-CEB46B5B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65" y="4597925"/>
                <a:ext cx="542841" cy="30322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7489A70D-7661-A6C1-C965-5F6177ADD10C}"/>
              </a:ext>
            </a:extLst>
          </p:cNvPr>
          <p:cNvSpPr/>
          <p:nvPr/>
        </p:nvSpPr>
        <p:spPr>
          <a:xfrm>
            <a:off x="4866899" y="4625512"/>
            <a:ext cx="417293" cy="283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 b="1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81190868-B7D4-724D-5A41-E10FF270E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087" y="4649296"/>
            <a:ext cx="204453" cy="204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D6E01C6-140D-5898-1FFB-376D2AAE9CDC}"/>
                  </a:ext>
                </a:extLst>
              </p:cNvPr>
              <p:cNvSpPr txBox="1"/>
              <p:nvPr/>
            </p:nvSpPr>
            <p:spPr>
              <a:xfrm>
                <a:off x="4781131" y="4900221"/>
                <a:ext cx="542841" cy="303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333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1333" b="1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D6E01C6-140D-5898-1FFB-376D2AAE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31" y="4900221"/>
                <a:ext cx="542841" cy="30322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7A65794-1D88-D982-7447-2C5F37E56214}"/>
              </a:ext>
            </a:extLst>
          </p:cNvPr>
          <p:cNvSpPr/>
          <p:nvPr/>
        </p:nvSpPr>
        <p:spPr>
          <a:xfrm>
            <a:off x="4873966" y="4927808"/>
            <a:ext cx="417293" cy="283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 b="1"/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4C62191-C609-484E-FD8B-12068EBD3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3154" y="4951592"/>
            <a:ext cx="204453" cy="2044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1E36E0-F620-5C30-E301-5B3FDCE9E25E}"/>
                  </a:ext>
                </a:extLst>
              </p:cNvPr>
              <p:cNvSpPr txBox="1"/>
              <p:nvPr/>
            </p:nvSpPr>
            <p:spPr>
              <a:xfrm>
                <a:off x="4774252" y="5439282"/>
                <a:ext cx="547649" cy="29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1333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en-JP" sz="1333" b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1E36E0-F620-5C30-E301-5B3FDCE9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52" y="5439282"/>
                <a:ext cx="547649" cy="2974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5379C96C-1E01-C4D1-F7EB-2E4AB5C26974}"/>
              </a:ext>
            </a:extLst>
          </p:cNvPr>
          <p:cNvSpPr/>
          <p:nvPr/>
        </p:nvSpPr>
        <p:spPr>
          <a:xfrm>
            <a:off x="4867087" y="5466870"/>
            <a:ext cx="417293" cy="283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400" b="1"/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3D98E7B7-F24B-D242-7DBE-C27BB7B8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275" y="5490654"/>
            <a:ext cx="204453" cy="204453"/>
          </a:xfrm>
          <a:prstGeom prst="rect">
            <a:avLst/>
          </a:prstGeom>
        </p:spPr>
      </p:pic>
      <p:sp>
        <p:nvSpPr>
          <p:cNvPr id="113" name="Google Shape;124;p17">
            <a:extLst>
              <a:ext uri="{FF2B5EF4-FFF2-40B4-BE49-F238E27FC236}">
                <a16:creationId xmlns:a16="http://schemas.microsoft.com/office/drawing/2014/main" id="{B4AE26A1-F159-9A34-583B-4F60E48B49AE}"/>
              </a:ext>
            </a:extLst>
          </p:cNvPr>
          <p:cNvSpPr txBox="1">
            <a:spLocks/>
          </p:cNvSpPr>
          <p:nvPr/>
        </p:nvSpPr>
        <p:spPr>
          <a:xfrm>
            <a:off x="4863505" y="5120427"/>
            <a:ext cx="508928" cy="479908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/>
              <a:t>…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E330AF3-36D4-718D-11DC-C4836639EBEA}"/>
              </a:ext>
            </a:extLst>
          </p:cNvPr>
          <p:cNvCxnSpPr>
            <a:cxnSpLocks/>
          </p:cNvCxnSpPr>
          <p:nvPr/>
        </p:nvCxnSpPr>
        <p:spPr>
          <a:xfrm>
            <a:off x="5515033" y="5157813"/>
            <a:ext cx="26164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1C52981-16BE-0096-1F02-2B10ABF856FF}"/>
              </a:ext>
            </a:extLst>
          </p:cNvPr>
          <p:cNvSpPr/>
          <p:nvPr/>
        </p:nvSpPr>
        <p:spPr>
          <a:xfrm>
            <a:off x="1306810" y="1894984"/>
            <a:ext cx="355776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JP" sz="2667" b="1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77"/>
              </a:rPr>
              <a:t>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102412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MS PGothic</vt:lpstr>
      <vt:lpstr>Arial</vt:lpstr>
      <vt:lpstr>Arial Rounded MT Bold</vt:lpstr>
      <vt:lpstr>Calibri</vt:lpstr>
      <vt:lpstr>Calibri Light</vt:lpstr>
      <vt:lpstr>Cambria Math</vt:lpstr>
      <vt:lpstr>Courier New</vt:lpstr>
      <vt:lpstr>Lucida Sans</vt:lpstr>
      <vt:lpstr>Raleway</vt:lpstr>
      <vt:lpstr>Office Theme</vt:lpstr>
      <vt:lpstr>[VLDB23] OLIVE: Oblivious Federated Learning on Trusted Execution Environment against the risk of sparsification.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[VLDB23] OLIVE: Oblivious Federated Learning on Trusted Execution Environment against the risk of sparsification.</dc:title>
  <dc:creator>曹　洋</dc:creator>
  <cp:lastModifiedBy>曹　洋</cp:lastModifiedBy>
  <cp:revision>1</cp:revision>
  <dcterms:created xsi:type="dcterms:W3CDTF">2023-12-06T07:33:09Z</dcterms:created>
  <dcterms:modified xsi:type="dcterms:W3CDTF">2023-12-06T07:33:24Z</dcterms:modified>
</cp:coreProperties>
</file>