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7" r:id="rId3"/>
    <p:sldId id="290" r:id="rId4"/>
    <p:sldId id="281" r:id="rId5"/>
    <p:sldId id="280" r:id="rId6"/>
    <p:sldId id="282" r:id="rId7"/>
    <p:sldId id="285" r:id="rId8"/>
    <p:sldId id="286" r:id="rId9"/>
    <p:sldId id="283" r:id="rId10"/>
    <p:sldId id="291" r:id="rId11"/>
    <p:sldId id="293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B90A0F-B200-DBAE-2B1F-B76EABB474A2}" name="柴田　寿一" initials="柴田　寿一" userId="柴田　寿一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23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29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3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09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8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4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15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2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52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7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1BB8-7A03-4496-8749-FF17083EAC34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B6F9-553D-44AD-B192-6F1D4467DE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82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CREST</a:t>
            </a:r>
            <a:r>
              <a:rPr lang="ja-JP" altLang="en-US" dirty="0"/>
              <a:t> 花岡班 </a:t>
            </a:r>
            <a:br>
              <a:rPr lang="en-US" altLang="ja-JP" dirty="0"/>
            </a:br>
            <a:r>
              <a:rPr lang="ja-JP" altLang="en-US" dirty="0"/>
              <a:t>研究計画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2022/04/21</a:t>
            </a:r>
            <a:r>
              <a:rPr lang="ja-JP" altLang="en-US" dirty="0"/>
              <a:t>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282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カギ線コネクタ 35"/>
          <p:cNvCxnSpPr/>
          <p:nvPr/>
        </p:nvCxnSpPr>
        <p:spPr>
          <a:xfrm>
            <a:off x="2183691" y="2313458"/>
            <a:ext cx="5641648" cy="628800"/>
          </a:xfrm>
          <a:prstGeom prst="bentConnector3">
            <a:avLst>
              <a:gd name="adj1" fmla="val 9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71638" y="1588168"/>
            <a:ext cx="2059806" cy="27620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/>
              <a:t>非公開</a:t>
            </a:r>
          </a:p>
        </p:txBody>
      </p:sp>
      <p:cxnSp>
        <p:nvCxnSpPr>
          <p:cNvPr id="19" name="カギ線コネクタ 18"/>
          <p:cNvCxnSpPr>
            <a:stCxn id="6" idx="3"/>
          </p:cNvCxnSpPr>
          <p:nvPr/>
        </p:nvCxnSpPr>
        <p:spPr>
          <a:xfrm>
            <a:off x="2428399" y="2305251"/>
            <a:ext cx="5310313" cy="3156696"/>
          </a:xfrm>
          <a:prstGeom prst="bentConnector3">
            <a:avLst>
              <a:gd name="adj1" fmla="val 3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田浦</a:t>
            </a:r>
            <a:r>
              <a:rPr kumimoji="1" lang="en-US" altLang="ja-JP" dirty="0"/>
              <a:t>G</a:t>
            </a:r>
            <a:r>
              <a:rPr kumimoji="1" lang="ja-JP" altLang="en-US" dirty="0"/>
              <a:t>との協同</a:t>
            </a:r>
            <a:r>
              <a:rPr lang="en-US" altLang="ja-JP" dirty="0"/>
              <a:t> – </a:t>
            </a:r>
            <a:r>
              <a:rPr lang="ja-JP" altLang="en-US" dirty="0"/>
              <a:t>汎用医用画像データベース </a:t>
            </a:r>
            <a:r>
              <a:rPr lang="en-US" altLang="ja-JP" dirty="0"/>
              <a:t>with global DP</a:t>
            </a:r>
            <a:endParaRPr kumimoji="1" lang="ja-JP" altLang="en-US" dirty="0"/>
          </a:p>
        </p:txBody>
      </p:sp>
      <p:pic>
        <p:nvPicPr>
          <p:cNvPr id="4" name="図 3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5" y="2020918"/>
            <a:ext cx="585083" cy="585083"/>
          </a:xfrm>
          <a:prstGeom prst="rect">
            <a:avLst/>
          </a:prstGeom>
        </p:spPr>
      </p:pic>
      <p:sp>
        <p:nvSpPr>
          <p:cNvPr id="5" name="メモ 4"/>
          <p:cNvSpPr/>
          <p:nvPr/>
        </p:nvSpPr>
        <p:spPr>
          <a:xfrm>
            <a:off x="1447572" y="2020917"/>
            <a:ext cx="585083" cy="58508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付帯情報</a:t>
            </a:r>
          </a:p>
        </p:txBody>
      </p:sp>
      <p:sp>
        <p:nvSpPr>
          <p:cNvPr id="6" name="フローチャート: 複数書類 5"/>
          <p:cNvSpPr/>
          <p:nvPr/>
        </p:nvSpPr>
        <p:spPr>
          <a:xfrm>
            <a:off x="666976" y="1694046"/>
            <a:ext cx="1761423" cy="1222409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6554" y="3000624"/>
            <a:ext cx="197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画像</a:t>
            </a:r>
            <a:r>
              <a:rPr kumimoji="1" lang="en-US" altLang="ja-JP" dirty="0"/>
              <a:t>+</a:t>
            </a:r>
            <a:r>
              <a:rPr kumimoji="1" lang="ja-JP" altLang="en-US" dirty="0"/>
              <a:t>付帯情報</a:t>
            </a:r>
            <a:r>
              <a:rPr kumimoji="1" lang="en-US" altLang="ja-JP" dirty="0"/>
              <a:t>]</a:t>
            </a:r>
            <a:r>
              <a:rPr kumimoji="1" lang="ja-JP" altLang="en-US" dirty="0"/>
              <a:t>データベース</a:t>
            </a:r>
          </a:p>
        </p:txBody>
      </p:sp>
      <p:sp>
        <p:nvSpPr>
          <p:cNvPr id="8" name="フローチャート: 定義済み処理 7"/>
          <p:cNvSpPr/>
          <p:nvPr/>
        </p:nvSpPr>
        <p:spPr>
          <a:xfrm>
            <a:off x="3003082" y="1872113"/>
            <a:ext cx="519764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クエリ（平均画像）</a:t>
            </a:r>
          </a:p>
        </p:txBody>
      </p:sp>
      <p:sp>
        <p:nvSpPr>
          <p:cNvPr id="9" name="フローチャート: 定義済み処理 8"/>
          <p:cNvSpPr/>
          <p:nvPr/>
        </p:nvSpPr>
        <p:spPr>
          <a:xfrm>
            <a:off x="3003082" y="4350231"/>
            <a:ext cx="519764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1200" dirty="0"/>
              <a:t>クエリ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（ランダムサンプリング）</a:t>
            </a:r>
          </a:p>
        </p:txBody>
      </p:sp>
      <p:sp>
        <p:nvSpPr>
          <p:cNvPr id="10" name="フローチャート: 定義済み処理 9"/>
          <p:cNvSpPr/>
          <p:nvPr/>
        </p:nvSpPr>
        <p:spPr>
          <a:xfrm>
            <a:off x="3522846" y="1872113"/>
            <a:ext cx="2415941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定義済み処理 11"/>
          <p:cNvSpPr/>
          <p:nvPr/>
        </p:nvSpPr>
        <p:spPr>
          <a:xfrm>
            <a:off x="3522846" y="4350230"/>
            <a:ext cx="2415941" cy="2223435"/>
          </a:xfrm>
          <a:prstGeom prst="flowChartPredefined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指定された付帯情報</a:t>
            </a:r>
            <a:r>
              <a:rPr kumimoji="1" lang="en-US" altLang="ja-JP" dirty="0"/>
              <a:t>(ex.</a:t>
            </a:r>
            <a:r>
              <a:rPr kumimoji="1" lang="ja-JP" altLang="en-US" dirty="0"/>
              <a:t>疾患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をもつ症例の画像を収集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Glow</a:t>
            </a:r>
            <a:r>
              <a:rPr kumimoji="1" lang="ja-JP" altLang="en-US" dirty="0"/>
              <a:t>潜在ベクトルの分布からランダムサンプル</a:t>
            </a:r>
          </a:p>
        </p:txBody>
      </p:sp>
      <p:sp>
        <p:nvSpPr>
          <p:cNvPr id="13" name="円柱 12"/>
          <p:cNvSpPr/>
          <p:nvPr/>
        </p:nvSpPr>
        <p:spPr>
          <a:xfrm>
            <a:off x="820031" y="4904603"/>
            <a:ext cx="1289785" cy="12508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画像の</a:t>
            </a:r>
            <a:r>
              <a:rPr kumimoji="1" lang="en-US" altLang="ja-JP" dirty="0"/>
              <a:t>Glow</a:t>
            </a:r>
          </a:p>
          <a:p>
            <a:pPr algn="ctr"/>
            <a:r>
              <a:rPr kumimoji="1" lang="ja-JP" altLang="en-US" dirty="0"/>
              <a:t>モデル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37645" y="1897916"/>
            <a:ext cx="1786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指定された付帯情報</a:t>
            </a:r>
            <a:r>
              <a:rPr kumimoji="1" lang="en-US" altLang="ja-JP" dirty="0"/>
              <a:t>(ex.</a:t>
            </a:r>
            <a:r>
              <a:rPr kumimoji="1" lang="ja-JP" altLang="en-US" dirty="0"/>
              <a:t>疾患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をもつ症例の画像を収集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Glow</a:t>
            </a:r>
            <a:r>
              <a:rPr kumimoji="1" lang="ja-JP" altLang="en-US" dirty="0"/>
              <a:t>潜在表現ベクトルの平均を出力</a:t>
            </a:r>
          </a:p>
        </p:txBody>
      </p:sp>
      <p:sp>
        <p:nvSpPr>
          <p:cNvPr id="24" name="フローチャート: 定義済み処理 23"/>
          <p:cNvSpPr/>
          <p:nvPr/>
        </p:nvSpPr>
        <p:spPr>
          <a:xfrm>
            <a:off x="6998556" y="1919572"/>
            <a:ext cx="589120" cy="457333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dirty="0"/>
              <a:t>Glow</a:t>
            </a:r>
            <a:r>
              <a:rPr kumimoji="1" lang="ja-JP" altLang="en-US" dirty="0"/>
              <a:t>逆変換</a:t>
            </a:r>
          </a:p>
        </p:txBody>
      </p:sp>
      <p:pic>
        <p:nvPicPr>
          <p:cNvPr id="28" name="図 27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11" y="2559932"/>
            <a:ext cx="585083" cy="585083"/>
          </a:xfrm>
          <a:prstGeom prst="rect">
            <a:avLst/>
          </a:prstGeom>
        </p:spPr>
      </p:pic>
      <p:pic>
        <p:nvPicPr>
          <p:cNvPr id="29" name="図 28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069" y="5085109"/>
            <a:ext cx="585083" cy="585083"/>
          </a:xfrm>
          <a:prstGeom prst="rect">
            <a:avLst/>
          </a:prstGeom>
        </p:spPr>
      </p:pic>
      <p:pic>
        <p:nvPicPr>
          <p:cNvPr id="30" name="図 29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69" y="5237509"/>
            <a:ext cx="585083" cy="585083"/>
          </a:xfrm>
          <a:prstGeom prst="rect">
            <a:avLst/>
          </a:prstGeom>
        </p:spPr>
      </p:pic>
      <p:pic>
        <p:nvPicPr>
          <p:cNvPr id="31" name="図 30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69" y="5389909"/>
            <a:ext cx="585083" cy="585083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7738712" y="3145015"/>
            <a:ext cx="123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平均画像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30035" y="6073152"/>
            <a:ext cx="123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サンプル画像群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00286" y="6294922"/>
            <a:ext cx="7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公開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920262" y="4055085"/>
            <a:ext cx="78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公開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2531444" y="1588168"/>
            <a:ext cx="3952319" cy="5131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54442" y="1607419"/>
            <a:ext cx="192505" cy="69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435191" y="2319689"/>
            <a:ext cx="154005" cy="2021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定義済み処理 13"/>
          <p:cNvSpPr/>
          <p:nvPr/>
        </p:nvSpPr>
        <p:spPr>
          <a:xfrm>
            <a:off x="6198669" y="1872113"/>
            <a:ext cx="567891" cy="471247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ラプラスノイズ付加</a:t>
            </a:r>
          </a:p>
        </p:txBody>
      </p:sp>
    </p:spTree>
    <p:extLst>
      <p:ext uri="{BB962C8B-B14F-4D97-AF65-F5344CB8AC3E}">
        <p14:creationId xmlns:p14="http://schemas.microsoft.com/office/powerpoint/2010/main" val="22369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E126CC-6230-B862-EA56-785CE38B3B57}"/>
              </a:ext>
            </a:extLst>
          </p:cNvPr>
          <p:cNvGrpSpPr/>
          <p:nvPr/>
        </p:nvGrpSpPr>
        <p:grpSpPr>
          <a:xfrm>
            <a:off x="154501" y="317500"/>
            <a:ext cx="8834998" cy="4559300"/>
            <a:chOff x="565104" y="2536070"/>
            <a:chExt cx="7479373" cy="385973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480318B-51E5-42A5-DD61-ECD6D8ECF59C}"/>
                </a:ext>
              </a:extLst>
            </p:cNvPr>
            <p:cNvSpPr/>
            <p:nvPr/>
          </p:nvSpPr>
          <p:spPr>
            <a:xfrm>
              <a:off x="3482754" y="2536070"/>
              <a:ext cx="4561723" cy="38597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ea typeface="游ゴシック"/>
                  <a:cs typeface="Calibri"/>
                </a:rPr>
                <a:t>MDX supercomputer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480318B-51E5-42A5-DD61-ECD6D8ECF59C}"/>
                </a:ext>
              </a:extLst>
            </p:cNvPr>
            <p:cNvSpPr/>
            <p:nvPr/>
          </p:nvSpPr>
          <p:spPr>
            <a:xfrm>
              <a:off x="3911599" y="2999136"/>
              <a:ext cx="3746501" cy="28428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ea typeface="游ゴシック"/>
                  <a:cs typeface="Calibri"/>
                </a:rPr>
                <a:t>Secure FS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480318B-51E5-42A5-DD61-ECD6D8ECF59C}"/>
                </a:ext>
              </a:extLst>
            </p:cNvPr>
            <p:cNvSpPr/>
            <p:nvPr/>
          </p:nvSpPr>
          <p:spPr>
            <a:xfrm>
              <a:off x="4152900" y="3174999"/>
              <a:ext cx="3276600" cy="21463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ja-JP" sz="2800" dirty="0">
                  <a:solidFill>
                    <a:schemeClr val="tx1"/>
                  </a:solidFill>
                  <a:ea typeface="游ゴシック"/>
                  <a:cs typeface="Calibri"/>
                </a:rPr>
                <a:t>Intel SGX</a:t>
              </a:r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7A567CA-1670-C641-35B3-E730A2B176BE}"/>
                </a:ext>
              </a:extLst>
            </p:cNvPr>
            <p:cNvSpPr txBox="1"/>
            <p:nvPr/>
          </p:nvSpPr>
          <p:spPr>
            <a:xfrm>
              <a:off x="565104" y="2779603"/>
              <a:ext cx="2854185" cy="31622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>
                  <a:lumMod val="5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ja-JP" altLang="en-US" b="1" dirty="0">
                  <a:solidFill>
                    <a:schemeClr val="bg1"/>
                  </a:solidFill>
                  <a:ea typeface="游ゴシック"/>
                </a:rPr>
                <a:t>病院・医院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9CEEEACD-C8F8-9880-B46C-FC3E853E8B9A}"/>
                </a:ext>
              </a:extLst>
            </p:cNvPr>
            <p:cNvCxnSpPr>
              <a:cxnSpLocks/>
            </p:cNvCxnSpPr>
            <p:nvPr/>
          </p:nvCxnSpPr>
          <p:spPr>
            <a:xfrm>
              <a:off x="3165408" y="3592182"/>
              <a:ext cx="1533592" cy="68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9CEEEACD-C8F8-9880-B46C-FC3E853E8B9A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24" y="3568700"/>
              <a:ext cx="38637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9CEEEACD-C8F8-9880-B46C-FC3E853E8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9525" y="4360754"/>
              <a:ext cx="34677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CEEEACD-C8F8-9880-B46C-FC3E853E8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2078" y="4360754"/>
              <a:ext cx="1476922" cy="71956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写真の説明はありません。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8" y="3159221"/>
              <a:ext cx="1118110" cy="1118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直線矢印コネクタ 36"/>
            <p:cNvCxnSpPr>
              <a:cxnSpLocks/>
            </p:cNvCxnSpPr>
            <p:nvPr/>
          </p:nvCxnSpPr>
          <p:spPr>
            <a:xfrm>
              <a:off x="1882708" y="3599078"/>
              <a:ext cx="374593" cy="594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 descr="写真の説明はありません。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8" y="4572351"/>
              <a:ext cx="1118110" cy="1118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楕円 41"/>
            <p:cNvSpPr/>
            <p:nvPr/>
          </p:nvSpPr>
          <p:spPr>
            <a:xfrm flipV="1">
              <a:off x="1564928" y="5143544"/>
              <a:ext cx="178362" cy="1783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63FBFD75-5502-407E-BC2E-713C702A1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2708" y="5113815"/>
              <a:ext cx="41085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8497200-CA1C-4FDD-A5AD-81F5E9AF330C}"/>
                </a:ext>
              </a:extLst>
            </p:cNvPr>
            <p:cNvSpPr/>
            <p:nvPr/>
          </p:nvSpPr>
          <p:spPr>
            <a:xfrm>
              <a:off x="2248306" y="3326558"/>
              <a:ext cx="917102" cy="5312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暗号化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62ACAA8-52B3-43B0-AAD2-0339E259EB70}"/>
                </a:ext>
              </a:extLst>
            </p:cNvPr>
            <p:cNvSpPr/>
            <p:nvPr/>
          </p:nvSpPr>
          <p:spPr>
            <a:xfrm>
              <a:off x="2295562" y="4857156"/>
              <a:ext cx="917102" cy="5312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復号化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7B8F169-7A9C-4C31-A577-DDE29FDFE785}"/>
                </a:ext>
              </a:extLst>
            </p:cNvPr>
            <p:cNvSpPr/>
            <p:nvPr/>
          </p:nvSpPr>
          <p:spPr>
            <a:xfrm>
              <a:off x="4710651" y="4095128"/>
              <a:ext cx="917102" cy="5312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暗号化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2B9689D-3D62-4B94-BEF5-B940026BCA7A}"/>
                </a:ext>
              </a:extLst>
            </p:cNvPr>
            <p:cNvSpPr/>
            <p:nvPr/>
          </p:nvSpPr>
          <p:spPr>
            <a:xfrm>
              <a:off x="4678001" y="3298259"/>
              <a:ext cx="917102" cy="5312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復号化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625E540-73AB-4DC2-8457-CCE527885FE9}"/>
                </a:ext>
              </a:extLst>
            </p:cNvPr>
            <p:cNvSpPr/>
            <p:nvPr/>
          </p:nvSpPr>
          <p:spPr>
            <a:xfrm>
              <a:off x="5988950" y="3355908"/>
              <a:ext cx="1160492" cy="12740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医用</a:t>
              </a:r>
              <a:r>
                <a:rPr kumimoji="1" lang="en-US" altLang="ja-JP" dirty="0"/>
                <a:t>AI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21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69718CF-D668-7489-D2C7-A4B63DEC9D38}"/>
              </a:ext>
            </a:extLst>
          </p:cNvPr>
          <p:cNvGrpSpPr/>
          <p:nvPr/>
        </p:nvGrpSpPr>
        <p:grpSpPr>
          <a:xfrm>
            <a:off x="322446" y="153068"/>
            <a:ext cx="8499107" cy="5131315"/>
            <a:chOff x="471638" y="1588168"/>
            <a:chExt cx="8499107" cy="5131315"/>
          </a:xfrm>
        </p:grpSpPr>
        <p:cxnSp>
          <p:nvCxnSpPr>
            <p:cNvPr id="36" name="カギ線コネクタ 35"/>
            <p:cNvCxnSpPr/>
            <p:nvPr/>
          </p:nvCxnSpPr>
          <p:spPr>
            <a:xfrm>
              <a:off x="2183691" y="2313458"/>
              <a:ext cx="5641648" cy="628800"/>
            </a:xfrm>
            <a:prstGeom prst="bentConnector3">
              <a:avLst>
                <a:gd name="adj1" fmla="val 92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/>
            <p:cNvSpPr/>
            <p:nvPr/>
          </p:nvSpPr>
          <p:spPr>
            <a:xfrm>
              <a:off x="471638" y="1588168"/>
              <a:ext cx="2059806" cy="276206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ja-JP" altLang="en-US" dirty="0"/>
                <a:t>非公開</a:t>
              </a:r>
            </a:p>
          </p:txBody>
        </p:sp>
        <p:cxnSp>
          <p:nvCxnSpPr>
            <p:cNvPr id="19" name="カギ線コネクタ 18"/>
            <p:cNvCxnSpPr>
              <a:stCxn id="6" idx="3"/>
            </p:cNvCxnSpPr>
            <p:nvPr/>
          </p:nvCxnSpPr>
          <p:spPr>
            <a:xfrm>
              <a:off x="2428399" y="2305251"/>
              <a:ext cx="5310313" cy="3156696"/>
            </a:xfrm>
            <a:prstGeom prst="bentConnector3">
              <a:avLst>
                <a:gd name="adj1" fmla="val 378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図 3" descr="抽象, 探す, 衣類, 持つ が含まれている画像&#10;&#10;自動的に生成された説明">
              <a:extLst>
                <a:ext uri="{FF2B5EF4-FFF2-40B4-BE49-F238E27FC236}">
                  <a16:creationId xmlns:a16="http://schemas.microsoft.com/office/drawing/2014/main" id="{47BD524A-247F-4CA3-B28B-B158809C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45" y="2020918"/>
              <a:ext cx="585083" cy="585083"/>
            </a:xfrm>
            <a:prstGeom prst="rect">
              <a:avLst/>
            </a:prstGeom>
          </p:spPr>
        </p:pic>
        <p:sp>
          <p:nvSpPr>
            <p:cNvPr id="5" name="メモ 4"/>
            <p:cNvSpPr/>
            <p:nvPr/>
          </p:nvSpPr>
          <p:spPr>
            <a:xfrm>
              <a:off x="1447572" y="2020917"/>
              <a:ext cx="585083" cy="58508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付帯情報</a:t>
              </a:r>
            </a:p>
          </p:txBody>
        </p:sp>
        <p:sp>
          <p:nvSpPr>
            <p:cNvPr id="6" name="フローチャート: 複数書類 5"/>
            <p:cNvSpPr/>
            <p:nvPr/>
          </p:nvSpPr>
          <p:spPr>
            <a:xfrm>
              <a:off x="666976" y="1694046"/>
              <a:ext cx="1761423" cy="1222409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26554" y="3000624"/>
              <a:ext cx="1973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[</a:t>
              </a:r>
              <a:r>
                <a:rPr kumimoji="1" lang="ja-JP" altLang="en-US" dirty="0"/>
                <a:t>画像</a:t>
              </a:r>
              <a:r>
                <a:rPr kumimoji="1" lang="en-US" altLang="ja-JP" dirty="0"/>
                <a:t>+</a:t>
              </a:r>
              <a:r>
                <a:rPr kumimoji="1" lang="ja-JP" altLang="en-US" dirty="0"/>
                <a:t>付帯情報</a:t>
              </a:r>
              <a:r>
                <a:rPr kumimoji="1" lang="en-US" altLang="ja-JP" dirty="0"/>
                <a:t>]</a:t>
              </a:r>
              <a:r>
                <a:rPr kumimoji="1" lang="ja-JP" altLang="en-US" dirty="0"/>
                <a:t>データベース</a:t>
              </a:r>
            </a:p>
          </p:txBody>
        </p:sp>
        <p:sp>
          <p:nvSpPr>
            <p:cNvPr id="8" name="フローチャート: 定義済み処理 7"/>
            <p:cNvSpPr/>
            <p:nvPr/>
          </p:nvSpPr>
          <p:spPr>
            <a:xfrm>
              <a:off x="3003082" y="1872113"/>
              <a:ext cx="519764" cy="2223435"/>
            </a:xfrm>
            <a:prstGeom prst="flowChartPredefined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/>
                <a:t>クエリ（平均画像）</a:t>
              </a:r>
            </a:p>
          </p:txBody>
        </p:sp>
        <p:sp>
          <p:nvSpPr>
            <p:cNvPr id="9" name="フローチャート: 定義済み処理 8"/>
            <p:cNvSpPr/>
            <p:nvPr/>
          </p:nvSpPr>
          <p:spPr>
            <a:xfrm>
              <a:off x="3003082" y="4350231"/>
              <a:ext cx="519764" cy="2223435"/>
            </a:xfrm>
            <a:prstGeom prst="flowChartPredefined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200" dirty="0"/>
                <a:t>クエリ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（ランダムサンプリング）</a:t>
              </a:r>
            </a:p>
          </p:txBody>
        </p:sp>
        <p:sp>
          <p:nvSpPr>
            <p:cNvPr id="10" name="フローチャート: 定義済み処理 9"/>
            <p:cNvSpPr/>
            <p:nvPr/>
          </p:nvSpPr>
          <p:spPr>
            <a:xfrm>
              <a:off x="3522846" y="1872113"/>
              <a:ext cx="2415941" cy="2223435"/>
            </a:xfrm>
            <a:prstGeom prst="flowChartPredefined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: 定義済み処理 11"/>
            <p:cNvSpPr/>
            <p:nvPr/>
          </p:nvSpPr>
          <p:spPr>
            <a:xfrm>
              <a:off x="3522846" y="4350230"/>
              <a:ext cx="2415941" cy="2223435"/>
            </a:xfrm>
            <a:prstGeom prst="flowChartPredefined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指定された付帯情報</a:t>
              </a:r>
              <a:r>
                <a:rPr kumimoji="1" lang="en-US" altLang="ja-JP" dirty="0"/>
                <a:t>(ex.</a:t>
              </a:r>
              <a:r>
                <a:rPr kumimoji="1" lang="ja-JP" altLang="en-US" dirty="0"/>
                <a:t>疾患</a:t>
              </a:r>
              <a:r>
                <a:rPr kumimoji="1" lang="en-US" altLang="ja-JP" dirty="0"/>
                <a:t>)</a:t>
              </a:r>
              <a:r>
                <a:rPr kumimoji="1" lang="ja-JP" altLang="en-US" dirty="0"/>
                <a:t>をもつ症例の画像を収集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↓</a:t>
              </a:r>
              <a:endParaRPr kumimoji="1" lang="en-US" altLang="ja-JP" dirty="0"/>
            </a:p>
            <a:p>
              <a:r>
                <a:rPr kumimoji="1" lang="en-US" altLang="ja-JP" dirty="0"/>
                <a:t>Glow</a:t>
              </a:r>
              <a:r>
                <a:rPr kumimoji="1" lang="ja-JP" altLang="en-US" dirty="0"/>
                <a:t>潜在ベクトルの分布からランダムサンプル</a:t>
              </a:r>
            </a:p>
          </p:txBody>
        </p:sp>
        <p:sp>
          <p:nvSpPr>
            <p:cNvPr id="13" name="円柱 12"/>
            <p:cNvSpPr/>
            <p:nvPr/>
          </p:nvSpPr>
          <p:spPr>
            <a:xfrm>
              <a:off x="820031" y="4904603"/>
              <a:ext cx="1289785" cy="125089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画像の</a:t>
              </a:r>
              <a:r>
                <a:rPr kumimoji="1" lang="en-US" altLang="ja-JP" dirty="0"/>
                <a:t>Glow</a:t>
              </a:r>
            </a:p>
            <a:p>
              <a:pPr algn="ctr"/>
              <a:r>
                <a:rPr kumimoji="1" lang="ja-JP" altLang="en-US" dirty="0"/>
                <a:t>モデル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837645" y="1897916"/>
              <a:ext cx="178634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指定された付帯情報</a:t>
              </a:r>
              <a:r>
                <a:rPr kumimoji="1" lang="en-US" altLang="ja-JP" dirty="0"/>
                <a:t>(ex.</a:t>
              </a:r>
              <a:r>
                <a:rPr kumimoji="1" lang="ja-JP" altLang="en-US" dirty="0"/>
                <a:t>疾患</a:t>
              </a:r>
              <a:r>
                <a:rPr kumimoji="1" lang="en-US" altLang="ja-JP" dirty="0"/>
                <a:t>)</a:t>
              </a:r>
              <a:r>
                <a:rPr kumimoji="1" lang="ja-JP" altLang="en-US" dirty="0"/>
                <a:t>をもつ症例の画像を収集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↓</a:t>
              </a:r>
              <a:endParaRPr kumimoji="1" lang="en-US" altLang="ja-JP" dirty="0"/>
            </a:p>
            <a:p>
              <a:r>
                <a:rPr kumimoji="1" lang="en-US" altLang="ja-JP" dirty="0"/>
                <a:t>Glow</a:t>
              </a:r>
              <a:r>
                <a:rPr kumimoji="1" lang="ja-JP" altLang="en-US" dirty="0"/>
                <a:t>潜在表現ベクトルの平均を出力</a:t>
              </a:r>
            </a:p>
          </p:txBody>
        </p:sp>
        <p:sp>
          <p:nvSpPr>
            <p:cNvPr id="24" name="フローチャート: 定義済み処理 23"/>
            <p:cNvSpPr/>
            <p:nvPr/>
          </p:nvSpPr>
          <p:spPr>
            <a:xfrm>
              <a:off x="6998556" y="1919572"/>
              <a:ext cx="589120" cy="457333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ja-JP" dirty="0"/>
                <a:t>Glow</a:t>
              </a:r>
              <a:r>
                <a:rPr kumimoji="1" lang="ja-JP" altLang="en-US" dirty="0"/>
                <a:t>逆変換</a:t>
              </a:r>
            </a:p>
          </p:txBody>
        </p:sp>
        <p:pic>
          <p:nvPicPr>
            <p:cNvPr id="28" name="図 27" descr="抽象, 探す, 衣類, 持つ が含まれている画像&#10;&#10;自動的に生成された説明">
              <a:extLst>
                <a:ext uri="{FF2B5EF4-FFF2-40B4-BE49-F238E27FC236}">
                  <a16:creationId xmlns:a16="http://schemas.microsoft.com/office/drawing/2014/main" id="{47BD524A-247F-4CA3-B28B-B158809C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3511" y="2559932"/>
              <a:ext cx="585083" cy="585083"/>
            </a:xfrm>
            <a:prstGeom prst="rect">
              <a:avLst/>
            </a:prstGeom>
          </p:spPr>
        </p:pic>
        <p:pic>
          <p:nvPicPr>
            <p:cNvPr id="29" name="図 28" descr="抽象, 探す, 衣類, 持つ が含まれている画像&#10;&#10;自動的に生成された説明">
              <a:extLst>
                <a:ext uri="{FF2B5EF4-FFF2-40B4-BE49-F238E27FC236}">
                  <a16:creationId xmlns:a16="http://schemas.microsoft.com/office/drawing/2014/main" id="{47BD524A-247F-4CA3-B28B-B158809C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0069" y="5085109"/>
              <a:ext cx="585083" cy="585083"/>
            </a:xfrm>
            <a:prstGeom prst="rect">
              <a:avLst/>
            </a:prstGeom>
          </p:spPr>
        </p:pic>
        <p:pic>
          <p:nvPicPr>
            <p:cNvPr id="30" name="図 29" descr="抽象, 探す, 衣類, 持つ が含まれている画像&#10;&#10;自動的に生成された説明">
              <a:extLst>
                <a:ext uri="{FF2B5EF4-FFF2-40B4-BE49-F238E27FC236}">
                  <a16:creationId xmlns:a16="http://schemas.microsoft.com/office/drawing/2014/main" id="{47BD524A-247F-4CA3-B28B-B158809C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469" y="5237509"/>
              <a:ext cx="585083" cy="585083"/>
            </a:xfrm>
            <a:prstGeom prst="rect">
              <a:avLst/>
            </a:prstGeom>
          </p:spPr>
        </p:pic>
        <p:pic>
          <p:nvPicPr>
            <p:cNvPr id="31" name="図 30" descr="抽象, 探す, 衣類, 持つ が含まれている画像&#10;&#10;自動的に生成された説明">
              <a:extLst>
                <a:ext uri="{FF2B5EF4-FFF2-40B4-BE49-F238E27FC236}">
                  <a16:creationId xmlns:a16="http://schemas.microsoft.com/office/drawing/2014/main" id="{47BD524A-247F-4CA3-B28B-B158809C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869" y="5389909"/>
              <a:ext cx="585083" cy="585083"/>
            </a:xfrm>
            <a:prstGeom prst="rect">
              <a:avLst/>
            </a:prstGeom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7738712" y="3145015"/>
              <a:ext cx="123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平均画像</a:t>
              </a: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7730035" y="6073152"/>
              <a:ext cx="1232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サンプル画像群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100286" y="6294922"/>
              <a:ext cx="786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公開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920262" y="4055085"/>
              <a:ext cx="786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公開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2531444" y="1588168"/>
              <a:ext cx="3952319" cy="5131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454442" y="1607419"/>
              <a:ext cx="192505" cy="69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2435191" y="2319689"/>
              <a:ext cx="154005" cy="2021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定義済み処理 13"/>
            <p:cNvSpPr/>
            <p:nvPr/>
          </p:nvSpPr>
          <p:spPr>
            <a:xfrm>
              <a:off x="6198669" y="1872113"/>
              <a:ext cx="567891" cy="4712478"/>
            </a:xfrm>
            <a:prstGeom prst="flowChartPredefined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/>
                <a:t>ラプラスノイズ付加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30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CREST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89,750,000</a:t>
            </a:r>
            <a:r>
              <a:rPr lang="ja-JP" altLang="en-US" dirty="0"/>
              <a:t>円</a:t>
            </a:r>
            <a:r>
              <a:rPr lang="en-US" altLang="ja-JP" dirty="0"/>
              <a:t>/5.5</a:t>
            </a:r>
            <a:r>
              <a:rPr lang="ja-JP" altLang="en-US" dirty="0"/>
              <a:t>年のお金が当たりました</a:t>
            </a:r>
            <a:r>
              <a:rPr lang="en-US" altLang="ja-JP" dirty="0"/>
              <a:t>(</a:t>
            </a:r>
            <a:r>
              <a:rPr lang="ja-JP" altLang="en-US" dirty="0"/>
              <a:t>すでに半年経過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研究しましょう！</a:t>
            </a:r>
          </a:p>
        </p:txBody>
      </p:sp>
    </p:spTree>
    <p:extLst>
      <p:ext uri="{BB962C8B-B14F-4D97-AF65-F5344CB8AC3E}">
        <p14:creationId xmlns:p14="http://schemas.microsoft.com/office/powerpoint/2010/main" val="379849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4795A-34C4-4DDF-B5D0-5CE68584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構成</a:t>
            </a:r>
            <a:r>
              <a:rPr kumimoji="1" lang="en-US" altLang="ja-JP"/>
              <a:t>: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B7976-A9F8-4CDC-A95B-7F4AAFD8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研究領域：「基礎理論とシステム基盤技術の融合によるＳｏｃｉｅｔｙ ５．０のための基盤ソフトウェアの 創出」</a:t>
            </a:r>
            <a:endParaRPr lang="en-US" altLang="ja-JP" dirty="0"/>
          </a:p>
          <a:p>
            <a:pPr lvl="2"/>
            <a:r>
              <a:rPr lang="ja-JP" altLang="en-US" dirty="0"/>
              <a:t>研究総括：岡部 寿男（京都大学 学術情報メディアセンター センター長）</a:t>
            </a:r>
            <a:endParaRPr lang="en-US" altLang="ja-JP" dirty="0"/>
          </a:p>
          <a:p>
            <a:pPr lvl="1"/>
            <a:r>
              <a:rPr lang="ja-JP" altLang="en-US" dirty="0"/>
              <a:t>実応用に即したプライバシー保護解析とセ キュアデータ基盤（研究代表者</a:t>
            </a:r>
            <a:r>
              <a:rPr lang="en-US" altLang="ja-JP" dirty="0"/>
              <a:t>: </a:t>
            </a:r>
            <a:r>
              <a:rPr lang="ja-JP" altLang="en-US" dirty="0"/>
              <a:t>田浦健次朗）</a:t>
            </a:r>
            <a:endParaRPr lang="en-US" altLang="ja-JP" dirty="0"/>
          </a:p>
          <a:p>
            <a:pPr lvl="2"/>
            <a:r>
              <a:rPr kumimoji="1" lang="ja-JP" altLang="en-US" dirty="0"/>
              <a:t>田浦</a:t>
            </a:r>
            <a:r>
              <a:rPr kumimoji="1" lang="en-US" altLang="ja-JP" dirty="0"/>
              <a:t>(</a:t>
            </a:r>
            <a:r>
              <a:rPr lang="ja-JP" altLang="en-US" dirty="0"/>
              <a:t>東大・</a:t>
            </a:r>
            <a:r>
              <a:rPr kumimoji="1" lang="ja-JP" altLang="en-US" dirty="0"/>
              <a:t>情報基盤センター長</a:t>
            </a:r>
            <a:r>
              <a:rPr kumimoji="1" lang="en-US" altLang="ja-JP" dirty="0"/>
              <a:t>/</a:t>
            </a:r>
            <a:r>
              <a:rPr kumimoji="1" lang="ja-JP" altLang="en-US" dirty="0"/>
              <a:t>情報理工学系</a:t>
            </a:r>
            <a:r>
              <a:rPr kumimoji="1" lang="en-US" altLang="ja-JP" dirty="0"/>
              <a:t>)</a:t>
            </a:r>
            <a:r>
              <a:rPr kumimoji="1" lang="ja-JP" altLang="en-US" dirty="0"/>
              <a:t>グループ</a:t>
            </a:r>
            <a:endParaRPr kumimoji="1" lang="en-US" altLang="ja-JP" dirty="0"/>
          </a:p>
          <a:p>
            <a:pPr lvl="2"/>
            <a:r>
              <a:rPr lang="ja-JP" altLang="en-US" dirty="0"/>
              <a:t>塙</a:t>
            </a:r>
            <a:r>
              <a:rPr lang="en-US" altLang="ja-JP" dirty="0"/>
              <a:t>(</a:t>
            </a:r>
            <a:r>
              <a:rPr lang="ja-JP" altLang="en-US" dirty="0"/>
              <a:t>東大・</a:t>
            </a:r>
            <a:r>
              <a:rPr kumimoji="1" lang="ja-JP" altLang="en-US" dirty="0"/>
              <a:t>情報基盤センター</a:t>
            </a:r>
            <a:r>
              <a:rPr lang="en-US" altLang="ja-JP" dirty="0"/>
              <a:t>)</a:t>
            </a:r>
            <a:r>
              <a:rPr lang="ja-JP" altLang="en-US" dirty="0"/>
              <a:t>グループ</a:t>
            </a:r>
            <a:endParaRPr lang="en-US" altLang="ja-JP" dirty="0"/>
          </a:p>
          <a:p>
            <a:pPr lvl="2"/>
            <a:r>
              <a:rPr kumimoji="1" lang="ja-JP" altLang="en-US" dirty="0"/>
              <a:t>吉川</a:t>
            </a:r>
            <a:r>
              <a:rPr kumimoji="1" lang="en-US" altLang="ja-JP" dirty="0"/>
              <a:t>(</a:t>
            </a:r>
            <a:r>
              <a:rPr lang="ja-JP" altLang="en-US" dirty="0"/>
              <a:t>京大・情報学研究科</a:t>
            </a:r>
            <a:r>
              <a:rPr kumimoji="1" lang="en-US" altLang="ja-JP" dirty="0"/>
              <a:t>)</a:t>
            </a:r>
            <a:r>
              <a:rPr kumimoji="1" lang="ja-JP" altLang="en-US" dirty="0"/>
              <a:t>グループ</a:t>
            </a:r>
            <a:endParaRPr kumimoji="1" lang="en-US" altLang="ja-JP" dirty="0"/>
          </a:p>
          <a:p>
            <a:pPr lvl="2"/>
            <a:r>
              <a:rPr lang="ja-JP" altLang="en-US" dirty="0"/>
              <a:t>花岡グループ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4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714B9-DA84-450C-A3FE-CFB5D710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ea typeface="游ゴシック Light"/>
                <a:cs typeface="Calibri Light"/>
              </a:rPr>
              <a:t>花岡</a:t>
            </a:r>
            <a:r>
              <a:rPr lang="en-US" altLang="ja-JP" sz="4000" dirty="0">
                <a:ea typeface="游ゴシック Light"/>
                <a:cs typeface="Calibri Light"/>
              </a:rPr>
              <a:t>G</a:t>
            </a:r>
            <a:endParaRPr lang="ja-JP" altLang="en-US" sz="4000" dirty="0">
              <a:ea typeface="游ゴシック Light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F6A04-841A-D916-2FC3-5DA05113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セキュアな医用AIの学習（連合学習で対応）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連合学習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差分プライバシー 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臨床的有用性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セキュアな医用AIの実臨床（暗号化で対応）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latin typeface="+mn-ea"/>
                <a:cs typeface="Calibri"/>
              </a:rPr>
              <a:t>MDX</a:t>
            </a:r>
            <a:r>
              <a:rPr lang="ja-JP" altLang="en-US" dirty="0">
                <a:latin typeface="+mn-ea"/>
                <a:cs typeface="Calibri"/>
              </a:rPr>
              <a:t>スーパーコンピュータ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Calibri"/>
              </a:rPr>
              <a:t>セキュアファイルシステム</a:t>
            </a:r>
            <a:endParaRPr lang="en-US" altLang="ja-JP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>
                <a:latin typeface="+mn-ea"/>
                <a:cs typeface="Calibri"/>
              </a:rPr>
              <a:t>Intel S</a:t>
            </a:r>
            <a:r>
              <a:rPr lang="ja-JP" altLang="en-US" dirty="0">
                <a:latin typeface="+mn-ea"/>
                <a:cs typeface="Calibri"/>
              </a:rPr>
              <a:t>GX</a:t>
            </a:r>
            <a:endParaRPr lang="en-US" altLang="ja-JP" dirty="0">
              <a:latin typeface="+mn-ea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+mn-lt"/>
              </a:rPr>
              <a:t>セキュアな医用データベース（差分プライバシーで対応）</a:t>
            </a:r>
            <a:endParaRPr lang="ja-JP" altLang="en-US" dirty="0">
              <a:latin typeface="+mn-ea"/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+mn-lt"/>
              </a:rPr>
              <a:t>医用情報の生起する確率分布をモデル化</a:t>
            </a:r>
            <a:endParaRPr lang="en-US" altLang="ja-JP" dirty="0">
              <a:latin typeface="+mn-ea"/>
              <a:cs typeface="+mn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>
                <a:latin typeface="+mn-ea"/>
                <a:cs typeface="+mn-lt"/>
              </a:rPr>
              <a:t>差分プライバシーを満たす情報を出力</a:t>
            </a:r>
            <a:endParaRPr lang="en-US" altLang="ja-JP" dirty="0">
              <a:latin typeface="+mn-e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04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531BB-3679-4C46-B79F-11BA6957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ea typeface="游ゴシック Light"/>
                <a:cs typeface="Calibri Light"/>
              </a:rPr>
              <a:t>1.</a:t>
            </a:r>
            <a:r>
              <a:rPr lang="ja-JP" altLang="en-US" dirty="0">
                <a:ea typeface="游ゴシック Light"/>
                <a:cs typeface="Calibri Light"/>
              </a:rPr>
              <a:t>セキュアな医用</a:t>
            </a:r>
            <a:r>
              <a:rPr lang="en-US" altLang="ja-JP" dirty="0">
                <a:ea typeface="游ゴシック Light"/>
                <a:cs typeface="Calibri Light"/>
              </a:rPr>
              <a:t>AI</a:t>
            </a:r>
            <a:r>
              <a:rPr lang="ja-JP" altLang="en-US" dirty="0">
                <a:ea typeface="游ゴシック Light"/>
                <a:cs typeface="Calibri Light"/>
              </a:rPr>
              <a:t>の</a:t>
            </a:r>
            <a:r>
              <a:rPr lang="ja-JP" altLang="en-US" b="1" dirty="0">
                <a:solidFill>
                  <a:srgbClr val="FF0000"/>
                </a:solidFill>
                <a:ea typeface="游ゴシック Light"/>
                <a:cs typeface="Calibri Light"/>
              </a:rPr>
              <a:t>学習</a:t>
            </a:r>
            <a:br>
              <a:rPr lang="en-US" altLang="ja-JP" dirty="0">
                <a:ea typeface="游ゴシック Light"/>
                <a:cs typeface="Calibri Light"/>
              </a:rPr>
            </a:br>
            <a:r>
              <a:rPr lang="ja-JP" altLang="en-US" dirty="0">
                <a:ea typeface="游ゴシック Light"/>
                <a:cs typeface="Calibri Light"/>
              </a:rPr>
              <a:t>（差分プライバシーで対応）</a:t>
            </a:r>
            <a:br>
              <a:rPr lang="en-US" altLang="ja-JP" dirty="0">
                <a:ea typeface="游ゴシック Light"/>
                <a:cs typeface="Calibri Light"/>
              </a:rPr>
            </a:br>
            <a:r>
              <a:rPr lang="ja-JP" altLang="en-US" dirty="0">
                <a:ea typeface="游ゴシック Light"/>
                <a:cs typeface="Calibri Light"/>
              </a:rPr>
              <a:t>（野村研で実施）</a:t>
            </a:r>
            <a:endParaRPr lang="en-US" altLang="ja-JP" dirty="0">
              <a:ea typeface="游ゴシック Light"/>
              <a:cs typeface="Calibri Light"/>
            </a:endParaRPr>
          </a:p>
        </p:txBody>
      </p:sp>
      <p:sp>
        <p:nvSpPr>
          <p:cNvPr id="4" name="フレーム 3">
            <a:extLst>
              <a:ext uri="{FF2B5EF4-FFF2-40B4-BE49-F238E27FC236}">
                <a16:creationId xmlns:a16="http://schemas.microsoft.com/office/drawing/2014/main" id="{E6855EA9-A79B-4FD8-99D7-F23317A47571}"/>
              </a:ext>
            </a:extLst>
          </p:cNvPr>
          <p:cNvSpPr/>
          <p:nvPr/>
        </p:nvSpPr>
        <p:spPr>
          <a:xfrm>
            <a:off x="498762" y="1989065"/>
            <a:ext cx="3179619" cy="852055"/>
          </a:xfrm>
          <a:prstGeom prst="fra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連合学習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2D3813B8-3A81-4096-9DD1-2D46721FF246}"/>
              </a:ext>
            </a:extLst>
          </p:cNvPr>
          <p:cNvSpPr/>
          <p:nvPr/>
        </p:nvSpPr>
        <p:spPr>
          <a:xfrm>
            <a:off x="498762" y="3727376"/>
            <a:ext cx="3179619" cy="852055"/>
          </a:xfrm>
          <a:prstGeom prst="fra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差分プライバシー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291D707E-AC4A-44DA-8735-0447881EB10F}"/>
              </a:ext>
            </a:extLst>
          </p:cNvPr>
          <p:cNvSpPr/>
          <p:nvPr/>
        </p:nvSpPr>
        <p:spPr>
          <a:xfrm>
            <a:off x="498762" y="5465687"/>
            <a:ext cx="3179619" cy="852055"/>
          </a:xfrm>
          <a:prstGeom prst="fra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臨床的有用性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7" name="十字形 6">
            <a:extLst>
              <a:ext uri="{FF2B5EF4-FFF2-40B4-BE49-F238E27FC236}">
                <a16:creationId xmlns:a16="http://schemas.microsoft.com/office/drawing/2014/main" id="{56CD034D-5B64-4203-9AB6-78C0B364F6EC}"/>
              </a:ext>
            </a:extLst>
          </p:cNvPr>
          <p:cNvSpPr/>
          <p:nvPr/>
        </p:nvSpPr>
        <p:spPr>
          <a:xfrm>
            <a:off x="1865166" y="3091223"/>
            <a:ext cx="446809" cy="446809"/>
          </a:xfrm>
          <a:prstGeom prst="plus">
            <a:avLst>
              <a:gd name="adj" fmla="val 397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8AD57757-685D-4EB1-9E60-971DD61CEF9B}"/>
              </a:ext>
            </a:extLst>
          </p:cNvPr>
          <p:cNvSpPr/>
          <p:nvPr/>
        </p:nvSpPr>
        <p:spPr>
          <a:xfrm>
            <a:off x="1865165" y="4833214"/>
            <a:ext cx="446809" cy="446809"/>
          </a:xfrm>
          <a:prstGeom prst="plus">
            <a:avLst>
              <a:gd name="adj" fmla="val 397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980FC4-9D36-493B-8FD3-A17216C75C76}"/>
              </a:ext>
            </a:extLst>
          </p:cNvPr>
          <p:cNvSpPr txBox="1"/>
          <p:nvPr/>
        </p:nvSpPr>
        <p:spPr>
          <a:xfrm>
            <a:off x="4289326" y="4316591"/>
            <a:ext cx="472884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sz="3200" b="1" dirty="0">
                <a:solidFill>
                  <a:srgbClr val="FF0000"/>
                </a:solidFill>
              </a:rPr>
              <a:t>公開検証環境</a:t>
            </a:r>
            <a:endParaRPr kumimoji="1" lang="en-US" altLang="ja-JP" sz="3200" b="1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ja-JP" altLang="en-US" sz="2000" b="1" dirty="0">
                <a:solidFill>
                  <a:srgbClr val="FF0000"/>
                </a:solidFill>
              </a:rPr>
              <a:t>今回三木先生の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JRS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発表でも使った胸単結節データセットを使う</a:t>
            </a:r>
            <a:endParaRPr kumimoji="1" lang="en-US" altLang="ja-JP" sz="3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kumimoji="1" lang="ja-JP" altLang="en-US" sz="3200" b="1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</a:rPr>
              <a:t>非同期学習</a:t>
            </a:r>
            <a:endParaRPr kumimoji="1" lang="en-US" altLang="ja-JP" sz="3200" b="1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kumimoji="1" lang="ja-JP" altLang="en-US" sz="3200" b="1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</a:rPr>
              <a:t>半教師あり学習</a:t>
            </a:r>
            <a:endParaRPr kumimoji="1" lang="en-US" altLang="ja-JP" sz="32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17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3482754" y="2536070"/>
            <a:ext cx="4561723" cy="3859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MDX supercomputer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3911599" y="2999136"/>
            <a:ext cx="3746501" cy="2842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Secure FS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480318B-51E5-42A5-DD61-ECD6D8ECF59C}"/>
              </a:ext>
            </a:extLst>
          </p:cNvPr>
          <p:cNvSpPr/>
          <p:nvPr/>
        </p:nvSpPr>
        <p:spPr>
          <a:xfrm>
            <a:off x="4152900" y="3174999"/>
            <a:ext cx="3276600" cy="2146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ea typeface="游ゴシック"/>
                <a:cs typeface="Calibri"/>
              </a:rPr>
              <a:t>Intel SGX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C4273A-13CE-EE46-48FB-CFF0388F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n-ea"/>
                <a:cs typeface="Calibri"/>
              </a:rPr>
              <a:t>2.</a:t>
            </a:r>
            <a:r>
              <a:rPr lang="ja-JP" altLang="en-US" dirty="0">
                <a:latin typeface="+mn-ea"/>
                <a:cs typeface="Calibri"/>
              </a:rPr>
              <a:t>セキュアな医用AIの</a:t>
            </a:r>
            <a:r>
              <a:rPr lang="ja-JP" altLang="en-US" b="1" dirty="0">
                <a:solidFill>
                  <a:srgbClr val="FF0000"/>
                </a:solidFill>
                <a:latin typeface="+mn-ea"/>
                <a:cs typeface="Calibri"/>
              </a:rPr>
              <a:t>実臨床</a:t>
            </a:r>
            <a:br>
              <a:rPr lang="en-US" altLang="ja-JP" dirty="0">
                <a:latin typeface="+mn-ea"/>
                <a:cs typeface="Calibri"/>
              </a:rPr>
            </a:br>
            <a:r>
              <a:rPr lang="ja-JP" altLang="en-US" dirty="0">
                <a:latin typeface="+mn-ea"/>
                <a:cs typeface="Calibri"/>
              </a:rPr>
              <a:t>（暗号化で対応）（塙</a:t>
            </a:r>
            <a:r>
              <a:rPr lang="en-US" altLang="ja-JP" dirty="0">
                <a:latin typeface="+mn-ea"/>
                <a:cs typeface="Calibri"/>
              </a:rPr>
              <a:t>G</a:t>
            </a:r>
            <a:r>
              <a:rPr lang="ja-JP" altLang="en-US" dirty="0">
                <a:latin typeface="+mn-ea"/>
                <a:cs typeface="Calibri"/>
              </a:rPr>
              <a:t>と実施）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A567CA-1670-C641-35B3-E730A2B176BE}"/>
              </a:ext>
            </a:extLst>
          </p:cNvPr>
          <p:cNvSpPr txBox="1"/>
          <p:nvPr/>
        </p:nvSpPr>
        <p:spPr>
          <a:xfrm>
            <a:off x="565104" y="2779603"/>
            <a:ext cx="2854185" cy="3162299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ja-JP" altLang="en-US" b="1" dirty="0">
                <a:solidFill>
                  <a:schemeClr val="bg1"/>
                </a:solidFill>
                <a:ea typeface="游ゴシック"/>
              </a:rPr>
              <a:t>病院・医院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>
            <a:off x="3165408" y="3592182"/>
            <a:ext cx="1533592" cy="68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>
            <a:off x="5569924" y="3568700"/>
            <a:ext cx="3863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 flipH="1">
            <a:off x="5609525" y="4360754"/>
            <a:ext cx="34677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CEEEACD-C8F8-9880-B46C-FC3E853E8B9A}"/>
              </a:ext>
            </a:extLst>
          </p:cNvPr>
          <p:cNvCxnSpPr>
            <a:cxnSpLocks/>
          </p:cNvCxnSpPr>
          <p:nvPr/>
        </p:nvCxnSpPr>
        <p:spPr>
          <a:xfrm flipH="1">
            <a:off x="3222078" y="4360754"/>
            <a:ext cx="1476922" cy="7195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写真の説明はありません。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8" y="3159221"/>
            <a:ext cx="1118110" cy="11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直線矢印コネクタ 36"/>
          <p:cNvCxnSpPr>
            <a:cxnSpLocks/>
          </p:cNvCxnSpPr>
          <p:nvPr/>
        </p:nvCxnSpPr>
        <p:spPr>
          <a:xfrm>
            <a:off x="1882708" y="3599078"/>
            <a:ext cx="374593" cy="59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写真の説明はありません。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8" y="4572351"/>
            <a:ext cx="1118110" cy="111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楕円 41"/>
          <p:cNvSpPr/>
          <p:nvPr/>
        </p:nvSpPr>
        <p:spPr>
          <a:xfrm flipV="1">
            <a:off x="1564928" y="5143544"/>
            <a:ext cx="178362" cy="178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3FBFD75-5502-407E-BC2E-713C702A19A6}"/>
              </a:ext>
            </a:extLst>
          </p:cNvPr>
          <p:cNvCxnSpPr>
            <a:cxnSpLocks/>
          </p:cNvCxnSpPr>
          <p:nvPr/>
        </p:nvCxnSpPr>
        <p:spPr>
          <a:xfrm flipH="1">
            <a:off x="1882708" y="5113815"/>
            <a:ext cx="4108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497200-CA1C-4FDD-A5AD-81F5E9AF330C}"/>
              </a:ext>
            </a:extLst>
          </p:cNvPr>
          <p:cNvSpPr/>
          <p:nvPr/>
        </p:nvSpPr>
        <p:spPr>
          <a:xfrm>
            <a:off x="2248306" y="3326558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暗号化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62ACAA8-52B3-43B0-AAD2-0339E259EB70}"/>
              </a:ext>
            </a:extLst>
          </p:cNvPr>
          <p:cNvSpPr/>
          <p:nvPr/>
        </p:nvSpPr>
        <p:spPr>
          <a:xfrm>
            <a:off x="2295562" y="4857156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復号化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7B8F169-7A9C-4C31-A577-DDE29FDFE785}"/>
              </a:ext>
            </a:extLst>
          </p:cNvPr>
          <p:cNvSpPr/>
          <p:nvPr/>
        </p:nvSpPr>
        <p:spPr>
          <a:xfrm>
            <a:off x="4710651" y="4095128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暗号化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2B9689D-3D62-4B94-BEF5-B940026BCA7A}"/>
              </a:ext>
            </a:extLst>
          </p:cNvPr>
          <p:cNvSpPr/>
          <p:nvPr/>
        </p:nvSpPr>
        <p:spPr>
          <a:xfrm>
            <a:off x="4678001" y="3298259"/>
            <a:ext cx="917102" cy="5312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復号化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25E540-73AB-4DC2-8457-CCE527885FE9}"/>
              </a:ext>
            </a:extLst>
          </p:cNvPr>
          <p:cNvSpPr/>
          <p:nvPr/>
        </p:nvSpPr>
        <p:spPr>
          <a:xfrm>
            <a:off x="5988950" y="3355908"/>
            <a:ext cx="1160492" cy="1274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医用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15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5A93B-C11B-4F08-BBCB-EFFFE2FD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n-ea"/>
                <a:cs typeface="+mn-lt"/>
              </a:rPr>
              <a:t>3.</a:t>
            </a:r>
            <a:r>
              <a:rPr lang="ja-JP" altLang="en-US" dirty="0">
                <a:latin typeface="+mn-ea"/>
                <a:cs typeface="+mn-lt"/>
              </a:rPr>
              <a:t>セキュアな医用データベース</a:t>
            </a:r>
            <a:br>
              <a:rPr lang="en-US" altLang="ja-JP" dirty="0">
                <a:latin typeface="+mn-ea"/>
                <a:cs typeface="+mn-lt"/>
              </a:rPr>
            </a:br>
            <a:r>
              <a:rPr lang="ja-JP" altLang="en-US" dirty="0"/>
              <a:t>（田浦</a:t>
            </a:r>
            <a:r>
              <a:rPr lang="en-US" altLang="ja-JP" dirty="0"/>
              <a:t>G</a:t>
            </a:r>
            <a:r>
              <a:rPr lang="ja-JP" altLang="en-US" dirty="0"/>
              <a:t>と実施）</a:t>
            </a:r>
            <a:endParaRPr lang="ja-JP" altLang="en-US" dirty="0">
              <a:latin typeface="+mn-ea"/>
              <a:cs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D0EA8E-0439-4F58-8DFF-194FE2E6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99" y="1825625"/>
            <a:ext cx="8410351" cy="448891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医用画像</a:t>
            </a:r>
            <a:r>
              <a:rPr lang="ja-JP" altLang="en-US" dirty="0"/>
              <a:t>と</a:t>
            </a:r>
            <a:r>
              <a:rPr kumimoji="1" lang="ja-JP" altLang="en-US" dirty="0"/>
              <a:t>付帯情報の</a:t>
            </a:r>
            <a:r>
              <a:rPr lang="ja-JP" altLang="en-US" dirty="0"/>
              <a:t>データベースをセキュア化</a:t>
            </a:r>
            <a:endParaRPr lang="en-US" altLang="ja-JP" dirty="0"/>
          </a:p>
          <a:p>
            <a:r>
              <a:rPr lang="ja-JP" altLang="en-US" dirty="0"/>
              <a:t>医用画像と付帯情報の同時確率分布を学習</a:t>
            </a:r>
            <a:endParaRPr lang="en-US" altLang="ja-JP" dirty="0"/>
          </a:p>
          <a:p>
            <a:r>
              <a:rPr lang="ja-JP" altLang="en-US" dirty="0"/>
              <a:t>差分プライバシーを満たす情報のみ出力</a:t>
            </a:r>
            <a:endParaRPr lang="en-US" altLang="ja-JP" dirty="0"/>
          </a:p>
          <a:p>
            <a:pPr lvl="1"/>
            <a:r>
              <a:rPr lang="ja-JP" altLang="en-US" dirty="0"/>
              <a:t>平均画像</a:t>
            </a:r>
            <a:endParaRPr lang="en-US" altLang="ja-JP" dirty="0"/>
          </a:p>
          <a:p>
            <a:pPr lvl="1"/>
            <a:r>
              <a:rPr lang="ja-JP" altLang="en-US" dirty="0"/>
              <a:t>サンプリング画像</a:t>
            </a:r>
            <a:endParaRPr lang="en-US" altLang="ja-JP" dirty="0"/>
          </a:p>
          <a:p>
            <a:pPr lvl="1"/>
            <a:r>
              <a:rPr lang="ja-JP" altLang="en-US" dirty="0"/>
              <a:t>疾患の特徴は保持される</a:t>
            </a:r>
            <a:endParaRPr lang="en-US" altLang="ja-JP" dirty="0"/>
          </a:p>
          <a:p>
            <a:r>
              <a:rPr lang="ja-JP" altLang="en-US" dirty="0"/>
              <a:t>現在の成果</a:t>
            </a:r>
            <a:r>
              <a:rPr lang="en-US" altLang="ja-JP" dirty="0"/>
              <a:t>(</a:t>
            </a:r>
            <a:r>
              <a:rPr lang="ja-JP" altLang="en-US" dirty="0"/>
              <a:t>柴田先生、花岡</a:t>
            </a:r>
            <a:r>
              <a:rPr lang="en-US" altLang="ja-JP" dirty="0"/>
              <a:t>):</a:t>
            </a:r>
          </a:p>
          <a:p>
            <a:pPr lvl="1"/>
            <a:r>
              <a:rPr lang="en-US" altLang="ja-JP" dirty="0"/>
              <a:t>Local differential privacy</a:t>
            </a:r>
            <a:r>
              <a:rPr lang="ja-JP" altLang="en-US" dirty="0"/>
              <a:t>で画像を扱うための</a:t>
            </a:r>
            <a:r>
              <a:rPr lang="en-US" altLang="ja-JP" dirty="0"/>
              <a:t>DP-Glow</a:t>
            </a:r>
            <a:r>
              <a:rPr lang="ja-JP" altLang="en-US" dirty="0"/>
              <a:t>技術とその理論的バックグラウンドを整備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0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6F5CA-86E6-4ED7-B40F-89DB77A7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提案｜</a:t>
            </a:r>
            <a:r>
              <a:rPr kumimoji="1" lang="en-US" altLang="ja-JP" dirty="0"/>
              <a:t>DP-GLOW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164AE-E155-4A86-BF96-23108B268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3891"/>
            <a:ext cx="7886700" cy="4743072"/>
          </a:xfrm>
        </p:spPr>
        <p:txBody>
          <a:bodyPr/>
          <a:lstStyle/>
          <a:p>
            <a:r>
              <a:rPr lang="ja-JP" altLang="en-US" dirty="0"/>
              <a:t>局所差分プライバシー</a:t>
            </a:r>
            <a:endParaRPr lang="en-US" altLang="ja-JP" dirty="0"/>
          </a:p>
          <a:p>
            <a:r>
              <a:rPr lang="ja-JP" altLang="en-US" dirty="0"/>
              <a:t>フローベース深層生成モデル</a:t>
            </a:r>
            <a:endParaRPr lang="en-US" altLang="ja-JP" dirty="0"/>
          </a:p>
        </p:txBody>
      </p:sp>
      <p:pic>
        <p:nvPicPr>
          <p:cNvPr id="5" name="図 4" descr="抽象, レントゲン, 探す, 髪 が含まれている画像&#10;&#10;自動的に生成された説明">
            <a:extLst>
              <a:ext uri="{FF2B5EF4-FFF2-40B4-BE49-F238E27FC236}">
                <a16:creationId xmlns:a16="http://schemas.microsoft.com/office/drawing/2014/main" id="{C9503F3A-F605-4764-88BC-9E886A32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70" y="2868282"/>
            <a:ext cx="1705154" cy="1705154"/>
          </a:xfrm>
          <a:prstGeom prst="rect">
            <a:avLst/>
          </a:prstGeom>
        </p:spPr>
      </p:pic>
      <p:pic>
        <p:nvPicPr>
          <p:cNvPr id="9" name="図 8" descr="滝から煙が出ている&#10;&#10;中程度の精度で自動的に生成された説明">
            <a:extLst>
              <a:ext uri="{FF2B5EF4-FFF2-40B4-BE49-F238E27FC236}">
                <a16:creationId xmlns:a16="http://schemas.microsoft.com/office/drawing/2014/main" id="{CC038372-0F84-4438-82DB-0F056C78E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92" y="2868282"/>
            <a:ext cx="1705154" cy="1705154"/>
          </a:xfrm>
          <a:prstGeom prst="rect">
            <a:avLst/>
          </a:prstGeom>
        </p:spPr>
      </p:pic>
      <p:pic>
        <p:nvPicPr>
          <p:cNvPr id="11" name="図 10" descr="抽象, 探す, 衣類, 持つ が含まれている画像&#10;&#10;自動的に生成された説明">
            <a:extLst>
              <a:ext uri="{FF2B5EF4-FFF2-40B4-BE49-F238E27FC236}">
                <a16:creationId xmlns:a16="http://schemas.microsoft.com/office/drawing/2014/main" id="{47BD524A-247F-4CA3-B28B-B158809CE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70" y="4889246"/>
            <a:ext cx="1705154" cy="1705154"/>
          </a:xfrm>
          <a:prstGeom prst="rect">
            <a:avLst/>
          </a:prstGeom>
        </p:spPr>
      </p:pic>
      <p:pic>
        <p:nvPicPr>
          <p:cNvPr id="15" name="図 14" descr="抽象, レントゲン, 衣類, 女性 が含まれている画像&#10;&#10;自動的に生成された説明">
            <a:extLst>
              <a:ext uri="{FF2B5EF4-FFF2-40B4-BE49-F238E27FC236}">
                <a16:creationId xmlns:a16="http://schemas.microsoft.com/office/drawing/2014/main" id="{EA476C58-EF69-44EB-B305-CF42CF4A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92" y="4889246"/>
            <a:ext cx="1705154" cy="1705154"/>
          </a:xfrm>
          <a:prstGeom prst="rect">
            <a:avLst/>
          </a:prstGeom>
        </p:spPr>
      </p:pic>
      <p:pic>
        <p:nvPicPr>
          <p:cNvPr id="7" name="図 6" descr="人のレントゲン写真&#10;&#10;中程度の精度で自動的に生成された説明">
            <a:extLst>
              <a:ext uri="{FF2B5EF4-FFF2-40B4-BE49-F238E27FC236}">
                <a16:creationId xmlns:a16="http://schemas.microsoft.com/office/drawing/2014/main" id="{AAACA015-1C1F-4507-90F7-04F72DC30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80" y="2868282"/>
            <a:ext cx="1705154" cy="1705154"/>
          </a:xfrm>
          <a:prstGeom prst="rect">
            <a:avLst/>
          </a:prstGeom>
        </p:spPr>
      </p:pic>
      <p:pic>
        <p:nvPicPr>
          <p:cNvPr id="13" name="図 12" descr="抽象, 衣類, 女性 が含まれている画像&#10;&#10;自動的に生成された説明">
            <a:extLst>
              <a:ext uri="{FF2B5EF4-FFF2-40B4-BE49-F238E27FC236}">
                <a16:creationId xmlns:a16="http://schemas.microsoft.com/office/drawing/2014/main" id="{922DCA46-C4F3-4F59-A3DE-395EAC685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80" y="4889246"/>
            <a:ext cx="1705154" cy="1705154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879B1E-2649-4D1B-9C24-4CB92C3ABD39}"/>
              </a:ext>
            </a:extLst>
          </p:cNvPr>
          <p:cNvSpPr txBox="1"/>
          <p:nvPr/>
        </p:nvSpPr>
        <p:spPr>
          <a:xfrm>
            <a:off x="487982" y="5611018"/>
            <a:ext cx="623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正常例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714DE3-B717-45E7-9A8A-8A22ECC30F87}"/>
              </a:ext>
            </a:extLst>
          </p:cNvPr>
          <p:cNvSpPr txBox="1"/>
          <p:nvPr/>
        </p:nvSpPr>
        <p:spPr>
          <a:xfrm>
            <a:off x="-122299" y="3590054"/>
            <a:ext cx="174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左右反転例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7E1F150-4FB3-47F3-A8DD-86436763CB1C}"/>
              </a:ext>
            </a:extLst>
          </p:cNvPr>
          <p:cNvSpPr txBox="1"/>
          <p:nvPr/>
        </p:nvSpPr>
        <p:spPr>
          <a:xfrm>
            <a:off x="3926080" y="2467211"/>
            <a:ext cx="174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ε=6.25×10</a:t>
            </a:r>
            <a:r>
              <a:rPr kumimoji="1" lang="en-US" altLang="ja-JP" sz="1400" baseline="30000" dirty="0"/>
              <a:t>5</a:t>
            </a:r>
            <a:endParaRPr kumimoji="1" lang="ja-JP" altLang="en-US" sz="1400" baseline="30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6950EE-3807-47E6-A12F-39EFAE0D613E}"/>
              </a:ext>
            </a:extLst>
          </p:cNvPr>
          <p:cNvSpPr txBox="1"/>
          <p:nvPr/>
        </p:nvSpPr>
        <p:spPr>
          <a:xfrm>
            <a:off x="6470690" y="2467211"/>
            <a:ext cx="174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ε=3.125×10</a:t>
            </a:r>
            <a:r>
              <a:rPr kumimoji="1" lang="en-US" altLang="ja-JP" sz="1400" baseline="30000" dirty="0"/>
              <a:t>5</a:t>
            </a:r>
            <a:endParaRPr kumimoji="1" lang="ja-JP" altLang="en-US" sz="1400" baseline="30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7A011D-4989-4EFE-BC61-A303875DB961}"/>
              </a:ext>
            </a:extLst>
          </p:cNvPr>
          <p:cNvSpPr txBox="1"/>
          <p:nvPr/>
        </p:nvSpPr>
        <p:spPr>
          <a:xfrm>
            <a:off x="1339970" y="2509566"/>
            <a:ext cx="174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元画像</a:t>
            </a:r>
          </a:p>
        </p:txBody>
      </p:sp>
    </p:spTree>
    <p:extLst>
      <p:ext uri="{BB962C8B-B14F-4D97-AF65-F5344CB8AC3E}">
        <p14:creationId xmlns:p14="http://schemas.microsoft.com/office/powerpoint/2010/main" val="76387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B02991D-A75D-4C2E-9399-76B5C826F47C}"/>
              </a:ext>
            </a:extLst>
          </p:cNvPr>
          <p:cNvGrpSpPr/>
          <p:nvPr/>
        </p:nvGrpSpPr>
        <p:grpSpPr>
          <a:xfrm>
            <a:off x="0" y="2048411"/>
            <a:ext cx="9144000" cy="4033305"/>
            <a:chOff x="0" y="3004798"/>
            <a:chExt cx="9144000" cy="403330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326E96E-0268-46C3-8E70-AE712948A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04798"/>
              <a:ext cx="9144000" cy="4033305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794B2CB-2811-439C-A395-3B38576F9F1A}"/>
                </a:ext>
              </a:extLst>
            </p:cNvPr>
            <p:cNvSpPr/>
            <p:nvPr/>
          </p:nvSpPr>
          <p:spPr>
            <a:xfrm>
              <a:off x="146649" y="6176963"/>
              <a:ext cx="8867955" cy="861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DP-Image (Liu+ 2021)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5763947"/>
            <a:ext cx="7886700" cy="861140"/>
          </a:xfrm>
        </p:spPr>
        <p:txBody>
          <a:bodyPr>
            <a:normAutofit/>
          </a:bodyPr>
          <a:lstStyle/>
          <a:p>
            <a:r>
              <a:rPr lang="ja-JP" altLang="en-US" dirty="0"/>
              <a:t>局所差分プライバシーを画像に適用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681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5657</TotalTime>
  <Words>570</Words>
  <Application>Microsoft Office PowerPoint</Application>
  <PresentationFormat>画面に合わせる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Wingdings</vt:lpstr>
      <vt:lpstr>Office テーマ</vt:lpstr>
      <vt:lpstr>CREST 花岡班  研究計画</vt:lpstr>
      <vt:lpstr>CREST  </vt:lpstr>
      <vt:lpstr>構成:</vt:lpstr>
      <vt:lpstr>花岡G</vt:lpstr>
      <vt:lpstr>1.セキュアな医用AIの学習 （差分プライバシーで対応） （野村研で実施）</vt:lpstr>
      <vt:lpstr>2.セキュアな医用AIの実臨床 （暗号化で対応）（塙Gと実施）</vt:lpstr>
      <vt:lpstr>3.セキュアな医用データベース （田浦Gと実施）</vt:lpstr>
      <vt:lpstr>提案｜DP-GLOW</vt:lpstr>
      <vt:lpstr>DP-Image (Liu+ 2021)</vt:lpstr>
      <vt:lpstr>田浦Gとの協同 – 汎用医用画像データベース with global DP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サブテーマ3(医療テーマ)</dc:title>
  <dc:creator>Hanaoka Shouhei</dc:creator>
  <cp:lastModifiedBy>田浦　健次朗</cp:lastModifiedBy>
  <cp:revision>132</cp:revision>
  <dcterms:created xsi:type="dcterms:W3CDTF">2021-12-21T05:25:52Z</dcterms:created>
  <dcterms:modified xsi:type="dcterms:W3CDTF">2023-12-17T03:18:05Z</dcterms:modified>
</cp:coreProperties>
</file>