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9.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1.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2.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3.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4.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5.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6.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7.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8.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9.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20.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2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22.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23.xml" ContentType="application/vnd.openxmlformats-officedocument.theme+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24.xml" ContentType="application/vnd.openxmlformats-officedocument.theme+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84" r:id="rId7"/>
    <p:sldMasterId id="2147483690" r:id="rId8"/>
    <p:sldMasterId id="2147483702" r:id="rId9"/>
    <p:sldMasterId id="2147483714" r:id="rId10"/>
    <p:sldMasterId id="2147483728" r:id="rId11"/>
    <p:sldMasterId id="2147483740" r:id="rId12"/>
    <p:sldMasterId id="2147483746" r:id="rId13"/>
    <p:sldMasterId id="2147483752" r:id="rId14"/>
    <p:sldMasterId id="2147483764" r:id="rId15"/>
    <p:sldMasterId id="2147483776" r:id="rId16"/>
    <p:sldMasterId id="2147483788" r:id="rId17"/>
    <p:sldMasterId id="2147483800" r:id="rId18"/>
    <p:sldMasterId id="2147483812" r:id="rId19"/>
    <p:sldMasterId id="2147483824" r:id="rId20"/>
    <p:sldMasterId id="2147483836" r:id="rId21"/>
    <p:sldMasterId id="2147483848" r:id="rId22"/>
    <p:sldMasterId id="2147483860" r:id="rId23"/>
    <p:sldMasterId id="2147483872" r:id="rId24"/>
    <p:sldMasterId id="2147483884" r:id="rId25"/>
    <p:sldMasterId id="2147483890" r:id="rId26"/>
    <p:sldMasterId id="2147483904" r:id="rId27"/>
    <p:sldMasterId id="2147483910" r:id="rId28"/>
    <p:sldMasterId id="2147483922" r:id="rId29"/>
  </p:sldMasterIdLst>
  <p:notesMasterIdLst>
    <p:notesMasterId r:id="rId47"/>
  </p:notesMasterIdLst>
  <p:handoutMasterIdLst>
    <p:handoutMasterId r:id="rId48"/>
  </p:handoutMasterIdLst>
  <p:sldIdLst>
    <p:sldId id="459" r:id="rId30"/>
    <p:sldId id="503" r:id="rId31"/>
    <p:sldId id="501" r:id="rId32"/>
    <p:sldId id="522" r:id="rId33"/>
    <p:sldId id="498" r:id="rId34"/>
    <p:sldId id="508" r:id="rId35"/>
    <p:sldId id="523" r:id="rId36"/>
    <p:sldId id="510" r:id="rId37"/>
    <p:sldId id="524" r:id="rId38"/>
    <p:sldId id="516" r:id="rId39"/>
    <p:sldId id="525" r:id="rId40"/>
    <p:sldId id="506" r:id="rId41"/>
    <p:sldId id="526" r:id="rId42"/>
    <p:sldId id="531" r:id="rId43"/>
    <p:sldId id="527" r:id="rId44"/>
    <p:sldId id="529" r:id="rId45"/>
    <p:sldId id="530" r:id="rId4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9E"/>
    <a:srgbClr val="16B3D8"/>
    <a:srgbClr val="12A7DC"/>
    <a:srgbClr val="23B8ED"/>
    <a:srgbClr val="719CF3"/>
    <a:srgbClr val="3F7AEF"/>
    <a:srgbClr val="3673EE"/>
    <a:srgbClr val="3DC0EF"/>
    <a:srgbClr val="55C8F1"/>
    <a:srgbClr val="8BD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5303" autoAdjust="0"/>
  </p:normalViewPr>
  <p:slideViewPr>
    <p:cSldViewPr snapToGrid="0">
      <p:cViewPr varScale="1">
        <p:scale>
          <a:sx n="83" d="100"/>
          <a:sy n="83" d="100"/>
        </p:scale>
        <p:origin x="859"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Master" Target="slideMasters/slideMaster14.xml"/><Relationship Id="rId26" Type="http://schemas.openxmlformats.org/officeDocument/2006/relationships/slideMaster" Target="slideMasters/slideMaster22.xml"/><Relationship Id="rId39"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Master" Target="slideMasters/slideMaster17.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Master" Target="slideMasters/slideMaster13.xml"/><Relationship Id="rId25" Type="http://schemas.openxmlformats.org/officeDocument/2006/relationships/slideMaster" Target="slideMasters/slideMaster21.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Master" Target="slideMasters/slideMaster12.xml"/><Relationship Id="rId20" Type="http://schemas.openxmlformats.org/officeDocument/2006/relationships/slideMaster" Target="slideMasters/slideMaster16.xml"/><Relationship Id="rId29" Type="http://schemas.openxmlformats.org/officeDocument/2006/relationships/slideMaster" Target="slideMasters/slideMaster25.xml"/><Relationship Id="rId4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Master" Target="slideMasters/slideMaster20.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Master" Target="slideMasters/slideMaster19.xml"/><Relationship Id="rId28" Type="http://schemas.openxmlformats.org/officeDocument/2006/relationships/slideMaster" Target="slideMasters/slideMaster24.xml"/><Relationship Id="rId36" Type="http://schemas.openxmlformats.org/officeDocument/2006/relationships/slide" Target="slides/slide7.xml"/><Relationship Id="rId49"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Master" Target="slideMasters/slideMaster15.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Master" Target="slideMasters/slideMaster18.xml"/><Relationship Id="rId27" Type="http://schemas.openxmlformats.org/officeDocument/2006/relationships/slideMaster" Target="slideMasters/slideMaster23.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handoutMaster" Target="handoutMasters/handoutMaster1.xml"/><Relationship Id="rId8" Type="http://schemas.openxmlformats.org/officeDocument/2006/relationships/slideMaster" Target="slideMasters/slideMaster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49E59-A70E-4113-9277-F8EA6BA86CB8}" type="doc">
      <dgm:prSet loTypeId="urn:microsoft.com/office/officeart/2005/8/layout/architecture+Icon" loCatId="list" qsTypeId="urn:microsoft.com/office/officeart/2005/8/quickstyle/simple1" qsCatId="simple" csTypeId="urn:microsoft.com/office/officeart/2005/8/colors/accent1_2" csCatId="accent1" phldr="1"/>
      <dgm:spPr/>
      <dgm:t>
        <a:bodyPr/>
        <a:lstStyle/>
        <a:p>
          <a:endParaRPr lang="en-US"/>
        </a:p>
      </dgm:t>
    </dgm:pt>
    <dgm:pt modelId="{11AE0ACC-DFDA-49BD-BEB4-6472CC188A77}">
      <dgm:prSet phldrT="[Text]"/>
      <dgm:spPr/>
      <dgm:t>
        <a:bodyPr/>
        <a:lstStyle/>
        <a:p>
          <a:r>
            <a:rPr lang="en-US" dirty="0" smtClean="0"/>
            <a:t>Transport Security</a:t>
          </a:r>
          <a:endParaRPr lang="en-US" dirty="0"/>
        </a:p>
      </dgm:t>
    </dgm:pt>
    <dgm:pt modelId="{9A5726AE-218B-4AD4-819B-20F3B4546F62}" type="parTrans" cxnId="{D2559A44-8BA6-4132-81FC-9A7513DC83B4}">
      <dgm:prSet/>
      <dgm:spPr/>
      <dgm:t>
        <a:bodyPr/>
        <a:lstStyle/>
        <a:p>
          <a:endParaRPr lang="en-US"/>
        </a:p>
      </dgm:t>
    </dgm:pt>
    <dgm:pt modelId="{6914211E-6EFB-4182-A8FE-9BDB7282E35E}" type="sibTrans" cxnId="{D2559A44-8BA6-4132-81FC-9A7513DC83B4}">
      <dgm:prSet/>
      <dgm:spPr/>
      <dgm:t>
        <a:bodyPr/>
        <a:lstStyle/>
        <a:p>
          <a:endParaRPr lang="en-US"/>
        </a:p>
      </dgm:t>
    </dgm:pt>
    <dgm:pt modelId="{C123F53F-E1A7-4FB0-B7E6-24B66C51A7B2}">
      <dgm:prSet phldrT="[Text]"/>
      <dgm:spPr/>
      <dgm:t>
        <a:bodyPr/>
        <a:lstStyle/>
        <a:p>
          <a:r>
            <a:rPr lang="en-US" dirty="0" smtClean="0"/>
            <a:t>Authentication</a:t>
          </a:r>
          <a:endParaRPr lang="en-US" dirty="0"/>
        </a:p>
      </dgm:t>
    </dgm:pt>
    <dgm:pt modelId="{502B6255-7F71-46BD-9D1F-1014A994589F}" type="parTrans" cxnId="{DF38A053-C038-4D66-9BDF-1BA1358078E8}">
      <dgm:prSet/>
      <dgm:spPr/>
      <dgm:t>
        <a:bodyPr/>
        <a:lstStyle/>
        <a:p>
          <a:endParaRPr lang="en-US"/>
        </a:p>
      </dgm:t>
    </dgm:pt>
    <dgm:pt modelId="{FB308B5B-F44C-476A-876E-C8EB452BA91A}" type="sibTrans" cxnId="{DF38A053-C038-4D66-9BDF-1BA1358078E8}">
      <dgm:prSet/>
      <dgm:spPr/>
      <dgm:t>
        <a:bodyPr/>
        <a:lstStyle/>
        <a:p>
          <a:endParaRPr lang="en-US"/>
        </a:p>
      </dgm:t>
    </dgm:pt>
    <dgm:pt modelId="{26C74F5C-D27B-44F2-AF25-C7EA82AE0DBD}">
      <dgm:prSet phldrT="[Text]"/>
      <dgm:spPr/>
      <dgm:t>
        <a:bodyPr/>
        <a:lstStyle/>
        <a:p>
          <a:r>
            <a:rPr lang="en-US" dirty="0" smtClean="0"/>
            <a:t>Authorization</a:t>
          </a:r>
          <a:endParaRPr lang="en-US" dirty="0"/>
        </a:p>
      </dgm:t>
    </dgm:pt>
    <dgm:pt modelId="{340BAB14-BD87-4256-A0E9-D55EEAD84AA6}" type="parTrans" cxnId="{414A4E6B-6DCF-4019-B857-3CD7CDAAF0BF}">
      <dgm:prSet/>
      <dgm:spPr/>
      <dgm:t>
        <a:bodyPr/>
        <a:lstStyle/>
        <a:p>
          <a:endParaRPr lang="en-US"/>
        </a:p>
      </dgm:t>
    </dgm:pt>
    <dgm:pt modelId="{336C53B7-444A-48DE-AB6D-12718BEA8B79}" type="sibTrans" cxnId="{414A4E6B-6DCF-4019-B857-3CD7CDAAF0BF}">
      <dgm:prSet/>
      <dgm:spPr/>
      <dgm:t>
        <a:bodyPr/>
        <a:lstStyle/>
        <a:p>
          <a:endParaRPr lang="en-US"/>
        </a:p>
      </dgm:t>
    </dgm:pt>
    <dgm:pt modelId="{99628BEE-347E-484F-B1DB-DDAC7D68D730}">
      <dgm:prSet phldrT="[Text]"/>
      <dgm:spPr>
        <a:solidFill>
          <a:schemeClr val="accent5"/>
        </a:solidFill>
      </dgm:spPr>
      <dgm:t>
        <a:bodyPr/>
        <a:lstStyle/>
        <a:p>
          <a:r>
            <a:rPr lang="en-US" dirty="0" smtClean="0"/>
            <a:t>API Design &amp; Content</a:t>
          </a:r>
          <a:endParaRPr lang="en-US" dirty="0"/>
        </a:p>
      </dgm:t>
    </dgm:pt>
    <dgm:pt modelId="{5014005C-F9BF-4510-923A-21A526788389}" type="parTrans" cxnId="{82C2D363-7955-4C10-A238-FA5A6FB5DC25}">
      <dgm:prSet/>
      <dgm:spPr/>
      <dgm:t>
        <a:bodyPr/>
        <a:lstStyle/>
        <a:p>
          <a:endParaRPr lang="en-US"/>
        </a:p>
      </dgm:t>
    </dgm:pt>
    <dgm:pt modelId="{40A31D7F-8401-4671-9B22-2516C52558DD}" type="sibTrans" cxnId="{82C2D363-7955-4C10-A238-FA5A6FB5DC25}">
      <dgm:prSet/>
      <dgm:spPr/>
      <dgm:t>
        <a:bodyPr/>
        <a:lstStyle/>
        <a:p>
          <a:endParaRPr lang="en-US"/>
        </a:p>
      </dgm:t>
    </dgm:pt>
    <dgm:pt modelId="{1FF35BF6-9D19-4C41-9DBB-A06AC44A41B6}" type="pres">
      <dgm:prSet presAssocID="{94149E59-A70E-4113-9277-F8EA6BA86CB8}" presName="Name0" presStyleCnt="0">
        <dgm:presLayoutVars>
          <dgm:chPref val="1"/>
          <dgm:dir/>
          <dgm:animOne val="branch"/>
          <dgm:animLvl val="lvl"/>
          <dgm:resizeHandles/>
        </dgm:presLayoutVars>
      </dgm:prSet>
      <dgm:spPr/>
      <dgm:t>
        <a:bodyPr/>
        <a:lstStyle/>
        <a:p>
          <a:endParaRPr lang="en-US"/>
        </a:p>
      </dgm:t>
    </dgm:pt>
    <dgm:pt modelId="{B786C315-80CC-441C-9E70-939163C3D661}" type="pres">
      <dgm:prSet presAssocID="{11AE0ACC-DFDA-49BD-BEB4-6472CC188A77}" presName="vertOne" presStyleCnt="0"/>
      <dgm:spPr/>
    </dgm:pt>
    <dgm:pt modelId="{95BD4A6C-B706-4B08-A1C0-1B3CA7B5D6C0}" type="pres">
      <dgm:prSet presAssocID="{11AE0ACC-DFDA-49BD-BEB4-6472CC188A77}" presName="txOne" presStyleLbl="node0" presStyleIdx="0" presStyleCnt="1">
        <dgm:presLayoutVars>
          <dgm:chPref val="3"/>
        </dgm:presLayoutVars>
      </dgm:prSet>
      <dgm:spPr/>
      <dgm:t>
        <a:bodyPr/>
        <a:lstStyle/>
        <a:p>
          <a:endParaRPr lang="en-US"/>
        </a:p>
      </dgm:t>
    </dgm:pt>
    <dgm:pt modelId="{80B9998F-4742-4738-A6C3-F1F1B6C01BAC}" type="pres">
      <dgm:prSet presAssocID="{11AE0ACC-DFDA-49BD-BEB4-6472CC188A77}" presName="parTransOne" presStyleCnt="0"/>
      <dgm:spPr/>
    </dgm:pt>
    <dgm:pt modelId="{4FF1D7E9-0498-41D9-81CB-E72D3878E570}" type="pres">
      <dgm:prSet presAssocID="{11AE0ACC-DFDA-49BD-BEB4-6472CC188A77}" presName="horzOne" presStyleCnt="0"/>
      <dgm:spPr/>
    </dgm:pt>
    <dgm:pt modelId="{101FA0AF-A81C-4669-BA90-0078B2294E86}" type="pres">
      <dgm:prSet presAssocID="{C123F53F-E1A7-4FB0-B7E6-24B66C51A7B2}" presName="vertTwo" presStyleCnt="0"/>
      <dgm:spPr/>
    </dgm:pt>
    <dgm:pt modelId="{9BF50A2A-4430-47C1-9FE6-B0345DA11558}" type="pres">
      <dgm:prSet presAssocID="{C123F53F-E1A7-4FB0-B7E6-24B66C51A7B2}" presName="txTwo" presStyleLbl="node2" presStyleIdx="0" presStyleCnt="1">
        <dgm:presLayoutVars>
          <dgm:chPref val="3"/>
        </dgm:presLayoutVars>
      </dgm:prSet>
      <dgm:spPr/>
      <dgm:t>
        <a:bodyPr/>
        <a:lstStyle/>
        <a:p>
          <a:endParaRPr lang="en-US"/>
        </a:p>
      </dgm:t>
    </dgm:pt>
    <dgm:pt modelId="{48EBDADD-3200-4022-BCBD-6793FC79933B}" type="pres">
      <dgm:prSet presAssocID="{C123F53F-E1A7-4FB0-B7E6-24B66C51A7B2}" presName="parTransTwo" presStyleCnt="0"/>
      <dgm:spPr/>
    </dgm:pt>
    <dgm:pt modelId="{F109FEA7-1736-4D19-BE38-AF10E15C2EF3}" type="pres">
      <dgm:prSet presAssocID="{C123F53F-E1A7-4FB0-B7E6-24B66C51A7B2}" presName="horzTwo" presStyleCnt="0"/>
      <dgm:spPr/>
    </dgm:pt>
    <dgm:pt modelId="{D02EDD58-0EE0-472F-A5B4-E6D6D90CB1B0}" type="pres">
      <dgm:prSet presAssocID="{26C74F5C-D27B-44F2-AF25-C7EA82AE0DBD}" presName="vertThree" presStyleCnt="0"/>
      <dgm:spPr/>
    </dgm:pt>
    <dgm:pt modelId="{5A04693A-D076-4A50-A4B1-0434CFC0AA94}" type="pres">
      <dgm:prSet presAssocID="{26C74F5C-D27B-44F2-AF25-C7EA82AE0DBD}" presName="txThree" presStyleLbl="node3" presStyleIdx="0" presStyleCnt="1">
        <dgm:presLayoutVars>
          <dgm:chPref val="3"/>
        </dgm:presLayoutVars>
      </dgm:prSet>
      <dgm:spPr/>
      <dgm:t>
        <a:bodyPr/>
        <a:lstStyle/>
        <a:p>
          <a:endParaRPr lang="en-US"/>
        </a:p>
      </dgm:t>
    </dgm:pt>
    <dgm:pt modelId="{8B531827-FD8B-4484-B89E-7FC05E896ACE}" type="pres">
      <dgm:prSet presAssocID="{26C74F5C-D27B-44F2-AF25-C7EA82AE0DBD}" presName="parTransThree" presStyleCnt="0"/>
      <dgm:spPr/>
    </dgm:pt>
    <dgm:pt modelId="{75609759-68E8-43F2-A70B-59BF1D323447}" type="pres">
      <dgm:prSet presAssocID="{26C74F5C-D27B-44F2-AF25-C7EA82AE0DBD}" presName="horzThree" presStyleCnt="0"/>
      <dgm:spPr/>
    </dgm:pt>
    <dgm:pt modelId="{42C9CB03-CF31-47ED-9F05-F56C25649880}" type="pres">
      <dgm:prSet presAssocID="{99628BEE-347E-484F-B1DB-DDAC7D68D730}" presName="vertFour" presStyleCnt="0">
        <dgm:presLayoutVars>
          <dgm:chPref val="3"/>
        </dgm:presLayoutVars>
      </dgm:prSet>
      <dgm:spPr/>
    </dgm:pt>
    <dgm:pt modelId="{234C43A5-8B58-4916-AD34-DDBC7E2A3471}" type="pres">
      <dgm:prSet presAssocID="{99628BEE-347E-484F-B1DB-DDAC7D68D730}" presName="txFour" presStyleLbl="node4" presStyleIdx="0" presStyleCnt="1">
        <dgm:presLayoutVars>
          <dgm:chPref val="3"/>
        </dgm:presLayoutVars>
      </dgm:prSet>
      <dgm:spPr/>
      <dgm:t>
        <a:bodyPr/>
        <a:lstStyle/>
        <a:p>
          <a:endParaRPr lang="en-US"/>
        </a:p>
      </dgm:t>
    </dgm:pt>
    <dgm:pt modelId="{766E7E0F-3205-4E45-8533-96FE104ED3AA}" type="pres">
      <dgm:prSet presAssocID="{99628BEE-347E-484F-B1DB-DDAC7D68D730}" presName="horzFour" presStyleCnt="0"/>
      <dgm:spPr/>
    </dgm:pt>
  </dgm:ptLst>
  <dgm:cxnLst>
    <dgm:cxn modelId="{5068C4EB-F7DF-4966-8E01-19D8B51D69B4}" type="presOf" srcId="{94149E59-A70E-4113-9277-F8EA6BA86CB8}" destId="{1FF35BF6-9D19-4C41-9DBB-A06AC44A41B6}" srcOrd="0" destOrd="0" presId="urn:microsoft.com/office/officeart/2005/8/layout/architecture+Icon"/>
    <dgm:cxn modelId="{DF38A053-C038-4D66-9BDF-1BA1358078E8}" srcId="{11AE0ACC-DFDA-49BD-BEB4-6472CC188A77}" destId="{C123F53F-E1A7-4FB0-B7E6-24B66C51A7B2}" srcOrd="0" destOrd="0" parTransId="{502B6255-7F71-46BD-9D1F-1014A994589F}" sibTransId="{FB308B5B-F44C-476A-876E-C8EB452BA91A}"/>
    <dgm:cxn modelId="{D2559A44-8BA6-4132-81FC-9A7513DC83B4}" srcId="{94149E59-A70E-4113-9277-F8EA6BA86CB8}" destId="{11AE0ACC-DFDA-49BD-BEB4-6472CC188A77}" srcOrd="0" destOrd="0" parTransId="{9A5726AE-218B-4AD4-819B-20F3B4546F62}" sibTransId="{6914211E-6EFB-4182-A8FE-9BDB7282E35E}"/>
    <dgm:cxn modelId="{82C2D363-7955-4C10-A238-FA5A6FB5DC25}" srcId="{26C74F5C-D27B-44F2-AF25-C7EA82AE0DBD}" destId="{99628BEE-347E-484F-B1DB-DDAC7D68D730}" srcOrd="0" destOrd="0" parTransId="{5014005C-F9BF-4510-923A-21A526788389}" sibTransId="{40A31D7F-8401-4671-9B22-2516C52558DD}"/>
    <dgm:cxn modelId="{6864FB34-4B57-48C1-9274-E4C866BFAD9D}" type="presOf" srcId="{99628BEE-347E-484F-B1DB-DDAC7D68D730}" destId="{234C43A5-8B58-4916-AD34-DDBC7E2A3471}" srcOrd="0" destOrd="0" presId="urn:microsoft.com/office/officeart/2005/8/layout/architecture+Icon"/>
    <dgm:cxn modelId="{4F6B8E28-23C6-4271-8588-6C1CAFA19CEF}" type="presOf" srcId="{C123F53F-E1A7-4FB0-B7E6-24B66C51A7B2}" destId="{9BF50A2A-4430-47C1-9FE6-B0345DA11558}" srcOrd="0" destOrd="0" presId="urn:microsoft.com/office/officeart/2005/8/layout/architecture+Icon"/>
    <dgm:cxn modelId="{65EB6F4B-7D53-424D-88B6-8F3B0AA4552B}" type="presOf" srcId="{26C74F5C-D27B-44F2-AF25-C7EA82AE0DBD}" destId="{5A04693A-D076-4A50-A4B1-0434CFC0AA94}" srcOrd="0" destOrd="0" presId="urn:microsoft.com/office/officeart/2005/8/layout/architecture+Icon"/>
    <dgm:cxn modelId="{414A4E6B-6DCF-4019-B857-3CD7CDAAF0BF}" srcId="{C123F53F-E1A7-4FB0-B7E6-24B66C51A7B2}" destId="{26C74F5C-D27B-44F2-AF25-C7EA82AE0DBD}" srcOrd="0" destOrd="0" parTransId="{340BAB14-BD87-4256-A0E9-D55EEAD84AA6}" sibTransId="{336C53B7-444A-48DE-AB6D-12718BEA8B79}"/>
    <dgm:cxn modelId="{4028C1D3-3725-4C8F-8C24-309AFE5A30AC}" type="presOf" srcId="{11AE0ACC-DFDA-49BD-BEB4-6472CC188A77}" destId="{95BD4A6C-B706-4B08-A1C0-1B3CA7B5D6C0}" srcOrd="0" destOrd="0" presId="urn:microsoft.com/office/officeart/2005/8/layout/architecture+Icon"/>
    <dgm:cxn modelId="{ABDA1509-CBC6-486E-A002-DB6800245A94}" type="presParOf" srcId="{1FF35BF6-9D19-4C41-9DBB-A06AC44A41B6}" destId="{B786C315-80CC-441C-9E70-939163C3D661}" srcOrd="0" destOrd="0" presId="urn:microsoft.com/office/officeart/2005/8/layout/architecture+Icon"/>
    <dgm:cxn modelId="{25733601-4375-4403-84EA-7DD8D372DB81}" type="presParOf" srcId="{B786C315-80CC-441C-9E70-939163C3D661}" destId="{95BD4A6C-B706-4B08-A1C0-1B3CA7B5D6C0}" srcOrd="0" destOrd="0" presId="urn:microsoft.com/office/officeart/2005/8/layout/architecture+Icon"/>
    <dgm:cxn modelId="{615A8723-1BD5-4143-A7A9-669B8ECCD774}" type="presParOf" srcId="{B786C315-80CC-441C-9E70-939163C3D661}" destId="{80B9998F-4742-4738-A6C3-F1F1B6C01BAC}" srcOrd="1" destOrd="0" presId="urn:microsoft.com/office/officeart/2005/8/layout/architecture+Icon"/>
    <dgm:cxn modelId="{136D0DA8-93F8-4E72-986D-BA761BEBCA8C}" type="presParOf" srcId="{B786C315-80CC-441C-9E70-939163C3D661}" destId="{4FF1D7E9-0498-41D9-81CB-E72D3878E570}" srcOrd="2" destOrd="0" presId="urn:microsoft.com/office/officeart/2005/8/layout/architecture+Icon"/>
    <dgm:cxn modelId="{4427FA87-8053-42C5-93BA-215FC186CF22}" type="presParOf" srcId="{4FF1D7E9-0498-41D9-81CB-E72D3878E570}" destId="{101FA0AF-A81C-4669-BA90-0078B2294E86}" srcOrd="0" destOrd="0" presId="urn:microsoft.com/office/officeart/2005/8/layout/architecture+Icon"/>
    <dgm:cxn modelId="{B3235B98-F061-44F6-A42B-F86AC9D4964B}" type="presParOf" srcId="{101FA0AF-A81C-4669-BA90-0078B2294E86}" destId="{9BF50A2A-4430-47C1-9FE6-B0345DA11558}" srcOrd="0" destOrd="0" presId="urn:microsoft.com/office/officeart/2005/8/layout/architecture+Icon"/>
    <dgm:cxn modelId="{9EAD6DDF-B125-47E5-9609-72CF3F17C1FB}" type="presParOf" srcId="{101FA0AF-A81C-4669-BA90-0078B2294E86}" destId="{48EBDADD-3200-4022-BCBD-6793FC79933B}" srcOrd="1" destOrd="0" presId="urn:microsoft.com/office/officeart/2005/8/layout/architecture+Icon"/>
    <dgm:cxn modelId="{36744152-27F9-42FD-9E53-B5B99BF79826}" type="presParOf" srcId="{101FA0AF-A81C-4669-BA90-0078B2294E86}" destId="{F109FEA7-1736-4D19-BE38-AF10E15C2EF3}" srcOrd="2" destOrd="0" presId="urn:microsoft.com/office/officeart/2005/8/layout/architecture+Icon"/>
    <dgm:cxn modelId="{B1F0468D-FB10-4A12-A5CD-4BB92B52D93C}" type="presParOf" srcId="{F109FEA7-1736-4D19-BE38-AF10E15C2EF3}" destId="{D02EDD58-0EE0-472F-A5B4-E6D6D90CB1B0}" srcOrd="0" destOrd="0" presId="urn:microsoft.com/office/officeart/2005/8/layout/architecture+Icon"/>
    <dgm:cxn modelId="{81C95708-4E5A-4F84-BFBE-A243BACD739E}" type="presParOf" srcId="{D02EDD58-0EE0-472F-A5B4-E6D6D90CB1B0}" destId="{5A04693A-D076-4A50-A4B1-0434CFC0AA94}" srcOrd="0" destOrd="0" presId="urn:microsoft.com/office/officeart/2005/8/layout/architecture+Icon"/>
    <dgm:cxn modelId="{DF81E921-C018-4E22-9E8F-A26A010086C9}" type="presParOf" srcId="{D02EDD58-0EE0-472F-A5B4-E6D6D90CB1B0}" destId="{8B531827-FD8B-4484-B89E-7FC05E896ACE}" srcOrd="1" destOrd="0" presId="urn:microsoft.com/office/officeart/2005/8/layout/architecture+Icon"/>
    <dgm:cxn modelId="{7E112C32-2869-4D86-9EE4-00CA331D0D9B}" type="presParOf" srcId="{D02EDD58-0EE0-472F-A5B4-E6D6D90CB1B0}" destId="{75609759-68E8-43F2-A70B-59BF1D323447}" srcOrd="2" destOrd="0" presId="urn:microsoft.com/office/officeart/2005/8/layout/architecture+Icon"/>
    <dgm:cxn modelId="{076446E3-5370-4BA6-A98C-34998DDE69EB}" type="presParOf" srcId="{75609759-68E8-43F2-A70B-59BF1D323447}" destId="{42C9CB03-CF31-47ED-9F05-F56C25649880}" srcOrd="0" destOrd="0" presId="urn:microsoft.com/office/officeart/2005/8/layout/architecture+Icon"/>
    <dgm:cxn modelId="{7AFDCC1B-CBD9-418D-879A-80A9F975EDA0}" type="presParOf" srcId="{42C9CB03-CF31-47ED-9F05-F56C25649880}" destId="{234C43A5-8B58-4916-AD34-DDBC7E2A3471}" srcOrd="0" destOrd="0" presId="urn:microsoft.com/office/officeart/2005/8/layout/architecture+Icon"/>
    <dgm:cxn modelId="{EF0E38BE-4DEA-46ED-AB4D-E646BFE64AEE}" type="presParOf" srcId="{42C9CB03-CF31-47ED-9F05-F56C25649880}" destId="{766E7E0F-3205-4E45-8533-96FE104ED3AA}" srcOrd="1" destOrd="0" presId="urn:microsoft.com/office/officeart/2005/8/layout/architecture+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D4A6C-B706-4B08-A1C0-1B3CA7B5D6C0}">
      <dsp:nvSpPr>
        <dsp:cNvPr id="0" name=""/>
        <dsp:cNvSpPr/>
      </dsp:nvSpPr>
      <dsp:spPr>
        <a:xfrm>
          <a:off x="2970" y="2408352"/>
          <a:ext cx="6077105" cy="723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Transport Security</a:t>
          </a:r>
          <a:endParaRPr lang="en-US" sz="3200" kern="1200" dirty="0"/>
        </a:p>
      </dsp:txBody>
      <dsp:txXfrm>
        <a:off x="24165" y="2429547"/>
        <a:ext cx="6034715" cy="681277"/>
      </dsp:txXfrm>
    </dsp:sp>
    <dsp:sp modelId="{9BF50A2A-4430-47C1-9FE6-B0345DA11558}">
      <dsp:nvSpPr>
        <dsp:cNvPr id="0" name=""/>
        <dsp:cNvSpPr/>
      </dsp:nvSpPr>
      <dsp:spPr>
        <a:xfrm>
          <a:off x="2970" y="1606009"/>
          <a:ext cx="6077105" cy="723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Authentication</a:t>
          </a:r>
          <a:endParaRPr lang="en-US" sz="3200" kern="1200" dirty="0"/>
        </a:p>
      </dsp:txBody>
      <dsp:txXfrm>
        <a:off x="24165" y="1627204"/>
        <a:ext cx="6034715" cy="681277"/>
      </dsp:txXfrm>
    </dsp:sp>
    <dsp:sp modelId="{5A04693A-D076-4A50-A4B1-0434CFC0AA94}">
      <dsp:nvSpPr>
        <dsp:cNvPr id="0" name=""/>
        <dsp:cNvSpPr/>
      </dsp:nvSpPr>
      <dsp:spPr>
        <a:xfrm>
          <a:off x="2970" y="803666"/>
          <a:ext cx="6077105" cy="723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Authorization</a:t>
          </a:r>
          <a:endParaRPr lang="en-US" sz="3200" kern="1200" dirty="0"/>
        </a:p>
      </dsp:txBody>
      <dsp:txXfrm>
        <a:off x="24165" y="824861"/>
        <a:ext cx="6034715" cy="681277"/>
      </dsp:txXfrm>
    </dsp:sp>
    <dsp:sp modelId="{234C43A5-8B58-4916-AD34-DDBC7E2A3471}">
      <dsp:nvSpPr>
        <dsp:cNvPr id="0" name=""/>
        <dsp:cNvSpPr/>
      </dsp:nvSpPr>
      <dsp:spPr>
        <a:xfrm>
          <a:off x="2970" y="1322"/>
          <a:ext cx="6077105" cy="72366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API Design &amp; Content</a:t>
          </a:r>
          <a:endParaRPr lang="en-US" sz="3200" kern="1200" dirty="0"/>
        </a:p>
      </dsp:txBody>
      <dsp:txXfrm>
        <a:off x="24165" y="22517"/>
        <a:ext cx="6034715" cy="681277"/>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33" tIns="45716" rIns="91433" bIns="45716" rtlCol="0"/>
          <a:lstStyle>
            <a:lvl1pPr algn="l">
              <a:defRPr sz="1200"/>
            </a:lvl1pPr>
          </a:lstStyle>
          <a:p>
            <a:endParaRPr lang="en-US"/>
          </a:p>
        </p:txBody>
      </p:sp>
      <p:sp>
        <p:nvSpPr>
          <p:cNvPr id="3" name="Date Placeholder 2"/>
          <p:cNvSpPr>
            <a:spLocks noGrp="1"/>
          </p:cNvSpPr>
          <p:nvPr>
            <p:ph type="dt" sz="quarter" idx="1"/>
          </p:nvPr>
        </p:nvSpPr>
        <p:spPr>
          <a:xfrm>
            <a:off x="3956051" y="0"/>
            <a:ext cx="3027363" cy="463550"/>
          </a:xfrm>
          <a:prstGeom prst="rect">
            <a:avLst/>
          </a:prstGeom>
        </p:spPr>
        <p:txBody>
          <a:bodyPr vert="horz" lIns="91433" tIns="45716" rIns="91433" bIns="45716" rtlCol="0"/>
          <a:lstStyle>
            <a:lvl1pPr algn="r">
              <a:defRPr sz="1200"/>
            </a:lvl1pPr>
          </a:lstStyle>
          <a:p>
            <a:fld id="{E4E80C21-12CE-4716-BAFD-1A432D3F6244}" type="datetimeFigureOut">
              <a:rPr lang="en-US" smtClean="0"/>
              <a:t>7/29/2014</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33" tIns="45716" rIns="91433"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3956051" y="8818563"/>
            <a:ext cx="3027363" cy="463550"/>
          </a:xfrm>
          <a:prstGeom prst="rect">
            <a:avLst/>
          </a:prstGeom>
        </p:spPr>
        <p:txBody>
          <a:bodyPr vert="horz" lIns="91433" tIns="45716" rIns="91433" bIns="45716" rtlCol="0" anchor="b"/>
          <a:lstStyle>
            <a:lvl1pPr algn="r">
              <a:defRPr sz="1200"/>
            </a:lvl1pPr>
          </a:lstStyle>
          <a:p>
            <a:fld id="{367FE2C1-7A57-49AB-A2A6-64741C0DF3BF}" type="slidenum">
              <a:rPr lang="en-US" smtClean="0"/>
              <a:t>‹#›</a:t>
            </a:fld>
            <a:endParaRPr lang="en-US"/>
          </a:p>
        </p:txBody>
      </p:sp>
    </p:spTree>
    <p:extLst>
      <p:ext uri="{BB962C8B-B14F-4D97-AF65-F5344CB8AC3E}">
        <p14:creationId xmlns:p14="http://schemas.microsoft.com/office/powerpoint/2010/main" val="1557793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33" tIns="45716" rIns="91433" bIns="45716" rtlCol="0"/>
          <a:lstStyle>
            <a:lvl1pPr algn="l">
              <a:defRPr sz="1200"/>
            </a:lvl1pPr>
          </a:lstStyle>
          <a:p>
            <a:endParaRPr lang="en-US" dirty="0"/>
          </a:p>
        </p:txBody>
      </p:sp>
      <p:sp>
        <p:nvSpPr>
          <p:cNvPr id="3" name="Date Placeholder 2"/>
          <p:cNvSpPr>
            <a:spLocks noGrp="1"/>
          </p:cNvSpPr>
          <p:nvPr>
            <p:ph type="dt" idx="1"/>
          </p:nvPr>
        </p:nvSpPr>
        <p:spPr>
          <a:xfrm>
            <a:off x="3956051" y="0"/>
            <a:ext cx="3027363" cy="463550"/>
          </a:xfrm>
          <a:prstGeom prst="rect">
            <a:avLst/>
          </a:prstGeom>
        </p:spPr>
        <p:txBody>
          <a:bodyPr vert="horz" lIns="91433" tIns="45716" rIns="91433" bIns="45716" rtlCol="0"/>
          <a:lstStyle>
            <a:lvl1pPr algn="r">
              <a:defRPr sz="1200"/>
            </a:lvl1pPr>
          </a:lstStyle>
          <a:p>
            <a:fld id="{52C45CA4-5BD8-4E8E-9C3F-8B054F995CCE}" type="datetimeFigureOut">
              <a:rPr lang="en-US" smtClean="0"/>
              <a:t>7/29/2014</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33" tIns="45716" rIns="91433" bIns="45716" rtlCol="0" anchor="ctr"/>
          <a:lstStyle/>
          <a:p>
            <a:endParaRPr lang="en-US" dirty="0"/>
          </a:p>
        </p:txBody>
      </p:sp>
      <p:sp>
        <p:nvSpPr>
          <p:cNvPr id="5" name="Notes Placeholder 4"/>
          <p:cNvSpPr>
            <a:spLocks noGrp="1"/>
          </p:cNvSpPr>
          <p:nvPr>
            <p:ph type="body" sz="quarter" idx="3"/>
          </p:nvPr>
        </p:nvSpPr>
        <p:spPr>
          <a:xfrm>
            <a:off x="698500" y="4410076"/>
            <a:ext cx="5588000" cy="4176713"/>
          </a:xfrm>
          <a:prstGeom prst="rect">
            <a:avLst/>
          </a:prstGeom>
        </p:spPr>
        <p:txBody>
          <a:bodyPr vert="horz" lIns="91433" tIns="45716" rIns="91433" bIns="457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3550"/>
          </a:xfrm>
          <a:prstGeom prst="rect">
            <a:avLst/>
          </a:prstGeom>
        </p:spPr>
        <p:txBody>
          <a:bodyPr vert="horz" lIns="91433" tIns="45716" rIns="91433" bIns="457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051" y="8818563"/>
            <a:ext cx="3027363" cy="463550"/>
          </a:xfrm>
          <a:prstGeom prst="rect">
            <a:avLst/>
          </a:prstGeom>
        </p:spPr>
        <p:txBody>
          <a:bodyPr vert="horz" lIns="91433" tIns="45716" rIns="91433" bIns="45716" rtlCol="0" anchor="b"/>
          <a:lstStyle>
            <a:lvl1pPr algn="r">
              <a:defRPr sz="1200"/>
            </a:lvl1pPr>
          </a:lstStyle>
          <a:p>
            <a:fld id="{BE9C3F70-401F-4A97-9C82-DF391BCE5AFE}" type="slidenum">
              <a:rPr lang="en-US" smtClean="0"/>
              <a:t>‹#›</a:t>
            </a:fld>
            <a:endParaRPr lang="en-US" dirty="0"/>
          </a:p>
        </p:txBody>
      </p:sp>
    </p:spTree>
    <p:extLst>
      <p:ext uri="{BB962C8B-B14F-4D97-AF65-F5344CB8AC3E}">
        <p14:creationId xmlns:p14="http://schemas.microsoft.com/office/powerpoint/2010/main" val="261968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C3F70-401F-4A97-9C82-DF391BCE5AFE}" type="slidenum">
              <a:rPr lang="en-US" smtClean="0"/>
              <a:t>1</a:t>
            </a:fld>
            <a:endParaRPr lang="en-US" dirty="0"/>
          </a:p>
        </p:txBody>
      </p:sp>
    </p:spTree>
    <p:extLst>
      <p:ext uri="{BB962C8B-B14F-4D97-AF65-F5344CB8AC3E}">
        <p14:creationId xmlns:p14="http://schemas.microsoft.com/office/powerpoint/2010/main" val="4125246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2.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54" name="Text Box 34"/>
          <p:cNvSpPr txBox="1">
            <a:spLocks noChangeArrowheads="1"/>
          </p:cNvSpPr>
          <p:nvPr/>
        </p:nvSpPr>
        <p:spPr bwMode="auto">
          <a:xfrm>
            <a:off x="7086600" y="6553200"/>
            <a:ext cx="1917700" cy="184150"/>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600" b="0" dirty="0"/>
              <a:t>© 2006 The MITRE Corporation. All rights reserved</a:t>
            </a:r>
            <a:endParaRPr lang="en-US" altLang="en-US" sz="700" b="0" dirty="0"/>
          </a:p>
        </p:txBody>
      </p:sp>
      <p:sp>
        <p:nvSpPr>
          <p:cNvPr id="5122" name="Rectangle 2"/>
          <p:cNvSpPr>
            <a:spLocks noChangeArrowheads="1"/>
          </p:cNvSpPr>
          <p:nvPr/>
        </p:nvSpPr>
        <p:spPr bwMode="auto">
          <a:xfrm>
            <a:off x="2020888" y="0"/>
            <a:ext cx="341312" cy="685800"/>
          </a:xfrm>
          <a:prstGeom prst="rect">
            <a:avLst/>
          </a:prstGeom>
          <a:solidFill>
            <a:srgbClr val="F59F1A"/>
          </a:solidFill>
          <a:ln w="9525">
            <a:noFill/>
            <a:miter lim="800000"/>
            <a:headEnd/>
            <a:tailEnd/>
          </a:ln>
          <a:effectLst/>
        </p:spPr>
        <p:txBody>
          <a:bodyPr wrap="none" anchor="ctr"/>
          <a:lstStyle/>
          <a:p>
            <a:endParaRPr lang="en-US" dirty="0"/>
          </a:p>
        </p:txBody>
      </p:sp>
      <p:sp>
        <p:nvSpPr>
          <p:cNvPr id="5123" name="Rectangle 3"/>
          <p:cNvSpPr>
            <a:spLocks noChangeArrowheads="1"/>
          </p:cNvSpPr>
          <p:nvPr/>
        </p:nvSpPr>
        <p:spPr bwMode="auto">
          <a:xfrm>
            <a:off x="2362200" y="0"/>
            <a:ext cx="6781800" cy="990600"/>
          </a:xfrm>
          <a:prstGeom prst="rect">
            <a:avLst/>
          </a:prstGeom>
          <a:solidFill>
            <a:srgbClr val="221F72"/>
          </a:solidFill>
          <a:ln w="9525">
            <a:noFill/>
            <a:miter lim="800000"/>
            <a:headEnd/>
            <a:tailEnd/>
          </a:ln>
          <a:effectLst/>
        </p:spPr>
        <p:txBody>
          <a:bodyPr wrap="none" anchor="ctr"/>
          <a:lstStyle/>
          <a:p>
            <a:endParaRPr lang="en-US" dirty="0"/>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smtClean="0"/>
              <a:t>Click to edit Master subtitle style</a:t>
            </a:r>
            <a:endParaRPr lang="en-US" altLang="en-US"/>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smtClean="0"/>
              <a:t>Click to edit Master title style</a:t>
            </a:r>
            <a:endParaRPr lang="en-US"/>
          </a:p>
        </p:txBody>
      </p:sp>
      <p:sp>
        <p:nvSpPr>
          <p:cNvPr id="5147" name="Text Box 27"/>
          <p:cNvSpPr txBox="1">
            <a:spLocks noChangeArrowheads="1"/>
          </p:cNvSpPr>
          <p:nvPr/>
        </p:nvSpPr>
        <p:spPr bwMode="auto">
          <a:xfrm>
            <a:off x="2133600" y="6524625"/>
            <a:ext cx="1981200" cy="257175"/>
          </a:xfrm>
          <a:prstGeom prst="rect">
            <a:avLst/>
          </a:prstGeom>
          <a:noFill/>
          <a:ln w="9525">
            <a:noFill/>
            <a:miter lim="800000"/>
            <a:headEnd/>
            <a:tailEnd/>
          </a:ln>
          <a:effectLst/>
        </p:spPr>
        <p:txBody>
          <a:bodyPr>
            <a:spAutoFit/>
          </a:bodyPr>
          <a:lstStyle/>
          <a:p>
            <a:pPr algn="l">
              <a:lnSpc>
                <a:spcPts val="1300"/>
              </a:lnSpc>
              <a:spcAft>
                <a:spcPct val="0"/>
              </a:spcAft>
            </a:pPr>
            <a:r>
              <a:rPr lang="en-US" sz="900" b="0" dirty="0"/>
              <a:t>For Internal MITRE Use</a:t>
            </a:r>
          </a:p>
        </p:txBody>
      </p:sp>
      <p:pic>
        <p:nvPicPr>
          <p:cNvPr id="5148" name="Picture 2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5738" y="6489700"/>
            <a:ext cx="804862" cy="252413"/>
          </a:xfrm>
          <a:prstGeom prst="rect">
            <a:avLst/>
          </a:prstGeom>
          <a:noFill/>
        </p:spPr>
      </p:pic>
      <p:pic>
        <p:nvPicPr>
          <p:cNvPr id="5155" name="Picture 35" descr="C2C_final_OL"/>
          <p:cNvPicPr>
            <a:picLocks noChangeAspect="1" noChangeArrowheads="1"/>
          </p:cNvPicPr>
          <p:nvPr/>
        </p:nvPicPr>
        <p:blipFill>
          <a:blip r:embed="rId3" cstate="print"/>
          <a:srcRect/>
          <a:stretch>
            <a:fillRect/>
          </a:stretch>
        </p:blipFill>
        <p:spPr bwMode="auto">
          <a:xfrm>
            <a:off x="361950" y="28575"/>
            <a:ext cx="1219200" cy="106203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D03CEA77-83D3-44BF-8642-97D64AE1918F}" type="slidenum">
              <a:rPr lang="en-US"/>
              <a:pPr/>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2A8F6378-6DF1-478D-B803-0F0C7D7758B3}" type="slidenum">
              <a:rPr lang="en-US"/>
              <a:pPr/>
              <a:t>‹#›</a:t>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endParaRPr lang="en-US" dirty="0"/>
          </a:p>
        </p:txBody>
      </p:sp>
      <p:sp>
        <p:nvSpPr>
          <p:cNvPr id="9219"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endParaRPr lang="en-US" dirty="0"/>
          </a:p>
        </p:txBody>
      </p:sp>
      <p:sp>
        <p:nvSpPr>
          <p:cNvPr id="9220" name="Rectangle 4"/>
          <p:cNvSpPr>
            <a:spLocks noGrp="1" noChangeArrowheads="1"/>
          </p:cNvSpPr>
          <p:nvPr>
            <p:ph type="subTitle" idx="1" hasCustomPrompt="1"/>
          </p:nvPr>
        </p:nvSpPr>
        <p:spPr>
          <a:xfrm>
            <a:off x="2255838" y="4189413"/>
            <a:ext cx="4602162" cy="763587"/>
          </a:xfrm>
        </p:spPr>
        <p:txBody>
          <a:bodyPr anchor="t" anchorCtr="0"/>
          <a:lstStyle>
            <a:lvl1pPr marL="0" indent="0">
              <a:buFont typeface="Monotype Sorts" pitchFamily="2" charset="2"/>
              <a:buNone/>
              <a:defRPr b="0">
                <a:latin typeface="+mn-lt"/>
              </a:defRPr>
            </a:lvl1pPr>
          </a:lstStyle>
          <a:p>
            <a:r>
              <a:rPr lang="en-US" altLang="en-US" dirty="0" smtClean="0"/>
              <a:t>Click to enter subtitle here</a:t>
            </a:r>
            <a:endParaRPr lang="en-US" altLang="en-US" dirty="0"/>
          </a:p>
        </p:txBody>
      </p:sp>
      <p:pic>
        <p:nvPicPr>
          <p:cNvPr id="9223"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6418262"/>
            <a:ext cx="1158875" cy="363538"/>
          </a:xfrm>
          <a:prstGeom prst="rect">
            <a:avLst/>
          </a:prstGeom>
          <a:noFill/>
        </p:spPr>
      </p:pic>
      <p:sp>
        <p:nvSpPr>
          <p:cNvPr id="9224" name="Rectangle 8"/>
          <p:cNvSpPr>
            <a:spLocks noGrp="1" noChangeArrowheads="1"/>
          </p:cNvSpPr>
          <p:nvPr>
            <p:ph type="ctrTitle" sz="quarter" hasCustomPrompt="1"/>
          </p:nvPr>
        </p:nvSpPr>
        <p:spPr>
          <a:xfrm>
            <a:off x="2209800" y="2286000"/>
            <a:ext cx="6477000" cy="1143000"/>
          </a:xfrm>
          <a:prstGeom prst="rect">
            <a:avLst/>
          </a:prstGeom>
        </p:spPr>
        <p:txBody>
          <a:bodyPr anchor="ctr"/>
          <a:lstStyle>
            <a:lvl1pPr>
              <a:lnSpc>
                <a:spcPts val="3800"/>
              </a:lnSpc>
              <a:defRPr sz="4000" baseline="0">
                <a:solidFill>
                  <a:srgbClr val="000099"/>
                </a:solidFill>
              </a:defRPr>
            </a:lvl1pPr>
          </a:lstStyle>
          <a:p>
            <a:r>
              <a:rPr lang="en-US" dirty="0" smtClean="0"/>
              <a:t>Title here</a:t>
            </a:r>
            <a:endParaRPr lang="en-US" dirty="0"/>
          </a:p>
        </p:txBody>
      </p:sp>
      <p:sp>
        <p:nvSpPr>
          <p:cNvPr id="9226" name="Text Box 10"/>
          <p:cNvSpPr txBox="1">
            <a:spLocks noChangeArrowheads="1"/>
          </p:cNvSpPr>
          <p:nvPr/>
        </p:nvSpPr>
        <p:spPr bwMode="auto">
          <a:xfrm>
            <a:off x="7035619" y="6596063"/>
            <a:ext cx="1955985" cy="184666"/>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600" b="0" dirty="0"/>
              <a:t>© </a:t>
            </a:r>
            <a:r>
              <a:rPr lang="en-US" altLang="en-US" sz="600" b="0" dirty="0" smtClean="0"/>
              <a:t>2010 The </a:t>
            </a:r>
            <a:r>
              <a:rPr lang="en-US" altLang="en-US" sz="600" b="0" dirty="0"/>
              <a:t>MITRE Corporation. All rights reserved.</a:t>
            </a:r>
            <a:endParaRPr lang="en-US" altLang="en-US" sz="700" b="0" dirty="0"/>
          </a:p>
        </p:txBody>
      </p:sp>
      <p:sp>
        <p:nvSpPr>
          <p:cNvPr id="10" name="Rectangle 9"/>
          <p:cNvSpPr/>
          <p:nvPr/>
        </p:nvSpPr>
        <p:spPr>
          <a:xfrm>
            <a:off x="3804803" y="6535579"/>
            <a:ext cx="1534394"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For Internal MITRE Use</a:t>
            </a:r>
            <a:endParaRPr lang="en-US" sz="1000" b="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DEF2DCA9-5ADE-4FC5-8370-1419E548BC04}" type="slidenum">
              <a:rPr lang="en-US"/>
              <a:pPr/>
              <a:t>‹#›</a:t>
            </a:fld>
            <a:endParaRPr 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18DFB5B3-0FE3-45B1-B4B6-FA263E23E75E}" type="slidenum">
              <a:rPr lang="en-US"/>
              <a:pPr/>
              <a:t>‹#›</a:t>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1295400"/>
            <a:ext cx="7696200" cy="4884738"/>
          </a:xfrm>
        </p:spPr>
        <p:txBody>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itle 7"/>
          <p:cNvSpPr>
            <a:spLocks noGrp="1"/>
          </p:cNvSpPr>
          <p:nvPr>
            <p:ph type="title" hasCustomPrompt="1"/>
          </p:nvPr>
        </p:nvSpPr>
        <p:spPr/>
        <p:txBody>
          <a:bodyPr/>
          <a:lstStyle>
            <a:lvl1pPr>
              <a:defRPr baseline="0"/>
            </a:lvl1pPr>
          </a:lstStyle>
          <a:p>
            <a:r>
              <a:rPr lang="en-US" dirty="0" smtClean="0"/>
              <a:t>Click to enter text here</a:t>
            </a:r>
            <a:endParaRPr lang="en-US" dirty="0"/>
          </a:p>
        </p:txBody>
      </p:sp>
      <p:sp>
        <p:nvSpPr>
          <p:cNvPr id="9" name="Slide Number Placeholder 8"/>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FD6083F0-C59E-4C5D-AA90-FDDBF216A440}" type="slidenum">
              <a:rPr lang="en-US"/>
              <a:pPr/>
              <a:t>‹#›</a:t>
            </a:fld>
            <a:endParaRPr 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24292C5A-9CA3-4B30-9C8A-DAC2A07BA983}" type="slidenum">
              <a:rPr lang="en-US"/>
              <a:pPr/>
              <a:t>‹#›</a:t>
            </a:fld>
            <a:endParaRPr 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505325"/>
            <a:ext cx="7772400" cy="1362075"/>
          </a:xfrm>
          <a:prstGeom prst="rect">
            <a:avLst/>
          </a:prstGeom>
        </p:spPr>
        <p:txBody>
          <a:bodyPr anchor="t" anchorCtr="0"/>
          <a:lstStyle>
            <a:lvl1pPr algn="l">
              <a:lnSpc>
                <a:spcPts val="3400"/>
              </a:lnSpc>
              <a:defRPr sz="4000" b="1" cap="none"/>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enter text</a:t>
            </a:r>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pPr/>
              <a:t>‹#›</a:t>
            </a:fld>
            <a:endParaRPr 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8FB420D3-F293-4191-ABD4-9F8D25CDFC56}" type="slidenum">
              <a:rPr lang="en-US"/>
              <a:pPr/>
              <a:t>‹#›</a:t>
            </a:fld>
            <a:endParaRPr 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7A96594C-3D3D-4E4C-B641-32892874A1FC}" type="slidenum">
              <a:rPr lang="en-US"/>
              <a:pPr/>
              <a:t>‹#›</a:t>
            </a:fld>
            <a:endParaRPr 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604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5847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
        <p:nvSpPr>
          <p:cNvPr id="8" name="Title 7"/>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D2A7C141-D256-48C9-A63D-2320DFC4D85F}" type="slidenum">
              <a:rPr lang="en-US"/>
              <a:pPr/>
              <a:t>‹#›</a:t>
            </a:fld>
            <a:endParaRPr 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990B10EC-5037-4094-BC49-8FE202390D20}" type="slidenum">
              <a:rPr lang="en-US"/>
              <a:pPr/>
              <a:t>‹#›</a:t>
            </a:fld>
            <a:endParaRPr 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90" y="1535113"/>
            <a:ext cx="38114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1535113"/>
            <a:ext cx="38892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2"/>
          <p:cNvSpPr>
            <a:spLocks noGrp="1"/>
          </p:cNvSpPr>
          <p:nvPr>
            <p:ph sz="half" idx="12" hasCustomPrompt="1"/>
          </p:nvPr>
        </p:nvSpPr>
        <p:spPr>
          <a:xfrm>
            <a:off x="685800" y="2201862"/>
            <a:ext cx="38100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13" hasCustomPrompt="1"/>
          </p:nvPr>
        </p:nvSpPr>
        <p:spPr>
          <a:xfrm>
            <a:off x="4648200" y="2201862"/>
            <a:ext cx="38862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1"/>
          <p:cNvSpPr>
            <a:spLocks noGrp="1"/>
          </p:cNvSpPr>
          <p:nvPr>
            <p:ph type="sldNum" sz="quarter" idx="14"/>
          </p:nvPr>
        </p:nvSpPr>
        <p:spPr/>
        <p:txBody>
          <a:bodyPr/>
          <a:lstStyle/>
          <a:p>
            <a:fld id="{295008BC-DA31-4D19-837B-EFA4386B05F5}" type="slidenum">
              <a:rPr lang="en-US" smtClean="0"/>
              <a:pPr/>
              <a:t>‹#›</a:t>
            </a:fld>
            <a:endParaRPr lang="en-US" dirty="0"/>
          </a:p>
        </p:txBody>
      </p:sp>
      <p:sp>
        <p:nvSpPr>
          <p:cNvPr id="13" name="Title 12"/>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8CBEF348-F223-419D-95D5-E19AD7C0D426}" type="slidenum">
              <a:rPr lang="en-US"/>
              <a:pPr/>
              <a:t>‹#›</a:t>
            </a:fld>
            <a:endParaRPr 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55A8E188-A4D5-4276-9D05-6E84DA1C0D35}"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25B21E83-B9B7-4545-9252-24C35E420C01}"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204D17BF-B9AA-4656-9BB2-E07B5CCF2010}" type="slidenum">
              <a:rPr lang="en-US"/>
              <a:pPr/>
              <a:t>‹#›</a:t>
            </a:fld>
            <a:endParaRPr 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3008313" cy="749300"/>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685800"/>
            <a:ext cx="5111750" cy="5440363"/>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06EB0CBD-5792-4C7A-B901-23BB8E16A9C7}" type="slidenum">
              <a:rPr lang="en-US"/>
              <a:pPr/>
              <a:t>‹#›</a:t>
            </a:fld>
            <a:endParaRPr 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A29E1D94-7D18-41D7-9BF2-E9B48B534C24}" type="slidenum">
              <a:rPr lang="en-US"/>
              <a:pPr/>
              <a:t>‹#›</a:t>
            </a:fld>
            <a:endParaRPr 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PP Cover Background.jpg"/>
          <p:cNvPicPr>
            <a:picLocks noChangeAspect="1"/>
          </p:cNvPicPr>
          <p:nvPr userDrawn="1"/>
        </p:nvPicPr>
        <p:blipFill>
          <a:blip r:embed="rId2" cstate="print"/>
          <a:srcRect/>
          <a:stretch>
            <a:fillRect/>
          </a:stretch>
        </p:blipFill>
        <p:spPr bwMode="auto">
          <a:xfrm>
            <a:off x="0" y="3175"/>
            <a:ext cx="9144000" cy="6851650"/>
          </a:xfrm>
          <a:prstGeom prst="rect">
            <a:avLst/>
          </a:prstGeom>
          <a:noFill/>
          <a:ln w="9525">
            <a:noFill/>
            <a:miter lim="800000"/>
            <a:headEnd/>
            <a:tailEnd/>
          </a:ln>
        </p:spPr>
      </p:pic>
      <p:sp>
        <p:nvSpPr>
          <p:cNvPr id="5" name="TextBox 8"/>
          <p:cNvSpPr txBox="1">
            <a:spLocks noChangeArrowheads="1"/>
          </p:cNvSpPr>
          <p:nvPr/>
        </p:nvSpPr>
        <p:spPr bwMode="auto">
          <a:xfrm>
            <a:off x="1905000" y="5943600"/>
            <a:ext cx="6553200" cy="246063"/>
          </a:xfrm>
          <a:prstGeom prst="rect">
            <a:avLst/>
          </a:prstGeom>
          <a:noFill/>
          <a:ln w="9525">
            <a:noFill/>
            <a:miter lim="800000"/>
            <a:headEnd/>
            <a:tailEnd/>
          </a:ln>
        </p:spPr>
        <p:txBody>
          <a:bodyPr>
            <a:spAutoFit/>
          </a:bodyPr>
          <a:lstStyle/>
          <a:p>
            <a:pPr defTabSz="457200">
              <a:defRPr/>
            </a:pPr>
            <a:r>
              <a:rPr lang="en-US" sz="1000" b="1" dirty="0">
                <a:solidFill>
                  <a:srgbClr val="000000"/>
                </a:solidFill>
                <a:latin typeface="Verdana" pitchFamily="34" charset="0"/>
              </a:rPr>
              <a:t>DISTRIBUTION STATEMENT A: Approved for public release; distribution is unlimited.</a:t>
            </a:r>
            <a:endParaRPr lang="en-US" sz="900" b="1" dirty="0">
              <a:solidFill>
                <a:srgbClr val="000000"/>
              </a:solidFill>
              <a:latin typeface="Verdana" pitchFamily="34" charset="0"/>
              <a:ea typeface="Times New Roman" pitchFamily="18" charset="0"/>
              <a:cs typeface="Verdana" pitchFamily="34" charset="0"/>
            </a:endParaRPr>
          </a:p>
        </p:txBody>
      </p:sp>
      <p:sp>
        <p:nvSpPr>
          <p:cNvPr id="2" name="Title 1"/>
          <p:cNvSpPr>
            <a:spLocks noGrp="1"/>
          </p:cNvSpPr>
          <p:nvPr>
            <p:ph type="ctrTitle"/>
          </p:nvPr>
        </p:nvSpPr>
        <p:spPr>
          <a:xfrm>
            <a:off x="1850136" y="2246376"/>
            <a:ext cx="6629400" cy="1390650"/>
          </a:xfrm>
        </p:spPr>
        <p:txBody>
          <a:bodyPr/>
          <a:lstStyle>
            <a:lvl1pPr>
              <a:defRPr b="1">
                <a:solidFill>
                  <a:srgbClr val="FFD530"/>
                </a:solidFill>
              </a:defRPr>
            </a:lvl1pPr>
          </a:lstStyle>
          <a:p>
            <a:r>
              <a:rPr lang="en-US" smtClean="0"/>
              <a:t>Click to edit Master title style</a:t>
            </a:r>
            <a:endParaRPr lang="en-US"/>
          </a:p>
        </p:txBody>
      </p:sp>
      <p:sp>
        <p:nvSpPr>
          <p:cNvPr id="3" name="Subtitle 2"/>
          <p:cNvSpPr>
            <a:spLocks noGrp="1"/>
          </p:cNvSpPr>
          <p:nvPr>
            <p:ph type="subTitle" idx="1"/>
          </p:nvPr>
        </p:nvSpPr>
        <p:spPr>
          <a:xfrm>
            <a:off x="1905000" y="4648200"/>
            <a:ext cx="6553200" cy="1219200"/>
          </a:xfrm>
        </p:spPr>
        <p:txBody>
          <a:bodyPr>
            <a:normAutofit/>
          </a:bodyPr>
          <a:lstStyle>
            <a:lvl1pPr marL="0" indent="0" algn="ctr">
              <a:buNone/>
              <a:defRPr sz="2000">
                <a:solidFill>
                  <a:srgbClr val="323C3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550" y="141249"/>
            <a:ext cx="6949069"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6702" y="141249"/>
            <a:ext cx="6937918" cy="715962"/>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t" anchorCtr="0"/>
          <a:lstStyle>
            <a:lvl1pPr algn="l">
              <a:defRPr sz="2000" b="1"/>
            </a:lvl1pPr>
          </a:lstStyle>
          <a:p>
            <a:r>
              <a:rPr lang="en-US" dirty="0" smtClean="0"/>
              <a:t>Click To enter text</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flipH="1">
            <a:off x="76200" y="533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11"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76200" y="533400"/>
            <a:ext cx="914400" cy="914400"/>
          </a:xfrm>
          <a:prstGeom prst="rect">
            <a:avLst/>
          </a:prstGeom>
          <a:noFill/>
          <a:ln w="9525">
            <a:noFill/>
            <a:miter lim="800000"/>
            <a:headEnd/>
            <a:tailEnd/>
          </a:ln>
        </p:spPr>
      </p:pic>
      <p:sp>
        <p:nvSpPr>
          <p:cNvPr id="12" name="Rounded Rectangle 11"/>
          <p:cNvSpPr/>
          <p:nvPr/>
        </p:nvSpPr>
        <p:spPr>
          <a:xfrm>
            <a:off x="381000" y="1447800"/>
            <a:ext cx="31242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Title 1"/>
          <p:cNvSpPr>
            <a:spLocks noGrp="1"/>
          </p:cNvSpPr>
          <p:nvPr>
            <p:ph type="title"/>
          </p:nvPr>
        </p:nvSpPr>
        <p:spPr>
          <a:xfrm>
            <a:off x="1066800" y="273050"/>
            <a:ext cx="2398713" cy="10985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4"/>
          <p:cNvSpPr>
            <a:spLocks noGrp="1"/>
          </p:cNvSpPr>
          <p:nvPr>
            <p:ph type="dt" sz="half" idx="10"/>
          </p:nvPr>
        </p:nvSpPr>
        <p:spPr>
          <a:xfrm>
            <a:off x="457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endParaRPr lang="en-US" dirty="0"/>
          </a:p>
        </p:txBody>
      </p:sp>
      <p:sp>
        <p:nvSpPr>
          <p:cNvPr id="14" name="Footer Placeholder 5"/>
          <p:cNvSpPr>
            <a:spLocks noGrp="1"/>
          </p:cNvSpPr>
          <p:nvPr>
            <p:ph type="ftr" sz="quarter" idx="11"/>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5" name="Slide Number Placeholder 6"/>
          <p:cNvSpPr>
            <a:spLocks noGrp="1"/>
          </p:cNvSpPr>
          <p:nvPr>
            <p:ph type="sldNum" sz="quarter" idx="12"/>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fld id="{D4011695-F9DE-48FC-AA87-3967B0A48BF3}" type="slidenum">
              <a:rPr lang="en-US"/>
              <a:pPr/>
              <a:t>‹#›</a:t>
            </a:fld>
            <a:endParaRPr 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7467600" y="5486400"/>
            <a:ext cx="1447800" cy="1219200"/>
            <a:chOff x="7467600" y="152400"/>
            <a:chExt cx="1447800" cy="1219200"/>
          </a:xfrm>
        </p:grpSpPr>
        <p:sp>
          <p:nvSpPr>
            <p:cNvPr id="6" name="Rounded Rectangle 8"/>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ounded Rectangle 9"/>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10"/>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ounded Rectangle 11"/>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2"/>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1" name="Rounded Rectangle 13"/>
          <p:cNvSpPr/>
          <p:nvPr/>
        </p:nvSpPr>
        <p:spPr>
          <a:xfrm>
            <a:off x="76200" y="6324600"/>
            <a:ext cx="78486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sz="1000" dirty="0">
              <a:solidFill>
                <a:prstClr val="white"/>
              </a:solidFill>
            </a:endParaRPr>
          </a:p>
        </p:txBody>
      </p:sp>
      <p:pic>
        <p:nvPicPr>
          <p:cNvPr id="12" name="Picture 14" descr="PEO Integration Logo copy.jpg"/>
          <p:cNvPicPr>
            <a:picLocks noChangeAspect="1"/>
          </p:cNvPicPr>
          <p:nvPr/>
        </p:nvPicPr>
        <p:blipFill>
          <a:blip r:embed="rId2" cstate="print">
            <a:clrChange>
              <a:clrFrom>
                <a:srgbClr val="FFFFFF"/>
              </a:clrFrom>
              <a:clrTo>
                <a:srgbClr val="FFFFFF">
                  <a:alpha val="0"/>
                </a:srgbClr>
              </a:clrTo>
            </a:clrChange>
          </a:blip>
          <a:srcRect/>
          <a:stretch>
            <a:fillRect/>
          </a:stretch>
        </p:blipFill>
        <p:spPr bwMode="auto">
          <a:xfrm>
            <a:off x="8001000" y="5486400"/>
            <a:ext cx="914400" cy="91440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Footer Placeholder 5"/>
          <p:cNvSpPr>
            <a:spLocks noGrp="1"/>
          </p:cNvSpPr>
          <p:nvPr>
            <p:ph type="ftr" sz="quarter" idx="10"/>
          </p:nvPr>
        </p:nvSpPr>
        <p:spPr>
          <a:xfrm>
            <a:off x="1714500" y="6640513"/>
            <a:ext cx="5715000" cy="217487"/>
          </a:xfrm>
          <a:prstGeom prst="rect">
            <a:avLst/>
          </a:prstGeom>
        </p:spPr>
        <p:txBody>
          <a:bodyPr vert="horz" wrap="square" lIns="91440" tIns="45720" rIns="91440" bIns="45720" numCol="1" anchor="t" anchorCtr="0" compatLnSpc="1">
            <a:prstTxWarp prst="textNoShape">
              <a:avLst/>
            </a:prstTxWarp>
          </a:bodyPr>
          <a:lstStyle>
            <a:lvl1pPr>
              <a:defRPr sz="1000">
                <a:solidFill>
                  <a:srgbClr val="000000"/>
                </a:solidFill>
                <a:latin typeface="Verdana" pitchFamily="34" charset="0"/>
              </a:defRPr>
            </a:lvl1pPr>
          </a:lstStyle>
          <a:p>
            <a:r>
              <a:rPr lang="en-US" dirty="0" smtClean="0"/>
              <a:t>© 2012 The MITRE Corporation. All rights reserved. For internal MITRE use</a:t>
            </a:r>
            <a:endParaRPr lang="en-US" dirty="0"/>
          </a:p>
        </p:txBody>
      </p:sp>
      <p:sp>
        <p:nvSpPr>
          <p:cNvPr id="14" name="Slide Number Placeholder 6"/>
          <p:cNvSpPr>
            <a:spLocks noGrp="1"/>
          </p:cNvSpPr>
          <p:nvPr>
            <p:ph type="sldNum" sz="quarter" idx="11"/>
          </p:nvPr>
        </p:nvSpPr>
        <p:spPr>
          <a:xfrm>
            <a:off x="6553200" y="6629400"/>
            <a:ext cx="2133600" cy="228600"/>
          </a:xfrm>
          <a:prstGeom prst="rect">
            <a:avLst/>
          </a:prstGeom>
        </p:spPr>
        <p:txBody>
          <a:bodyPr vert="horz" wrap="square" lIns="91440" tIns="45720" rIns="91440" bIns="45720" numCol="1" anchor="t" anchorCtr="0" compatLnSpc="1">
            <a:prstTxWarp prst="textNoShape">
              <a:avLst/>
            </a:prstTxWarp>
          </a:bodyPr>
          <a:lstStyle>
            <a:lvl1pPr algn="r">
              <a:defRPr sz="1000">
                <a:solidFill>
                  <a:srgbClr val="000000"/>
                </a:solidFill>
                <a:latin typeface="Verdana" pitchFamily="34" charset="0"/>
              </a:defRPr>
            </a:lvl1pPr>
          </a:lstStyle>
          <a:p>
            <a:fld id="{E7D4EEBA-4E9D-4D34-AFDF-D0F046E89C7E}" type="slidenum">
              <a:rPr lang="en-US"/>
              <a:pPr/>
              <a:t>‹#›</a:t>
            </a:fld>
            <a:endParaRPr 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4"/>
          <p:cNvGrpSpPr>
            <a:grpSpLocks/>
          </p:cNvGrpSpPr>
          <p:nvPr/>
        </p:nvGrpSpPr>
        <p:grpSpPr bwMode="auto">
          <a:xfrm rot="5400000">
            <a:off x="6286500" y="5295900"/>
            <a:ext cx="1447800" cy="1219200"/>
            <a:chOff x="7467600" y="152400"/>
            <a:chExt cx="1447800" cy="1219200"/>
          </a:xfrm>
        </p:grpSpPr>
        <p:grpSp>
          <p:nvGrpSpPr>
            <p:cNvPr id="5" name="Group 6"/>
            <p:cNvGrpSpPr>
              <a:grpSpLocks/>
            </p:cNvGrpSpPr>
            <p:nvPr userDrawn="1"/>
          </p:nvGrpSpPr>
          <p:grpSpPr bwMode="auto">
            <a:xfrm>
              <a:off x="7467600" y="152400"/>
              <a:ext cx="1447800" cy="1219200"/>
              <a:chOff x="7467600" y="152400"/>
              <a:chExt cx="1447800" cy="1219200"/>
            </a:xfrm>
          </p:grpSpPr>
          <p:sp>
            <p:nvSpPr>
              <p:cNvPr id="7" name="Rounded Rectangle 7"/>
              <p:cNvSpPr/>
              <p:nvPr userDrawn="1"/>
            </p:nvSpPr>
            <p:spPr>
              <a:xfrm>
                <a:off x="8001000" y="152400"/>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ounded Rectangle 8"/>
              <p:cNvSpPr/>
              <p:nvPr userDrawn="1"/>
            </p:nvSpPr>
            <p:spPr>
              <a:xfrm>
                <a:off x="7467600" y="990600"/>
                <a:ext cx="76200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9"/>
              <p:cNvSpPr/>
              <p:nvPr userDrawn="1"/>
            </p:nvSpPr>
            <p:spPr>
              <a:xfrm>
                <a:off x="7848600" y="838200"/>
                <a:ext cx="457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0" name="Rounded Rectangle 10"/>
              <p:cNvSpPr/>
              <p:nvPr userDrawn="1"/>
            </p:nvSpPr>
            <p:spPr>
              <a:xfrm>
                <a:off x="7696200" y="685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ounded Rectangle 11"/>
              <p:cNvSpPr/>
              <p:nvPr userDrawn="1"/>
            </p:nvSpPr>
            <p:spPr>
              <a:xfrm>
                <a:off x="8229600" y="1066800"/>
                <a:ext cx="3048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13" descr="PEO Integration Logo copy.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8001000" y="152400"/>
              <a:ext cx="914400" cy="914400"/>
            </a:xfrm>
            <a:prstGeom prst="rect">
              <a:avLst/>
            </a:prstGeom>
            <a:noFill/>
            <a:ln w="9525">
              <a:noFill/>
              <a:miter lim="800000"/>
              <a:headEnd/>
              <a:tailEnd/>
            </a:ln>
          </p:spPr>
        </p:pic>
      </p:grpSp>
      <p:sp>
        <p:nvSpPr>
          <p:cNvPr id="12" name="Rounded Rectangle 12"/>
          <p:cNvSpPr/>
          <p:nvPr/>
        </p:nvSpPr>
        <p:spPr>
          <a:xfrm rot="5400000">
            <a:off x="3924300" y="2933700"/>
            <a:ext cx="5638800" cy="76200"/>
          </a:xfrm>
          <a:prstGeom prst="roundRect">
            <a:avLst/>
          </a:prstGeom>
          <a:solidFill>
            <a:srgbClr val="32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2" name="Vertical Title 1"/>
          <p:cNvSpPr>
            <a:spLocks noGrp="1"/>
          </p:cNvSpPr>
          <p:nvPr>
            <p:ph type="title" orient="vert"/>
          </p:nvPr>
        </p:nvSpPr>
        <p:spPr>
          <a:xfrm>
            <a:off x="6858000" y="274639"/>
            <a:ext cx="1828800" cy="5364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4"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11F07D35-977C-402D-A2A6-A0E3433D6A94}"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6"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7"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8"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5"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6"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8"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9"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6431CD16-87C7-49FA-98ED-8E4D85B93D38}"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3" name="Content Placeholder 2"/>
          <p:cNvSpPr>
            <a:spLocks noGrp="1"/>
          </p:cNvSpPr>
          <p:nvPr>
            <p:ph sz="half" idx="1"/>
          </p:nvPr>
        </p:nvSpPr>
        <p:spPr>
          <a:xfrm>
            <a:off x="6858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8"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DD213CE6-06D7-4D45-A4C7-982792AC5007}"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2" name="Title 1"/>
          <p:cNvSpPr>
            <a:spLocks noGrp="1"/>
          </p:cNvSpPr>
          <p:nvPr>
            <p:ph type="title"/>
          </p:nvPr>
        </p:nvSpPr>
        <p:spPr>
          <a:xfrm>
            <a:off x="708245" y="1410475"/>
            <a:ext cx="7772400" cy="1362075"/>
          </a:xfrm>
        </p:spPr>
        <p:txBody>
          <a:bodyPr anchor="t"/>
          <a:lstStyle>
            <a:lvl1pPr algn="ctr">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246" y="376482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 name="Group 23"/>
          <p:cNvGrpSpPr>
            <a:grpSpLocks/>
          </p:cNvGrpSpPr>
          <p:nvPr userDrawn="1"/>
        </p:nvGrpSpPr>
        <p:grpSpPr bwMode="auto">
          <a:xfrm>
            <a:off x="0" y="-4763"/>
            <a:ext cx="9144000" cy="868363"/>
            <a:chOff x="0" y="-13618"/>
            <a:chExt cx="9144000" cy="868583"/>
          </a:xfrm>
        </p:grpSpPr>
        <p:sp>
          <p:nvSpPr>
            <p:cNvPr id="3"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4"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 name="Group 8"/>
            <p:cNvGrpSpPr>
              <a:grpSpLocks/>
            </p:cNvGrpSpPr>
            <p:nvPr/>
          </p:nvGrpSpPr>
          <p:grpSpPr bwMode="auto">
            <a:xfrm>
              <a:off x="3383280" y="624308"/>
              <a:ext cx="5760720" cy="137162"/>
              <a:chOff x="192" y="1023"/>
              <a:chExt cx="5376" cy="96"/>
            </a:xfrm>
          </p:grpSpPr>
          <p:sp>
            <p:nvSpPr>
              <p:cNvPr id="11"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6" name="Group 9"/>
            <p:cNvGrpSpPr>
              <a:grpSpLocks/>
            </p:cNvGrpSpPr>
            <p:nvPr userDrawn="1"/>
          </p:nvGrpSpPr>
          <p:grpSpPr bwMode="auto">
            <a:xfrm>
              <a:off x="0" y="628358"/>
              <a:ext cx="1544761" cy="140020"/>
              <a:chOff x="192" y="1017"/>
              <a:chExt cx="5374" cy="98"/>
            </a:xfrm>
          </p:grpSpPr>
          <p:sp>
            <p:nvSpPr>
              <p:cNvPr id="9" name="Rectangle 8"/>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0" name="Rectangle 9"/>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7"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8"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3"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4"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5"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6" name="Date Placeholder 3"/>
          <p:cNvSpPr>
            <a:spLocks noGrp="1"/>
          </p:cNvSpPr>
          <p:nvPr>
            <p:ph type="dt" sz="half" idx="10"/>
          </p:nvPr>
        </p:nvSpPr>
        <p:spPr/>
        <p:txBody>
          <a:bodyPr/>
          <a:lstStyle>
            <a:lvl1pPr>
              <a:defRPr/>
            </a:lvl1pPr>
          </a:lstStyle>
          <a:p>
            <a:pPr>
              <a:defRPr/>
            </a:pPr>
            <a:endParaRPr 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27BFB3-5ACD-40AE-9693-47CB267B96D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1D22A3D-5939-471F-BFFA-336E4C9D358B}" type="slidenum">
              <a:rPr lang="en-US"/>
              <a:pPr>
                <a:defRPr/>
              </a:pPr>
              <a:t>‹#›</a:t>
            </a:fld>
            <a:endParaRPr 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1E29E33-2ED4-435D-A7B4-2AC146887B8D}" type="slidenum">
              <a:rPr lang="en-US"/>
              <a:pPr>
                <a:defRPr/>
              </a:pPr>
              <a:t>‹#›</a:t>
            </a:fld>
            <a:endParaRPr 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482631-5FB4-42DA-987C-9F8A0581311F}" type="slidenum">
              <a:rPr lang="en-US"/>
              <a:pPr>
                <a:defRPr/>
              </a:pPr>
              <a:t>‹#›</a:t>
            </a:fld>
            <a:endParaRPr lang="en-US"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3A5927A-B82B-4216-8B61-1FD34C9D5BB1}" type="slidenum">
              <a:rPr lang="en-US"/>
              <a:pPr>
                <a:defRPr/>
              </a:pPr>
              <a:t>‹#›</a:t>
            </a:fld>
            <a:endParaRPr 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BC88A8-C852-4CEB-8B77-AC3C0FA3183A}" type="slidenum">
              <a:rPr lang="en-US"/>
              <a:pPr>
                <a:defRPr/>
              </a:pPr>
              <a:t>‹#›</a:t>
            </a:fld>
            <a:endParaRPr 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2FCA443-F6F5-426B-8872-C1E74670208C}" type="slidenum">
              <a:rPr lang="en-US"/>
              <a:pPr>
                <a:defRPr/>
              </a:pPr>
              <a:t>‹#›</a:t>
            </a:fld>
            <a:endParaRPr 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90B75D4-E2B4-4C99-86E8-3ED95FBCB1E5}" type="slidenum">
              <a:rPr lang="en-US"/>
              <a:pPr>
                <a:defRPr/>
              </a:pPr>
              <a:t>‹#›</a:t>
            </a:fld>
            <a:endParaRPr 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4604D9-7FF8-4A1B-BC12-07237085E7E8}" type="slidenum">
              <a:rPr lang="en-US"/>
              <a:pPr>
                <a:defRPr/>
              </a:pPr>
              <a:t>‹#›</a:t>
            </a:fld>
            <a:endParaRPr 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F92E9F9-AE10-48D0-A639-5A9F53FCEC80}" type="slidenum">
              <a:rPr lang="en-US"/>
              <a:pPr>
                <a:defRPr/>
              </a:pPr>
              <a:t>‹#›</a:t>
            </a:fld>
            <a:endParaRPr 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809A113-695F-497F-B215-BA7BAA7A5ED8}"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432550" y="381000"/>
            <a:ext cx="1924050" cy="5799138"/>
          </a:xfrm>
          <a:prstGeom prst="rect">
            <a:avLst/>
          </a:prstGeo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660400" y="381000"/>
            <a:ext cx="5619750" cy="5799138"/>
          </a:xfrm>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C7FC11-7C4E-432D-83DA-6D178B10982C}" type="slidenum">
              <a:rPr lang="en-US"/>
              <a:pPr>
                <a:defRPr/>
              </a:pPr>
              <a:t>‹#›</a:t>
            </a:fld>
            <a:endParaRPr 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3" name="Rectangle 2"/>
          <p:cNvSpPr txBox="1">
            <a:spLocks noChangeArrowheads="1"/>
          </p:cNvSpPr>
          <p:nvPr userDrawn="1"/>
        </p:nvSpPr>
        <p:spPr bwMode="auto">
          <a:xfrm>
            <a:off x="8593138" y="6681788"/>
            <a:ext cx="533400" cy="152400"/>
          </a:xfrm>
          <a:prstGeom prst="rect">
            <a:avLst/>
          </a:prstGeom>
          <a:noFill/>
          <a:ln w="9525">
            <a:noFill/>
            <a:miter lim="800000"/>
            <a:headEnd/>
            <a:tailEnd/>
          </a:ln>
        </p:spPr>
        <p:txBody>
          <a:bodyPr anchor="ctr"/>
          <a:lstStyle/>
          <a:p>
            <a:pPr algn="r">
              <a:defRPr/>
            </a:pPr>
            <a:fld id="{FC220B53-C6FA-4270-83DF-2A444B0D2E63}" type="slidenum">
              <a:rPr lang="en-US" sz="1200">
                <a:solidFill>
                  <a:srgbClr val="000000"/>
                </a:solidFill>
              </a:rPr>
              <a:pPr algn="r">
                <a:defRPr/>
              </a:pPr>
              <a:t>‹#›</a:t>
            </a:fld>
            <a:endParaRPr lang="en-US" sz="1200" dirty="0">
              <a:solidFill>
                <a:srgbClr val="000000"/>
              </a:solidFill>
            </a:endParaRPr>
          </a:p>
        </p:txBody>
      </p:sp>
      <p:grpSp>
        <p:nvGrpSpPr>
          <p:cNvPr id="4" name="Group 23"/>
          <p:cNvGrpSpPr>
            <a:grpSpLocks/>
          </p:cNvGrpSpPr>
          <p:nvPr userDrawn="1"/>
        </p:nvGrpSpPr>
        <p:grpSpPr bwMode="auto">
          <a:xfrm>
            <a:off x="0" y="-4763"/>
            <a:ext cx="9144000" cy="781051"/>
            <a:chOff x="0" y="-13618"/>
            <a:chExt cx="9144000" cy="781996"/>
          </a:xfrm>
        </p:grpSpPr>
        <p:pic>
          <p:nvPicPr>
            <p:cNvPr id="5"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6" name="Group 8"/>
            <p:cNvGrpSpPr>
              <a:grpSpLocks/>
            </p:cNvGrpSpPr>
            <p:nvPr/>
          </p:nvGrpSpPr>
          <p:grpSpPr bwMode="auto">
            <a:xfrm>
              <a:off x="3383280" y="624313"/>
              <a:ext cx="5760720" cy="140020"/>
              <a:chOff x="192" y="1023"/>
              <a:chExt cx="5376" cy="98"/>
            </a:xfrm>
          </p:grpSpPr>
          <p:sp>
            <p:nvSpPr>
              <p:cNvPr id="12" name="Rectangle 9"/>
              <p:cNvSpPr>
                <a:spLocks noChangeArrowheads="1"/>
              </p:cNvSpPr>
              <p:nvPr/>
            </p:nvSpPr>
            <p:spPr bwMode="auto">
              <a:xfrm>
                <a:off x="192" y="1023"/>
                <a:ext cx="5376"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p:nvSpPr>
            <p:spPr bwMode="auto">
              <a:xfrm>
                <a:off x="192" y="1072"/>
                <a:ext cx="5376"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7" name="Group 9"/>
            <p:cNvGrpSpPr>
              <a:grpSpLocks/>
            </p:cNvGrpSpPr>
            <p:nvPr userDrawn="1"/>
          </p:nvGrpSpPr>
          <p:grpSpPr bwMode="auto">
            <a:xfrm>
              <a:off x="0" y="628358"/>
              <a:ext cx="1544761" cy="140020"/>
              <a:chOff x="192" y="1017"/>
              <a:chExt cx="5374" cy="98"/>
            </a:xfrm>
          </p:grpSpPr>
          <p:sp>
            <p:nvSpPr>
              <p:cNvPr id="10"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1"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8" name="Rectangle 16"/>
            <p:cNvSpPr>
              <a:spLocks noChangeArrowheads="1"/>
            </p:cNvSpPr>
            <p:nvPr/>
          </p:nvSpPr>
          <p:spPr bwMode="auto">
            <a:xfrm>
              <a:off x="3062288" y="-13618"/>
              <a:ext cx="6080125" cy="640537"/>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latin typeface="Calibri" pitchFamily="34" charset="0"/>
              </a:endParaRPr>
            </a:p>
          </p:txBody>
        </p:sp>
        <p:sp>
          <p:nvSpPr>
            <p:cNvPr id="9" name="Rectangle 18"/>
            <p:cNvSpPr>
              <a:spLocks noChangeArrowheads="1"/>
            </p:cNvSpPr>
            <p:nvPr/>
          </p:nvSpPr>
          <p:spPr bwMode="auto">
            <a:xfrm>
              <a:off x="454025" y="-8849"/>
              <a:ext cx="3763963" cy="640537"/>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4" name="Text Box 28"/>
          <p:cNvSpPr txBox="1">
            <a:spLocks noChangeArrowheads="1"/>
          </p:cNvSpPr>
          <p:nvPr userDrawn="1"/>
        </p:nvSpPr>
        <p:spPr bwMode="auto">
          <a:xfrm>
            <a:off x="2787650" y="57150"/>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5"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Group 23"/>
          <p:cNvGrpSpPr>
            <a:grpSpLocks/>
          </p:cNvGrpSpPr>
          <p:nvPr userDrawn="1"/>
        </p:nvGrpSpPr>
        <p:grpSpPr bwMode="auto">
          <a:xfrm>
            <a:off x="0" y="-4763"/>
            <a:ext cx="9144000" cy="868363"/>
            <a:chOff x="0" y="-13618"/>
            <a:chExt cx="9144000" cy="868583"/>
          </a:xfrm>
        </p:grpSpPr>
        <p:sp>
          <p:nvSpPr>
            <p:cNvPr id="3"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4"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 name="Group 8"/>
            <p:cNvGrpSpPr>
              <a:grpSpLocks/>
            </p:cNvGrpSpPr>
            <p:nvPr/>
          </p:nvGrpSpPr>
          <p:grpSpPr bwMode="auto">
            <a:xfrm>
              <a:off x="3383280" y="624308"/>
              <a:ext cx="5760720" cy="137162"/>
              <a:chOff x="192" y="1023"/>
              <a:chExt cx="5376" cy="96"/>
            </a:xfrm>
          </p:grpSpPr>
          <p:sp>
            <p:nvSpPr>
              <p:cNvPr id="11"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2"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6" name="Group 9"/>
            <p:cNvGrpSpPr>
              <a:grpSpLocks/>
            </p:cNvGrpSpPr>
            <p:nvPr userDrawn="1"/>
          </p:nvGrpSpPr>
          <p:grpSpPr bwMode="auto">
            <a:xfrm>
              <a:off x="0" y="628358"/>
              <a:ext cx="1544761" cy="140020"/>
              <a:chOff x="192" y="1017"/>
              <a:chExt cx="5374" cy="98"/>
            </a:xfrm>
          </p:grpSpPr>
          <p:sp>
            <p:nvSpPr>
              <p:cNvPr id="9"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0"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7"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8"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3" name="Text Box 28"/>
          <p:cNvSpPr txBox="1">
            <a:spLocks noChangeArrowheads="1"/>
          </p:cNvSpPr>
          <p:nvPr userDrawn="1"/>
        </p:nvSpPr>
        <p:spPr bwMode="auto">
          <a:xfrm>
            <a:off x="2667000" y="0"/>
            <a:ext cx="1490663" cy="244475"/>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4" name="Date Placeholder 3"/>
          <p:cNvSpPr txBox="1">
            <a:spLocks/>
          </p:cNvSpPr>
          <p:nvPr userDrawn="1"/>
        </p:nvSpPr>
        <p:spPr>
          <a:xfrm>
            <a:off x="-3175" y="6664325"/>
            <a:ext cx="2133600" cy="182563"/>
          </a:xfrm>
          <a:prstGeom prst="rect">
            <a:avLst/>
          </a:prstGeom>
        </p:spPr>
        <p:txBody>
          <a:bodyPr/>
          <a:lstStyle>
            <a:lvl1pPr>
              <a:defRPr sz="900">
                <a:solidFill>
                  <a:srgbClr val="808080"/>
                </a:solidFill>
                <a:latin typeface="Arial" charset="0"/>
              </a:defRPr>
            </a:lvl1pPr>
          </a:lstStyle>
          <a:p>
            <a:pPr fontAlgn="auto">
              <a:spcBef>
                <a:spcPts val="0"/>
              </a:spcBef>
              <a:spcAft>
                <a:spcPts val="0"/>
              </a:spcAft>
              <a:defRPr/>
            </a:pPr>
            <a:fld id="{CE8BFB3E-D59C-4699-90D6-DB67585E69F4}" type="datetime8">
              <a:rPr lang="en-US" smtClean="0"/>
              <a:pPr fontAlgn="auto">
                <a:spcBef>
                  <a:spcPts val="0"/>
                </a:spcBef>
                <a:spcAft>
                  <a:spcPts val="0"/>
                </a:spcAft>
                <a:defRPr/>
              </a:pPr>
              <a:t>7/29/2014 9:32 PM</a:t>
            </a:fld>
            <a:endParaRPr lang="en-US" dirty="0"/>
          </a:p>
        </p:txBody>
      </p:sp>
      <p:sp>
        <p:nvSpPr>
          <p:cNvPr id="15"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6" name="Slide Number Placeholder 4"/>
          <p:cNvSpPr txBox="1">
            <a:spLocks/>
          </p:cNvSpPr>
          <p:nvPr userDrawn="1"/>
        </p:nvSpPr>
        <p:spPr>
          <a:xfrm>
            <a:off x="7010400" y="6657975"/>
            <a:ext cx="2133600" cy="182563"/>
          </a:xfrm>
          <a:prstGeom prst="rect">
            <a:avLst/>
          </a:prstGeom>
        </p:spPr>
        <p:txBody>
          <a:bodyPr/>
          <a:lstStyle>
            <a:lvl1pPr algn="r">
              <a:defRPr sz="900">
                <a:solidFill>
                  <a:srgbClr val="FFFFFF">
                    <a:lumMod val="50000"/>
                  </a:srgbClr>
                </a:solidFill>
                <a:latin typeface="Arial" charset="0"/>
              </a:defRPr>
            </a:lvl1pPr>
          </a:lstStyle>
          <a:p>
            <a:pPr fontAlgn="auto">
              <a:spcBef>
                <a:spcPts val="0"/>
              </a:spcBef>
              <a:spcAft>
                <a:spcPts val="0"/>
              </a:spcAft>
              <a:defRPr/>
            </a:pPr>
            <a:fld id="{696178E1-1B43-4A9B-A4B5-D78EF0BDC22F}" type="slidenum">
              <a:rPr lang="en-US" smtClean="0"/>
              <a:pPr fontAlgn="auto">
                <a:spcBef>
                  <a:spcPts val="0"/>
                </a:spcBef>
                <a:spcAft>
                  <a:spcPts val="0"/>
                </a:spcAft>
                <a:defRPr/>
              </a:pPr>
              <a:t>‹#›</a:t>
            </a:fld>
            <a:endParaRPr lang="en-US" dirty="0"/>
          </a:p>
        </p:txBody>
      </p:sp>
      <p:sp>
        <p:nvSpPr>
          <p:cNvPr id="17" name="Rectangle 12"/>
          <p:cNvSpPr>
            <a:spLocks noChangeArrowheads="1"/>
          </p:cNvSpPr>
          <p:nvPr userDrawn="1"/>
        </p:nvSpPr>
        <p:spPr bwMode="auto">
          <a:xfrm>
            <a:off x="5419725" y="6608763"/>
            <a:ext cx="3292475" cy="276225"/>
          </a:xfrm>
          <a:prstGeom prst="rect">
            <a:avLst/>
          </a:prstGeom>
          <a:noFill/>
          <a:ln w="9525" algn="ctr">
            <a:noFill/>
            <a:miter lim="800000"/>
            <a:headEnd/>
            <a:tailEnd/>
          </a:ln>
        </p:spPr>
        <p:txBody>
          <a:bodyPr wrap="none">
            <a:spAutoFit/>
          </a:bodyPr>
          <a:lstStyle/>
          <a:p>
            <a:pPr algn="ctr">
              <a:defRPr/>
            </a:pPr>
            <a:r>
              <a:rPr lang="en-US" sz="1200" b="1" i="1" dirty="0">
                <a:solidFill>
                  <a:srgbClr val="000000"/>
                </a:solidFill>
              </a:rPr>
              <a:t>LandWarNet/ Battle Command Directorate</a:t>
            </a:r>
          </a:p>
        </p:txBody>
      </p:sp>
      <p:sp>
        <p:nvSpPr>
          <p:cNvPr id="18" name="TextBox 14"/>
          <p:cNvSpPr txBox="1">
            <a:spLocks noChangeArrowheads="1"/>
          </p:cNvSpPr>
          <p:nvPr userDrawn="1"/>
        </p:nvSpPr>
        <p:spPr bwMode="auto">
          <a:xfrm>
            <a:off x="3309938" y="5522913"/>
            <a:ext cx="184150" cy="461962"/>
          </a:xfrm>
          <a:prstGeom prst="rect">
            <a:avLst/>
          </a:prstGeom>
          <a:noFill/>
          <a:ln w="9525">
            <a:noFill/>
            <a:miter lim="800000"/>
            <a:headEnd/>
            <a:tailEnd/>
          </a:ln>
        </p:spPr>
        <p:txBody>
          <a:bodyPr wrap="none">
            <a:spAutoFit/>
          </a:bodyPr>
          <a:lstStyle/>
          <a:p>
            <a:pPr>
              <a:defRPr/>
            </a:pPr>
            <a:endParaRPr lang="en-US" dirty="0">
              <a:solidFill>
                <a:srgbClr val="000000"/>
              </a:solidFill>
            </a:endParaRPr>
          </a:p>
        </p:txBody>
      </p:sp>
      <p:sp>
        <p:nvSpPr>
          <p:cNvPr id="19"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20" name="Text Box 19"/>
          <p:cNvSpPr txBox="1">
            <a:spLocks noChangeArrowheads="1"/>
          </p:cNvSpPr>
          <p:nvPr userDrawn="1"/>
        </p:nvSpPr>
        <p:spPr bwMode="auto">
          <a:xfrm>
            <a:off x="4252913" y="0"/>
            <a:ext cx="4891087" cy="954088"/>
          </a:xfrm>
          <a:prstGeom prst="rect">
            <a:avLst/>
          </a:prstGeom>
          <a:noFill/>
          <a:ln w="9525">
            <a:noFill/>
            <a:miter lim="800000"/>
            <a:headEnd/>
            <a:tailEnd/>
          </a:ln>
        </p:spPr>
        <p:txBody>
          <a:bodyPr lIns="91432" tIns="45716" rIns="91432" bIns="45716">
            <a:spAutoFit/>
          </a:bodyPr>
          <a:lstStyle/>
          <a:p>
            <a:pPr algn="ctr" fontAlgn="auto">
              <a:spcBef>
                <a:spcPts val="0"/>
              </a:spcBef>
              <a:spcAft>
                <a:spcPts val="0"/>
              </a:spcAft>
              <a:defRPr/>
            </a:pPr>
            <a:endParaRPr lang="en-US" sz="2800" b="1" dirty="0">
              <a:solidFill>
                <a:prstClr val="white"/>
              </a:solidFill>
              <a:effectLst>
                <a:outerShdw blurRad="38100" dist="38100" dir="2700000" algn="tl">
                  <a:srgbClr val="C0C0C0"/>
                </a:outerShdw>
              </a:effectLst>
            </a:endParaRPr>
          </a:p>
          <a:p>
            <a:pPr algn="ctr" fontAlgn="auto">
              <a:spcBef>
                <a:spcPts val="0"/>
              </a:spcBef>
              <a:spcAft>
                <a:spcPts val="0"/>
              </a:spcAft>
              <a:defRPr/>
            </a:pPr>
            <a:endParaRPr lang="en-US" sz="2800" b="1" dirty="0">
              <a:solidFill>
                <a:prstClr val="white"/>
              </a:solidFill>
              <a:effectLst>
                <a:outerShdw blurRad="38100" dist="38100" dir="2700000" algn="tl">
                  <a:srgbClr val="C0C0C0"/>
                </a:outerShdw>
              </a:effectLst>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4"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66CB8060-0DB9-44C9-A65A-568C2641EB2F}"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6"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7"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8"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5"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6"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8"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9"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B6C7E95E-FA05-4C03-B569-CD7001B28967}"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3" name="Content Placeholder 2"/>
          <p:cNvSpPr>
            <a:spLocks noGrp="1"/>
          </p:cNvSpPr>
          <p:nvPr>
            <p:ph sz="half" idx="1"/>
          </p:nvPr>
        </p:nvSpPr>
        <p:spPr>
          <a:xfrm>
            <a:off x="6858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8"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F1008E7B-0061-4B0A-9639-26A1705D9278}"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2" name="Title 1"/>
          <p:cNvSpPr>
            <a:spLocks noGrp="1"/>
          </p:cNvSpPr>
          <p:nvPr>
            <p:ph type="title"/>
          </p:nvPr>
        </p:nvSpPr>
        <p:spPr>
          <a:xfrm>
            <a:off x="708245" y="1410475"/>
            <a:ext cx="7772400" cy="1362075"/>
          </a:xfrm>
        </p:spPr>
        <p:txBody>
          <a:bodyPr anchor="t"/>
          <a:lstStyle>
            <a:lvl1pPr algn="ctr">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246" y="376482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 name="Group 23"/>
          <p:cNvGrpSpPr>
            <a:grpSpLocks/>
          </p:cNvGrpSpPr>
          <p:nvPr userDrawn="1"/>
        </p:nvGrpSpPr>
        <p:grpSpPr bwMode="auto">
          <a:xfrm>
            <a:off x="0" y="-4763"/>
            <a:ext cx="9144000" cy="868363"/>
            <a:chOff x="0" y="-13618"/>
            <a:chExt cx="9144000" cy="868583"/>
          </a:xfrm>
        </p:grpSpPr>
        <p:sp>
          <p:nvSpPr>
            <p:cNvPr id="3"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4"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 name="Group 8"/>
            <p:cNvGrpSpPr>
              <a:grpSpLocks/>
            </p:cNvGrpSpPr>
            <p:nvPr/>
          </p:nvGrpSpPr>
          <p:grpSpPr bwMode="auto">
            <a:xfrm>
              <a:off x="3383280" y="624308"/>
              <a:ext cx="5760720" cy="137162"/>
              <a:chOff x="192" y="1023"/>
              <a:chExt cx="5376" cy="96"/>
            </a:xfrm>
          </p:grpSpPr>
          <p:sp>
            <p:nvSpPr>
              <p:cNvPr id="11"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6" name="Group 9"/>
            <p:cNvGrpSpPr>
              <a:grpSpLocks/>
            </p:cNvGrpSpPr>
            <p:nvPr userDrawn="1"/>
          </p:nvGrpSpPr>
          <p:grpSpPr bwMode="auto">
            <a:xfrm>
              <a:off x="0" y="628358"/>
              <a:ext cx="1544761" cy="140020"/>
              <a:chOff x="192" y="1017"/>
              <a:chExt cx="5374" cy="98"/>
            </a:xfrm>
          </p:grpSpPr>
          <p:sp>
            <p:nvSpPr>
              <p:cNvPr id="9" name="Rectangle 8"/>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0" name="Rectangle 9"/>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7"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8"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3"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4"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5"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6" name="Date Placeholder 3"/>
          <p:cNvSpPr>
            <a:spLocks noGrp="1"/>
          </p:cNvSpPr>
          <p:nvPr>
            <p:ph type="dt" sz="half" idx="10"/>
          </p:nvPr>
        </p:nvSpPr>
        <p:spPr/>
        <p:txBody>
          <a:bodyPr/>
          <a:lstStyle>
            <a:lvl1pPr>
              <a:defRPr/>
            </a:lvl1pPr>
          </a:lstStyle>
          <a:p>
            <a:pPr>
              <a:defRPr/>
            </a:pPr>
            <a:endParaRPr 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F802E2B-3C3E-431D-97AA-193C8A4ADA7F}" type="slidenum">
              <a:rPr lang="en-US"/>
              <a:pPr>
                <a:defRPr/>
              </a:pPr>
              <a:t>‹#›</a:t>
            </a:fld>
            <a:endParaRPr 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endParaRPr lang="en-US" dirty="0"/>
          </a:p>
        </p:txBody>
      </p:sp>
      <p:sp>
        <p:nvSpPr>
          <p:cNvPr id="9219"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endParaRPr lang="en-US" dirty="0"/>
          </a:p>
        </p:txBody>
      </p:sp>
      <p:sp>
        <p:nvSpPr>
          <p:cNvPr id="9220" name="Rectangle 4"/>
          <p:cNvSpPr>
            <a:spLocks noGrp="1" noChangeArrowheads="1"/>
          </p:cNvSpPr>
          <p:nvPr>
            <p:ph type="subTitle" idx="1" hasCustomPrompt="1"/>
          </p:nvPr>
        </p:nvSpPr>
        <p:spPr>
          <a:xfrm>
            <a:off x="2255838" y="4189413"/>
            <a:ext cx="4602162" cy="763587"/>
          </a:xfrm>
        </p:spPr>
        <p:txBody>
          <a:bodyPr anchor="t" anchorCtr="0"/>
          <a:lstStyle>
            <a:lvl1pPr marL="0" indent="0">
              <a:buFont typeface="Monotype Sorts" pitchFamily="2" charset="2"/>
              <a:buNone/>
              <a:defRPr b="0">
                <a:latin typeface="+mn-lt"/>
              </a:defRPr>
            </a:lvl1pPr>
          </a:lstStyle>
          <a:p>
            <a:r>
              <a:rPr lang="en-US" altLang="en-US" dirty="0" smtClean="0"/>
              <a:t>Click to enter subtitle here</a:t>
            </a:r>
            <a:endParaRPr lang="en-US" altLang="en-US" dirty="0"/>
          </a:p>
        </p:txBody>
      </p:sp>
      <p:pic>
        <p:nvPicPr>
          <p:cNvPr id="9223"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6418262"/>
            <a:ext cx="1158875" cy="363538"/>
          </a:xfrm>
          <a:prstGeom prst="rect">
            <a:avLst/>
          </a:prstGeom>
          <a:noFill/>
        </p:spPr>
      </p:pic>
      <p:sp>
        <p:nvSpPr>
          <p:cNvPr id="9224" name="Rectangle 8"/>
          <p:cNvSpPr>
            <a:spLocks noGrp="1" noChangeArrowheads="1"/>
          </p:cNvSpPr>
          <p:nvPr>
            <p:ph type="ctrTitle" sz="quarter" hasCustomPrompt="1"/>
          </p:nvPr>
        </p:nvSpPr>
        <p:spPr>
          <a:xfrm>
            <a:off x="2209800" y="2286000"/>
            <a:ext cx="6477000" cy="1143000"/>
          </a:xfrm>
          <a:prstGeom prst="rect">
            <a:avLst/>
          </a:prstGeom>
        </p:spPr>
        <p:txBody>
          <a:bodyPr anchor="ctr"/>
          <a:lstStyle>
            <a:lvl1pPr>
              <a:lnSpc>
                <a:spcPts val="3800"/>
              </a:lnSpc>
              <a:defRPr sz="4000" baseline="0">
                <a:solidFill>
                  <a:srgbClr val="000099"/>
                </a:solidFill>
              </a:defRPr>
            </a:lvl1pPr>
          </a:lstStyle>
          <a:p>
            <a:r>
              <a:rPr lang="en-US" dirty="0" smtClean="0"/>
              <a:t>Title here</a:t>
            </a:r>
            <a:endParaRPr lang="en-US" dirty="0"/>
          </a:p>
        </p:txBody>
      </p:sp>
      <p:sp>
        <p:nvSpPr>
          <p:cNvPr id="9226" name="Text Box 10"/>
          <p:cNvSpPr txBox="1">
            <a:spLocks noChangeArrowheads="1"/>
          </p:cNvSpPr>
          <p:nvPr/>
        </p:nvSpPr>
        <p:spPr bwMode="auto">
          <a:xfrm>
            <a:off x="7035619" y="6596063"/>
            <a:ext cx="1955985" cy="184666"/>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600" b="0" dirty="0"/>
              <a:t>© </a:t>
            </a:r>
            <a:r>
              <a:rPr lang="en-US" altLang="en-US" sz="600" b="0" dirty="0" smtClean="0"/>
              <a:t>2010 The </a:t>
            </a:r>
            <a:r>
              <a:rPr lang="en-US" altLang="en-US" sz="600" b="0" dirty="0"/>
              <a:t>MITRE Corporation. All rights reserved.</a:t>
            </a:r>
            <a:endParaRPr lang="en-US" altLang="en-US" sz="700" b="0" dirty="0"/>
          </a:p>
        </p:txBody>
      </p:sp>
      <p:sp>
        <p:nvSpPr>
          <p:cNvPr id="10" name="Rectangle 9"/>
          <p:cNvSpPr/>
          <p:nvPr/>
        </p:nvSpPr>
        <p:spPr>
          <a:xfrm>
            <a:off x="3804803" y="6535579"/>
            <a:ext cx="1534394"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For Internal MITRE Use</a:t>
            </a:r>
            <a:endParaRPr lang="en-US" sz="1000" b="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1295400"/>
            <a:ext cx="7696200" cy="4884738"/>
          </a:xfrm>
        </p:spPr>
        <p:txBody>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itle 7"/>
          <p:cNvSpPr>
            <a:spLocks noGrp="1"/>
          </p:cNvSpPr>
          <p:nvPr>
            <p:ph type="title" hasCustomPrompt="1"/>
          </p:nvPr>
        </p:nvSpPr>
        <p:spPr/>
        <p:txBody>
          <a:bodyPr/>
          <a:lstStyle>
            <a:lvl1pPr>
              <a:defRPr baseline="0"/>
            </a:lvl1pPr>
          </a:lstStyle>
          <a:p>
            <a:r>
              <a:rPr lang="en-US" dirty="0" smtClean="0"/>
              <a:t>Click to enter text here</a:t>
            </a:r>
            <a:endParaRPr lang="en-US" dirty="0"/>
          </a:p>
        </p:txBody>
      </p:sp>
      <p:sp>
        <p:nvSpPr>
          <p:cNvPr id="9" name="Slide Number Placeholder 8"/>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5"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D21020C4-D723-4D28-A156-2286CBA961A5}" type="slidenum">
              <a:rPr lang="en-US" sz="1200" smtClean="0">
                <a:solidFill>
                  <a:prstClr val="black"/>
                </a:solidFill>
                <a:latin typeface="+mn-lt"/>
              </a:rPr>
              <a:pPr algn="r" fontAlgn="auto">
                <a:spcBef>
                  <a:spcPts val="0"/>
                </a:spcBef>
                <a:spcAft>
                  <a:spcPts val="0"/>
                </a:spcAft>
                <a:defRPr/>
              </a:pPr>
              <a:t>‹#›</a:t>
            </a:fld>
            <a:endParaRPr lang="en-US" sz="1200" dirty="0">
              <a:solidFill>
                <a:prstClr val="black"/>
              </a:solidFill>
              <a:latin typeface="+mn-lt"/>
            </a:endParaRPr>
          </a:p>
        </p:txBody>
      </p:sp>
      <p:sp>
        <p:nvSpPr>
          <p:cNvPr id="2" name="Title 1"/>
          <p:cNvSpPr>
            <a:spLocks noGrp="1"/>
          </p:cNvSpPr>
          <p:nvPr>
            <p:ph type="title"/>
          </p:nvPr>
        </p:nvSpPr>
        <p:spPr>
          <a:xfrm>
            <a:off x="708245" y="1410475"/>
            <a:ext cx="7772400" cy="1362075"/>
          </a:xfrm>
        </p:spPr>
        <p:txBody>
          <a:bodyPr anchor="t"/>
          <a:lstStyle>
            <a:lvl1pPr algn="ctr">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246" y="376482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505325"/>
            <a:ext cx="7772400" cy="1362075"/>
          </a:xfrm>
          <a:prstGeom prst="rect">
            <a:avLst/>
          </a:prstGeom>
        </p:spPr>
        <p:txBody>
          <a:bodyPr anchor="t" anchorCtr="0"/>
          <a:lstStyle>
            <a:lvl1pPr algn="l">
              <a:lnSpc>
                <a:spcPts val="3400"/>
              </a:lnSpc>
              <a:defRPr sz="4000" b="1" cap="none"/>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enter text</a:t>
            </a:r>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pPr/>
              <a:t>‹#›</a:t>
            </a:fld>
            <a:endParaRPr 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604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5847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
        <p:nvSpPr>
          <p:cNvPr id="8" name="Title 7"/>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90" y="1535113"/>
            <a:ext cx="38114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1535113"/>
            <a:ext cx="38892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2"/>
          <p:cNvSpPr>
            <a:spLocks noGrp="1"/>
          </p:cNvSpPr>
          <p:nvPr>
            <p:ph sz="half" idx="12" hasCustomPrompt="1"/>
          </p:nvPr>
        </p:nvSpPr>
        <p:spPr>
          <a:xfrm>
            <a:off x="685800" y="2201862"/>
            <a:ext cx="38100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13" hasCustomPrompt="1"/>
          </p:nvPr>
        </p:nvSpPr>
        <p:spPr>
          <a:xfrm>
            <a:off x="4648200" y="2201862"/>
            <a:ext cx="38862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1"/>
          <p:cNvSpPr>
            <a:spLocks noGrp="1"/>
          </p:cNvSpPr>
          <p:nvPr>
            <p:ph type="sldNum" sz="quarter" idx="14"/>
          </p:nvPr>
        </p:nvSpPr>
        <p:spPr/>
        <p:txBody>
          <a:bodyPr/>
          <a:lstStyle/>
          <a:p>
            <a:fld id="{295008BC-DA31-4D19-837B-EFA4386B05F5}" type="slidenum">
              <a:rPr lang="en-US" smtClean="0"/>
              <a:pPr/>
              <a:t>‹#›</a:t>
            </a:fld>
            <a:endParaRPr lang="en-US" dirty="0"/>
          </a:p>
        </p:txBody>
      </p:sp>
      <p:sp>
        <p:nvSpPr>
          <p:cNvPr id="13" name="Title 12"/>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3008313" cy="749300"/>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685800"/>
            <a:ext cx="5111750" cy="5440363"/>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t" anchorCtr="0"/>
          <a:lstStyle>
            <a:lvl1pPr algn="l">
              <a:defRPr sz="2000" b="1"/>
            </a:lvl1pPr>
          </a:lstStyle>
          <a:p>
            <a:r>
              <a:rPr lang="en-US" dirty="0" smtClean="0"/>
              <a:t>Click To enter text</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432550" y="381000"/>
            <a:ext cx="1924050" cy="5799138"/>
          </a:xfrm>
          <a:prstGeom prst="rect">
            <a:avLst/>
          </a:prstGeo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660400" y="381000"/>
            <a:ext cx="5619750" cy="5799138"/>
          </a:xfrm>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fld id="{295008BC-DA31-4D19-837B-EFA4386B05F5}" type="slidenum">
              <a:rPr lang="en-US" smtClean="0"/>
              <a:pPr/>
              <a:t>‹#›</a:t>
            </a:fld>
            <a:endParaRPr 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629107" y="2568939"/>
            <a:ext cx="4719887"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614478" y="368932"/>
            <a:ext cx="7367518"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sp>
        <p:nvSpPr>
          <p:cNvPr id="12" name="Rectangle 11"/>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sp>
        <p:nvSpPr>
          <p:cNvPr id="10"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482" y="6540145"/>
            <a:ext cx="670505" cy="243820"/>
          </a:xfrm>
          <a:prstGeom prst="rect">
            <a:avLst/>
          </a:prstGeom>
        </p:spPr>
      </p:pic>
      <p:cxnSp>
        <p:nvCxnSpPr>
          <p:cNvPr id="17" name="Straight Connector 16"/>
          <p:cNvCxnSpPr/>
          <p:nvPr/>
        </p:nvCxnSpPr>
        <p:spPr bwMode="auto">
          <a:xfrm>
            <a:off x="694944" y="2441153"/>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4"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4F9F4C23-B544-49ED-804C-74C36FC1BD53}" type="slidenum">
              <a:rPr lang="en-US" sz="1200" smtClean="0">
                <a:solidFill>
                  <a:prstClr val="black"/>
                </a:solidFill>
                <a:latin typeface="+mn-lt"/>
                <a:cs typeface="+mn-cs"/>
              </a:rPr>
              <a:pPr algn="r" fontAlgn="auto">
                <a:spcBef>
                  <a:spcPts val="0"/>
                </a:spcBef>
                <a:spcAft>
                  <a:spcPts val="0"/>
                </a:spcAft>
                <a:defRPr/>
              </a:pPr>
              <a:t>‹#›</a:t>
            </a:fld>
            <a:endParaRPr lang="en-US" sz="1200" dirty="0">
              <a:solidFill>
                <a:prstClr val="black"/>
              </a:solidFill>
              <a:latin typeface="+mn-lt"/>
              <a:cs typeface="+mn-cs"/>
            </a:endParaRPr>
          </a:p>
        </p:txBody>
      </p:sp>
      <p:grpSp>
        <p:nvGrpSpPr>
          <p:cNvPr id="5" name="Group 23"/>
          <p:cNvGrpSpPr>
            <a:grpSpLocks/>
          </p:cNvGrpSpPr>
          <p:nvPr/>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6"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7"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5"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p:cNvSpPr>
            <a:spLocks noGrp="1"/>
          </p:cNvSpPr>
          <p:nvPr>
            <p:ph type="dt" sz="half" idx="10"/>
          </p:nvPr>
        </p:nvSpPr>
        <p:spPr>
          <a:xfrm>
            <a:off x="0" y="6416675"/>
            <a:ext cx="2133600" cy="365125"/>
          </a:xfrm>
        </p:spPr>
        <p:txBody>
          <a:bodyPr/>
          <a:lstStyle>
            <a:lvl1pPr>
              <a:defRPr/>
            </a:lvl1pPr>
          </a:lstStyle>
          <a:p>
            <a:pPr>
              <a:defRPr/>
            </a:pPr>
            <a:endParaRPr 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sp>
        <p:nvSpPr>
          <p:cNvPr id="13" name="TextBox 12"/>
          <p:cNvSpPr txBox="1"/>
          <p:nvPr/>
        </p:nvSpPr>
        <p:spPr>
          <a:xfrm>
            <a:off x="740520" y="106913"/>
            <a:ext cx="8030418" cy="184666"/>
          </a:xfrm>
          <a:prstGeom prst="rect">
            <a:avLst/>
          </a:prstGeom>
          <a:noFill/>
        </p:spPr>
        <p:txBody>
          <a:bodyPr wrap="square" lIns="91440" tIns="0" rIns="0" bIns="0" rtlCol="0">
            <a:spAutoFit/>
          </a:bodyPr>
          <a:lstStyle/>
          <a:p>
            <a:pPr algn="r">
              <a:spcAft>
                <a:spcPts val="600"/>
              </a:spcAft>
            </a:pPr>
            <a:r>
              <a:rPr lang="en-US" sz="1200" i="1" dirty="0" smtClean="0">
                <a:solidFill>
                  <a:schemeClr val="tx2"/>
                </a:solidFill>
                <a:ea typeface="Verdana" pitchFamily="34" charset="0"/>
                <a:cs typeface="Verdana" pitchFamily="34" charset="0"/>
              </a:rPr>
              <a:t>Optional</a:t>
            </a:r>
            <a:r>
              <a:rPr lang="en-US" sz="1200" i="1" baseline="0" dirty="0" smtClean="0">
                <a:solidFill>
                  <a:schemeClr val="tx2"/>
                </a:solidFill>
                <a:ea typeface="Verdana" pitchFamily="34" charset="0"/>
                <a:cs typeface="Verdana" pitchFamily="34" charset="0"/>
              </a:rPr>
              <a:t>: </a:t>
            </a:r>
            <a:r>
              <a:rPr lang="en-US" sz="1200" i="0" baseline="0" dirty="0" smtClean="0">
                <a:solidFill>
                  <a:schemeClr val="tx2"/>
                </a:solidFill>
                <a:ea typeface="Verdana" pitchFamily="34" charset="0"/>
                <a:cs typeface="Verdana" pitchFamily="34" charset="0"/>
              </a:rPr>
              <a:t>FFRDC </a:t>
            </a:r>
            <a:r>
              <a:rPr lang="en-US" sz="1200" i="0" dirty="0" smtClean="0">
                <a:solidFill>
                  <a:schemeClr val="tx2"/>
                </a:solidFill>
                <a:ea typeface="Verdana" pitchFamily="34" charset="0"/>
                <a:cs typeface="Verdana" pitchFamily="34" charset="0"/>
              </a:rPr>
              <a:t>name here</a:t>
            </a:r>
            <a:endParaRPr lang="en-US" sz="1200" i="0" dirty="0">
              <a:solidFill>
                <a:schemeClr val="tx2"/>
              </a:solidFill>
              <a:ea typeface="Verdana" pitchFamily="34" charset="0"/>
              <a:cs typeface="Verdana" pitchFamily="34"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dirty="0" smtClean="0">
                <a:ea typeface="Verdana" pitchFamily="34" charset="0"/>
                <a:cs typeface="Verdana" pitchFamily="34" charset="0"/>
              </a:rPr>
              <a:t>Optional</a:t>
            </a:r>
            <a:r>
              <a:rPr lang="en-US" sz="1400" baseline="0" dirty="0" smtClean="0">
                <a:ea typeface="Verdana" pitchFamily="34" charset="0"/>
                <a:cs typeface="Verdana" pitchFamily="34" charset="0"/>
              </a:rPr>
              <a:t> </a:t>
            </a:r>
          </a:p>
          <a:p>
            <a:pPr algn="ctr">
              <a:lnSpc>
                <a:spcPts val="1400"/>
              </a:lnSpc>
              <a:spcAft>
                <a:spcPts val="600"/>
              </a:spcAft>
            </a:pPr>
            <a:r>
              <a:rPr lang="en-US" sz="1400" dirty="0" smtClean="0">
                <a:ea typeface="Verdana" pitchFamily="34" charset="0"/>
                <a:cs typeface="Verdana" pitchFamily="34" charset="0"/>
              </a:rPr>
              <a:t>Image</a:t>
            </a: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23"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482" y="6540145"/>
            <a:ext cx="670505" cy="243820"/>
          </a:xfrm>
          <a:prstGeom prst="rect">
            <a:avLst/>
          </a:prstGeom>
        </p:spPr>
      </p:pic>
      <p:sp>
        <p:nvSpPr>
          <p:cNvPr id="34" name="Rectangle 4"/>
          <p:cNvSpPr>
            <a:spLocks noGrp="1" noChangeArrowheads="1"/>
          </p:cNvSpPr>
          <p:nvPr>
            <p:ph type="subTitle" idx="1" hasCustomPrompt="1"/>
          </p:nvPr>
        </p:nvSpPr>
        <p:spPr>
          <a:xfrm>
            <a:off x="629107" y="2568939"/>
            <a:ext cx="4719887"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40" name="Rectangle 9"/>
          <p:cNvSpPr>
            <a:spLocks noGrp="1" noChangeArrowheads="1"/>
          </p:cNvSpPr>
          <p:nvPr>
            <p:ph type="ctrTitle" sz="quarter" hasCustomPrompt="1"/>
          </p:nvPr>
        </p:nvSpPr>
        <p:spPr>
          <a:xfrm>
            <a:off x="614478" y="368932"/>
            <a:ext cx="7367518"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cxnSp>
        <p:nvCxnSpPr>
          <p:cNvPr id="41" name="Straight Connector 40"/>
          <p:cNvCxnSpPr/>
          <p:nvPr/>
        </p:nvCxnSpPr>
        <p:spPr bwMode="auto">
          <a:xfrm>
            <a:off x="694944" y="2441153"/>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extLst>
      <p:ext uri="{BB962C8B-B14F-4D97-AF65-F5344CB8AC3E}">
        <p14:creationId xmlns:p14="http://schemas.microsoft.com/office/powerpoint/2010/main" val="1314947211"/>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2"/>
          <p:cNvSpPr>
            <a:spLocks noGrp="1"/>
          </p:cNvSpPr>
          <p:nvPr>
            <p:ph idx="1"/>
          </p:nvPr>
        </p:nvSpPr>
        <p:spPr>
          <a:xfrm>
            <a:off x="629106" y="1447800"/>
            <a:ext cx="8123009" cy="4678363"/>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4"/>
          </p:nvPr>
        </p:nvSpPr>
        <p:spPr>
          <a:xfrm>
            <a:off x="8440270" y="213529"/>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9"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2014 The MITRE Corporation. All rights reserved.	For internal MITRE use</a:t>
            </a:r>
            <a:endParaRPr lang="en-US" dirty="0">
              <a:solidFill>
                <a:schemeClr val="tx1">
                  <a:lumMod val="50000"/>
                  <a:lumOff val="50000"/>
                </a:schemeClr>
              </a:solidFill>
            </a:endParaRPr>
          </a:p>
        </p:txBody>
      </p:sp>
      <p:sp>
        <p:nvSpPr>
          <p:cNvPr id="10"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sp>
        <p:nvSpPr>
          <p:cNvPr id="7" name="Rectangle 9"/>
          <p:cNvSpPr txBox="1">
            <a:spLocks noChangeArrowheads="1"/>
          </p:cNvSpPr>
          <p:nvPr/>
        </p:nvSpPr>
        <p:spPr>
          <a:xfrm>
            <a:off x="615696" y="1066800"/>
            <a:ext cx="8221066" cy="1981200"/>
          </a:xfrm>
          <a:prstGeom prst="rect">
            <a:avLst/>
          </a:prstGeom>
        </p:spPr>
        <p:txBody>
          <a:bodyPr vert="horz" lIns="91440" tIns="45720" rIns="91440" bIns="45720" rtlCol="0" anchor="b" anchorCtr="0">
            <a:normAutofit/>
          </a:bodyPr>
          <a:lstStyle>
            <a:lvl1pPr algn="l" defTabSz="914400" rtl="0" eaLnBrk="1" latinLnBrk="0" hangingPunct="1">
              <a:lnSpc>
                <a:spcPts val="4400"/>
              </a:lnSpc>
              <a:spcBef>
                <a:spcPct val="0"/>
              </a:spcBef>
              <a:buNone/>
              <a:defRPr sz="4000" b="1" kern="1200">
                <a:solidFill>
                  <a:schemeClr val="tx1"/>
                </a:solidFill>
                <a:effectLst/>
                <a:latin typeface="Times New Roman" pitchFamily="18" charset="0"/>
                <a:ea typeface="+mj-ea"/>
                <a:cs typeface="Times New Roman" pitchFamily="18" charset="0"/>
              </a:defRPr>
            </a:lvl1pPr>
          </a:lstStyle>
          <a:p>
            <a:r>
              <a:rPr lang="en-US" sz="3600" dirty="0" smtClean="0">
                <a:solidFill>
                  <a:schemeClr val="tx2"/>
                </a:solidFill>
                <a:latin typeface="Helvetica LT Std" pitchFamily="34" charset="0"/>
                <a:ea typeface="Verdana" pitchFamily="34" charset="0"/>
                <a:cs typeface="Verdana" pitchFamily="34" charset="0"/>
              </a:rPr>
              <a:t>Section</a:t>
            </a:r>
            <a:r>
              <a:rPr lang="en-US" sz="3600" baseline="0" dirty="0" smtClean="0">
                <a:solidFill>
                  <a:schemeClr val="tx2"/>
                </a:solidFill>
                <a:latin typeface="Helvetica LT Std" pitchFamily="34" charset="0"/>
                <a:ea typeface="Verdana" pitchFamily="34" charset="0"/>
                <a:cs typeface="Verdana" pitchFamily="34" charset="0"/>
              </a:rPr>
              <a:t> header here</a:t>
            </a:r>
            <a:endParaRPr lang="en-US" sz="3600" dirty="0">
              <a:solidFill>
                <a:schemeClr val="tx2"/>
              </a:solidFill>
              <a:latin typeface="Helvetica LT Std" pitchFamily="34" charset="0"/>
              <a:ea typeface="Verdana" pitchFamily="34" charset="0"/>
              <a:cs typeface="Verdana" pitchFamily="34" charset="0"/>
            </a:endParaRPr>
          </a:p>
        </p:txBody>
      </p:sp>
      <p:sp>
        <p:nvSpPr>
          <p:cNvPr id="14" name="Rectangle 9"/>
          <p:cNvSpPr txBox="1">
            <a:spLocks noChangeArrowheads="1"/>
          </p:cNvSpPr>
          <p:nvPr/>
        </p:nvSpPr>
        <p:spPr>
          <a:xfrm>
            <a:off x="615698" y="3445934"/>
            <a:ext cx="7246620" cy="1422399"/>
          </a:xfrm>
          <a:prstGeom prst="rect">
            <a:avLst/>
          </a:prstGeom>
        </p:spPr>
        <p:txBody>
          <a:bodyPr vert="horz" lIns="91440" tIns="45720" rIns="91440" bIns="45720" rtlCol="0" anchor="t" anchorCtr="0">
            <a:normAutofit/>
          </a:bodyPr>
          <a:lstStyle>
            <a:lvl1pPr algn="l" defTabSz="914400" rtl="0" eaLnBrk="1" latinLnBrk="0" hangingPunct="1">
              <a:lnSpc>
                <a:spcPts val="4400"/>
              </a:lnSpc>
              <a:spcBef>
                <a:spcPct val="0"/>
              </a:spcBef>
              <a:buNone/>
              <a:defRPr sz="4000" b="1" kern="1200">
                <a:solidFill>
                  <a:schemeClr val="tx1"/>
                </a:solidFill>
                <a:effectLst/>
                <a:latin typeface="Times New Roman" pitchFamily="18" charset="0"/>
                <a:ea typeface="+mj-ea"/>
                <a:cs typeface="Times New Roman" pitchFamily="18" charset="0"/>
              </a:defRPr>
            </a:lvl1pPr>
          </a:lstStyle>
          <a:p>
            <a:r>
              <a:rPr lang="en-US" sz="2400" spc="300" dirty="0" smtClean="0">
                <a:solidFill>
                  <a:schemeClr val="tx2"/>
                </a:solidFill>
                <a:latin typeface="Helvetica LT Std" pitchFamily="34" charset="0"/>
                <a:ea typeface="Verdana" pitchFamily="34" charset="0"/>
                <a:cs typeface="Verdana" pitchFamily="34" charset="0"/>
              </a:rPr>
              <a:t>Subtitle</a:t>
            </a:r>
            <a:r>
              <a:rPr lang="en-US" sz="2400" spc="300" dirty="0" smtClean="0">
                <a:solidFill>
                  <a:schemeClr val="tx2"/>
                </a:solidFill>
                <a:latin typeface="Helvetica LT Std" pitchFamily="34" charset="0"/>
                <a:cs typeface="Calibri" pitchFamily="34" charset="0"/>
              </a:rPr>
              <a:t> here</a:t>
            </a:r>
            <a:endParaRPr lang="en-US" sz="2400" spc="300" dirty="0">
              <a:solidFill>
                <a:schemeClr val="tx2"/>
              </a:solidFill>
              <a:latin typeface="Helvetica LT Std" pitchFamily="34" charset="0"/>
              <a:cs typeface="Calibri" pitchFamily="34" charset="0"/>
            </a:endParaRPr>
          </a:p>
        </p:txBody>
      </p:sp>
      <p:sp>
        <p:nvSpPr>
          <p:cNvPr id="17" name="Rectangle 16"/>
          <p:cNvSpPr/>
          <p:nvPr/>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sp>
        <p:nvSpPr>
          <p:cNvPr id="20"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13"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
        <p:nvSpPr>
          <p:cNvPr id="21"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482" y="6540145"/>
            <a:ext cx="670505" cy="243820"/>
          </a:xfrm>
          <a:prstGeom prst="rect">
            <a:avLst/>
          </a:prstGeom>
        </p:spPr>
      </p:pic>
      <p:cxnSp>
        <p:nvCxnSpPr>
          <p:cNvPr id="24" name="Straight Connector 23"/>
          <p:cNvCxnSpPr/>
          <p:nvPr/>
        </p:nvCxnSpPr>
        <p:spPr bwMode="auto">
          <a:xfrm>
            <a:off x="694944" y="3276600"/>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extLst>
      <p:ext uri="{BB962C8B-B14F-4D97-AF65-F5344CB8AC3E}">
        <p14:creationId xmlns:p14="http://schemas.microsoft.com/office/powerpoint/2010/main" val="995634160"/>
      </p:ext>
    </p:extLst>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8"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
        <p:nvSpPr>
          <p:cNvPr id="10"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Slide Number Placeholder 5"/>
          <p:cNvSpPr>
            <a:spLocks noGrp="1"/>
          </p:cNvSpPr>
          <p:nvPr>
            <p:ph type="sldNum" sz="quarter" idx="1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11"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
        <p:nvSpPr>
          <p:cNvPr id="13"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
        <p:nvSpPr>
          <p:cNvPr id="5"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7"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6"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Rectangle 12"/>
          <p:cNvSpPr/>
          <p:nvPr/>
        </p:nvSpPr>
        <p:spPr bwMode="auto">
          <a:xfrm>
            <a:off x="0" y="0"/>
            <a:ext cx="407324" cy="128847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sp>
        <p:nvSpPr>
          <p:cNvPr id="10"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482" y="6540145"/>
            <a:ext cx="670505" cy="243820"/>
          </a:xfrm>
          <a:prstGeom prst="rect">
            <a:avLst/>
          </a:prstGeom>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5" name="Group 23"/>
          <p:cNvGrpSpPr>
            <a:grpSpLocks/>
          </p:cNvGrpSpPr>
          <p:nvPr/>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6"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9"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60D6ADA2-A2F4-4AA0-BCEF-016FC940807C}" type="slidenum">
              <a:rPr lang="en-US" sz="1200" smtClean="0">
                <a:solidFill>
                  <a:prstClr val="black"/>
                </a:solidFill>
                <a:latin typeface="+mn-lt"/>
                <a:cs typeface="+mn-cs"/>
              </a:rPr>
              <a:pPr algn="r" fontAlgn="auto">
                <a:spcBef>
                  <a:spcPts val="0"/>
                </a:spcBef>
                <a:spcAft>
                  <a:spcPts val="0"/>
                </a:spcAft>
                <a:defRPr/>
              </a:pPr>
              <a:t>‹#›</a:t>
            </a:fld>
            <a:endParaRPr lang="en-US" sz="1200" dirty="0">
              <a:solidFill>
                <a:prstClr val="black"/>
              </a:solidFill>
              <a:latin typeface="+mn-lt"/>
              <a:cs typeface="+mn-cs"/>
            </a:endParaRPr>
          </a:p>
        </p:txBody>
      </p:sp>
      <p:sp>
        <p:nvSpPr>
          <p:cNvPr id="3" name="Content Placeholder 2"/>
          <p:cNvSpPr>
            <a:spLocks noGrp="1"/>
          </p:cNvSpPr>
          <p:nvPr>
            <p:ph sz="half" idx="1"/>
          </p:nvPr>
        </p:nvSpPr>
        <p:spPr>
          <a:xfrm>
            <a:off x="6858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smtClean="0"/>
              <a:t>Click to edit Master subtitle style</a:t>
            </a:r>
            <a:endParaRPr lang="en-US" altLang="en-US"/>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smtClean="0"/>
              <a:t>Click to edit Master title style</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1DC856-BDA3-4ABE-8775-E83DBA83FBA5}"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4F2005-552B-4BFB-B437-7F047C39BE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9FC5CE9-B6E3-4BAA-9355-3BDD32D56C9A}"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A0319D-8FF7-4A96-9CEA-B30648329449}"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B016460-0C1D-4332-941A-1FE7791E56A4}"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BF58302-E12D-490D-8647-93EC6F2C7FD5}"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D3A6433-F194-4A94-9A38-C734BCB60FB0}"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19FD39-00E2-4C71-8664-1A10C76F25B6}"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4EE2D0B-F26B-4AE1-9337-052D666209A7}"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BFDDCC-A1ED-467A-A828-B2860DAABCD5}"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00BDDBB-22E0-4E2C-AD09-E0C80800C578}"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98DC0A17-7798-4ECD-AB5B-577668242EE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C1B6031D-F526-4E36-A42D-EF95B97A770A}"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DC141B06-9935-47DE-98B2-286E00C5439D}"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867787A1-513A-4248-944E-C16BD27BA918}"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68A1A08C-A589-4ADE-97C2-A03E40F4D0DF}"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9BAFDE45-87E7-4EFC-AD5C-1C316925F107}"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60776FD1-4321-46D3-93CD-046A79B6A0D6}"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081087"/>
            <a:ext cx="32369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27450" y="1081087"/>
            <a:ext cx="5111750" cy="5319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1000" y="2243137"/>
            <a:ext cx="3236913" cy="4157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9D5250BA-866E-438D-AF5D-B00DAEC4E1BA}"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43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9199038C-8A18-4C16-8CF3-B973AAF30945}"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57E6215B-53F3-45B4-A26D-06B6A126B5DC}"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B0CE09C5-EC85-4AB6-839A-AC189AECBD4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A7F7B6D6-886F-4342-A5A0-183B1A28EA51}"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65DA8F0B-7117-4E61-B0F2-C78E1D6B0931}"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4F863247-B325-47C0-A529-D1935FEC43F5}"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0D3C8E08-6672-4C4D-89B7-9AAEBFCFF7BC}"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E48B3C68-46E3-4BB2-B697-E3B32FBFA696}"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145CBCFF-97C6-4B02-A703-1240FF50BC21}"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5C2E88A6-9195-49B8-8323-7CEF3B40E51B}" type="slidenum">
              <a:rPr lang="en-US"/>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081087"/>
            <a:ext cx="32369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27450" y="1081087"/>
            <a:ext cx="5111750" cy="5319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1000" y="2243137"/>
            <a:ext cx="3236913" cy="4157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EA02944D-BC80-40D8-B140-AEA8925E0C42}" type="slidenum">
              <a:rPr lang="en-US"/>
              <a:pPr>
                <a:defRPr/>
              </a:pPr>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43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69D3D94C-8BB5-4333-9B57-8DFE09E7B283}" type="slidenum">
              <a:rPr lang="en-US"/>
              <a:pPr>
                <a:defRPr/>
              </a:pPr>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41D73CAC-6A9D-4487-A008-528C44BC952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fontAlgn="auto">
              <a:spcBef>
                <a:spcPts val="0"/>
              </a:spcBef>
              <a:spcAft>
                <a:spcPts val="0"/>
              </a:spcAft>
              <a:defRPr>
                <a:latin typeface="+mn-lt"/>
              </a:defRPr>
            </a:lvl1pPr>
          </a:lstStyle>
          <a:p>
            <a:pPr>
              <a:defRPr/>
            </a:pPr>
            <a:fld id="{49527C86-F03E-462F-A853-E87FC6D037ED}" type="slidenum">
              <a:rPr lang="en-US"/>
              <a:pPr>
                <a:defRPr/>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5690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mn-lt"/>
                <a:cs typeface="+mn-cs"/>
              </a:defRPr>
            </a:lvl1pPr>
          </a:lstStyle>
          <a:p>
            <a:pPr>
              <a:defRPr/>
            </a:pP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4"/>
          <p:cNvSpPr txBox="1">
            <a:spLocks noChangeArrowheads="1"/>
          </p:cNvSpPr>
          <p:nvPr userDrawn="1"/>
        </p:nvSpPr>
        <p:spPr bwMode="auto">
          <a:xfrm>
            <a:off x="3309938" y="5522913"/>
            <a:ext cx="184150" cy="46196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sz="2400" dirty="0" smtClean="0">
              <a:solidFill>
                <a:srgbClr val="000000"/>
              </a:solidFill>
              <a:latin typeface="Times New Roman" pitchFamily="18" charset="0"/>
            </a:endParaRPr>
          </a:p>
        </p:txBody>
      </p:sp>
      <p:sp>
        <p:nvSpPr>
          <p:cNvPr id="3" name="Text Box 19"/>
          <p:cNvSpPr txBox="1">
            <a:spLocks noChangeArrowheads="1"/>
          </p:cNvSpPr>
          <p:nvPr userDrawn="1"/>
        </p:nvSpPr>
        <p:spPr bwMode="auto">
          <a:xfrm>
            <a:off x="4448175" y="400050"/>
            <a:ext cx="4695825" cy="1384300"/>
          </a:xfrm>
          <a:prstGeom prst="rect">
            <a:avLst/>
          </a:prstGeom>
          <a:noFill/>
          <a:ln w="9525">
            <a:noFill/>
            <a:miter lim="800000"/>
            <a:headEnd/>
            <a:tailEnd/>
          </a:ln>
        </p:spPr>
        <p:txBody>
          <a:bodyPr lIns="91432" tIns="45716" rIns="91432" bIns="45716">
            <a:spAutoFit/>
          </a:bodyPr>
          <a:lstStyle/>
          <a:p>
            <a:pPr algn="ctr">
              <a:defRPr/>
            </a:pPr>
            <a:r>
              <a:rPr lang="en-US" sz="3200" b="1" dirty="0">
                <a:solidFill>
                  <a:srgbClr val="FFFFFF"/>
                </a:solidFill>
                <a:latin typeface="Times New Roman" pitchFamily="18" charset="0"/>
              </a:rPr>
              <a:t>Agenda</a:t>
            </a:r>
          </a:p>
          <a:p>
            <a:pPr algn="ctr">
              <a:defRPr/>
            </a:pPr>
            <a:endParaRPr lang="en-US" sz="2800" b="1" dirty="0">
              <a:solidFill>
                <a:srgbClr val="FFFFFF"/>
              </a:solidFill>
              <a:effectLst>
                <a:outerShdw blurRad="38100" dist="38100" dir="2700000" algn="tl">
                  <a:srgbClr val="C0C0C0"/>
                </a:outerShdw>
              </a:effectLst>
              <a:latin typeface="Times New Roman" pitchFamily="18" charset="0"/>
            </a:endParaRPr>
          </a:p>
          <a:p>
            <a:pPr algn="ctr">
              <a:defRPr/>
            </a:pPr>
            <a:endParaRPr lang="en-US" sz="2400" b="1" dirty="0">
              <a:solidFill>
                <a:srgbClr val="FFFFFF"/>
              </a:solidFill>
              <a:effectLst>
                <a:outerShdw blurRad="38100" dist="38100" dir="2700000" algn="tl">
                  <a:srgbClr val="C0C0C0"/>
                </a:outerShdw>
              </a:effectLst>
              <a:latin typeface="Times New Roman" pitchFamily="18" charset="0"/>
            </a:endParaRPr>
          </a:p>
        </p:txBody>
      </p:sp>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Date Placeholder 3"/>
          <p:cNvSpPr>
            <a:spLocks noGrp="1"/>
          </p:cNvSpPr>
          <p:nvPr>
            <p:ph type="dt" sz="quarter" idx="10"/>
          </p:nvPr>
        </p:nvSpPr>
        <p:spPr/>
        <p:txBody>
          <a:bodyPr/>
          <a:lstStyle>
            <a:lvl1pPr>
              <a:defRPr sz="900">
                <a:solidFill>
                  <a:srgbClr val="808080"/>
                </a:solidFill>
                <a:latin typeface="Arial" charset="0"/>
              </a:defRPr>
            </a:lvl1pPr>
          </a:lstStyle>
          <a:p>
            <a:pPr>
              <a:defRPr/>
            </a:pPr>
            <a:endParaRPr lang="en-US" dirty="0"/>
          </a:p>
        </p:txBody>
      </p:sp>
      <p:sp>
        <p:nvSpPr>
          <p:cNvPr id="18" name="Slide Number Placeholder 4"/>
          <p:cNvSpPr>
            <a:spLocks noGrp="1"/>
          </p:cNvSpPr>
          <p:nvPr>
            <p:ph type="sldNum" sz="quarter" idx="11"/>
          </p:nvPr>
        </p:nvSpPr>
        <p:spPr/>
        <p:txBody>
          <a:bodyPr/>
          <a:lstStyle>
            <a:lvl1pPr algn="r">
              <a:defRPr sz="900">
                <a:solidFill>
                  <a:srgbClr val="FFFFFF">
                    <a:lumMod val="50000"/>
                  </a:srgbClr>
                </a:solidFill>
                <a:latin typeface="Arial" charset="0"/>
              </a:defRPr>
            </a:lvl1pPr>
          </a:lstStyle>
          <a:p>
            <a:pPr>
              <a:defRPr/>
            </a:pPr>
            <a:fld id="{DB18E0C5-DC0A-4D79-87EF-C82083E8EEF4}" type="slidenum">
              <a:rPr lang="en-US"/>
              <a:pPr>
                <a:defRPr/>
              </a:pPr>
              <a:t>‹#›</a:t>
            </a:fld>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quarter" idx="10"/>
          </p:nvPr>
        </p:nvSpPr>
        <p:spPr/>
        <p:txBody>
          <a:bodyPr/>
          <a:lstStyle>
            <a:lvl1pPr>
              <a:defRPr/>
            </a:lvl1pPr>
          </a:lstStyle>
          <a:p>
            <a:pPr>
              <a:defRPr/>
            </a:pP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5532548A-2AD1-4F58-B5C0-54365C68A2C9}" type="slidenum">
              <a:rPr lang="en-US"/>
              <a:pPr>
                <a:defRPr/>
              </a:pPr>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4"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8C0B4FAB-D587-442E-A209-5D5C9BB7D785}"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6"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7"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5"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6"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9"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ABE77F84-B918-466F-AE2B-6F185E7A1372}"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3" name="Content Placeholder 2"/>
          <p:cNvSpPr>
            <a:spLocks noGrp="1"/>
          </p:cNvSpPr>
          <p:nvPr>
            <p:ph sz="half" idx="1"/>
          </p:nvPr>
        </p:nvSpPr>
        <p:spPr>
          <a:xfrm>
            <a:off x="6858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8"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BF88ACDE-3286-47F9-9607-9B4C81284480}"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2" name="Title 1"/>
          <p:cNvSpPr>
            <a:spLocks noGrp="1"/>
          </p:cNvSpPr>
          <p:nvPr>
            <p:ph type="title"/>
          </p:nvPr>
        </p:nvSpPr>
        <p:spPr>
          <a:xfrm>
            <a:off x="708245" y="1410475"/>
            <a:ext cx="7772400" cy="1362075"/>
          </a:xfrm>
        </p:spPr>
        <p:txBody>
          <a:bodyPr anchor="t"/>
          <a:lstStyle>
            <a:lvl1pPr algn="ctr">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246" y="376482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 name="Group 23"/>
          <p:cNvGrpSpPr>
            <a:grpSpLocks/>
          </p:cNvGrpSpPr>
          <p:nvPr userDrawn="1"/>
        </p:nvGrpSpPr>
        <p:grpSpPr bwMode="auto">
          <a:xfrm>
            <a:off x="0" y="-4763"/>
            <a:ext cx="9144000" cy="868363"/>
            <a:chOff x="0" y="-13618"/>
            <a:chExt cx="9144000" cy="868583"/>
          </a:xfrm>
        </p:grpSpPr>
        <p:sp>
          <p:nvSpPr>
            <p:cNvPr id="3"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4"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 name="Group 8"/>
            <p:cNvGrpSpPr>
              <a:grpSpLocks/>
            </p:cNvGrpSpPr>
            <p:nvPr/>
          </p:nvGrpSpPr>
          <p:grpSpPr bwMode="auto">
            <a:xfrm>
              <a:off x="3383280" y="624308"/>
              <a:ext cx="5760720" cy="137162"/>
              <a:chOff x="192" y="1023"/>
              <a:chExt cx="5376" cy="96"/>
            </a:xfrm>
          </p:grpSpPr>
          <p:sp>
            <p:nvSpPr>
              <p:cNvPr id="11"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6" name="Group 9"/>
            <p:cNvGrpSpPr>
              <a:grpSpLocks/>
            </p:cNvGrpSpPr>
            <p:nvPr userDrawn="1"/>
          </p:nvGrpSpPr>
          <p:grpSpPr bwMode="auto">
            <a:xfrm>
              <a:off x="0" y="628358"/>
              <a:ext cx="1544761" cy="140020"/>
              <a:chOff x="192" y="1017"/>
              <a:chExt cx="5374" cy="98"/>
            </a:xfrm>
          </p:grpSpPr>
          <p:sp>
            <p:nvSpPr>
              <p:cNvPr id="9" name="Rectangle 8"/>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0" name="Rectangle 9"/>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7"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8"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3"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4"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5"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6" name="Date Placeholder 3"/>
          <p:cNvSpPr>
            <a:spLocks noGrp="1"/>
          </p:cNvSpPr>
          <p:nvPr>
            <p:ph type="dt" sz="half" idx="10"/>
          </p:nvPr>
        </p:nvSpPr>
        <p:spPr/>
        <p:txBody>
          <a:bodyPr/>
          <a:lstStyle>
            <a:lvl1pPr>
              <a:defRPr/>
            </a:lvl1pPr>
          </a:lstStyle>
          <a:p>
            <a:pPr>
              <a:defRPr/>
            </a:pP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1011EFF-5885-41D0-BA7C-E3CC33A15EE7}" type="slidenum">
              <a:rPr lang="en-US"/>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4"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2B04F0F4-4A7A-4B0A-8D32-94B97DC0AC21}"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0"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6"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7"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5"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23"/>
          <p:cNvGrpSpPr>
            <a:grpSpLocks/>
          </p:cNvGrpSpPr>
          <p:nvPr userDrawn="1"/>
        </p:nvGrpSpPr>
        <p:grpSpPr bwMode="auto">
          <a:xfrm>
            <a:off x="0" y="-4763"/>
            <a:ext cx="9144000" cy="868363"/>
            <a:chOff x="0" y="-13618"/>
            <a:chExt cx="9144000" cy="868583"/>
          </a:xfrm>
        </p:grpSpPr>
        <p:sp>
          <p:nvSpPr>
            <p:cNvPr id="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8" name="Group 8"/>
            <p:cNvGrpSpPr>
              <a:grpSpLocks/>
            </p:cNvGrpSpPr>
            <p:nvPr/>
          </p:nvGrpSpPr>
          <p:grpSpPr bwMode="auto">
            <a:xfrm>
              <a:off x="3383280" y="624308"/>
              <a:ext cx="5760720" cy="137162"/>
              <a:chOff x="192" y="1023"/>
              <a:chExt cx="5376" cy="96"/>
            </a:xfrm>
          </p:grpSpPr>
          <p:sp>
            <p:nvSpPr>
              <p:cNvPr id="1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 name="Group 9"/>
            <p:cNvGrpSpPr>
              <a:grpSpLocks/>
            </p:cNvGrpSpPr>
            <p:nvPr userDrawn="1"/>
          </p:nvGrpSpPr>
          <p:grpSpPr bwMode="auto">
            <a:xfrm>
              <a:off x="0" y="628358"/>
              <a:ext cx="1544761" cy="140020"/>
              <a:chOff x="192" y="1017"/>
              <a:chExt cx="5374" cy="98"/>
            </a:xfrm>
          </p:grpSpPr>
          <p:sp>
            <p:nvSpPr>
              <p:cNvPr id="1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6"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8"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9"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DA654F42-8E27-44FE-9E5F-59E3FC52963D}"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3" name="Content Placeholder 2"/>
          <p:cNvSpPr>
            <a:spLocks noGrp="1"/>
          </p:cNvSpPr>
          <p:nvPr>
            <p:ph sz="half" idx="1"/>
          </p:nvPr>
        </p:nvSpPr>
        <p:spPr>
          <a:xfrm>
            <a:off x="6858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916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8" name="Rectangle 2"/>
          <p:cNvSpPr txBox="1">
            <a:spLocks noChangeArrowheads="1"/>
          </p:cNvSpPr>
          <p:nvPr userDrawn="1"/>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AD6C6B27-4B80-48A7-B3DD-F66E9034BD7C}"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
        <p:nvSpPr>
          <p:cNvPr id="2" name="Title 1"/>
          <p:cNvSpPr>
            <a:spLocks noGrp="1"/>
          </p:cNvSpPr>
          <p:nvPr>
            <p:ph type="title"/>
          </p:nvPr>
        </p:nvSpPr>
        <p:spPr>
          <a:xfrm>
            <a:off x="708245" y="1410475"/>
            <a:ext cx="7772400" cy="1362075"/>
          </a:xfrm>
        </p:spPr>
        <p:txBody>
          <a:bodyPr anchor="t"/>
          <a:lstStyle>
            <a:lvl1pPr algn="ctr">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08246" y="376482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9" name="Date Placeholder 3"/>
          <p:cNvSpPr>
            <a:spLocks noGrp="1"/>
          </p:cNvSpPr>
          <p:nvPr>
            <p:ph type="dt" sz="half" idx="10"/>
          </p:nvPr>
        </p:nvSpPr>
        <p:spPr>
          <a:xfrm>
            <a:off x="0" y="6569075"/>
            <a:ext cx="2133600" cy="365125"/>
          </a:xfrm>
        </p:spPr>
        <p:txBody>
          <a:bodyPr/>
          <a:lstStyle>
            <a:lvl1pPr>
              <a:defRPr/>
            </a:lvl1pPr>
          </a:lstStyle>
          <a:p>
            <a:pPr>
              <a:defRPr/>
            </a:pPr>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 name="Group 23"/>
          <p:cNvGrpSpPr>
            <a:grpSpLocks/>
          </p:cNvGrpSpPr>
          <p:nvPr userDrawn="1"/>
        </p:nvGrpSpPr>
        <p:grpSpPr bwMode="auto">
          <a:xfrm>
            <a:off x="0" y="-4763"/>
            <a:ext cx="9144000" cy="868363"/>
            <a:chOff x="0" y="-13618"/>
            <a:chExt cx="9144000" cy="868583"/>
          </a:xfrm>
        </p:grpSpPr>
        <p:sp>
          <p:nvSpPr>
            <p:cNvPr id="3"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4"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 name="Group 8"/>
            <p:cNvGrpSpPr>
              <a:grpSpLocks/>
            </p:cNvGrpSpPr>
            <p:nvPr/>
          </p:nvGrpSpPr>
          <p:grpSpPr bwMode="auto">
            <a:xfrm>
              <a:off x="3383280" y="624308"/>
              <a:ext cx="5760720" cy="137162"/>
              <a:chOff x="192" y="1023"/>
              <a:chExt cx="5376" cy="96"/>
            </a:xfrm>
          </p:grpSpPr>
          <p:sp>
            <p:nvSpPr>
              <p:cNvPr id="11"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6" name="Group 9"/>
            <p:cNvGrpSpPr>
              <a:grpSpLocks/>
            </p:cNvGrpSpPr>
            <p:nvPr userDrawn="1"/>
          </p:nvGrpSpPr>
          <p:grpSpPr bwMode="auto">
            <a:xfrm>
              <a:off x="0" y="628358"/>
              <a:ext cx="1544761" cy="140020"/>
              <a:chOff x="192" y="1017"/>
              <a:chExt cx="5374" cy="98"/>
            </a:xfrm>
          </p:grpSpPr>
          <p:sp>
            <p:nvSpPr>
              <p:cNvPr id="9" name="Rectangle 8"/>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0" name="Rectangle 9"/>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7"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8"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3" name="Text Box 28"/>
          <p:cNvSpPr txBox="1">
            <a:spLocks noChangeArrowheads="1"/>
          </p:cNvSpPr>
          <p:nvPr userDrawn="1"/>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4" name="Text Box 28"/>
          <p:cNvSpPr txBox="1">
            <a:spLocks noChangeArrowheads="1"/>
          </p:cNvSpPr>
          <p:nvPr userDrawn="1"/>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5" name="Rectangle 12"/>
          <p:cNvSpPr>
            <a:spLocks noChangeArrowheads="1"/>
          </p:cNvSpPr>
          <p:nvPr userDrawn="1"/>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16" name="Date Placeholder 3"/>
          <p:cNvSpPr>
            <a:spLocks noGrp="1"/>
          </p:cNvSpPr>
          <p:nvPr>
            <p:ph type="dt" sz="half" idx="10"/>
          </p:nvPr>
        </p:nvSpPr>
        <p:spPr/>
        <p:txBody>
          <a:bodyPr/>
          <a:lstStyle>
            <a:lvl1pPr>
              <a:defRPr/>
            </a:lvl1pPr>
          </a:lstStyle>
          <a:p>
            <a:pPr>
              <a:defRPr/>
            </a:pP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274C7B-6D42-4690-90B8-707AFE85AE92}" type="slidenum">
              <a:rPr lang="en-US"/>
              <a:pPr>
                <a:defRPr/>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79948AA-A98B-4E42-B0DB-8DDA6C66DBFA}" type="slidenum">
              <a:rPr lang="en-US"/>
              <a:pPr>
                <a:defRPr/>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CB950C5-D6B8-4390-81F4-CEBD65D8CB6A}" type="slidenum">
              <a:rPr lang="en-US"/>
              <a:pPr>
                <a:defRPr/>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925431-0274-4A2A-BBBB-0018D50EE5CB}" type="slidenum">
              <a:rPr lang="en-US"/>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E5DCABF-B20D-46C4-B513-E956521D8FA6}" type="slidenum">
              <a:rPr lang="en-US"/>
              <a:pPr>
                <a:defRPr/>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7733A13-AE0D-439F-A801-723EE7EE08E6}" type="slidenum">
              <a:rPr lang="en-US"/>
              <a:pPr>
                <a:defRPr/>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82628C-D147-498F-9324-97B9A27544A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95008BC-DA31-4D19-837B-EFA4386B05F5}" type="slidenum">
              <a:rPr lang="en-US" smtClean="0"/>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2C830C5-FB5F-419A-AC90-5B25F639A49A}" type="slidenum">
              <a:rPr lang="en-US"/>
              <a:pPr>
                <a:defRPr/>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DC9391A-C72A-4484-A1B3-73EDB3E2FE8B}" type="slidenum">
              <a:rPr lang="en-US"/>
              <a:pPr>
                <a:defRPr/>
              </a:pPr>
              <a:t>‹#›</a:t>
            </a:fld>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616DC63-36F2-475D-9BDA-ABBF6438EC96}" type="slidenum">
              <a:rPr lang="en-US"/>
              <a:pPr>
                <a:defRPr/>
              </a:pPr>
              <a:t>‹#›</a:t>
            </a:fld>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3D84269-43E6-4EC1-AF4F-AFDF6D0231B8}" type="slidenum">
              <a:rPr lang="en-US"/>
              <a:pPr>
                <a:defRPr/>
              </a:pPr>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E919D1-C5AC-4262-A04C-D5BD2CCFD3E0}" type="slidenum">
              <a:rPr lang="en-US"/>
              <a:pPr>
                <a:defRPr/>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4"/>
          <p:cNvSpPr txBox="1">
            <a:spLocks noChangeArrowheads="1"/>
          </p:cNvSpPr>
          <p:nvPr userDrawn="1"/>
        </p:nvSpPr>
        <p:spPr bwMode="auto">
          <a:xfrm>
            <a:off x="3309938" y="5522913"/>
            <a:ext cx="184150" cy="461962"/>
          </a:xfrm>
          <a:prstGeom prst="rect">
            <a:avLst/>
          </a:prstGeom>
          <a:noFill/>
          <a:ln w="9525">
            <a:noFill/>
            <a:miter lim="800000"/>
            <a:headEnd/>
            <a:tailEnd/>
          </a:ln>
        </p:spPr>
        <p:txBody>
          <a:bodyPr wrap="none">
            <a:spAutoFit/>
          </a:bodyPr>
          <a:lstStyle/>
          <a:p>
            <a:pPr>
              <a:defRPr/>
            </a:pPr>
            <a:endParaRPr lang="en-US" sz="2400" dirty="0">
              <a:solidFill>
                <a:srgbClr val="000000"/>
              </a:solidFill>
              <a:latin typeface="Times New Roman" pitchFamily="18" charset="0"/>
            </a:endParaRPr>
          </a:p>
        </p:txBody>
      </p:sp>
      <p:sp>
        <p:nvSpPr>
          <p:cNvPr id="3" name="Text Box 19"/>
          <p:cNvSpPr txBox="1">
            <a:spLocks noChangeArrowheads="1"/>
          </p:cNvSpPr>
          <p:nvPr userDrawn="1"/>
        </p:nvSpPr>
        <p:spPr bwMode="auto">
          <a:xfrm>
            <a:off x="4448175" y="400050"/>
            <a:ext cx="4695825" cy="1384300"/>
          </a:xfrm>
          <a:prstGeom prst="rect">
            <a:avLst/>
          </a:prstGeom>
          <a:noFill/>
          <a:ln w="9525">
            <a:noFill/>
            <a:miter lim="800000"/>
            <a:headEnd/>
            <a:tailEnd/>
          </a:ln>
        </p:spPr>
        <p:txBody>
          <a:bodyPr lIns="91432" tIns="45716" rIns="91432" bIns="45716">
            <a:spAutoFit/>
          </a:bodyPr>
          <a:lstStyle/>
          <a:p>
            <a:pPr algn="ctr">
              <a:defRPr/>
            </a:pPr>
            <a:r>
              <a:rPr lang="en-US" sz="3200" b="1" dirty="0">
                <a:solidFill>
                  <a:srgbClr val="FFFFFF"/>
                </a:solidFill>
                <a:latin typeface="Times New Roman" pitchFamily="18" charset="0"/>
              </a:rPr>
              <a:t>Agenda</a:t>
            </a:r>
          </a:p>
          <a:p>
            <a:pPr algn="ctr">
              <a:defRPr/>
            </a:pPr>
            <a:endParaRPr lang="en-US" sz="2800" b="1" dirty="0">
              <a:solidFill>
                <a:srgbClr val="FFFFFF"/>
              </a:solidFill>
              <a:effectLst>
                <a:outerShdw blurRad="38100" dist="38100" dir="2700000" algn="tl">
                  <a:srgbClr val="C0C0C0"/>
                </a:outerShdw>
              </a:effectLst>
              <a:latin typeface="Times New Roman" pitchFamily="18" charset="0"/>
            </a:endParaRPr>
          </a:p>
          <a:p>
            <a:pPr algn="ctr">
              <a:defRPr/>
            </a:pPr>
            <a:endParaRPr lang="en-US" sz="2400" b="1" dirty="0">
              <a:solidFill>
                <a:srgbClr val="FFFFFF"/>
              </a:solidFill>
              <a:effectLst>
                <a:outerShdw blurRad="38100" dist="38100" dir="2700000" algn="tl">
                  <a:srgbClr val="C0C0C0"/>
                </a:outerShdw>
              </a:effectLst>
              <a:latin typeface="Times New Roman" pitchFamily="18" charset="0"/>
            </a:endParaRPr>
          </a:p>
        </p:txBody>
      </p:sp>
      <p:grpSp>
        <p:nvGrpSpPr>
          <p:cNvPr id="4" name="Group 23"/>
          <p:cNvGrpSpPr>
            <a:grpSpLocks/>
          </p:cNvGrpSpPr>
          <p:nvPr userDrawn="1"/>
        </p:nvGrpSpPr>
        <p:grpSpPr bwMode="auto">
          <a:xfrm>
            <a:off x="0" y="-4763"/>
            <a:ext cx="9144000" cy="868363"/>
            <a:chOff x="0" y="-13618"/>
            <a:chExt cx="9144000" cy="868583"/>
          </a:xfrm>
        </p:grpSpPr>
        <p:sp>
          <p:nvSpPr>
            <p:cNvPr id="5"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 name="Picture 17" descr="P-300-Md-BOTG-Brand-Banner-Horz"/>
            <p:cNvPicPr>
              <a:picLocks noChangeAspect="1" noChangeArrowheads="1"/>
            </p:cNvPicPr>
            <p:nvPr/>
          </p:nvPicPr>
          <p:blipFill>
            <a:blip r:embed="rId2"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 name="Group 8"/>
            <p:cNvGrpSpPr>
              <a:grpSpLocks/>
            </p:cNvGrpSpPr>
            <p:nvPr/>
          </p:nvGrpSpPr>
          <p:grpSpPr bwMode="auto">
            <a:xfrm>
              <a:off x="3383280" y="624308"/>
              <a:ext cx="5760720" cy="137162"/>
              <a:chOff x="192" y="1023"/>
              <a:chExt cx="5376" cy="96"/>
            </a:xfrm>
          </p:grpSpPr>
          <p:sp>
            <p:nvSpPr>
              <p:cNvPr id="13"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4"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8" name="Group 9"/>
            <p:cNvGrpSpPr>
              <a:grpSpLocks/>
            </p:cNvGrpSpPr>
            <p:nvPr userDrawn="1"/>
          </p:nvGrpSpPr>
          <p:grpSpPr bwMode="auto">
            <a:xfrm>
              <a:off x="0" y="628358"/>
              <a:ext cx="1544761" cy="140020"/>
              <a:chOff x="192" y="1017"/>
              <a:chExt cx="5374" cy="98"/>
            </a:xfrm>
          </p:grpSpPr>
          <p:sp>
            <p:nvSpPr>
              <p:cNvPr id="11"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5" name="Text Box 28"/>
          <p:cNvSpPr txBox="1">
            <a:spLocks noChangeArrowheads="1"/>
          </p:cNvSpPr>
          <p:nvPr userDrawn="1"/>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6" name="Text Box 28"/>
          <p:cNvSpPr txBox="1">
            <a:spLocks noChangeArrowheads="1"/>
          </p:cNvSpPr>
          <p:nvPr userDrawn="1"/>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Date Placeholder 3"/>
          <p:cNvSpPr>
            <a:spLocks noGrp="1"/>
          </p:cNvSpPr>
          <p:nvPr>
            <p:ph type="dt" sz="quarter" idx="10"/>
          </p:nvPr>
        </p:nvSpPr>
        <p:spPr/>
        <p:txBody>
          <a:bodyPr/>
          <a:lstStyle>
            <a:lvl1pPr>
              <a:defRPr sz="900">
                <a:solidFill>
                  <a:srgbClr val="808080"/>
                </a:solidFill>
                <a:latin typeface="Arial" charset="0"/>
              </a:defRPr>
            </a:lvl1pPr>
          </a:lstStyle>
          <a:p>
            <a:pPr>
              <a:defRPr/>
            </a:pPr>
            <a:endParaRPr lang="en-US" dirty="0"/>
          </a:p>
        </p:txBody>
      </p:sp>
      <p:sp>
        <p:nvSpPr>
          <p:cNvPr id="18" name="Slide Number Placeholder 4"/>
          <p:cNvSpPr>
            <a:spLocks noGrp="1"/>
          </p:cNvSpPr>
          <p:nvPr>
            <p:ph type="sldNum" sz="quarter" idx="11"/>
          </p:nvPr>
        </p:nvSpPr>
        <p:spPr/>
        <p:txBody>
          <a:bodyPr/>
          <a:lstStyle>
            <a:lvl1pPr algn="r">
              <a:defRPr sz="900">
                <a:solidFill>
                  <a:srgbClr val="FFFFFF">
                    <a:lumMod val="50000"/>
                  </a:srgbClr>
                </a:solidFill>
                <a:latin typeface="Arial" charset="0"/>
              </a:defRPr>
            </a:lvl1pPr>
          </a:lstStyle>
          <a:p>
            <a:pPr>
              <a:defRPr/>
            </a:pPr>
            <a:fld id="{8C453DD3-89B8-43DF-9023-E9DDE63AF49D}" type="slidenum">
              <a:rPr lang="en-US"/>
              <a:pPr>
                <a:defRPr/>
              </a:pPr>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quarter" idx="10"/>
          </p:nvPr>
        </p:nvSpPr>
        <p:spPr/>
        <p:txBody>
          <a:bodyPr/>
          <a:lstStyle>
            <a:lvl1pPr>
              <a:defRPr/>
            </a:lvl1pPr>
          </a:lstStyle>
          <a:p>
            <a:pPr>
              <a:defRPr/>
            </a:pP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320E3EF0-2A4E-4825-9FA7-78F15E3B99BA}" type="slidenum">
              <a:rPr lang="en-US"/>
              <a:pPr>
                <a:defRPr/>
              </a:pPr>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7.jpe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10.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6.jpe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1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image" Target="../media/image9.jpeg"/><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2.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image" Target="../media/image9.jpeg"/><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3.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image" Target="../media/image9.jpeg"/><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theme" Target="../theme/theme1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image" Target="../media/image9.jpeg"/><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15.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image" Target="../media/image9.jpeg"/><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theme" Target="../theme/theme16.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image" Target="../media/image9.jpeg"/><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heme" Target="../theme/theme1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image" Target="../media/image9.jpeg"/><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theme" Target="../theme/theme1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image" Target="../media/image9.jpeg"/><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theme" Target="../theme/theme19.xml"/><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image" Target="../media/image9.jpeg"/><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theme" Target="../theme/theme20.xml"/><Relationship Id="rId2" Type="http://schemas.openxmlformats.org/officeDocument/2006/relationships/slideLayout" Target="../slideLayouts/slideLayout195.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207.xml"/><Relationship Id="rId7" Type="http://schemas.openxmlformats.org/officeDocument/2006/relationships/image" Target="../media/image6.jpeg"/><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theme" Target="../theme/theme21.xml"/><Relationship Id="rId5" Type="http://schemas.openxmlformats.org/officeDocument/2006/relationships/slideLayout" Target="../slideLayouts/slideLayout209.xml"/><Relationship Id="rId4" Type="http://schemas.openxmlformats.org/officeDocument/2006/relationships/slideLayout" Target="../slideLayouts/slideLayout208.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225.xml"/><Relationship Id="rId7" Type="http://schemas.openxmlformats.org/officeDocument/2006/relationships/image" Target="../media/image6.jpeg"/><Relationship Id="rId2" Type="http://schemas.openxmlformats.org/officeDocument/2006/relationships/slideLayout" Target="../slideLayouts/slideLayout224.xml"/><Relationship Id="rId1" Type="http://schemas.openxmlformats.org/officeDocument/2006/relationships/slideLayout" Target="../slideLayouts/slideLayout223.xml"/><Relationship Id="rId6" Type="http://schemas.openxmlformats.org/officeDocument/2006/relationships/theme" Target="../theme/theme23.xml"/><Relationship Id="rId5" Type="http://schemas.openxmlformats.org/officeDocument/2006/relationships/slideLayout" Target="../slideLayouts/slideLayout227.xml"/><Relationship Id="rId4" Type="http://schemas.openxmlformats.org/officeDocument/2006/relationships/slideLayout" Target="../slideLayouts/slideLayout22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image" Target="../media/image4.jpeg"/><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theme" Target="../theme/theme24.xml"/><Relationship Id="rId2" Type="http://schemas.openxmlformats.org/officeDocument/2006/relationships/slideLayout" Target="../slideLayouts/slideLayout229.x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46.xml"/><Relationship Id="rId3" Type="http://schemas.openxmlformats.org/officeDocument/2006/relationships/slideLayout" Target="../slideLayouts/slideLayout241.xml"/><Relationship Id="rId7" Type="http://schemas.openxmlformats.org/officeDocument/2006/relationships/slideLayout" Target="../slideLayouts/slideLayout245.xml"/><Relationship Id="rId2" Type="http://schemas.openxmlformats.org/officeDocument/2006/relationships/slideLayout" Target="../slideLayouts/slideLayout240.xml"/><Relationship Id="rId1" Type="http://schemas.openxmlformats.org/officeDocument/2006/relationships/slideLayout" Target="../slideLayouts/slideLayout239.xml"/><Relationship Id="rId6" Type="http://schemas.openxmlformats.org/officeDocument/2006/relationships/slideLayout" Target="../slideLayouts/slideLayout244.xml"/><Relationship Id="rId11" Type="http://schemas.openxmlformats.org/officeDocument/2006/relationships/image" Target="../media/image12.png"/><Relationship Id="rId5" Type="http://schemas.openxmlformats.org/officeDocument/2006/relationships/slideLayout" Target="../slideLayouts/slideLayout243.xml"/><Relationship Id="rId10" Type="http://schemas.openxmlformats.org/officeDocument/2006/relationships/theme" Target="../theme/theme25.xml"/><Relationship Id="rId4" Type="http://schemas.openxmlformats.org/officeDocument/2006/relationships/slideLayout" Target="../slideLayouts/slideLayout242.xml"/><Relationship Id="rId9" Type="http://schemas.openxmlformats.org/officeDocument/2006/relationships/slideLayout" Target="../slideLayouts/slideLayout24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6.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7.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hyperlink" Target="http://en.wikipedia.org/wiki/File:United_States_Department_of_the_Army_Seal.svg" TargetMode="Externa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8.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hyperlink" Target="http://en.wikipedia.org/wiki/File:United_States_Department_of_the_Army_Seal.svg" TargetMode="Externa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6.jpe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7.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76.xml"/><Relationship Id="rId7" Type="http://schemas.openxmlformats.org/officeDocument/2006/relationships/image" Target="../media/image6.jpeg"/><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theme" Target="../theme/theme8.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1.xml"/><Relationship Id="rId7" Type="http://schemas.openxmlformats.org/officeDocument/2006/relationships/image" Target="../media/image6.jpeg"/><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theme" Target="../theme/theme9.xml"/><Relationship Id="rId5" Type="http://schemas.openxmlformats.org/officeDocument/2006/relationships/slideLayout" Target="../slideLayouts/slideLayout83.xml"/><Relationship Id="rId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ldNum" sz="quarter" idx="4"/>
          </p:nvPr>
        </p:nvSpPr>
        <p:spPr bwMode="auto">
          <a:xfrm>
            <a:off x="8382000" y="6448425"/>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defRPr>
            </a:lvl1pPr>
          </a:lstStyle>
          <a:p>
            <a:fld id="{295008BC-DA31-4D19-837B-EFA4386B05F5}" type="slidenum">
              <a:rPr lang="en-US" smtClean="0"/>
              <a:t>‹#›</a:t>
            </a:fld>
            <a:endParaRPr lang="en-US" dirty="0"/>
          </a:p>
        </p:txBody>
      </p:sp>
      <p:sp>
        <p:nvSpPr>
          <p:cNvPr id="4099" name="Rectangle 3"/>
          <p:cNvSpPr>
            <a:spLocks noGrp="1" noChangeArrowheads="1"/>
          </p:cNvSpPr>
          <p:nvPr>
            <p:ph type="title"/>
          </p:nvPr>
        </p:nvSpPr>
        <p:spPr bwMode="auto">
          <a:xfrm>
            <a:off x="714375" y="381000"/>
            <a:ext cx="7162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ChangeArrowheads="1"/>
          </p:cNvSpPr>
          <p:nvPr/>
        </p:nvSpPr>
        <p:spPr bwMode="auto">
          <a:xfrm>
            <a:off x="7740650" y="0"/>
            <a:ext cx="1403350" cy="127000"/>
          </a:xfrm>
          <a:prstGeom prst="rect">
            <a:avLst/>
          </a:prstGeom>
          <a:solidFill>
            <a:srgbClr val="F59F1A"/>
          </a:solidFill>
          <a:ln w="9525">
            <a:noFill/>
            <a:miter lim="800000"/>
            <a:headEnd/>
            <a:tailEnd/>
          </a:ln>
          <a:effectLst/>
        </p:spPr>
        <p:txBody>
          <a:bodyPr wrap="none" anchor="ctr"/>
          <a:lstStyle/>
          <a:p>
            <a:endParaRPr lang="en-US" dirty="0"/>
          </a:p>
        </p:txBody>
      </p:sp>
      <p:sp>
        <p:nvSpPr>
          <p:cNvPr id="4107" name="Rectangle 11"/>
          <p:cNvSpPr>
            <a:spLocks noChangeArrowheads="1"/>
          </p:cNvSpPr>
          <p:nvPr/>
        </p:nvSpPr>
        <p:spPr bwMode="auto">
          <a:xfrm>
            <a:off x="7886700" y="0"/>
            <a:ext cx="1257300" cy="220663"/>
          </a:xfrm>
          <a:prstGeom prst="rect">
            <a:avLst/>
          </a:prstGeom>
          <a:solidFill>
            <a:srgbClr val="221F72"/>
          </a:solidFill>
          <a:ln w="9525">
            <a:noFill/>
            <a:miter lim="800000"/>
            <a:headEnd/>
            <a:tailEnd/>
          </a:ln>
          <a:effectLst/>
        </p:spPr>
        <p:txBody>
          <a:bodyPr wrap="none" anchor="ctr"/>
          <a:lstStyle/>
          <a:p>
            <a:endParaRPr lang="en-US" dirty="0">
              <a:solidFill>
                <a:schemeClr val="tx2"/>
              </a:solidFill>
            </a:endParaRPr>
          </a:p>
        </p:txBody>
      </p:sp>
      <p:sp>
        <p:nvSpPr>
          <p:cNvPr id="4122" name="Line 26"/>
          <p:cNvSpPr>
            <a:spLocks noChangeShapeType="1"/>
          </p:cNvSpPr>
          <p:nvPr/>
        </p:nvSpPr>
        <p:spPr bwMode="auto">
          <a:xfrm>
            <a:off x="152400" y="6448425"/>
            <a:ext cx="8763000" cy="0"/>
          </a:xfrm>
          <a:prstGeom prst="line">
            <a:avLst/>
          </a:prstGeom>
          <a:noFill/>
          <a:ln w="6350">
            <a:solidFill>
              <a:srgbClr val="F59F1A"/>
            </a:solidFill>
            <a:round/>
            <a:headEnd/>
            <a:tailEnd/>
          </a:ln>
          <a:effectLst/>
        </p:spPr>
        <p:txBody>
          <a:bodyPr wrap="none" anchor="ctr"/>
          <a:lstStyle/>
          <a:p>
            <a:endParaRPr lang="en-US" dirty="0"/>
          </a:p>
        </p:txBody>
      </p:sp>
      <p:pic>
        <p:nvPicPr>
          <p:cNvPr id="4127" name="Picture 3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85738" y="6556375"/>
            <a:ext cx="804862" cy="252413"/>
          </a:xfrm>
          <a:prstGeom prst="rect">
            <a:avLst/>
          </a:prstGeom>
          <a:noFill/>
        </p:spPr>
      </p:pic>
      <p:sp>
        <p:nvSpPr>
          <p:cNvPr id="4138" name="Text Box 42"/>
          <p:cNvSpPr txBox="1">
            <a:spLocks noChangeArrowheads="1"/>
          </p:cNvSpPr>
          <p:nvPr/>
        </p:nvSpPr>
        <p:spPr bwMode="auto">
          <a:xfrm>
            <a:off x="7086600" y="6624638"/>
            <a:ext cx="1917700" cy="184150"/>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600" b="0" dirty="0"/>
              <a:t>© 2006 The MITRE Corporation. All rights reserved</a:t>
            </a:r>
            <a:endParaRPr lang="en-US" altLang="en-US" sz="700" b="0" dirty="0"/>
          </a:p>
        </p:txBody>
      </p:sp>
      <p:pic>
        <p:nvPicPr>
          <p:cNvPr id="4139" name="Picture 43" descr="C2C_final_OL"/>
          <p:cNvPicPr>
            <a:picLocks noChangeAspect="1" noChangeArrowheads="1"/>
          </p:cNvPicPr>
          <p:nvPr/>
        </p:nvPicPr>
        <p:blipFill>
          <a:blip r:embed="rId14" cstate="print"/>
          <a:srcRect/>
          <a:stretch>
            <a:fillRect/>
          </a:stretch>
        </p:blipFill>
        <p:spPr bwMode="auto">
          <a:xfrm>
            <a:off x="8077200" y="260350"/>
            <a:ext cx="838200" cy="730250"/>
          </a:xfrm>
          <a:prstGeom prst="rect">
            <a:avLst/>
          </a:prstGeom>
          <a:noFill/>
        </p:spPr>
      </p:pic>
      <p:sp>
        <p:nvSpPr>
          <p:cNvPr id="4141" name="Text Box 45"/>
          <p:cNvSpPr txBox="1">
            <a:spLocks noChangeArrowheads="1"/>
          </p:cNvSpPr>
          <p:nvPr/>
        </p:nvSpPr>
        <p:spPr bwMode="auto">
          <a:xfrm>
            <a:off x="1431925" y="6529388"/>
            <a:ext cx="3978275" cy="257175"/>
          </a:xfrm>
          <a:prstGeom prst="rect">
            <a:avLst/>
          </a:prstGeom>
          <a:noFill/>
          <a:ln w="9525">
            <a:noFill/>
            <a:miter lim="800000"/>
            <a:headEnd/>
            <a:tailEnd/>
          </a:ln>
          <a:effectLst/>
        </p:spPr>
        <p:txBody>
          <a:bodyPr>
            <a:spAutoFit/>
          </a:bodyPr>
          <a:lstStyle/>
          <a:p>
            <a:pPr algn="l">
              <a:lnSpc>
                <a:spcPts val="1300"/>
              </a:lnSpc>
              <a:spcAft>
                <a:spcPct val="0"/>
              </a:spcAft>
            </a:pPr>
            <a:r>
              <a:rPr lang="en-US" sz="1200" b="0" i="1" dirty="0">
                <a:latin typeface="Times New Roman" pitchFamily="18" charset="0"/>
              </a:rPr>
              <a:t>A National Resource Working in the Public Interest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ts val="3000"/>
        </a:lnSpc>
        <a:spcBef>
          <a:spcPct val="0"/>
        </a:spcBef>
        <a:spcAft>
          <a:spcPct val="0"/>
        </a:spcAft>
        <a:defRPr sz="2800" b="1">
          <a:solidFill>
            <a:srgbClr val="221F72"/>
          </a:solidFill>
          <a:latin typeface="+mj-lt"/>
          <a:ea typeface="+mj-ea"/>
          <a:cs typeface="+mj-cs"/>
        </a:defRPr>
      </a:lvl1pPr>
      <a:lvl2pPr algn="l" rtl="0" eaLnBrk="1" fontAlgn="base" hangingPunct="1">
        <a:lnSpc>
          <a:spcPts val="3000"/>
        </a:lnSpc>
        <a:spcBef>
          <a:spcPct val="0"/>
        </a:spcBef>
        <a:spcAft>
          <a:spcPct val="0"/>
        </a:spcAft>
        <a:defRPr sz="2800" b="1">
          <a:solidFill>
            <a:srgbClr val="221F72"/>
          </a:solidFill>
          <a:latin typeface="Arial" charset="0"/>
        </a:defRPr>
      </a:lvl2pPr>
      <a:lvl3pPr algn="l" rtl="0" eaLnBrk="1" fontAlgn="base" hangingPunct="1">
        <a:lnSpc>
          <a:spcPts val="3000"/>
        </a:lnSpc>
        <a:spcBef>
          <a:spcPct val="0"/>
        </a:spcBef>
        <a:spcAft>
          <a:spcPct val="0"/>
        </a:spcAft>
        <a:defRPr sz="2800" b="1">
          <a:solidFill>
            <a:srgbClr val="221F72"/>
          </a:solidFill>
          <a:latin typeface="Arial" charset="0"/>
        </a:defRPr>
      </a:lvl3pPr>
      <a:lvl4pPr algn="l" rtl="0" eaLnBrk="1" fontAlgn="base" hangingPunct="1">
        <a:lnSpc>
          <a:spcPts val="3000"/>
        </a:lnSpc>
        <a:spcBef>
          <a:spcPct val="0"/>
        </a:spcBef>
        <a:spcAft>
          <a:spcPct val="0"/>
        </a:spcAft>
        <a:defRPr sz="2800" b="1">
          <a:solidFill>
            <a:srgbClr val="221F72"/>
          </a:solidFill>
          <a:latin typeface="Arial" charset="0"/>
        </a:defRPr>
      </a:lvl4pPr>
      <a:lvl5pPr algn="l" rtl="0" eaLnBrk="1" fontAlgn="base" hangingPunct="1">
        <a:lnSpc>
          <a:spcPts val="3000"/>
        </a:lnSpc>
        <a:spcBef>
          <a:spcPct val="0"/>
        </a:spcBef>
        <a:spcAft>
          <a:spcPct val="0"/>
        </a:spcAft>
        <a:defRPr sz="2800" b="1">
          <a:solidFill>
            <a:srgbClr val="221F72"/>
          </a:solidFill>
          <a:latin typeface="Arial" charset="0"/>
        </a:defRPr>
      </a:lvl5pPr>
      <a:lvl6pPr marL="457200" algn="l" rtl="0" eaLnBrk="1" fontAlgn="base" hangingPunct="1">
        <a:lnSpc>
          <a:spcPts val="3000"/>
        </a:lnSpc>
        <a:spcBef>
          <a:spcPct val="0"/>
        </a:spcBef>
        <a:spcAft>
          <a:spcPct val="0"/>
        </a:spcAft>
        <a:defRPr sz="2800" b="1">
          <a:solidFill>
            <a:srgbClr val="221F72"/>
          </a:solidFill>
          <a:latin typeface="Arial" charset="0"/>
        </a:defRPr>
      </a:lvl6pPr>
      <a:lvl7pPr marL="914400" algn="l" rtl="0" eaLnBrk="1" fontAlgn="base" hangingPunct="1">
        <a:lnSpc>
          <a:spcPts val="3000"/>
        </a:lnSpc>
        <a:spcBef>
          <a:spcPct val="0"/>
        </a:spcBef>
        <a:spcAft>
          <a:spcPct val="0"/>
        </a:spcAft>
        <a:defRPr sz="2800" b="1">
          <a:solidFill>
            <a:srgbClr val="221F72"/>
          </a:solidFill>
          <a:latin typeface="Arial" charset="0"/>
        </a:defRPr>
      </a:lvl7pPr>
      <a:lvl8pPr marL="1371600" algn="l" rtl="0" eaLnBrk="1" fontAlgn="base" hangingPunct="1">
        <a:lnSpc>
          <a:spcPts val="3000"/>
        </a:lnSpc>
        <a:spcBef>
          <a:spcPct val="0"/>
        </a:spcBef>
        <a:spcAft>
          <a:spcPct val="0"/>
        </a:spcAft>
        <a:defRPr sz="2800" b="1">
          <a:solidFill>
            <a:srgbClr val="221F72"/>
          </a:solidFill>
          <a:latin typeface="Arial" charset="0"/>
        </a:defRPr>
      </a:lvl8pPr>
      <a:lvl9pPr marL="1828800" algn="l" rtl="0" eaLnBrk="1" fontAlgn="base" hangingPunct="1">
        <a:lnSpc>
          <a:spcPts val="3000"/>
        </a:lnSpc>
        <a:spcBef>
          <a:spcPct val="0"/>
        </a:spcBef>
        <a:spcAft>
          <a:spcPct val="0"/>
        </a:spcAft>
        <a:defRPr sz="2800" b="1">
          <a:solidFill>
            <a:srgbClr val="221F72"/>
          </a:solidFill>
          <a:latin typeface="Arial" charset="0"/>
        </a:defRPr>
      </a:lvl9pPr>
    </p:titleStyle>
    <p:bodyStyle>
      <a:lvl1pPr marL="227013" indent="-227013" algn="l" rtl="0" eaLnBrk="1" fontAlgn="base" hangingPunct="1">
        <a:lnSpc>
          <a:spcPts val="2000"/>
        </a:lnSpc>
        <a:spcBef>
          <a:spcPct val="0"/>
        </a:spcBef>
        <a:spcAft>
          <a:spcPts val="800"/>
        </a:spcAft>
        <a:buClr>
          <a:srgbClr val="F59F1A"/>
        </a:buClr>
        <a:buSzPct val="75000"/>
        <a:buFont typeface="Monotype Sorts" pitchFamily="2" charset="2"/>
        <a:buChar char="n"/>
        <a:defRPr sz="2000" b="1">
          <a:solidFill>
            <a:schemeClr val="tx1"/>
          </a:solidFill>
          <a:latin typeface="+mn-lt"/>
          <a:ea typeface="+mn-ea"/>
          <a:cs typeface="+mn-cs"/>
        </a:defRPr>
      </a:lvl1pPr>
      <a:lvl2pPr marL="568325" indent="-227013" algn="l" rtl="0" eaLnBrk="1" fontAlgn="base" hangingPunct="1">
        <a:lnSpc>
          <a:spcPts val="1800"/>
        </a:lnSpc>
        <a:spcBef>
          <a:spcPct val="0"/>
        </a:spcBef>
        <a:spcAft>
          <a:spcPts val="800"/>
        </a:spcAft>
        <a:buClr>
          <a:srgbClr val="FDAA03"/>
        </a:buClr>
        <a:buChar char="–"/>
        <a:defRPr b="1">
          <a:solidFill>
            <a:schemeClr val="tx1"/>
          </a:solidFill>
          <a:latin typeface="+mn-lt"/>
        </a:defRPr>
      </a:lvl2pPr>
      <a:lvl3pPr marL="909638" indent="-168275" algn="l" rtl="0" eaLnBrk="1" fontAlgn="base" hangingPunct="1">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1" fontAlgn="base" hangingPunct="1">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04521412-2485-4B7A-A2D7-8F795F2E7CC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bwMode="auto">
          <a:xfrm>
            <a:off x="685800" y="141605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9219" name="Group 23"/>
          <p:cNvGrpSpPr>
            <a:grpSpLocks/>
          </p:cNvGrpSpPr>
          <p:nvPr/>
        </p:nvGrpSpPr>
        <p:grpSpPr bwMode="auto">
          <a:xfrm>
            <a:off x="0" y="-4763"/>
            <a:ext cx="9144000" cy="868363"/>
            <a:chOff x="0" y="-13618"/>
            <a:chExt cx="9144000" cy="868583"/>
          </a:xfrm>
        </p:grpSpPr>
        <p:sp>
          <p:nvSpPr>
            <p:cNvPr id="922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9227" name="Picture 17" descr="P-300-Md-BOTG-Brand-Banner-Horz"/>
            <p:cNvPicPr>
              <a:picLocks noChangeAspect="1" noChangeArrowheads="1"/>
            </p:cNvPicPr>
            <p:nvPr/>
          </p:nvPicPr>
          <p:blipFill>
            <a:blip r:embed="rId13"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9228" name="Group 8"/>
            <p:cNvGrpSpPr>
              <a:grpSpLocks/>
            </p:cNvGrpSpPr>
            <p:nvPr/>
          </p:nvGrpSpPr>
          <p:grpSpPr bwMode="auto">
            <a:xfrm>
              <a:off x="3383280" y="624308"/>
              <a:ext cx="5760720" cy="137162"/>
              <a:chOff x="192" y="1023"/>
              <a:chExt cx="5376" cy="96"/>
            </a:xfrm>
          </p:grpSpPr>
          <p:sp>
            <p:nvSpPr>
              <p:cNvPr id="923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923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9229" name="Group 9"/>
            <p:cNvGrpSpPr>
              <a:grpSpLocks/>
            </p:cNvGrpSpPr>
            <p:nvPr userDrawn="1"/>
          </p:nvGrpSpPr>
          <p:grpSpPr bwMode="auto">
            <a:xfrm>
              <a:off x="0" y="628358"/>
              <a:ext cx="1544761" cy="140020"/>
              <a:chOff x="192" y="1017"/>
              <a:chExt cx="5374" cy="98"/>
            </a:xfrm>
          </p:grpSpPr>
          <p:sp>
            <p:nvSpPr>
              <p:cNvPr id="923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923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923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923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9220" name="Text Box 28"/>
          <p:cNvSpPr txBox="1">
            <a:spLocks noChangeArrowheads="1"/>
          </p:cNvSpPr>
          <p:nvPr/>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9221" name="Text Box 28"/>
          <p:cNvSpPr txBox="1">
            <a:spLocks noChangeArrowheads="1"/>
          </p:cNvSpPr>
          <p:nvPr/>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7" name="Date Placeholder 3"/>
          <p:cNvSpPr>
            <a:spLocks noGrp="1"/>
          </p:cNvSpPr>
          <p:nvPr>
            <p:ph type="dt" sz="quarter" idx="2"/>
          </p:nvPr>
        </p:nvSpPr>
        <p:spPr>
          <a:xfrm>
            <a:off x="-3175" y="6664325"/>
            <a:ext cx="2133600" cy="182563"/>
          </a:xfrm>
          <a:prstGeom prst="rect">
            <a:avLst/>
          </a:prstGeom>
        </p:spPr>
        <p:txBody>
          <a:bodyPr/>
          <a:lstStyle>
            <a:lvl1pPr>
              <a:defRPr sz="900">
                <a:solidFill>
                  <a:srgbClr val="808080"/>
                </a:solidFill>
                <a:latin typeface="Arial" charset="0"/>
                <a:cs typeface="+mn-cs"/>
              </a:defRPr>
            </a:lvl1pPr>
          </a:lstStyle>
          <a:p>
            <a:pPr>
              <a:defRPr/>
            </a:pPr>
            <a:endParaRPr lang="en-US" dirty="0"/>
          </a:p>
        </p:txBody>
      </p:sp>
      <p:sp>
        <p:nvSpPr>
          <p:cNvPr id="18" name="Slide Number Placeholder 4"/>
          <p:cNvSpPr>
            <a:spLocks noGrp="1"/>
          </p:cNvSpPr>
          <p:nvPr>
            <p:ph type="sldNum" sz="quarter" idx="4"/>
          </p:nvPr>
        </p:nvSpPr>
        <p:spPr>
          <a:xfrm>
            <a:off x="7010400" y="6657975"/>
            <a:ext cx="2133600" cy="182563"/>
          </a:xfrm>
          <a:prstGeom prst="rect">
            <a:avLst/>
          </a:prstGeom>
        </p:spPr>
        <p:txBody>
          <a:bodyPr/>
          <a:lstStyle>
            <a:lvl1pPr algn="r">
              <a:defRPr sz="900">
                <a:solidFill>
                  <a:srgbClr val="FFFFFF">
                    <a:lumMod val="50000"/>
                  </a:srgbClr>
                </a:solidFill>
                <a:latin typeface="Arial" charset="0"/>
                <a:cs typeface="+mn-cs"/>
              </a:defRPr>
            </a:lvl1pPr>
          </a:lstStyle>
          <a:p>
            <a:pPr>
              <a:defRPr/>
            </a:pPr>
            <a:fld id="{D94A0A42-E034-4C80-9229-D4446E1FBDDC}" type="slidenum">
              <a:rPr lang="en-US"/>
              <a:pPr>
                <a:defRPr/>
              </a:pPr>
              <a:t>‹#›</a:t>
            </a:fld>
            <a:endParaRPr lang="en-US" dirty="0"/>
          </a:p>
        </p:txBody>
      </p:sp>
      <p:sp>
        <p:nvSpPr>
          <p:cNvPr id="9224" name="Rectangle 2"/>
          <p:cNvSpPr>
            <a:spLocks noGrp="1" noChangeArrowheads="1"/>
          </p:cNvSpPr>
          <p:nvPr>
            <p:ph type="title"/>
          </p:nvPr>
        </p:nvSpPr>
        <p:spPr bwMode="auto">
          <a:xfrm>
            <a:off x="4262438" y="0"/>
            <a:ext cx="4827587" cy="673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5" name="Rectangle 12"/>
          <p:cNvSpPr>
            <a:spLocks noChangeArrowheads="1"/>
          </p:cNvSpPr>
          <p:nvPr/>
        </p:nvSpPr>
        <p:spPr bwMode="auto">
          <a:xfrm>
            <a:off x="5419725" y="6608763"/>
            <a:ext cx="3292475" cy="276225"/>
          </a:xfrm>
          <a:prstGeom prst="rect">
            <a:avLst/>
          </a:prstGeom>
          <a:noFill/>
          <a:ln w="9525" algn="ctr">
            <a:noFill/>
            <a:miter lim="800000"/>
            <a:headEnd/>
            <a:tailEnd/>
          </a:ln>
        </p:spPr>
        <p:txBody>
          <a:bodyPr wrap="none">
            <a:spAutoFit/>
          </a:bodyPr>
          <a:lstStyle/>
          <a:p>
            <a:pPr algn="ctr">
              <a:defRPr/>
            </a:pPr>
            <a:r>
              <a:rPr lang="en-US" sz="1200" b="1" i="1" dirty="0">
                <a:solidFill>
                  <a:srgbClr val="000000"/>
                </a:solidFill>
              </a:rPr>
              <a:t>LandWarNet/ Battle Command Directorate</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800">
          <a:solidFill>
            <a:schemeClr val="bg1"/>
          </a:solidFill>
          <a:latin typeface="Arial" pitchFamily="34" charset="0"/>
          <a:ea typeface="+mj-ea"/>
          <a:cs typeface="Arial" pitchFamily="34" charset="0"/>
        </a:defRPr>
      </a:lvl1pPr>
      <a:lvl2pPr algn="ctr" rtl="0" eaLnBrk="1" fontAlgn="base" hangingPunct="1">
        <a:spcBef>
          <a:spcPct val="0"/>
        </a:spcBef>
        <a:spcAft>
          <a:spcPct val="0"/>
        </a:spcAft>
        <a:defRPr sz="2800">
          <a:solidFill>
            <a:schemeClr val="bg1"/>
          </a:solidFill>
          <a:latin typeface="Arial" charset="0"/>
          <a:cs typeface="Arial" charset="0"/>
        </a:defRPr>
      </a:lvl2pPr>
      <a:lvl3pPr algn="ctr" rtl="0" eaLnBrk="1" fontAlgn="base" hangingPunct="1">
        <a:spcBef>
          <a:spcPct val="0"/>
        </a:spcBef>
        <a:spcAft>
          <a:spcPct val="0"/>
        </a:spcAft>
        <a:defRPr sz="2800">
          <a:solidFill>
            <a:schemeClr val="bg1"/>
          </a:solidFill>
          <a:latin typeface="Arial" charset="0"/>
          <a:cs typeface="Arial" charset="0"/>
        </a:defRPr>
      </a:lvl3pPr>
      <a:lvl4pPr algn="ctr" rtl="0" eaLnBrk="1" fontAlgn="base" hangingPunct="1">
        <a:spcBef>
          <a:spcPct val="0"/>
        </a:spcBef>
        <a:spcAft>
          <a:spcPct val="0"/>
        </a:spcAft>
        <a:defRPr sz="2800">
          <a:solidFill>
            <a:schemeClr val="bg1"/>
          </a:solidFill>
          <a:latin typeface="Arial" charset="0"/>
          <a:cs typeface="Arial" charset="0"/>
        </a:defRPr>
      </a:lvl4pPr>
      <a:lvl5pPr algn="ctr" rtl="0" eaLnBrk="1" fontAlgn="base" hangingPunct="1">
        <a:spcBef>
          <a:spcPct val="0"/>
        </a:spcBef>
        <a:spcAft>
          <a:spcPct val="0"/>
        </a:spcAft>
        <a:defRPr sz="2800">
          <a:solidFill>
            <a:schemeClr val="bg1"/>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42"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0243"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4"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5"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6E232812-B0C2-4DC7-89F8-53FDEA4A6FC2}"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0246"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1267"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8"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9"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7F9C2195-F768-4915-A83C-AA49A446B960}"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1270"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290"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2291"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2"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3"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6B7D628A-B16A-4716-A8AD-4EBBC93B30C4}"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2294"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314"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3315"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6"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7"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3BECD70F-8A2A-4C52-BA68-E518C1D4414F}"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3318"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338"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4339"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0"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1"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239164F4-4BD1-4119-A0F4-FFBE00B1ED42}"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4342"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362"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5363"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4"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5"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9AD2AFB6-E62A-4F40-AD40-2D620F89C9EF}"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5366"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386"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6387"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8"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9"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0CB20F79-6FDF-4836-9A1C-C5580F1C4AB7}"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6390"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410"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7411"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2"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3"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D51A3629-4523-43F1-B141-54E596F7CBF9}"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7414"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sldNum" sz="quarter" idx="4"/>
          </p:nvPr>
        </p:nvSpPr>
        <p:spPr bwMode="auto">
          <a:xfrm>
            <a:off x="7935913"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defRPr>
            </a:lvl1pPr>
          </a:lstStyle>
          <a:p>
            <a:fld id="{295008BC-DA31-4D19-837B-EFA4386B05F5}" type="slidenum">
              <a:rPr lang="en-US" smtClean="0"/>
              <a:pPr/>
              <a:t>‹#›</a:t>
            </a:fld>
            <a:endParaRPr lang="en-US" dirty="0"/>
          </a:p>
        </p:txBody>
      </p:sp>
      <p:sp>
        <p:nvSpPr>
          <p:cNvPr id="8196" name="Rectangle 4"/>
          <p:cNvSpPr>
            <a:spLocks noGrp="1" noChangeArrowheads="1"/>
          </p:cNvSpPr>
          <p:nvPr>
            <p:ph type="body" idx="1"/>
          </p:nvPr>
        </p:nvSpPr>
        <p:spPr bwMode="auto">
          <a:xfrm>
            <a:off x="685800" y="1295400"/>
            <a:ext cx="7670800" cy="4884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197" name="Line 5"/>
          <p:cNvSpPr>
            <a:spLocks noChangeShapeType="1"/>
          </p:cNvSpPr>
          <p:nvPr/>
        </p:nvSpPr>
        <p:spPr bwMode="auto">
          <a:xfrm>
            <a:off x="685800" y="6400800"/>
            <a:ext cx="7696200" cy="0"/>
          </a:xfrm>
          <a:prstGeom prst="line">
            <a:avLst/>
          </a:prstGeom>
          <a:noFill/>
          <a:ln w="6350">
            <a:solidFill>
              <a:srgbClr val="FF9900"/>
            </a:solidFill>
            <a:round/>
            <a:headEnd/>
            <a:tailEnd/>
          </a:ln>
          <a:effectLst/>
        </p:spPr>
        <p:txBody>
          <a:bodyPr wrap="none" anchor="ctr"/>
          <a:lstStyle/>
          <a:p>
            <a:endParaRPr lang="en-US" dirty="0"/>
          </a:p>
        </p:txBody>
      </p:sp>
      <p:sp>
        <p:nvSpPr>
          <p:cNvPr id="8198"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endParaRPr lang="en-US" dirty="0"/>
          </a:p>
        </p:txBody>
      </p:sp>
      <p:pic>
        <p:nvPicPr>
          <p:cNvPr id="8200" name="Picture 8"/>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31825" y="6489700"/>
            <a:ext cx="804863" cy="252413"/>
          </a:xfrm>
          <a:prstGeom prst="rect">
            <a:avLst/>
          </a:prstGeom>
          <a:noFill/>
        </p:spPr>
      </p:pic>
      <p:sp>
        <p:nvSpPr>
          <p:cNvPr id="8201" name="Rectangle 9"/>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endParaRPr lang="en-US" dirty="0">
              <a:solidFill>
                <a:schemeClr val="tx2"/>
              </a:solidFill>
            </a:endParaRPr>
          </a:p>
        </p:txBody>
      </p:sp>
      <p:sp>
        <p:nvSpPr>
          <p:cNvPr id="13" name="Text Box 10"/>
          <p:cNvSpPr txBox="1">
            <a:spLocks noChangeArrowheads="1"/>
          </p:cNvSpPr>
          <p:nvPr/>
        </p:nvSpPr>
        <p:spPr bwMode="auto">
          <a:xfrm>
            <a:off x="6594877" y="6629400"/>
            <a:ext cx="1955985" cy="184666"/>
          </a:xfrm>
          <a:prstGeom prst="rect">
            <a:avLst/>
          </a:prstGeom>
          <a:noFill/>
          <a:ln w="9525">
            <a:noFill/>
            <a:miter lim="800000"/>
            <a:headEnd/>
            <a:tailEnd/>
          </a:ln>
          <a:effectLst/>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r">
              <a:lnSpc>
                <a:spcPct val="100000"/>
              </a:lnSpc>
              <a:spcAft>
                <a:spcPct val="0"/>
              </a:spcAft>
              <a:buClrTx/>
            </a:pPr>
            <a:r>
              <a:rPr lang="en-US" altLang="en-US" sz="600" b="0" dirty="0"/>
              <a:t>© </a:t>
            </a:r>
            <a:r>
              <a:rPr lang="en-US" altLang="en-US" sz="600" b="0" dirty="0" smtClean="0"/>
              <a:t>2010 The </a:t>
            </a:r>
            <a:r>
              <a:rPr lang="en-US" altLang="en-US" sz="600" b="0" dirty="0"/>
              <a:t>MITRE Corporation. All rights reserved.</a:t>
            </a:r>
            <a:endParaRPr lang="en-US" altLang="en-US" sz="700" b="0" dirty="0"/>
          </a:p>
        </p:txBody>
      </p:sp>
      <p:sp>
        <p:nvSpPr>
          <p:cNvPr id="11" name="Rectangle 10"/>
          <p:cNvSpPr/>
          <p:nvPr/>
        </p:nvSpPr>
        <p:spPr>
          <a:xfrm>
            <a:off x="3733800" y="6553200"/>
            <a:ext cx="1534394"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For Internal MITRE Use</a:t>
            </a:r>
            <a:endParaRPr lang="en-US" sz="1000" b="0" dirty="0"/>
          </a:p>
        </p:txBody>
      </p:sp>
      <p:sp>
        <p:nvSpPr>
          <p:cNvPr id="15" name="Title Placeholder 14"/>
          <p:cNvSpPr>
            <a:spLocks noGrp="1"/>
          </p:cNvSpPr>
          <p:nvPr>
            <p:ph type="title"/>
          </p:nvPr>
        </p:nvSpPr>
        <p:spPr>
          <a:xfrm>
            <a:off x="685800" y="274638"/>
            <a:ext cx="7696200" cy="944562"/>
          </a:xfrm>
          <a:prstGeom prst="rect">
            <a:avLst/>
          </a:prstGeom>
        </p:spPr>
        <p:txBody>
          <a:bodyPr vert="horz" lIns="91440" tIns="45720" rIns="91440" bIns="45720" rtlCol="0" anchor="ctr" anchorCtr="0">
            <a:noAutofit/>
          </a:bodyPr>
          <a:lstStyle/>
          <a:p>
            <a:r>
              <a:rPr lang="en-US" dirty="0" smtClean="0"/>
              <a:t>Click to enter text here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lnSpc>
          <a:spcPts val="2800"/>
        </a:lnSpc>
        <a:spcBef>
          <a:spcPct val="0"/>
        </a:spcBef>
        <a:spcAft>
          <a:spcPct val="0"/>
        </a:spcAft>
        <a:defRPr sz="2800" b="1" baseline="0">
          <a:solidFill>
            <a:srgbClr val="000099"/>
          </a:solidFill>
          <a:latin typeface="+mn-lt"/>
          <a:ea typeface="+mj-ea"/>
          <a:cs typeface="+mj-cs"/>
        </a:defRPr>
      </a:lvl1pPr>
      <a:lvl2pPr algn="l" rtl="0" eaLnBrk="1" fontAlgn="base" hangingPunct="1">
        <a:lnSpc>
          <a:spcPct val="90000"/>
        </a:lnSpc>
        <a:spcBef>
          <a:spcPct val="0"/>
        </a:spcBef>
        <a:spcAft>
          <a:spcPct val="0"/>
        </a:spcAft>
        <a:defRPr sz="3200" b="1">
          <a:solidFill>
            <a:srgbClr val="000099"/>
          </a:solidFill>
          <a:latin typeface="Times New Roman" pitchFamily="18" charset="0"/>
        </a:defRPr>
      </a:lvl2pPr>
      <a:lvl3pPr algn="l" rtl="0" eaLnBrk="1" fontAlgn="base" hangingPunct="1">
        <a:lnSpc>
          <a:spcPct val="90000"/>
        </a:lnSpc>
        <a:spcBef>
          <a:spcPct val="0"/>
        </a:spcBef>
        <a:spcAft>
          <a:spcPct val="0"/>
        </a:spcAft>
        <a:defRPr sz="3200" b="1">
          <a:solidFill>
            <a:srgbClr val="000099"/>
          </a:solidFill>
          <a:latin typeface="Times New Roman" pitchFamily="18" charset="0"/>
        </a:defRPr>
      </a:lvl3pPr>
      <a:lvl4pPr algn="l" rtl="0" eaLnBrk="1" fontAlgn="base" hangingPunct="1">
        <a:lnSpc>
          <a:spcPct val="90000"/>
        </a:lnSpc>
        <a:spcBef>
          <a:spcPct val="0"/>
        </a:spcBef>
        <a:spcAft>
          <a:spcPct val="0"/>
        </a:spcAft>
        <a:defRPr sz="3200" b="1">
          <a:solidFill>
            <a:srgbClr val="000099"/>
          </a:solidFill>
          <a:latin typeface="Times New Roman" pitchFamily="18" charset="0"/>
        </a:defRPr>
      </a:lvl4pPr>
      <a:lvl5pPr algn="l" rtl="0" eaLnBrk="1" fontAlgn="base" hangingPunct="1">
        <a:lnSpc>
          <a:spcPct val="90000"/>
        </a:lnSpc>
        <a:spcBef>
          <a:spcPct val="0"/>
        </a:spcBef>
        <a:spcAft>
          <a:spcPct val="0"/>
        </a:spcAft>
        <a:defRPr sz="3200" b="1">
          <a:solidFill>
            <a:srgbClr val="000099"/>
          </a:solidFill>
          <a:latin typeface="Times New Roman" pitchFamily="18" charset="0"/>
        </a:defRPr>
      </a:lvl5pPr>
      <a:lvl6pPr marL="457200" algn="l" rtl="0" eaLnBrk="1" fontAlgn="base" hangingPunct="1">
        <a:lnSpc>
          <a:spcPct val="90000"/>
        </a:lnSpc>
        <a:spcBef>
          <a:spcPct val="0"/>
        </a:spcBef>
        <a:spcAft>
          <a:spcPct val="0"/>
        </a:spcAft>
        <a:defRPr sz="3200" b="1">
          <a:solidFill>
            <a:srgbClr val="000099"/>
          </a:solidFill>
          <a:latin typeface="Times New Roman" pitchFamily="18" charset="0"/>
        </a:defRPr>
      </a:lvl6pPr>
      <a:lvl7pPr marL="914400" algn="l" rtl="0" eaLnBrk="1" fontAlgn="base" hangingPunct="1">
        <a:lnSpc>
          <a:spcPct val="90000"/>
        </a:lnSpc>
        <a:spcBef>
          <a:spcPct val="0"/>
        </a:spcBef>
        <a:spcAft>
          <a:spcPct val="0"/>
        </a:spcAft>
        <a:defRPr sz="3200" b="1">
          <a:solidFill>
            <a:srgbClr val="000099"/>
          </a:solidFill>
          <a:latin typeface="Times New Roman" pitchFamily="18" charset="0"/>
        </a:defRPr>
      </a:lvl7pPr>
      <a:lvl8pPr marL="1371600" algn="l" rtl="0" eaLnBrk="1" fontAlgn="base" hangingPunct="1">
        <a:lnSpc>
          <a:spcPct val="90000"/>
        </a:lnSpc>
        <a:spcBef>
          <a:spcPct val="0"/>
        </a:spcBef>
        <a:spcAft>
          <a:spcPct val="0"/>
        </a:spcAft>
        <a:defRPr sz="3200" b="1">
          <a:solidFill>
            <a:srgbClr val="000099"/>
          </a:solidFill>
          <a:latin typeface="Times New Roman" pitchFamily="18" charset="0"/>
        </a:defRPr>
      </a:lvl8pPr>
      <a:lvl9pPr marL="1828800" algn="l" rtl="0" eaLnBrk="1" fontAlgn="base" hangingPunct="1">
        <a:lnSpc>
          <a:spcPct val="90000"/>
        </a:lnSpc>
        <a:spcBef>
          <a:spcPct val="0"/>
        </a:spcBef>
        <a:spcAft>
          <a:spcPct val="0"/>
        </a:spcAft>
        <a:defRPr sz="3200" b="1">
          <a:solidFill>
            <a:srgbClr val="000099"/>
          </a:solidFill>
          <a:latin typeface="Times New Roman" pitchFamily="18" charset="0"/>
        </a:defRPr>
      </a:lvl9pPr>
    </p:titleStyle>
    <p:bodyStyle>
      <a:lvl1pPr marL="227013" indent="-227013" algn="l" rtl="0" eaLnBrk="1" fontAlgn="base" hangingPunct="1">
        <a:lnSpc>
          <a:spcPts val="2200"/>
        </a:lnSpc>
        <a:spcBef>
          <a:spcPct val="0"/>
        </a:spcBef>
        <a:spcAft>
          <a:spcPts val="800"/>
        </a:spcAft>
        <a:buClr>
          <a:srgbClr val="FDAA03"/>
        </a:buClr>
        <a:buSzPct val="100000"/>
        <a:buFont typeface="Arial" pitchFamily="34" charset="0"/>
        <a:buChar char="■"/>
        <a:defRPr sz="2000" b="1">
          <a:solidFill>
            <a:schemeClr val="tx1"/>
          </a:solidFill>
          <a:latin typeface="+mn-lt"/>
          <a:ea typeface="+mn-ea"/>
          <a:cs typeface="+mn-cs"/>
        </a:defRPr>
      </a:lvl1pPr>
      <a:lvl2pPr marL="568325" indent="-227013" algn="l" rtl="0" eaLnBrk="1" fontAlgn="base" hangingPunct="1">
        <a:lnSpc>
          <a:spcPts val="2000"/>
        </a:lnSpc>
        <a:spcBef>
          <a:spcPct val="0"/>
        </a:spcBef>
        <a:spcAft>
          <a:spcPts val="800"/>
        </a:spcAft>
        <a:buClr>
          <a:srgbClr val="FDAA03"/>
        </a:buClr>
        <a:buFont typeface="Arial" pitchFamily="34" charset="0"/>
        <a:buChar char="–"/>
        <a:defRPr b="1">
          <a:solidFill>
            <a:schemeClr val="tx1"/>
          </a:solidFill>
          <a:latin typeface="+mn-lt"/>
        </a:defRPr>
      </a:lvl2pPr>
      <a:lvl3pPr marL="909638" indent="-168275" algn="l" rtl="0" eaLnBrk="1" fontAlgn="base" hangingPunct="1">
        <a:lnSpc>
          <a:spcPts val="1800"/>
        </a:lnSpc>
        <a:spcBef>
          <a:spcPct val="0"/>
        </a:spcBef>
        <a:spcAft>
          <a:spcPts val="800"/>
        </a:spcAft>
        <a:buClr>
          <a:srgbClr val="FDAA03"/>
        </a:buClr>
        <a:buSzPct val="80000"/>
        <a:buFont typeface="Arial" pitchFamily="34" charset="0"/>
        <a:buChar char="■"/>
        <a:defRPr sz="1600" b="1">
          <a:solidFill>
            <a:schemeClr val="tx1"/>
          </a:solidFill>
          <a:latin typeface="+mn-lt"/>
        </a:defRPr>
      </a:lvl3pPr>
      <a:lvl4pPr marL="1143000" indent="-114300" algn="l" rtl="0" eaLnBrk="1" fontAlgn="base" hangingPunct="1">
        <a:lnSpc>
          <a:spcPts val="1600"/>
        </a:lnSpc>
        <a:spcBef>
          <a:spcPct val="0"/>
        </a:spcBef>
        <a:spcAft>
          <a:spcPts val="800"/>
        </a:spcAft>
        <a:buClr>
          <a:srgbClr val="FDAA03"/>
        </a:buClr>
        <a:buSzPct val="80000"/>
        <a:buFont typeface="Arial" pitchFamily="34" charset="0"/>
        <a:buChar char="●"/>
        <a:defRPr sz="1400" b="1">
          <a:solidFill>
            <a:schemeClr val="tx1"/>
          </a:solidFill>
          <a:latin typeface="+mn-lt"/>
        </a:defRPr>
      </a:lvl4pPr>
      <a:lvl5pPr marL="1371600" indent="-106363" algn="l" rtl="0" eaLnBrk="1" fontAlgn="base" hangingPunct="1">
        <a:lnSpc>
          <a:spcPts val="1400"/>
        </a:lnSpc>
        <a:spcBef>
          <a:spcPct val="0"/>
        </a:spcBef>
        <a:spcAft>
          <a:spcPts val="800"/>
        </a:spcAft>
        <a:buClr>
          <a:srgbClr val="FDAA03"/>
        </a:buClr>
        <a:buSzPct val="100000"/>
        <a:buFont typeface="Arial" pitchFamily="34" charset="0"/>
        <a:buChar char="-"/>
        <a:defRPr sz="1200" b="1">
          <a:solidFill>
            <a:schemeClr val="tx1"/>
          </a:solidFill>
          <a:latin typeface="+mn-lt"/>
        </a:defRPr>
      </a:lvl5pPr>
      <a:lvl6pPr marL="22288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6pPr>
      <a:lvl7pPr marL="26860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7pPr>
      <a:lvl8pPr marL="31432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8pPr>
      <a:lvl9pPr marL="36004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434" name="Picture 11" descr="PP Background Body Slide.jpg"/>
          <p:cNvPicPr>
            <a:picLocks noChangeAspect="1"/>
          </p:cNvPicPr>
          <p:nvPr/>
        </p:nvPicPr>
        <p:blipFill>
          <a:blip r:embed="rId13" cstate="print"/>
          <a:srcRect/>
          <a:stretch>
            <a:fillRect/>
          </a:stretch>
        </p:blipFill>
        <p:spPr bwMode="auto">
          <a:xfrm>
            <a:off x="0" y="3175"/>
            <a:ext cx="9144000" cy="6851650"/>
          </a:xfrm>
          <a:prstGeom prst="rect">
            <a:avLst/>
          </a:prstGeom>
          <a:noFill/>
          <a:ln w="9525">
            <a:noFill/>
            <a:miter lim="800000"/>
            <a:headEnd/>
            <a:tailEnd/>
          </a:ln>
        </p:spPr>
      </p:pic>
      <p:sp>
        <p:nvSpPr>
          <p:cNvPr id="18435" name="Title Placeholder 1"/>
          <p:cNvSpPr>
            <a:spLocks noGrp="1"/>
          </p:cNvSpPr>
          <p:nvPr>
            <p:ph type="title"/>
          </p:nvPr>
        </p:nvSpPr>
        <p:spPr bwMode="auto">
          <a:xfrm>
            <a:off x="787400" y="141288"/>
            <a:ext cx="7086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6" name="Text Placeholder 2"/>
          <p:cNvSpPr>
            <a:spLocks noGrp="1"/>
          </p:cNvSpPr>
          <p:nvPr>
            <p:ph type="body" idx="1"/>
          </p:nvPr>
        </p:nvSpPr>
        <p:spPr bwMode="auto">
          <a:xfrm>
            <a:off x="152400" y="12954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7" name="TextBox 21"/>
          <p:cNvSpPr txBox="1">
            <a:spLocks noChangeArrowheads="1"/>
          </p:cNvSpPr>
          <p:nvPr/>
        </p:nvSpPr>
        <p:spPr bwMode="auto">
          <a:xfrm>
            <a:off x="152400" y="6596063"/>
            <a:ext cx="1524000" cy="261937"/>
          </a:xfrm>
          <a:prstGeom prst="rect">
            <a:avLst/>
          </a:prstGeom>
          <a:noFill/>
          <a:ln w="9525">
            <a:noFill/>
            <a:miter lim="800000"/>
            <a:headEnd/>
            <a:tailEnd/>
          </a:ln>
        </p:spPr>
        <p:txBody>
          <a:bodyPr>
            <a:spAutoFit/>
          </a:bodyPr>
          <a:lstStyle/>
          <a:p>
            <a:pPr defTabSz="457200">
              <a:defRPr/>
            </a:pPr>
            <a:fld id="{86EFAB4D-A96D-4100-85DB-A6C54CF9A08F}" type="slidenum">
              <a:rPr lang="en-US" sz="1100">
                <a:solidFill>
                  <a:srgbClr val="000000"/>
                </a:solidFill>
                <a:latin typeface="Verdana" pitchFamily="34" charset="0"/>
              </a:rPr>
              <a:pPr defTabSz="457200">
                <a:defRPr/>
              </a:pPr>
              <a:t>‹#›</a:t>
            </a:fld>
            <a:endParaRPr lang="en-US" sz="1100" dirty="0">
              <a:solidFill>
                <a:srgbClr val="000000"/>
              </a:solidFill>
              <a:latin typeface="Verdana" pitchFamily="34" charset="0"/>
            </a:endParaRPr>
          </a:p>
        </p:txBody>
      </p:sp>
      <p:sp>
        <p:nvSpPr>
          <p:cNvPr id="18438" name="Rectangle 22"/>
          <p:cNvSpPr>
            <a:spLocks noChangeArrowheads="1"/>
          </p:cNvSpPr>
          <p:nvPr/>
        </p:nvSpPr>
        <p:spPr bwMode="auto">
          <a:xfrm>
            <a:off x="2209800" y="6642100"/>
            <a:ext cx="4724400" cy="215900"/>
          </a:xfrm>
          <a:prstGeom prst="rect">
            <a:avLst/>
          </a:prstGeom>
          <a:noFill/>
          <a:ln w="9525">
            <a:noFill/>
            <a:miter lim="800000"/>
            <a:headEnd/>
            <a:tailEnd/>
          </a:ln>
        </p:spPr>
        <p:txBody>
          <a:bodyPr>
            <a:spAutoFit/>
          </a:bodyPr>
          <a:lstStyle/>
          <a:p>
            <a:pPr algn="ctr" eaLnBrk="0" hangingPunct="0">
              <a:defRPr/>
            </a:pPr>
            <a:r>
              <a:rPr lang="en-US" sz="800" dirty="0">
                <a:solidFill>
                  <a:srgbClr val="000000"/>
                </a:solidFill>
                <a:latin typeface="Verdana" pitchFamily="34" charset="0"/>
              </a:rPr>
              <a:t>Use or disclosure of data contained on the page is subject to restrictions on title page</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Verdana" pitchFamily="34" charset="0"/>
        </a:defRPr>
      </a:lvl2pPr>
      <a:lvl3pPr algn="l" rtl="0" eaLnBrk="1" fontAlgn="base" hangingPunct="1">
        <a:spcBef>
          <a:spcPct val="0"/>
        </a:spcBef>
        <a:spcAft>
          <a:spcPct val="0"/>
        </a:spcAft>
        <a:defRPr sz="2400">
          <a:solidFill>
            <a:schemeClr val="tx1"/>
          </a:solidFill>
          <a:latin typeface="Verdana" pitchFamily="34" charset="0"/>
        </a:defRPr>
      </a:lvl3pPr>
      <a:lvl4pPr algn="l" rtl="0" eaLnBrk="1" fontAlgn="base" hangingPunct="1">
        <a:spcBef>
          <a:spcPct val="0"/>
        </a:spcBef>
        <a:spcAft>
          <a:spcPct val="0"/>
        </a:spcAft>
        <a:defRPr sz="2400">
          <a:solidFill>
            <a:schemeClr val="tx1"/>
          </a:solidFill>
          <a:latin typeface="Verdana" pitchFamily="34" charset="0"/>
        </a:defRPr>
      </a:lvl4pPr>
      <a:lvl5pPr algn="l" rtl="0" eaLnBrk="1" fontAlgn="base" hangingPunct="1">
        <a:spcBef>
          <a:spcPct val="0"/>
        </a:spcBef>
        <a:spcAft>
          <a:spcPct val="0"/>
        </a:spcAft>
        <a:defRPr sz="2400">
          <a:solidFill>
            <a:schemeClr val="tx1"/>
          </a:solidFill>
          <a:latin typeface="Verdana" pitchFamily="34" charset="0"/>
        </a:defRPr>
      </a:lvl5pPr>
      <a:lvl6pPr marL="457200" algn="l" rtl="0" eaLnBrk="1" fontAlgn="base" hangingPunct="1">
        <a:spcBef>
          <a:spcPct val="0"/>
        </a:spcBef>
        <a:spcAft>
          <a:spcPct val="0"/>
        </a:spcAft>
        <a:defRPr sz="2400">
          <a:solidFill>
            <a:schemeClr val="tx1"/>
          </a:solidFill>
          <a:latin typeface="Verdana" pitchFamily="34" charset="0"/>
        </a:defRPr>
      </a:lvl6pPr>
      <a:lvl7pPr marL="914400" algn="l" rtl="0" eaLnBrk="1" fontAlgn="base" hangingPunct="1">
        <a:spcBef>
          <a:spcPct val="0"/>
        </a:spcBef>
        <a:spcAft>
          <a:spcPct val="0"/>
        </a:spcAft>
        <a:defRPr sz="2400">
          <a:solidFill>
            <a:schemeClr val="tx1"/>
          </a:solidFill>
          <a:latin typeface="Verdana" pitchFamily="34" charset="0"/>
        </a:defRPr>
      </a:lvl7pPr>
      <a:lvl8pPr marL="1371600" algn="l" rtl="0" eaLnBrk="1" fontAlgn="base" hangingPunct="1">
        <a:spcBef>
          <a:spcPct val="0"/>
        </a:spcBef>
        <a:spcAft>
          <a:spcPct val="0"/>
        </a:spcAft>
        <a:defRPr sz="2400">
          <a:solidFill>
            <a:schemeClr val="tx1"/>
          </a:solidFill>
          <a:latin typeface="Verdana" pitchFamily="34" charset="0"/>
        </a:defRPr>
      </a:lvl8pPr>
      <a:lvl9pPr marL="1828800" algn="l" rtl="0" eaLnBrk="1" fontAlgn="base" hangingPunct="1">
        <a:spcBef>
          <a:spcPct val="0"/>
        </a:spcBef>
        <a:spcAft>
          <a:spcPct val="0"/>
        </a:spcAft>
        <a:defRPr sz="2400">
          <a:solidFill>
            <a:schemeClr val="tx1"/>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45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5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81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F7B4D206-5B30-46A5-93B0-5E6C8C3A2ABD}" type="slidenum">
              <a:rPr lang="en-US"/>
              <a:pPr>
                <a:defRPr/>
              </a:pPr>
              <a:t>‹#›</a:t>
            </a:fld>
            <a:endParaRPr lang="en-US" dirty="0"/>
          </a:p>
        </p:txBody>
      </p:sp>
      <p:grpSp>
        <p:nvGrpSpPr>
          <p:cNvPr id="19463" name="Group 23"/>
          <p:cNvGrpSpPr>
            <a:grpSpLocks/>
          </p:cNvGrpSpPr>
          <p:nvPr/>
        </p:nvGrpSpPr>
        <p:grpSpPr bwMode="auto">
          <a:xfrm>
            <a:off x="0" y="-4763"/>
            <a:ext cx="9144000" cy="868363"/>
            <a:chOff x="0" y="-13618"/>
            <a:chExt cx="9144000" cy="868583"/>
          </a:xfrm>
        </p:grpSpPr>
        <p:sp>
          <p:nvSpPr>
            <p:cNvPr id="19468"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19469" name="Picture 17" descr="P-300-Md-BOTG-Brand-Banner-Horz"/>
            <p:cNvPicPr>
              <a:picLocks noChangeAspect="1" noChangeArrowheads="1"/>
            </p:cNvPicPr>
            <p:nvPr/>
          </p:nvPicPr>
          <p:blipFill>
            <a:blip r:embed="rId7"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19470" name="Group 8"/>
            <p:cNvGrpSpPr>
              <a:grpSpLocks/>
            </p:cNvGrpSpPr>
            <p:nvPr/>
          </p:nvGrpSpPr>
          <p:grpSpPr bwMode="auto">
            <a:xfrm>
              <a:off x="3383280" y="624308"/>
              <a:ext cx="5760720" cy="137162"/>
              <a:chOff x="192" y="1023"/>
              <a:chExt cx="5376" cy="96"/>
            </a:xfrm>
          </p:grpSpPr>
          <p:sp>
            <p:nvSpPr>
              <p:cNvPr id="19476"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9477"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19471" name="Group 9"/>
            <p:cNvGrpSpPr>
              <a:grpSpLocks/>
            </p:cNvGrpSpPr>
            <p:nvPr userDrawn="1"/>
          </p:nvGrpSpPr>
          <p:grpSpPr bwMode="auto">
            <a:xfrm>
              <a:off x="0" y="628358"/>
              <a:ext cx="1544761" cy="140020"/>
              <a:chOff x="192" y="1017"/>
              <a:chExt cx="5374" cy="98"/>
            </a:xfrm>
          </p:grpSpPr>
          <p:sp>
            <p:nvSpPr>
              <p:cNvPr id="19474"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19475"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19472"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9473"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9464" name="Text Box 28"/>
          <p:cNvSpPr txBox="1">
            <a:spLocks noChangeArrowheads="1"/>
          </p:cNvSpPr>
          <p:nvPr/>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9465" name="Text Box 28"/>
          <p:cNvSpPr txBox="1">
            <a:spLocks noChangeArrowheads="1"/>
          </p:cNvSpPr>
          <p:nvPr/>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19466"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21"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0A7D3F46-6339-4359-87B4-4374085F1628}"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Lst>
  <p:hf hdr="0" ftr="0" dt="0"/>
  <p:txStyles>
    <p:titleStyle>
      <a:lvl1pPr algn="ctr"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charset="0"/>
          <a:cs typeface="Arial" charset="0"/>
        </a:defRPr>
      </a:lvl2pPr>
      <a:lvl3pPr algn="ctr" rtl="0" eaLnBrk="1" fontAlgn="base" hangingPunct="1">
        <a:spcBef>
          <a:spcPct val="0"/>
        </a:spcBef>
        <a:spcAft>
          <a:spcPct val="0"/>
        </a:spcAft>
        <a:defRPr sz="4400">
          <a:solidFill>
            <a:schemeClr val="tx1"/>
          </a:solidFill>
          <a:latin typeface="Arial" charset="0"/>
          <a:cs typeface="Arial" charset="0"/>
        </a:defRPr>
      </a:lvl3pPr>
      <a:lvl4pPr algn="ctr" rtl="0" eaLnBrk="1" fontAlgn="base" hangingPunct="1">
        <a:spcBef>
          <a:spcPct val="0"/>
        </a:spcBef>
        <a:spcAft>
          <a:spcPct val="0"/>
        </a:spcAft>
        <a:defRPr sz="4400">
          <a:solidFill>
            <a:schemeClr val="tx1"/>
          </a:solidFill>
          <a:latin typeface="Arial" charset="0"/>
          <a:cs typeface="Arial" charset="0"/>
        </a:defRPr>
      </a:lvl4pPr>
      <a:lvl5pPr algn="ctr" rtl="0" eaLnBrk="1" fontAlgn="base" hangingPunct="1">
        <a:spcBef>
          <a:spcPct val="0"/>
        </a:spcBef>
        <a:spcAft>
          <a:spcPct val="0"/>
        </a:spcAft>
        <a:defRPr sz="4400">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48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A94AD9C5-A39F-4849-9A76-66B5AEE2C41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50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0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81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B0A92B9F-876C-42F3-86B1-6A998A28275B}" type="slidenum">
              <a:rPr lang="en-US"/>
              <a:pPr>
                <a:defRPr/>
              </a:pPr>
              <a:t>‹#›</a:t>
            </a:fld>
            <a:endParaRPr lang="en-US" dirty="0"/>
          </a:p>
        </p:txBody>
      </p:sp>
      <p:grpSp>
        <p:nvGrpSpPr>
          <p:cNvPr id="21511" name="Group 23"/>
          <p:cNvGrpSpPr>
            <a:grpSpLocks/>
          </p:cNvGrpSpPr>
          <p:nvPr/>
        </p:nvGrpSpPr>
        <p:grpSpPr bwMode="auto">
          <a:xfrm>
            <a:off x="0" y="-4763"/>
            <a:ext cx="9144000" cy="868363"/>
            <a:chOff x="0" y="-13618"/>
            <a:chExt cx="9144000" cy="868583"/>
          </a:xfrm>
        </p:grpSpPr>
        <p:sp>
          <p:nvSpPr>
            <p:cNvPr id="2151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21517" name="Picture 17" descr="P-300-Md-BOTG-Brand-Banner-Horz"/>
            <p:cNvPicPr>
              <a:picLocks noChangeAspect="1" noChangeArrowheads="1"/>
            </p:cNvPicPr>
            <p:nvPr/>
          </p:nvPicPr>
          <p:blipFill>
            <a:blip r:embed="rId7"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21518" name="Group 8"/>
            <p:cNvGrpSpPr>
              <a:grpSpLocks/>
            </p:cNvGrpSpPr>
            <p:nvPr/>
          </p:nvGrpSpPr>
          <p:grpSpPr bwMode="auto">
            <a:xfrm>
              <a:off x="3383280" y="624308"/>
              <a:ext cx="5760720" cy="137162"/>
              <a:chOff x="192" y="1023"/>
              <a:chExt cx="5376" cy="96"/>
            </a:xfrm>
          </p:grpSpPr>
          <p:sp>
            <p:nvSpPr>
              <p:cNvPr id="2152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2152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21519" name="Group 9"/>
            <p:cNvGrpSpPr>
              <a:grpSpLocks/>
            </p:cNvGrpSpPr>
            <p:nvPr userDrawn="1"/>
          </p:nvGrpSpPr>
          <p:grpSpPr bwMode="auto">
            <a:xfrm>
              <a:off x="0" y="628358"/>
              <a:ext cx="1544761" cy="140020"/>
              <a:chOff x="192" y="1017"/>
              <a:chExt cx="5374" cy="98"/>
            </a:xfrm>
          </p:grpSpPr>
          <p:sp>
            <p:nvSpPr>
              <p:cNvPr id="2152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2152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2152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2152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21512" name="Text Box 28"/>
          <p:cNvSpPr txBox="1">
            <a:spLocks noChangeArrowheads="1"/>
          </p:cNvSpPr>
          <p:nvPr/>
        </p:nvSpPr>
        <p:spPr bwMode="auto">
          <a:xfrm>
            <a:off x="2787650" y="-9525"/>
            <a:ext cx="1490663" cy="247650"/>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21513" name="Text Box 28"/>
          <p:cNvSpPr txBox="1">
            <a:spLocks noChangeArrowheads="1"/>
          </p:cNvSpPr>
          <p:nvPr/>
        </p:nvSpPr>
        <p:spPr bwMode="auto">
          <a:xfrm>
            <a:off x="2789238" y="6659563"/>
            <a:ext cx="1490662" cy="182562"/>
          </a:xfrm>
          <a:prstGeom prst="rect">
            <a:avLst/>
          </a:prstGeom>
          <a:noFill/>
          <a:ln w="12700" algn="ctr">
            <a:noFill/>
            <a:miter lim="800000"/>
            <a:headEnd/>
            <a:tailEnd/>
          </a:ln>
        </p:spPr>
        <p:txBody>
          <a:bodyPr>
            <a:spAutoFit/>
          </a:bodyPr>
          <a:lstStyle/>
          <a:p>
            <a:pPr algn="r">
              <a:defRPr/>
            </a:pPr>
            <a:r>
              <a:rPr lang="en-US" sz="1000" b="1" dirty="0">
                <a:solidFill>
                  <a:srgbClr val="00CC00"/>
                </a:solidFill>
              </a:rPr>
              <a:t> UNCLASS/FOUO</a:t>
            </a:r>
          </a:p>
        </p:txBody>
      </p:sp>
      <p:sp>
        <p:nvSpPr>
          <p:cNvPr id="21514"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21"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62C35410-5D2D-4DA5-9FD6-3AEBF9058225}"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Lst>
  <p:hf hdr="0" ftr="0" dt="0"/>
  <p:txStyles>
    <p:titleStyle>
      <a:lvl1pPr algn="ctr"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charset="0"/>
          <a:cs typeface="Arial" charset="0"/>
        </a:defRPr>
      </a:lvl2pPr>
      <a:lvl3pPr algn="ctr" rtl="0" eaLnBrk="1" fontAlgn="base" hangingPunct="1">
        <a:spcBef>
          <a:spcPct val="0"/>
        </a:spcBef>
        <a:spcAft>
          <a:spcPct val="0"/>
        </a:spcAft>
        <a:defRPr sz="4400">
          <a:solidFill>
            <a:schemeClr val="tx1"/>
          </a:solidFill>
          <a:latin typeface="Arial" charset="0"/>
          <a:cs typeface="Arial" charset="0"/>
        </a:defRPr>
      </a:lvl3pPr>
      <a:lvl4pPr algn="ctr" rtl="0" eaLnBrk="1" fontAlgn="base" hangingPunct="1">
        <a:spcBef>
          <a:spcPct val="0"/>
        </a:spcBef>
        <a:spcAft>
          <a:spcPct val="0"/>
        </a:spcAft>
        <a:defRPr sz="4400">
          <a:solidFill>
            <a:schemeClr val="tx1"/>
          </a:solidFill>
          <a:latin typeface="Arial" charset="0"/>
          <a:cs typeface="Arial" charset="0"/>
        </a:defRPr>
      </a:lvl4pPr>
      <a:lvl5pPr algn="ctr" rtl="0" eaLnBrk="1" fontAlgn="base" hangingPunct="1">
        <a:spcBef>
          <a:spcPct val="0"/>
        </a:spcBef>
        <a:spcAft>
          <a:spcPct val="0"/>
        </a:spcAft>
        <a:defRPr sz="4400">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sldNum" sz="quarter" idx="4"/>
          </p:nvPr>
        </p:nvSpPr>
        <p:spPr bwMode="auto">
          <a:xfrm>
            <a:off x="7935913"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defRPr>
            </a:lvl1pPr>
          </a:lstStyle>
          <a:p>
            <a:fld id="{295008BC-DA31-4D19-837B-EFA4386B05F5}" type="slidenum">
              <a:rPr lang="en-US" smtClean="0"/>
              <a:pPr/>
              <a:t>‹#›</a:t>
            </a:fld>
            <a:endParaRPr lang="en-US" dirty="0"/>
          </a:p>
        </p:txBody>
      </p:sp>
      <p:sp>
        <p:nvSpPr>
          <p:cNvPr id="8196" name="Rectangle 4"/>
          <p:cNvSpPr>
            <a:spLocks noGrp="1" noChangeArrowheads="1"/>
          </p:cNvSpPr>
          <p:nvPr>
            <p:ph type="body" idx="1"/>
          </p:nvPr>
        </p:nvSpPr>
        <p:spPr bwMode="auto">
          <a:xfrm>
            <a:off x="685800" y="1295400"/>
            <a:ext cx="7670800" cy="4884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197" name="Line 5"/>
          <p:cNvSpPr>
            <a:spLocks noChangeShapeType="1"/>
          </p:cNvSpPr>
          <p:nvPr/>
        </p:nvSpPr>
        <p:spPr bwMode="auto">
          <a:xfrm>
            <a:off x="685800" y="6400800"/>
            <a:ext cx="7696200" cy="0"/>
          </a:xfrm>
          <a:prstGeom prst="line">
            <a:avLst/>
          </a:prstGeom>
          <a:noFill/>
          <a:ln w="6350">
            <a:solidFill>
              <a:srgbClr val="FF9900"/>
            </a:solidFill>
            <a:round/>
            <a:headEnd/>
            <a:tailEnd/>
          </a:ln>
          <a:effectLst/>
        </p:spPr>
        <p:txBody>
          <a:bodyPr wrap="none" anchor="ctr"/>
          <a:lstStyle/>
          <a:p>
            <a:endParaRPr lang="en-US" dirty="0"/>
          </a:p>
        </p:txBody>
      </p:sp>
      <p:sp>
        <p:nvSpPr>
          <p:cNvPr id="8198"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endParaRPr lang="en-US" dirty="0"/>
          </a:p>
        </p:txBody>
      </p:sp>
      <p:pic>
        <p:nvPicPr>
          <p:cNvPr id="8200" name="Picture 8"/>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31825" y="6489700"/>
            <a:ext cx="804863" cy="252413"/>
          </a:xfrm>
          <a:prstGeom prst="rect">
            <a:avLst/>
          </a:prstGeom>
          <a:noFill/>
        </p:spPr>
      </p:pic>
      <p:sp>
        <p:nvSpPr>
          <p:cNvPr id="8201" name="Rectangle 9"/>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endParaRPr lang="en-US" dirty="0">
              <a:solidFill>
                <a:schemeClr val="tx2"/>
              </a:solidFill>
            </a:endParaRPr>
          </a:p>
        </p:txBody>
      </p:sp>
      <p:sp>
        <p:nvSpPr>
          <p:cNvPr id="13" name="Text Box 10"/>
          <p:cNvSpPr txBox="1">
            <a:spLocks noChangeArrowheads="1"/>
          </p:cNvSpPr>
          <p:nvPr/>
        </p:nvSpPr>
        <p:spPr bwMode="auto">
          <a:xfrm>
            <a:off x="6594877" y="6629400"/>
            <a:ext cx="1955985" cy="184666"/>
          </a:xfrm>
          <a:prstGeom prst="rect">
            <a:avLst/>
          </a:prstGeom>
          <a:noFill/>
          <a:ln w="9525">
            <a:noFill/>
            <a:miter lim="800000"/>
            <a:headEnd/>
            <a:tailEnd/>
          </a:ln>
          <a:effectLst/>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r">
              <a:lnSpc>
                <a:spcPct val="100000"/>
              </a:lnSpc>
              <a:spcAft>
                <a:spcPct val="0"/>
              </a:spcAft>
              <a:buClrTx/>
            </a:pPr>
            <a:r>
              <a:rPr lang="en-US" altLang="en-US" sz="600" b="0" dirty="0"/>
              <a:t>© </a:t>
            </a:r>
            <a:r>
              <a:rPr lang="en-US" altLang="en-US" sz="600" b="0" dirty="0" smtClean="0"/>
              <a:t>2010 The </a:t>
            </a:r>
            <a:r>
              <a:rPr lang="en-US" altLang="en-US" sz="600" b="0" dirty="0"/>
              <a:t>MITRE Corporation. All rights reserved.</a:t>
            </a:r>
            <a:endParaRPr lang="en-US" altLang="en-US" sz="700" b="0" dirty="0"/>
          </a:p>
        </p:txBody>
      </p:sp>
      <p:sp>
        <p:nvSpPr>
          <p:cNvPr id="11" name="Rectangle 10"/>
          <p:cNvSpPr/>
          <p:nvPr/>
        </p:nvSpPr>
        <p:spPr>
          <a:xfrm>
            <a:off x="3733800" y="6553200"/>
            <a:ext cx="1534394"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For Internal MITRE Use</a:t>
            </a:r>
            <a:endParaRPr lang="en-US" sz="1000" b="0" dirty="0"/>
          </a:p>
        </p:txBody>
      </p:sp>
      <p:sp>
        <p:nvSpPr>
          <p:cNvPr id="15" name="Title Placeholder 14"/>
          <p:cNvSpPr>
            <a:spLocks noGrp="1"/>
          </p:cNvSpPr>
          <p:nvPr>
            <p:ph type="title"/>
          </p:nvPr>
        </p:nvSpPr>
        <p:spPr>
          <a:xfrm>
            <a:off x="685800" y="274638"/>
            <a:ext cx="7696200" cy="944562"/>
          </a:xfrm>
          <a:prstGeom prst="rect">
            <a:avLst/>
          </a:prstGeom>
        </p:spPr>
        <p:txBody>
          <a:bodyPr vert="horz" lIns="91440" tIns="45720" rIns="91440" bIns="45720" rtlCol="0" anchor="ctr" anchorCtr="0">
            <a:noAutofit/>
          </a:bodyPr>
          <a:lstStyle/>
          <a:p>
            <a:r>
              <a:rPr lang="en-US" dirty="0" smtClean="0"/>
              <a:t>Click to enter text here</a:t>
            </a:r>
            <a:endParaRPr lang="en-US" dirty="0"/>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ftr="0" dt="0"/>
  <p:txStyles>
    <p:titleStyle>
      <a:lvl1pPr algn="l" rtl="0" eaLnBrk="1" fontAlgn="base" hangingPunct="1">
        <a:lnSpc>
          <a:spcPts val="2800"/>
        </a:lnSpc>
        <a:spcBef>
          <a:spcPct val="0"/>
        </a:spcBef>
        <a:spcAft>
          <a:spcPct val="0"/>
        </a:spcAft>
        <a:defRPr sz="2800" b="1" baseline="0">
          <a:solidFill>
            <a:srgbClr val="000099"/>
          </a:solidFill>
          <a:latin typeface="+mn-lt"/>
          <a:ea typeface="+mj-ea"/>
          <a:cs typeface="+mj-cs"/>
        </a:defRPr>
      </a:lvl1pPr>
      <a:lvl2pPr algn="l" rtl="0" eaLnBrk="1" fontAlgn="base" hangingPunct="1">
        <a:lnSpc>
          <a:spcPct val="90000"/>
        </a:lnSpc>
        <a:spcBef>
          <a:spcPct val="0"/>
        </a:spcBef>
        <a:spcAft>
          <a:spcPct val="0"/>
        </a:spcAft>
        <a:defRPr sz="3200" b="1">
          <a:solidFill>
            <a:srgbClr val="000099"/>
          </a:solidFill>
          <a:latin typeface="Times New Roman" pitchFamily="18" charset="0"/>
        </a:defRPr>
      </a:lvl2pPr>
      <a:lvl3pPr algn="l" rtl="0" eaLnBrk="1" fontAlgn="base" hangingPunct="1">
        <a:lnSpc>
          <a:spcPct val="90000"/>
        </a:lnSpc>
        <a:spcBef>
          <a:spcPct val="0"/>
        </a:spcBef>
        <a:spcAft>
          <a:spcPct val="0"/>
        </a:spcAft>
        <a:defRPr sz="3200" b="1">
          <a:solidFill>
            <a:srgbClr val="000099"/>
          </a:solidFill>
          <a:latin typeface="Times New Roman" pitchFamily="18" charset="0"/>
        </a:defRPr>
      </a:lvl3pPr>
      <a:lvl4pPr algn="l" rtl="0" eaLnBrk="1" fontAlgn="base" hangingPunct="1">
        <a:lnSpc>
          <a:spcPct val="90000"/>
        </a:lnSpc>
        <a:spcBef>
          <a:spcPct val="0"/>
        </a:spcBef>
        <a:spcAft>
          <a:spcPct val="0"/>
        </a:spcAft>
        <a:defRPr sz="3200" b="1">
          <a:solidFill>
            <a:srgbClr val="000099"/>
          </a:solidFill>
          <a:latin typeface="Times New Roman" pitchFamily="18" charset="0"/>
        </a:defRPr>
      </a:lvl4pPr>
      <a:lvl5pPr algn="l" rtl="0" eaLnBrk="1" fontAlgn="base" hangingPunct="1">
        <a:lnSpc>
          <a:spcPct val="90000"/>
        </a:lnSpc>
        <a:spcBef>
          <a:spcPct val="0"/>
        </a:spcBef>
        <a:spcAft>
          <a:spcPct val="0"/>
        </a:spcAft>
        <a:defRPr sz="3200" b="1">
          <a:solidFill>
            <a:srgbClr val="000099"/>
          </a:solidFill>
          <a:latin typeface="Times New Roman" pitchFamily="18" charset="0"/>
        </a:defRPr>
      </a:lvl5pPr>
      <a:lvl6pPr marL="457200" algn="l" rtl="0" eaLnBrk="1" fontAlgn="base" hangingPunct="1">
        <a:lnSpc>
          <a:spcPct val="90000"/>
        </a:lnSpc>
        <a:spcBef>
          <a:spcPct val="0"/>
        </a:spcBef>
        <a:spcAft>
          <a:spcPct val="0"/>
        </a:spcAft>
        <a:defRPr sz="3200" b="1">
          <a:solidFill>
            <a:srgbClr val="000099"/>
          </a:solidFill>
          <a:latin typeface="Times New Roman" pitchFamily="18" charset="0"/>
        </a:defRPr>
      </a:lvl6pPr>
      <a:lvl7pPr marL="914400" algn="l" rtl="0" eaLnBrk="1" fontAlgn="base" hangingPunct="1">
        <a:lnSpc>
          <a:spcPct val="90000"/>
        </a:lnSpc>
        <a:spcBef>
          <a:spcPct val="0"/>
        </a:spcBef>
        <a:spcAft>
          <a:spcPct val="0"/>
        </a:spcAft>
        <a:defRPr sz="3200" b="1">
          <a:solidFill>
            <a:srgbClr val="000099"/>
          </a:solidFill>
          <a:latin typeface="Times New Roman" pitchFamily="18" charset="0"/>
        </a:defRPr>
      </a:lvl7pPr>
      <a:lvl8pPr marL="1371600" algn="l" rtl="0" eaLnBrk="1" fontAlgn="base" hangingPunct="1">
        <a:lnSpc>
          <a:spcPct val="90000"/>
        </a:lnSpc>
        <a:spcBef>
          <a:spcPct val="0"/>
        </a:spcBef>
        <a:spcAft>
          <a:spcPct val="0"/>
        </a:spcAft>
        <a:defRPr sz="3200" b="1">
          <a:solidFill>
            <a:srgbClr val="000099"/>
          </a:solidFill>
          <a:latin typeface="Times New Roman" pitchFamily="18" charset="0"/>
        </a:defRPr>
      </a:lvl8pPr>
      <a:lvl9pPr marL="1828800" algn="l" rtl="0" eaLnBrk="1" fontAlgn="base" hangingPunct="1">
        <a:lnSpc>
          <a:spcPct val="90000"/>
        </a:lnSpc>
        <a:spcBef>
          <a:spcPct val="0"/>
        </a:spcBef>
        <a:spcAft>
          <a:spcPct val="0"/>
        </a:spcAft>
        <a:defRPr sz="3200" b="1">
          <a:solidFill>
            <a:srgbClr val="000099"/>
          </a:solidFill>
          <a:latin typeface="Times New Roman" pitchFamily="18" charset="0"/>
        </a:defRPr>
      </a:lvl9pPr>
    </p:titleStyle>
    <p:bodyStyle>
      <a:lvl1pPr marL="227013" indent="-227013" algn="l" rtl="0" eaLnBrk="1" fontAlgn="base" hangingPunct="1">
        <a:lnSpc>
          <a:spcPts val="2200"/>
        </a:lnSpc>
        <a:spcBef>
          <a:spcPct val="0"/>
        </a:spcBef>
        <a:spcAft>
          <a:spcPts val="800"/>
        </a:spcAft>
        <a:buClr>
          <a:srgbClr val="FDAA03"/>
        </a:buClr>
        <a:buSzPct val="100000"/>
        <a:buFont typeface="Arial" pitchFamily="34" charset="0"/>
        <a:buChar char="■"/>
        <a:defRPr sz="2000" b="1">
          <a:solidFill>
            <a:schemeClr val="tx1"/>
          </a:solidFill>
          <a:latin typeface="+mn-lt"/>
          <a:ea typeface="+mn-ea"/>
          <a:cs typeface="+mn-cs"/>
        </a:defRPr>
      </a:lvl1pPr>
      <a:lvl2pPr marL="568325" indent="-227013" algn="l" rtl="0" eaLnBrk="1" fontAlgn="base" hangingPunct="1">
        <a:lnSpc>
          <a:spcPts val="2000"/>
        </a:lnSpc>
        <a:spcBef>
          <a:spcPct val="0"/>
        </a:spcBef>
        <a:spcAft>
          <a:spcPts val="800"/>
        </a:spcAft>
        <a:buClr>
          <a:srgbClr val="FDAA03"/>
        </a:buClr>
        <a:buFont typeface="Arial" pitchFamily="34" charset="0"/>
        <a:buChar char="–"/>
        <a:defRPr b="1">
          <a:solidFill>
            <a:schemeClr val="tx1"/>
          </a:solidFill>
          <a:latin typeface="+mn-lt"/>
        </a:defRPr>
      </a:lvl2pPr>
      <a:lvl3pPr marL="909638" indent="-168275" algn="l" rtl="0" eaLnBrk="1" fontAlgn="base" hangingPunct="1">
        <a:lnSpc>
          <a:spcPts val="1800"/>
        </a:lnSpc>
        <a:spcBef>
          <a:spcPct val="0"/>
        </a:spcBef>
        <a:spcAft>
          <a:spcPts val="800"/>
        </a:spcAft>
        <a:buClr>
          <a:srgbClr val="FDAA03"/>
        </a:buClr>
        <a:buSzPct val="80000"/>
        <a:buFont typeface="Arial" pitchFamily="34" charset="0"/>
        <a:buChar char="■"/>
        <a:defRPr sz="1600" b="1">
          <a:solidFill>
            <a:schemeClr val="tx1"/>
          </a:solidFill>
          <a:latin typeface="+mn-lt"/>
        </a:defRPr>
      </a:lvl3pPr>
      <a:lvl4pPr marL="1143000" indent="-114300" algn="l" rtl="0" eaLnBrk="1" fontAlgn="base" hangingPunct="1">
        <a:lnSpc>
          <a:spcPts val="1600"/>
        </a:lnSpc>
        <a:spcBef>
          <a:spcPct val="0"/>
        </a:spcBef>
        <a:spcAft>
          <a:spcPts val="800"/>
        </a:spcAft>
        <a:buClr>
          <a:srgbClr val="FDAA03"/>
        </a:buClr>
        <a:buSzPct val="80000"/>
        <a:buFont typeface="Arial" pitchFamily="34" charset="0"/>
        <a:buChar char="●"/>
        <a:defRPr sz="1400" b="1">
          <a:solidFill>
            <a:schemeClr val="tx1"/>
          </a:solidFill>
          <a:latin typeface="+mn-lt"/>
        </a:defRPr>
      </a:lvl4pPr>
      <a:lvl5pPr marL="1371600" indent="-106363" algn="l" rtl="0" eaLnBrk="1" fontAlgn="base" hangingPunct="1">
        <a:lnSpc>
          <a:spcPts val="1400"/>
        </a:lnSpc>
        <a:spcBef>
          <a:spcPct val="0"/>
        </a:spcBef>
        <a:spcAft>
          <a:spcPts val="800"/>
        </a:spcAft>
        <a:buClr>
          <a:srgbClr val="FDAA03"/>
        </a:buClr>
        <a:buSzPct val="100000"/>
        <a:buFont typeface="Arial" pitchFamily="34" charset="0"/>
        <a:buChar char="-"/>
        <a:defRPr sz="1200" b="1">
          <a:solidFill>
            <a:schemeClr val="tx1"/>
          </a:solidFill>
          <a:latin typeface="+mn-lt"/>
        </a:defRPr>
      </a:lvl5pPr>
      <a:lvl6pPr marL="22288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6pPr>
      <a:lvl7pPr marL="26860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7pPr>
      <a:lvl8pPr marL="31432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8pPr>
      <a:lvl9pPr marL="36004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5216" y="274638"/>
            <a:ext cx="8166900" cy="868362"/>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7901" y="1447800"/>
            <a:ext cx="8174214" cy="4678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457681"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fld id="{295008BC-DA31-4D19-837B-EFA4386B05F5}" type="slidenum">
              <a:rPr lang="en-US" smtClean="0"/>
              <a:t>‹#›</a:t>
            </a:fld>
            <a:endParaRPr lang="en-US" dirty="0"/>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05482" y="6540145"/>
            <a:ext cx="670505" cy="243820"/>
          </a:xfrm>
          <a:prstGeom prst="rect">
            <a:avLst/>
          </a:prstGeom>
        </p:spPr>
      </p:pic>
      <p:cxnSp>
        <p:nvCxnSpPr>
          <p:cNvPr id="13" name="Straight Connector 12"/>
          <p:cNvCxnSpPr/>
          <p:nvPr/>
        </p:nvCxnSpPr>
        <p:spPr bwMode="auto">
          <a:xfrm>
            <a:off x="694944" y="1295400"/>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Lst>
  <p:timing>
    <p:tnLst>
      <p:par>
        <p:cTn id="1" dur="indefinite" restart="never" nodeType="tmRoot"/>
      </p:par>
    </p:tnLst>
  </p:timing>
  <p:hf hdr="0" ft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81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81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fld id="{295008BC-DA31-4D19-837B-EFA4386B05F5}" type="slidenum">
              <a:rPr lang="en-US" smtClean="0"/>
              <a:t>‹#›</a:t>
            </a:fld>
            <a:endParaRPr lang="en-US" dirty="0"/>
          </a:p>
        </p:txBody>
      </p:sp>
      <p:grpSp>
        <p:nvGrpSpPr>
          <p:cNvPr id="1031" name="Group 23"/>
          <p:cNvGrpSpPr>
            <a:grpSpLocks/>
          </p:cNvGrpSpPr>
          <p:nvPr/>
        </p:nvGrpSpPr>
        <p:grpSpPr bwMode="auto">
          <a:xfrm>
            <a:off x="0" y="-4763"/>
            <a:ext cx="9144000" cy="868363"/>
            <a:chOff x="0" y="-13618"/>
            <a:chExt cx="9144000" cy="868583"/>
          </a:xfrm>
        </p:grpSpPr>
        <p:sp>
          <p:nvSpPr>
            <p:cNvPr id="103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1037" name="Picture 10" descr="P-300-Md-BOTG-Brand-Banner-Horz"/>
            <p:cNvPicPr>
              <a:picLocks noChangeAspect="1" noChangeArrowheads="1"/>
            </p:cNvPicPr>
            <p:nvPr/>
          </p:nvPicPr>
          <p:blipFill>
            <a:blip r:embed="rId7"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1038" name="Group 8"/>
            <p:cNvGrpSpPr>
              <a:grpSpLocks/>
            </p:cNvGrpSpPr>
            <p:nvPr/>
          </p:nvGrpSpPr>
          <p:grpSpPr bwMode="auto">
            <a:xfrm>
              <a:off x="3383280" y="624308"/>
              <a:ext cx="5760720" cy="137162"/>
              <a:chOff x="192" y="1023"/>
              <a:chExt cx="5376" cy="96"/>
            </a:xfrm>
          </p:grpSpPr>
          <p:sp>
            <p:nvSpPr>
              <p:cNvPr id="104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04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grpSp>
          <p:nvGrpSpPr>
            <p:cNvPr id="1039" name="Group 9"/>
            <p:cNvGrpSpPr>
              <a:grpSpLocks/>
            </p:cNvGrpSpPr>
            <p:nvPr userDrawn="1"/>
          </p:nvGrpSpPr>
          <p:grpSpPr bwMode="auto">
            <a:xfrm>
              <a:off x="0" y="628358"/>
              <a:ext cx="1544761" cy="140020"/>
              <a:chOff x="192" y="1017"/>
              <a:chExt cx="5374" cy="98"/>
            </a:xfrm>
          </p:grpSpPr>
          <p:sp>
            <p:nvSpPr>
              <p:cNvPr id="104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sp>
            <p:nvSpPr>
              <p:cNvPr id="104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dirty="0">
                  <a:solidFill>
                    <a:srgbClr val="000000"/>
                  </a:solidFill>
                  <a:latin typeface="Calibri" pitchFamily="34" charset="0"/>
                </a:endParaRPr>
              </a:p>
            </p:txBody>
          </p:sp>
        </p:grpSp>
        <p:sp>
          <p:nvSpPr>
            <p:cNvPr id="104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104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1032"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033"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034"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23"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8D4C5C4A-E504-4C3C-8816-DCD3582A936D}" type="slidenum">
              <a:rPr lang="en-US" sz="1200" smtClean="0">
                <a:solidFill>
                  <a:prstClr val="black"/>
                </a:solidFill>
                <a:latin typeface="+mn-lt"/>
              </a:rPr>
              <a:pPr algn="r" fontAlgn="auto">
                <a:spcBef>
                  <a:spcPts val="0"/>
                </a:spcBef>
                <a:spcAft>
                  <a:spcPts val="0"/>
                </a:spcAft>
                <a:defRPr/>
              </a:pPr>
              <a:t>‹#›</a:t>
            </a:fld>
            <a:endParaRPr lang="en-US" sz="1200" dirty="0">
              <a:solidFill>
                <a:prstClr val="black"/>
              </a:solidFill>
              <a:latin typeface="+mn-lt"/>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hf hdr="0" ftr="0" dt="0"/>
  <p:txStyles>
    <p:titleStyle>
      <a:lvl1pPr algn="ctr"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charset="0"/>
          <a:cs typeface="Arial" charset="0"/>
        </a:defRPr>
      </a:lvl2pPr>
      <a:lvl3pPr algn="ctr" rtl="0" eaLnBrk="1" fontAlgn="base" hangingPunct="1">
        <a:spcBef>
          <a:spcPct val="0"/>
        </a:spcBef>
        <a:spcAft>
          <a:spcPct val="0"/>
        </a:spcAft>
        <a:defRPr sz="4400">
          <a:solidFill>
            <a:schemeClr val="tx1"/>
          </a:solidFill>
          <a:latin typeface="Arial" charset="0"/>
          <a:cs typeface="Arial" charset="0"/>
        </a:defRPr>
      </a:lvl3pPr>
      <a:lvl4pPr algn="ctr" rtl="0" eaLnBrk="1" fontAlgn="base" hangingPunct="1">
        <a:spcBef>
          <a:spcPct val="0"/>
        </a:spcBef>
        <a:spcAft>
          <a:spcPct val="0"/>
        </a:spcAft>
        <a:defRPr sz="4400">
          <a:solidFill>
            <a:schemeClr val="tx1"/>
          </a:solidFill>
          <a:latin typeface="Arial" charset="0"/>
          <a:cs typeface="Arial" charset="0"/>
        </a:defRPr>
      </a:lvl4pPr>
      <a:lvl5pPr algn="ctr" rtl="0" eaLnBrk="1" fontAlgn="base" hangingPunct="1">
        <a:spcBef>
          <a:spcPct val="0"/>
        </a:spcBef>
        <a:spcAft>
          <a:spcPct val="0"/>
        </a:spcAft>
        <a:defRPr sz="4400">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9EE2145F-E4BF-4391-9121-73443951D49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838200" y="98425"/>
            <a:ext cx="81534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117475" y="914400"/>
            <a:ext cx="8915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534400" y="6477000"/>
            <a:ext cx="533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cs typeface="+mn-cs"/>
              </a:defRPr>
            </a:lvl1pPr>
          </a:lstStyle>
          <a:p>
            <a:pPr>
              <a:defRPr/>
            </a:pPr>
            <a:fld id="{B0D5F939-81B8-44B2-9603-E2209CE26597}" type="slidenum">
              <a:rPr lang="en-US"/>
              <a:pPr>
                <a:defRPr/>
              </a:pPr>
              <a:t>‹#›</a:t>
            </a:fld>
            <a:endParaRPr lang="en-US" dirty="0"/>
          </a:p>
        </p:txBody>
      </p:sp>
      <p:sp>
        <p:nvSpPr>
          <p:cNvPr id="3077" name="Rectangle 9"/>
          <p:cNvSpPr>
            <a:spLocks noChangeArrowheads="1"/>
          </p:cNvSpPr>
          <p:nvPr/>
        </p:nvSpPr>
        <p:spPr bwMode="auto">
          <a:xfrm flipV="1">
            <a:off x="176213" y="814388"/>
            <a:ext cx="8867775" cy="100012"/>
          </a:xfrm>
          <a:prstGeom prst="rect">
            <a:avLst/>
          </a:prstGeom>
          <a:gradFill rotWithShape="0">
            <a:gsLst>
              <a:gs pos="0">
                <a:srgbClr val="4D6800"/>
              </a:gs>
              <a:gs pos="50000">
                <a:srgbClr val="81AD00"/>
              </a:gs>
              <a:gs pos="100000">
                <a:srgbClr val="4D6800"/>
              </a:gs>
            </a:gsLst>
            <a:lin ang="5400000" scaled="1"/>
          </a:gradFill>
          <a:ln w="12700">
            <a:solidFill>
              <a:schemeClr val="tx1"/>
            </a:solidFill>
            <a:miter lim="800000"/>
            <a:headEnd/>
            <a:tailEnd/>
          </a:ln>
        </p:spPr>
        <p:txBody>
          <a:bodyPr rot="10800000" wrap="none" anchor="ctr"/>
          <a:lstStyle/>
          <a:p>
            <a:pPr defTabSz="457200" eaLnBrk="0" hangingPunct="0">
              <a:defRPr/>
            </a:pPr>
            <a:endParaRPr lang="en-US" sz="1400" dirty="0">
              <a:solidFill>
                <a:srgbClr val="000000"/>
              </a:solidFill>
            </a:endParaRPr>
          </a:p>
        </p:txBody>
      </p:sp>
      <p:sp>
        <p:nvSpPr>
          <p:cNvPr id="3078" name="Rectangle 17"/>
          <p:cNvSpPr>
            <a:spLocks noChangeArrowheads="1"/>
          </p:cNvSpPr>
          <p:nvPr/>
        </p:nvSpPr>
        <p:spPr bwMode="auto">
          <a:xfrm>
            <a:off x="3938588" y="-60325"/>
            <a:ext cx="1246187" cy="277813"/>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200" b="1" dirty="0">
                <a:solidFill>
                  <a:srgbClr val="006600"/>
                </a:solidFill>
              </a:rPr>
              <a:t>FOUO</a:t>
            </a:r>
          </a:p>
        </p:txBody>
      </p:sp>
      <p:sp>
        <p:nvSpPr>
          <p:cNvPr id="3079" name="Rectangle 7"/>
          <p:cNvSpPr>
            <a:spLocks noChangeArrowheads="1"/>
          </p:cNvSpPr>
          <p:nvPr/>
        </p:nvSpPr>
        <p:spPr bwMode="auto">
          <a:xfrm flipV="1">
            <a:off x="76200" y="6518275"/>
            <a:ext cx="8537575" cy="111125"/>
          </a:xfrm>
          <a:prstGeom prst="rect">
            <a:avLst/>
          </a:prstGeom>
          <a:gradFill rotWithShape="0">
            <a:gsLst>
              <a:gs pos="0">
                <a:srgbClr val="4D6800"/>
              </a:gs>
              <a:gs pos="50000">
                <a:srgbClr val="81AD00"/>
              </a:gs>
              <a:gs pos="100000">
                <a:srgbClr val="4D6800"/>
              </a:gs>
            </a:gsLst>
            <a:lin ang="5400000" scaled="1"/>
          </a:gradFill>
          <a:ln w="12700">
            <a:solidFill>
              <a:schemeClr val="tx1"/>
            </a:solidFill>
            <a:miter lim="800000"/>
            <a:headEnd/>
            <a:tailEnd/>
          </a:ln>
        </p:spPr>
        <p:txBody>
          <a:bodyPr wrap="none" anchor="ctr"/>
          <a:lstStyle/>
          <a:p>
            <a:pPr defTabSz="457200" eaLnBrk="0" hangingPunct="0">
              <a:defRPr/>
            </a:pPr>
            <a:endParaRPr lang="en-US" sz="1400" dirty="0">
              <a:solidFill>
                <a:srgbClr val="000000"/>
              </a:solidFill>
            </a:endParaRPr>
          </a:p>
        </p:txBody>
      </p:sp>
      <p:pic>
        <p:nvPicPr>
          <p:cNvPr id="3080" name="Picture 4" descr="United States Department of the Army Seal.svg">
            <a:hlinkClick r:id="rId13"/>
          </p:cNvPr>
          <p:cNvPicPr>
            <a:picLocks noChangeAspect="1" noChangeArrowheads="1"/>
          </p:cNvPicPr>
          <p:nvPr/>
        </p:nvPicPr>
        <p:blipFill>
          <a:blip r:embed="rId14" cstate="print"/>
          <a:srcRect/>
          <a:stretch>
            <a:fillRect/>
          </a:stretch>
        </p:blipFill>
        <p:spPr bwMode="auto">
          <a:xfrm>
            <a:off x="53975" y="68263"/>
            <a:ext cx="685800" cy="685800"/>
          </a:xfrm>
          <a:prstGeom prst="rect">
            <a:avLst/>
          </a:prstGeom>
          <a:noFill/>
          <a:ln w="9525">
            <a:noFill/>
            <a:miter lim="800000"/>
            <a:headEnd/>
            <a:tailEnd/>
          </a:ln>
        </p:spPr>
      </p:pic>
      <p:sp>
        <p:nvSpPr>
          <p:cNvPr id="3081" name="Rectangle 18"/>
          <p:cNvSpPr>
            <a:spLocks noChangeArrowheads="1"/>
          </p:cNvSpPr>
          <p:nvPr/>
        </p:nvSpPr>
        <p:spPr bwMode="auto">
          <a:xfrm>
            <a:off x="1371600" y="6596063"/>
            <a:ext cx="6400800" cy="261937"/>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PRE-DECISIONAL/CLOSE HOLD/ACQUISITION SENSITIVE/ UNCLASSIFIED/FOUO </a:t>
            </a:r>
          </a:p>
        </p:txBody>
      </p:sp>
      <p:sp>
        <p:nvSpPr>
          <p:cNvPr id="3082" name="Rectangle 18"/>
          <p:cNvSpPr>
            <a:spLocks noChangeArrowheads="1"/>
          </p:cNvSpPr>
          <p:nvPr/>
        </p:nvSpPr>
        <p:spPr bwMode="auto">
          <a:xfrm>
            <a:off x="7391400" y="0"/>
            <a:ext cx="1600200" cy="261938"/>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a:t>
            </a:r>
            <a:r>
              <a:rPr lang="en-US" sz="1100" dirty="0">
                <a:solidFill>
                  <a:srgbClr val="000000"/>
                </a:solidFill>
              </a:rPr>
              <a:t> </a:t>
            </a:r>
          </a:p>
        </p:txBody>
      </p:sp>
      <p:sp>
        <p:nvSpPr>
          <p:cNvPr id="3083" name="Rectangle 18"/>
          <p:cNvSpPr>
            <a:spLocks noChangeArrowheads="1"/>
          </p:cNvSpPr>
          <p:nvPr/>
        </p:nvSpPr>
        <p:spPr bwMode="auto">
          <a:xfrm>
            <a:off x="685800" y="0"/>
            <a:ext cx="1600200" cy="261938"/>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a:t>
            </a:r>
            <a:r>
              <a:rPr lang="en-US" sz="1100" dirty="0">
                <a:solidFill>
                  <a:srgbClr val="000000"/>
                </a:solidFill>
              </a:rPr>
              <a:t> </a:t>
            </a:r>
          </a:p>
        </p:txBody>
      </p:sp>
      <p:sp>
        <p:nvSpPr>
          <p:cNvPr id="3084" name="TextBox 18"/>
          <p:cNvSpPr txBox="1">
            <a:spLocks noChangeArrowheads="1"/>
          </p:cNvSpPr>
          <p:nvPr/>
        </p:nvSpPr>
        <p:spPr bwMode="auto">
          <a:xfrm>
            <a:off x="214313" y="6611938"/>
            <a:ext cx="985837" cy="246062"/>
          </a:xfrm>
          <a:prstGeom prst="rect">
            <a:avLst/>
          </a:prstGeom>
          <a:noFill/>
          <a:ln>
            <a:noFill/>
          </a:ln>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000" b="1" dirty="0" smtClean="0">
                <a:solidFill>
                  <a:srgbClr val="000000"/>
                </a:solidFill>
              </a:rPr>
              <a:t>06DEC10 v1</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cs typeface="Arial" charset="0"/>
        </a:defRPr>
      </a:lvl2pPr>
      <a:lvl3pPr algn="ctr" rtl="0" eaLnBrk="1" fontAlgn="base" hangingPunct="1">
        <a:spcBef>
          <a:spcPct val="0"/>
        </a:spcBef>
        <a:spcAft>
          <a:spcPct val="0"/>
        </a:spcAft>
        <a:defRPr sz="3200" b="1">
          <a:solidFill>
            <a:schemeClr val="tx1"/>
          </a:solidFill>
          <a:latin typeface="Arial" charset="0"/>
          <a:cs typeface="Arial" charset="0"/>
        </a:defRPr>
      </a:lvl3pPr>
      <a:lvl4pPr algn="ctr" rtl="0" eaLnBrk="1" fontAlgn="base" hangingPunct="1">
        <a:spcBef>
          <a:spcPct val="0"/>
        </a:spcBef>
        <a:spcAft>
          <a:spcPct val="0"/>
        </a:spcAft>
        <a:defRPr sz="3200" b="1">
          <a:solidFill>
            <a:schemeClr val="tx1"/>
          </a:solidFill>
          <a:latin typeface="Arial" charset="0"/>
          <a:cs typeface="Arial" charset="0"/>
        </a:defRPr>
      </a:lvl4pPr>
      <a:lvl5pPr algn="ctr" rtl="0" eaLnBrk="1" fontAlgn="base" hangingPunct="1">
        <a:spcBef>
          <a:spcPct val="0"/>
        </a:spcBef>
        <a:spcAft>
          <a:spcPct val="0"/>
        </a:spcAft>
        <a:defRPr sz="3200" b="1">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8425"/>
            <a:ext cx="81534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17475" y="914400"/>
            <a:ext cx="8915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534400" y="6477000"/>
            <a:ext cx="533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cs typeface="+mn-cs"/>
              </a:defRPr>
            </a:lvl1pPr>
          </a:lstStyle>
          <a:p>
            <a:pPr>
              <a:defRPr/>
            </a:pPr>
            <a:fld id="{7220A064-6572-4652-A65A-4AEB8ED3758F}" type="slidenum">
              <a:rPr lang="en-US"/>
              <a:pPr>
                <a:defRPr/>
              </a:pPr>
              <a:t>‹#›</a:t>
            </a:fld>
            <a:endParaRPr lang="en-US" dirty="0"/>
          </a:p>
        </p:txBody>
      </p:sp>
      <p:sp>
        <p:nvSpPr>
          <p:cNvPr id="4101" name="Rectangle 9"/>
          <p:cNvSpPr>
            <a:spLocks noChangeArrowheads="1"/>
          </p:cNvSpPr>
          <p:nvPr/>
        </p:nvSpPr>
        <p:spPr bwMode="auto">
          <a:xfrm flipV="1">
            <a:off x="176213" y="814388"/>
            <a:ext cx="8867775" cy="100012"/>
          </a:xfrm>
          <a:prstGeom prst="rect">
            <a:avLst/>
          </a:prstGeom>
          <a:gradFill rotWithShape="0">
            <a:gsLst>
              <a:gs pos="0">
                <a:srgbClr val="4D6800"/>
              </a:gs>
              <a:gs pos="50000">
                <a:srgbClr val="81AD00"/>
              </a:gs>
              <a:gs pos="100000">
                <a:srgbClr val="4D6800"/>
              </a:gs>
            </a:gsLst>
            <a:lin ang="5400000" scaled="1"/>
          </a:gradFill>
          <a:ln w="12700">
            <a:solidFill>
              <a:schemeClr val="tx1"/>
            </a:solidFill>
            <a:miter lim="800000"/>
            <a:headEnd/>
            <a:tailEnd/>
          </a:ln>
        </p:spPr>
        <p:txBody>
          <a:bodyPr rot="10800000" wrap="none" anchor="ctr"/>
          <a:lstStyle/>
          <a:p>
            <a:pPr defTabSz="457200" eaLnBrk="0" hangingPunct="0">
              <a:defRPr/>
            </a:pPr>
            <a:endParaRPr lang="en-US" sz="1400" dirty="0">
              <a:solidFill>
                <a:srgbClr val="000000"/>
              </a:solidFill>
            </a:endParaRPr>
          </a:p>
        </p:txBody>
      </p:sp>
      <p:sp>
        <p:nvSpPr>
          <p:cNvPr id="4102" name="Rectangle 17"/>
          <p:cNvSpPr>
            <a:spLocks noChangeArrowheads="1"/>
          </p:cNvSpPr>
          <p:nvPr/>
        </p:nvSpPr>
        <p:spPr bwMode="auto">
          <a:xfrm>
            <a:off x="3938588" y="-60325"/>
            <a:ext cx="1246187" cy="277813"/>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200" b="1" dirty="0">
                <a:solidFill>
                  <a:srgbClr val="006600"/>
                </a:solidFill>
              </a:rPr>
              <a:t>FOUO</a:t>
            </a:r>
          </a:p>
        </p:txBody>
      </p:sp>
      <p:sp>
        <p:nvSpPr>
          <p:cNvPr id="4103" name="Rectangle 7"/>
          <p:cNvSpPr>
            <a:spLocks noChangeArrowheads="1"/>
          </p:cNvSpPr>
          <p:nvPr/>
        </p:nvSpPr>
        <p:spPr bwMode="auto">
          <a:xfrm flipV="1">
            <a:off x="76200" y="6518275"/>
            <a:ext cx="8537575" cy="111125"/>
          </a:xfrm>
          <a:prstGeom prst="rect">
            <a:avLst/>
          </a:prstGeom>
          <a:gradFill rotWithShape="0">
            <a:gsLst>
              <a:gs pos="0">
                <a:srgbClr val="4D6800"/>
              </a:gs>
              <a:gs pos="50000">
                <a:srgbClr val="81AD00"/>
              </a:gs>
              <a:gs pos="100000">
                <a:srgbClr val="4D6800"/>
              </a:gs>
            </a:gsLst>
            <a:lin ang="5400000" scaled="1"/>
          </a:gradFill>
          <a:ln w="12700">
            <a:solidFill>
              <a:schemeClr val="tx1"/>
            </a:solidFill>
            <a:miter lim="800000"/>
            <a:headEnd/>
            <a:tailEnd/>
          </a:ln>
        </p:spPr>
        <p:txBody>
          <a:bodyPr wrap="none" anchor="ctr"/>
          <a:lstStyle/>
          <a:p>
            <a:pPr defTabSz="457200" eaLnBrk="0" hangingPunct="0">
              <a:defRPr/>
            </a:pPr>
            <a:endParaRPr lang="en-US" sz="1400" dirty="0">
              <a:solidFill>
                <a:srgbClr val="000000"/>
              </a:solidFill>
            </a:endParaRPr>
          </a:p>
        </p:txBody>
      </p:sp>
      <p:pic>
        <p:nvPicPr>
          <p:cNvPr id="4104" name="Picture 4" descr="United States Department of the Army Seal.svg">
            <a:hlinkClick r:id="rId15"/>
          </p:cNvPr>
          <p:cNvPicPr>
            <a:picLocks noChangeAspect="1" noChangeArrowheads="1"/>
          </p:cNvPicPr>
          <p:nvPr/>
        </p:nvPicPr>
        <p:blipFill>
          <a:blip r:embed="rId16" cstate="print"/>
          <a:srcRect/>
          <a:stretch>
            <a:fillRect/>
          </a:stretch>
        </p:blipFill>
        <p:spPr bwMode="auto">
          <a:xfrm>
            <a:off x="53975" y="68263"/>
            <a:ext cx="685800" cy="685800"/>
          </a:xfrm>
          <a:prstGeom prst="rect">
            <a:avLst/>
          </a:prstGeom>
          <a:noFill/>
          <a:ln w="9525">
            <a:noFill/>
            <a:miter lim="800000"/>
            <a:headEnd/>
            <a:tailEnd/>
          </a:ln>
        </p:spPr>
      </p:pic>
      <p:sp>
        <p:nvSpPr>
          <p:cNvPr id="4105" name="Rectangle 18"/>
          <p:cNvSpPr>
            <a:spLocks noChangeArrowheads="1"/>
          </p:cNvSpPr>
          <p:nvPr/>
        </p:nvSpPr>
        <p:spPr bwMode="auto">
          <a:xfrm>
            <a:off x="1371600" y="6596063"/>
            <a:ext cx="6400800" cy="261937"/>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PRE-DECISIONAL/CLOSE HOLD/ACQUISITION SENSITIVE/ UNCLASSIFIED/FOUO </a:t>
            </a:r>
          </a:p>
        </p:txBody>
      </p:sp>
      <p:sp>
        <p:nvSpPr>
          <p:cNvPr id="4106" name="Rectangle 18"/>
          <p:cNvSpPr>
            <a:spLocks noChangeArrowheads="1"/>
          </p:cNvSpPr>
          <p:nvPr/>
        </p:nvSpPr>
        <p:spPr bwMode="auto">
          <a:xfrm>
            <a:off x="7391400" y="0"/>
            <a:ext cx="1600200" cy="261938"/>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a:t>
            </a:r>
            <a:r>
              <a:rPr lang="en-US" sz="1100" dirty="0">
                <a:solidFill>
                  <a:srgbClr val="000000"/>
                </a:solidFill>
              </a:rPr>
              <a:t> </a:t>
            </a:r>
          </a:p>
        </p:txBody>
      </p:sp>
      <p:sp>
        <p:nvSpPr>
          <p:cNvPr id="4107" name="Rectangle 18"/>
          <p:cNvSpPr>
            <a:spLocks noChangeArrowheads="1"/>
          </p:cNvSpPr>
          <p:nvPr/>
        </p:nvSpPr>
        <p:spPr bwMode="auto">
          <a:xfrm>
            <a:off x="685800" y="0"/>
            <a:ext cx="1600200" cy="261938"/>
          </a:xfrm>
          <a:prstGeom prst="rect">
            <a:avLst/>
          </a:prstGeom>
          <a:noFill/>
          <a:ln w="9525">
            <a:noFill/>
            <a:miter lim="800000"/>
            <a:headEnd type="none" w="sm" len="sm"/>
            <a:tailEnd type="none" w="sm" len="sm"/>
          </a:ln>
        </p:spPr>
        <p:txBody>
          <a:bodyPr lIns="46038" tIns="46038" rIns="46038" bIns="46038" anchor="b">
            <a:spAutoFit/>
          </a:bodyPr>
          <a:lstStyle/>
          <a:p>
            <a:pPr algn="ctr" defTabSz="457200" eaLnBrk="0" hangingPunct="0">
              <a:defRPr/>
            </a:pPr>
            <a:r>
              <a:rPr lang="en-US" sz="1100" dirty="0">
                <a:solidFill>
                  <a:srgbClr val="FF0000"/>
                </a:solidFill>
              </a:rPr>
              <a:t>PRE-DECISIONAL</a:t>
            </a:r>
            <a:r>
              <a:rPr lang="en-US" sz="1100" dirty="0">
                <a:solidFill>
                  <a:srgbClr val="000000"/>
                </a:solidFill>
              </a:rPr>
              <a:t> </a:t>
            </a:r>
          </a:p>
        </p:txBody>
      </p:sp>
      <p:sp>
        <p:nvSpPr>
          <p:cNvPr id="4108" name="TextBox 18"/>
          <p:cNvSpPr txBox="1">
            <a:spLocks noChangeArrowheads="1"/>
          </p:cNvSpPr>
          <p:nvPr/>
        </p:nvSpPr>
        <p:spPr bwMode="auto">
          <a:xfrm>
            <a:off x="214313" y="6611938"/>
            <a:ext cx="985837" cy="246062"/>
          </a:xfrm>
          <a:prstGeom prst="rect">
            <a:avLst/>
          </a:prstGeom>
          <a:noFill/>
          <a:ln>
            <a:noFill/>
          </a:ln>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000" b="1" dirty="0" smtClean="0">
                <a:solidFill>
                  <a:srgbClr val="000000"/>
                </a:solidFill>
              </a:rPr>
              <a:t>04NOV10 v1</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cs typeface="Arial" charset="0"/>
        </a:defRPr>
      </a:lvl2pPr>
      <a:lvl3pPr algn="ctr" rtl="0" eaLnBrk="1" fontAlgn="base" hangingPunct="1">
        <a:spcBef>
          <a:spcPct val="0"/>
        </a:spcBef>
        <a:spcAft>
          <a:spcPct val="0"/>
        </a:spcAft>
        <a:defRPr sz="3200" b="1">
          <a:solidFill>
            <a:schemeClr val="tx1"/>
          </a:solidFill>
          <a:latin typeface="Arial" charset="0"/>
          <a:cs typeface="Arial" charset="0"/>
        </a:defRPr>
      </a:lvl3pPr>
      <a:lvl4pPr algn="ctr" rtl="0" eaLnBrk="1" fontAlgn="base" hangingPunct="1">
        <a:spcBef>
          <a:spcPct val="0"/>
        </a:spcBef>
        <a:spcAft>
          <a:spcPct val="0"/>
        </a:spcAft>
        <a:defRPr sz="3200" b="1">
          <a:solidFill>
            <a:schemeClr val="tx1"/>
          </a:solidFill>
          <a:latin typeface="Arial" charset="0"/>
          <a:cs typeface="Arial" charset="0"/>
        </a:defRPr>
      </a:lvl4pPr>
      <a:lvl5pPr algn="ctr" rtl="0" eaLnBrk="1" fontAlgn="base" hangingPunct="1">
        <a:spcBef>
          <a:spcPct val="0"/>
        </a:spcBef>
        <a:spcAft>
          <a:spcPct val="0"/>
        </a:spcAft>
        <a:defRPr sz="3200" b="1">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685800" y="141605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5123" name="Group 23"/>
          <p:cNvGrpSpPr>
            <a:grpSpLocks/>
          </p:cNvGrpSpPr>
          <p:nvPr/>
        </p:nvGrpSpPr>
        <p:grpSpPr bwMode="auto">
          <a:xfrm>
            <a:off x="0" y="-4763"/>
            <a:ext cx="9144000" cy="868363"/>
            <a:chOff x="0" y="-13618"/>
            <a:chExt cx="9144000" cy="868583"/>
          </a:xfrm>
        </p:grpSpPr>
        <p:sp>
          <p:nvSpPr>
            <p:cNvPr id="5130"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5131" name="Picture 17" descr="P-300-Md-BOTG-Brand-Banner-Horz"/>
            <p:cNvPicPr>
              <a:picLocks noChangeAspect="1" noChangeArrowheads="1"/>
            </p:cNvPicPr>
            <p:nvPr/>
          </p:nvPicPr>
          <p:blipFill>
            <a:blip r:embed="rId13"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5132" name="Group 8"/>
            <p:cNvGrpSpPr>
              <a:grpSpLocks/>
            </p:cNvGrpSpPr>
            <p:nvPr/>
          </p:nvGrpSpPr>
          <p:grpSpPr bwMode="auto">
            <a:xfrm>
              <a:off x="3383280" y="624308"/>
              <a:ext cx="5760720" cy="137162"/>
              <a:chOff x="192" y="1023"/>
              <a:chExt cx="5376" cy="96"/>
            </a:xfrm>
          </p:grpSpPr>
          <p:sp>
            <p:nvSpPr>
              <p:cNvPr id="5138"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5139"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5133" name="Group 9"/>
            <p:cNvGrpSpPr>
              <a:grpSpLocks/>
            </p:cNvGrpSpPr>
            <p:nvPr userDrawn="1"/>
          </p:nvGrpSpPr>
          <p:grpSpPr bwMode="auto">
            <a:xfrm>
              <a:off x="0" y="628358"/>
              <a:ext cx="1544761" cy="140020"/>
              <a:chOff x="192" y="1017"/>
              <a:chExt cx="5374" cy="98"/>
            </a:xfrm>
          </p:grpSpPr>
          <p:sp>
            <p:nvSpPr>
              <p:cNvPr id="5136"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5137"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5134"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5135"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6148"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6149"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17" name="Date Placeholder 3"/>
          <p:cNvSpPr>
            <a:spLocks noGrp="1"/>
          </p:cNvSpPr>
          <p:nvPr>
            <p:ph type="dt" sz="quarter" idx="2"/>
          </p:nvPr>
        </p:nvSpPr>
        <p:spPr>
          <a:xfrm>
            <a:off x="-3175" y="6664325"/>
            <a:ext cx="2133600" cy="182563"/>
          </a:xfrm>
          <a:prstGeom prst="rect">
            <a:avLst/>
          </a:prstGeom>
        </p:spPr>
        <p:txBody>
          <a:bodyPr/>
          <a:lstStyle>
            <a:lvl1pPr>
              <a:defRPr sz="900">
                <a:solidFill>
                  <a:srgbClr val="808080"/>
                </a:solidFill>
                <a:latin typeface="Arial" charset="0"/>
                <a:cs typeface="+mn-cs"/>
              </a:defRPr>
            </a:lvl1pPr>
          </a:lstStyle>
          <a:p>
            <a:pPr>
              <a:defRPr/>
            </a:pPr>
            <a:endParaRPr lang="en-US" dirty="0"/>
          </a:p>
        </p:txBody>
      </p:sp>
      <p:sp>
        <p:nvSpPr>
          <p:cNvPr id="18" name="Slide Number Placeholder 4"/>
          <p:cNvSpPr>
            <a:spLocks noGrp="1"/>
          </p:cNvSpPr>
          <p:nvPr>
            <p:ph type="sldNum" sz="quarter" idx="4"/>
          </p:nvPr>
        </p:nvSpPr>
        <p:spPr>
          <a:xfrm>
            <a:off x="7010400" y="6657975"/>
            <a:ext cx="2133600" cy="182563"/>
          </a:xfrm>
          <a:prstGeom prst="rect">
            <a:avLst/>
          </a:prstGeom>
        </p:spPr>
        <p:txBody>
          <a:bodyPr/>
          <a:lstStyle>
            <a:lvl1pPr algn="r">
              <a:defRPr sz="900">
                <a:solidFill>
                  <a:srgbClr val="FFFFFF">
                    <a:lumMod val="50000"/>
                  </a:srgbClr>
                </a:solidFill>
                <a:latin typeface="Arial" charset="0"/>
                <a:cs typeface="+mn-cs"/>
              </a:defRPr>
            </a:lvl1pPr>
          </a:lstStyle>
          <a:p>
            <a:pPr>
              <a:defRPr/>
            </a:pPr>
            <a:fld id="{B75B8426-C8A1-4CCF-9615-F2A6E67885AD}" type="slidenum">
              <a:rPr lang="en-US"/>
              <a:pPr>
                <a:defRPr/>
              </a:pPr>
              <a:t>‹#›</a:t>
            </a:fld>
            <a:endParaRPr lang="en-US" dirty="0"/>
          </a:p>
        </p:txBody>
      </p:sp>
      <p:sp>
        <p:nvSpPr>
          <p:cNvPr id="5128" name="Rectangle 2"/>
          <p:cNvSpPr>
            <a:spLocks noGrp="1" noChangeArrowheads="1"/>
          </p:cNvSpPr>
          <p:nvPr>
            <p:ph type="title"/>
          </p:nvPr>
        </p:nvSpPr>
        <p:spPr bwMode="auto">
          <a:xfrm>
            <a:off x="4262438" y="0"/>
            <a:ext cx="4827587" cy="673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9" name="Rectangle 12"/>
          <p:cNvSpPr>
            <a:spLocks noChangeArrowheads="1"/>
          </p:cNvSpPr>
          <p:nvPr/>
        </p:nvSpPr>
        <p:spPr bwMode="auto">
          <a:xfrm>
            <a:off x="5419725" y="6608763"/>
            <a:ext cx="3292475" cy="276225"/>
          </a:xfrm>
          <a:prstGeom prst="rect">
            <a:avLst/>
          </a:prstGeom>
          <a:noFill/>
          <a:ln w="9525" algn="ctr">
            <a:noFill/>
            <a:miter lim="800000"/>
            <a:headEnd/>
            <a:tailEnd/>
          </a:ln>
        </p:spPr>
        <p:txBody>
          <a:bodyPr wrap="none">
            <a:spAutoFit/>
          </a:bodyPr>
          <a:lstStyle/>
          <a:p>
            <a:pPr algn="ctr">
              <a:defRPr/>
            </a:pPr>
            <a:r>
              <a:rPr lang="en-US" sz="1200" b="1" i="1" dirty="0">
                <a:solidFill>
                  <a:srgbClr val="000000"/>
                </a:solidFill>
              </a:rPr>
              <a:t>LandWarNet/ Battle Command Directorate</a:t>
            </a: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800">
          <a:solidFill>
            <a:schemeClr val="bg1"/>
          </a:solidFill>
          <a:latin typeface="Arial" pitchFamily="34" charset="0"/>
          <a:ea typeface="+mj-ea"/>
          <a:cs typeface="Arial" pitchFamily="34" charset="0"/>
        </a:defRPr>
      </a:lvl1pPr>
      <a:lvl2pPr algn="ctr" rtl="0" eaLnBrk="1" fontAlgn="base" hangingPunct="1">
        <a:spcBef>
          <a:spcPct val="0"/>
        </a:spcBef>
        <a:spcAft>
          <a:spcPct val="0"/>
        </a:spcAft>
        <a:defRPr sz="2800">
          <a:solidFill>
            <a:schemeClr val="bg1"/>
          </a:solidFill>
          <a:latin typeface="Arial" charset="0"/>
          <a:cs typeface="Arial" charset="0"/>
        </a:defRPr>
      </a:lvl2pPr>
      <a:lvl3pPr algn="ctr" rtl="0" eaLnBrk="1" fontAlgn="base" hangingPunct="1">
        <a:spcBef>
          <a:spcPct val="0"/>
        </a:spcBef>
        <a:spcAft>
          <a:spcPct val="0"/>
        </a:spcAft>
        <a:defRPr sz="2800">
          <a:solidFill>
            <a:schemeClr val="bg1"/>
          </a:solidFill>
          <a:latin typeface="Arial" charset="0"/>
          <a:cs typeface="Arial" charset="0"/>
        </a:defRPr>
      </a:lvl3pPr>
      <a:lvl4pPr algn="ctr" rtl="0" eaLnBrk="1" fontAlgn="base" hangingPunct="1">
        <a:spcBef>
          <a:spcPct val="0"/>
        </a:spcBef>
        <a:spcAft>
          <a:spcPct val="0"/>
        </a:spcAft>
        <a:defRPr sz="2800">
          <a:solidFill>
            <a:schemeClr val="bg1"/>
          </a:solidFill>
          <a:latin typeface="Arial" charset="0"/>
          <a:cs typeface="Arial" charset="0"/>
        </a:defRPr>
      </a:lvl4pPr>
      <a:lvl5pPr algn="ctr" rtl="0" eaLnBrk="1" fontAlgn="base" hangingPunct="1">
        <a:spcBef>
          <a:spcPct val="0"/>
        </a:spcBef>
        <a:spcAft>
          <a:spcPct val="0"/>
        </a:spcAft>
        <a:defRPr sz="2800">
          <a:solidFill>
            <a:schemeClr val="bg1"/>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81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46344C77-6B29-4915-83F8-BD3717E1F03E}" type="slidenum">
              <a:rPr lang="en-US"/>
              <a:pPr>
                <a:defRPr/>
              </a:pPr>
              <a:t>‹#›</a:t>
            </a:fld>
            <a:endParaRPr lang="en-US" dirty="0"/>
          </a:p>
        </p:txBody>
      </p:sp>
      <p:grpSp>
        <p:nvGrpSpPr>
          <p:cNvPr id="6151" name="Group 23"/>
          <p:cNvGrpSpPr>
            <a:grpSpLocks/>
          </p:cNvGrpSpPr>
          <p:nvPr/>
        </p:nvGrpSpPr>
        <p:grpSpPr bwMode="auto">
          <a:xfrm>
            <a:off x="0" y="-4763"/>
            <a:ext cx="9144000" cy="868363"/>
            <a:chOff x="0" y="-13618"/>
            <a:chExt cx="9144000" cy="868583"/>
          </a:xfrm>
        </p:grpSpPr>
        <p:sp>
          <p:nvSpPr>
            <p:cNvPr id="6156"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6157" name="Picture 17" descr="P-300-Md-BOTG-Brand-Banner-Horz"/>
            <p:cNvPicPr>
              <a:picLocks noChangeAspect="1" noChangeArrowheads="1"/>
            </p:cNvPicPr>
            <p:nvPr/>
          </p:nvPicPr>
          <p:blipFill>
            <a:blip r:embed="rId7"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6158" name="Group 8"/>
            <p:cNvGrpSpPr>
              <a:grpSpLocks/>
            </p:cNvGrpSpPr>
            <p:nvPr/>
          </p:nvGrpSpPr>
          <p:grpSpPr bwMode="auto">
            <a:xfrm>
              <a:off x="3383280" y="624308"/>
              <a:ext cx="5760720" cy="137162"/>
              <a:chOff x="192" y="1023"/>
              <a:chExt cx="5376" cy="96"/>
            </a:xfrm>
          </p:grpSpPr>
          <p:sp>
            <p:nvSpPr>
              <p:cNvPr id="6164"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6165"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6159" name="Group 9"/>
            <p:cNvGrpSpPr>
              <a:grpSpLocks/>
            </p:cNvGrpSpPr>
            <p:nvPr userDrawn="1"/>
          </p:nvGrpSpPr>
          <p:grpSpPr bwMode="auto">
            <a:xfrm>
              <a:off x="0" y="628358"/>
              <a:ext cx="1544761" cy="140020"/>
              <a:chOff x="192" y="1017"/>
              <a:chExt cx="5374" cy="98"/>
            </a:xfrm>
          </p:grpSpPr>
          <p:sp>
            <p:nvSpPr>
              <p:cNvPr id="6162"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6163"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6160"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6161"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7176"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7177"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6154"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21"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8FE763FE-A050-47F0-B80E-262211D651B4}"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ctr"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charset="0"/>
          <a:cs typeface="Arial" charset="0"/>
        </a:defRPr>
      </a:lvl2pPr>
      <a:lvl3pPr algn="ctr" rtl="0" eaLnBrk="1" fontAlgn="base" hangingPunct="1">
        <a:spcBef>
          <a:spcPct val="0"/>
        </a:spcBef>
        <a:spcAft>
          <a:spcPct val="0"/>
        </a:spcAft>
        <a:defRPr sz="4400">
          <a:solidFill>
            <a:schemeClr val="tx1"/>
          </a:solidFill>
          <a:latin typeface="Arial" charset="0"/>
          <a:cs typeface="Arial" charset="0"/>
        </a:defRPr>
      </a:lvl3pPr>
      <a:lvl4pPr algn="ctr" rtl="0" eaLnBrk="1" fontAlgn="base" hangingPunct="1">
        <a:spcBef>
          <a:spcPct val="0"/>
        </a:spcBef>
        <a:spcAft>
          <a:spcPct val="0"/>
        </a:spcAft>
        <a:defRPr sz="4400">
          <a:solidFill>
            <a:schemeClr val="tx1"/>
          </a:solidFill>
          <a:latin typeface="Arial" charset="0"/>
          <a:cs typeface="Arial" charset="0"/>
        </a:defRPr>
      </a:lvl4pPr>
      <a:lvl5pPr algn="ctr" rtl="0" eaLnBrk="1" fontAlgn="base" hangingPunct="1">
        <a:spcBef>
          <a:spcPct val="0"/>
        </a:spcBef>
        <a:spcAft>
          <a:spcPct val="0"/>
        </a:spcAft>
        <a:defRPr sz="4400">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dirty="0" smtClean="0"/>
              <a:t>© 2012 The MITRE Corporation. All rights reserved. For internal MITRE use</a:t>
            </a:r>
            <a:endParaRPr lang="en-US" dirty="0"/>
          </a:p>
        </p:txBody>
      </p:sp>
      <p:sp>
        <p:nvSpPr>
          <p:cNvPr id="6" name="Slide Number Placeholder 5"/>
          <p:cNvSpPr>
            <a:spLocks noGrp="1"/>
          </p:cNvSpPr>
          <p:nvPr>
            <p:ph type="sldNum" sz="quarter" idx="4"/>
          </p:nvPr>
        </p:nvSpPr>
        <p:spPr>
          <a:xfrm>
            <a:off x="6581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C8005409-3883-4B11-B72B-5FBA40FF9597}" type="slidenum">
              <a:rPr lang="en-US"/>
              <a:pPr>
                <a:defRPr/>
              </a:pPr>
              <a:t>‹#›</a:t>
            </a:fld>
            <a:endParaRPr lang="en-US" dirty="0"/>
          </a:p>
        </p:txBody>
      </p:sp>
      <p:grpSp>
        <p:nvGrpSpPr>
          <p:cNvPr id="7175" name="Group 23"/>
          <p:cNvGrpSpPr>
            <a:grpSpLocks/>
          </p:cNvGrpSpPr>
          <p:nvPr/>
        </p:nvGrpSpPr>
        <p:grpSpPr bwMode="auto">
          <a:xfrm>
            <a:off x="0" y="-4763"/>
            <a:ext cx="9144000" cy="868363"/>
            <a:chOff x="0" y="-13618"/>
            <a:chExt cx="9144000" cy="868583"/>
          </a:xfrm>
        </p:grpSpPr>
        <p:sp>
          <p:nvSpPr>
            <p:cNvPr id="7180" name="Rectangle 10"/>
            <p:cNvSpPr>
              <a:spLocks noChangeArrowheads="1"/>
            </p:cNvSpPr>
            <p:nvPr/>
          </p:nvSpPr>
          <p:spPr bwMode="auto">
            <a:xfrm>
              <a:off x="1793875" y="577083"/>
              <a:ext cx="1325563" cy="277882"/>
            </a:xfrm>
            <a:prstGeom prst="rect">
              <a:avLst/>
            </a:prstGeom>
            <a:noFill/>
            <a:ln w="12700">
              <a:noFill/>
              <a:miter lim="800000"/>
              <a:headEnd/>
              <a:tailEnd/>
            </a:ln>
            <a:effectLst>
              <a:outerShdw dist="17961" dir="2700000" algn="ctr" rotWithShape="0">
                <a:schemeClr val="tx1"/>
              </a:outerShdw>
            </a:effectLst>
          </p:spPr>
          <p:txBody>
            <a:bodyPr wrap="none" lIns="28575" tIns="15875" rIns="28575" bIns="15875">
              <a:spAutoFit/>
            </a:bodyPr>
            <a:lstStyle/>
            <a:p>
              <a:pPr algn="ctr" defTabSz="84138" eaLnBrk="0" hangingPunct="0">
                <a:defRPr/>
              </a:pPr>
              <a:r>
                <a:rPr lang="en-US" sz="1600" b="1" dirty="0">
                  <a:solidFill>
                    <a:srgbClr val="81AD00"/>
                  </a:solidFill>
                </a:rPr>
                <a:t>Army G-3/5/7</a:t>
              </a:r>
              <a:endParaRPr lang="en-US" sz="1600" b="1" dirty="0">
                <a:solidFill>
                  <a:srgbClr val="767900"/>
                </a:solidFill>
              </a:endParaRPr>
            </a:p>
          </p:txBody>
        </p:sp>
        <p:pic>
          <p:nvPicPr>
            <p:cNvPr id="7181" name="Picture 17" descr="P-300-Md-BOTG-Brand-Banner-Horz"/>
            <p:cNvPicPr>
              <a:picLocks noChangeAspect="1" noChangeArrowheads="1"/>
            </p:cNvPicPr>
            <p:nvPr/>
          </p:nvPicPr>
          <p:blipFill>
            <a:blip r:embed="rId7" cstate="print"/>
            <a:srcRect l="2744" t="10001" r="77745"/>
            <a:stretch>
              <a:fillRect/>
            </a:stretch>
          </p:blipFill>
          <p:spPr bwMode="auto">
            <a:xfrm>
              <a:off x="1" y="-8882"/>
              <a:ext cx="456688" cy="640370"/>
            </a:xfrm>
            <a:prstGeom prst="rect">
              <a:avLst/>
            </a:prstGeom>
            <a:noFill/>
            <a:ln w="9525">
              <a:noFill/>
              <a:miter lim="800000"/>
              <a:headEnd/>
              <a:tailEnd/>
            </a:ln>
          </p:spPr>
        </p:pic>
        <p:grpSp>
          <p:nvGrpSpPr>
            <p:cNvPr id="7182" name="Group 8"/>
            <p:cNvGrpSpPr>
              <a:grpSpLocks/>
            </p:cNvGrpSpPr>
            <p:nvPr/>
          </p:nvGrpSpPr>
          <p:grpSpPr bwMode="auto">
            <a:xfrm>
              <a:off x="3383280" y="624308"/>
              <a:ext cx="5760720" cy="137162"/>
              <a:chOff x="192" y="1023"/>
              <a:chExt cx="5376" cy="96"/>
            </a:xfrm>
          </p:grpSpPr>
          <p:sp>
            <p:nvSpPr>
              <p:cNvPr id="7188" name="Rectangle 9"/>
              <p:cNvSpPr>
                <a:spLocks noChangeArrowheads="1"/>
              </p:cNvSpPr>
              <p:nvPr/>
            </p:nvSpPr>
            <p:spPr bwMode="auto">
              <a:xfrm>
                <a:off x="192" y="1023"/>
                <a:ext cx="5376" cy="48"/>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7189" name="Rectangle 10"/>
              <p:cNvSpPr>
                <a:spLocks noChangeArrowheads="1"/>
              </p:cNvSpPr>
              <p:nvPr/>
            </p:nvSpPr>
            <p:spPr bwMode="auto">
              <a:xfrm>
                <a:off x="192" y="1071"/>
                <a:ext cx="5376" cy="48"/>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grpSp>
          <p:nvGrpSpPr>
            <p:cNvPr id="7183" name="Group 9"/>
            <p:cNvGrpSpPr>
              <a:grpSpLocks/>
            </p:cNvGrpSpPr>
            <p:nvPr userDrawn="1"/>
          </p:nvGrpSpPr>
          <p:grpSpPr bwMode="auto">
            <a:xfrm>
              <a:off x="0" y="628358"/>
              <a:ext cx="1544761" cy="140020"/>
              <a:chOff x="192" y="1017"/>
              <a:chExt cx="5374" cy="98"/>
            </a:xfrm>
          </p:grpSpPr>
          <p:sp>
            <p:nvSpPr>
              <p:cNvPr id="7186" name="Rectangle 9"/>
              <p:cNvSpPr>
                <a:spLocks noChangeArrowheads="1"/>
              </p:cNvSpPr>
              <p:nvPr/>
            </p:nvSpPr>
            <p:spPr bwMode="auto">
              <a:xfrm>
                <a:off x="192" y="1017"/>
                <a:ext cx="5374" cy="49"/>
              </a:xfrm>
              <a:prstGeom prst="rect">
                <a:avLst/>
              </a:prstGeom>
              <a:solidFill>
                <a:srgbClr val="FFD521"/>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sp>
            <p:nvSpPr>
              <p:cNvPr id="7187" name="Rectangle 10"/>
              <p:cNvSpPr>
                <a:spLocks noChangeArrowheads="1"/>
              </p:cNvSpPr>
              <p:nvPr userDrawn="1"/>
            </p:nvSpPr>
            <p:spPr bwMode="auto">
              <a:xfrm>
                <a:off x="192" y="1066"/>
                <a:ext cx="5374" cy="49"/>
              </a:xfrm>
              <a:prstGeom prst="rect">
                <a:avLst/>
              </a:prstGeom>
              <a:solidFill>
                <a:srgbClr val="000000"/>
              </a:solidFill>
              <a:ln w="9525">
                <a:solidFill>
                  <a:srgbClr val="000000"/>
                </a:solidFill>
                <a:miter lim="800000"/>
                <a:headEnd/>
                <a:tailEnd/>
              </a:ln>
            </p:spPr>
            <p:txBody>
              <a:bodyPr wrap="none" anchor="ctr"/>
              <a:lstStyle/>
              <a:p>
                <a:pPr>
                  <a:defRPr/>
                </a:pPr>
                <a:endParaRPr lang="en-US" sz="2400" dirty="0">
                  <a:solidFill>
                    <a:srgbClr val="000000"/>
                  </a:solidFill>
                  <a:latin typeface="Times New Roman" pitchFamily="18" charset="0"/>
                </a:endParaRPr>
              </a:p>
            </p:txBody>
          </p:sp>
        </p:grpSp>
        <p:sp>
          <p:nvSpPr>
            <p:cNvPr id="7184" name="Rectangle 16"/>
            <p:cNvSpPr>
              <a:spLocks noChangeArrowheads="1"/>
            </p:cNvSpPr>
            <p:nvPr/>
          </p:nvSpPr>
          <p:spPr bwMode="auto">
            <a:xfrm>
              <a:off x="3062288" y="-13618"/>
              <a:ext cx="6080125" cy="639925"/>
            </a:xfrm>
            <a:prstGeom prst="rect">
              <a:avLst/>
            </a:prstGeom>
            <a:solidFill>
              <a:srgbClr val="4D4D4D"/>
            </a:solidFill>
            <a:ln w="9525">
              <a:noFill/>
              <a:miter lim="800000"/>
              <a:headEnd/>
              <a:tailEnd/>
            </a:ln>
          </p:spPr>
          <p:txBody>
            <a:bodyPr wrap="none" lIns="86493" tIns="43247" rIns="86493" bIns="43247" anchor="ctr"/>
            <a:lstStyle/>
            <a:p>
              <a:pPr algn="r" defTabSz="865188">
                <a:defRPr/>
              </a:pPr>
              <a:endParaRPr lang="en-US" sz="1900" b="1" dirty="0">
                <a:solidFill>
                  <a:srgbClr val="000000"/>
                </a:solidFill>
              </a:endParaRPr>
            </a:p>
          </p:txBody>
        </p:sp>
        <p:sp>
          <p:nvSpPr>
            <p:cNvPr id="7185" name="Rectangle 18"/>
            <p:cNvSpPr>
              <a:spLocks noChangeArrowheads="1"/>
            </p:cNvSpPr>
            <p:nvPr/>
          </p:nvSpPr>
          <p:spPr bwMode="auto">
            <a:xfrm>
              <a:off x="454025" y="-8854"/>
              <a:ext cx="3763963" cy="639925"/>
            </a:xfrm>
            <a:prstGeom prst="rect">
              <a:avLst/>
            </a:prstGeom>
            <a:solidFill>
              <a:schemeClr val="tx1"/>
            </a:solidFill>
            <a:ln w="9525">
              <a:noFill/>
              <a:miter lim="800000"/>
              <a:headEnd/>
              <a:tailEnd/>
            </a:ln>
          </p:spPr>
          <p:txBody>
            <a:bodyPr wrap="none" lIns="91432" tIns="45716" rIns="91432" bIns="45716" anchor="ctr"/>
            <a:lstStyle/>
            <a:p>
              <a:pPr>
                <a:defRPr/>
              </a:pPr>
              <a:r>
                <a:rPr lang="en-US" sz="1700" b="1" dirty="0">
                  <a:solidFill>
                    <a:srgbClr val="F6C700"/>
                  </a:solidFill>
                </a:rPr>
                <a:t>AMERICA’S ARMY:</a:t>
              </a:r>
            </a:p>
            <a:p>
              <a:pPr>
                <a:defRPr/>
              </a:pPr>
              <a:r>
                <a:rPr lang="en-US" sz="1700" b="1" dirty="0">
                  <a:solidFill>
                    <a:srgbClr val="969696"/>
                  </a:solidFill>
                </a:rPr>
                <a:t>THE STRENGTH OF THE NATION</a:t>
              </a:r>
            </a:p>
          </p:txBody>
        </p:sp>
      </p:grpSp>
      <p:sp>
        <p:nvSpPr>
          <p:cNvPr id="8200" name="Text Box 28"/>
          <p:cNvSpPr txBox="1">
            <a:spLocks noChangeArrowheads="1"/>
          </p:cNvSpPr>
          <p:nvPr/>
        </p:nvSpPr>
        <p:spPr bwMode="auto">
          <a:xfrm>
            <a:off x="2787650" y="-9525"/>
            <a:ext cx="1490663" cy="24765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8201" name="Text Box 28"/>
          <p:cNvSpPr txBox="1">
            <a:spLocks noChangeArrowheads="1"/>
          </p:cNvSpPr>
          <p:nvPr/>
        </p:nvSpPr>
        <p:spPr bwMode="auto">
          <a:xfrm>
            <a:off x="2789238" y="6659563"/>
            <a:ext cx="1490662" cy="18256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sz="1000" b="1" dirty="0" smtClean="0">
                <a:solidFill>
                  <a:srgbClr val="00CC00"/>
                </a:solidFill>
              </a:rPr>
              <a:t> UNCLASS/FOUO</a:t>
            </a:r>
          </a:p>
        </p:txBody>
      </p:sp>
      <p:sp>
        <p:nvSpPr>
          <p:cNvPr id="7178" name="Rectangle 12"/>
          <p:cNvSpPr>
            <a:spLocks noChangeArrowheads="1"/>
          </p:cNvSpPr>
          <p:nvPr/>
        </p:nvSpPr>
        <p:spPr bwMode="auto">
          <a:xfrm>
            <a:off x="5129213" y="6637338"/>
            <a:ext cx="2997200" cy="261937"/>
          </a:xfrm>
          <a:prstGeom prst="rect">
            <a:avLst/>
          </a:prstGeom>
          <a:noFill/>
          <a:ln w="9525" algn="ctr">
            <a:noFill/>
            <a:miter lim="800000"/>
            <a:headEnd/>
            <a:tailEnd/>
          </a:ln>
        </p:spPr>
        <p:txBody>
          <a:bodyPr wrap="none">
            <a:spAutoFit/>
          </a:bodyPr>
          <a:lstStyle/>
          <a:p>
            <a:pPr algn="ctr">
              <a:defRPr/>
            </a:pPr>
            <a:r>
              <a:rPr lang="en-US" sz="1100" b="1" i="1" dirty="0">
                <a:solidFill>
                  <a:srgbClr val="000000"/>
                </a:solidFill>
              </a:rPr>
              <a:t>LandWarNet/ Battle Command Directorate</a:t>
            </a:r>
          </a:p>
        </p:txBody>
      </p:sp>
      <p:sp>
        <p:nvSpPr>
          <p:cNvPr id="21" name="Rectangle 2"/>
          <p:cNvSpPr txBox="1">
            <a:spLocks noChangeArrowheads="1"/>
          </p:cNvSpPr>
          <p:nvPr/>
        </p:nvSpPr>
        <p:spPr>
          <a:xfrm>
            <a:off x="8593138" y="6681788"/>
            <a:ext cx="533400" cy="152400"/>
          </a:xfrm>
          <a:prstGeom prst="rect">
            <a:avLst/>
          </a:prstGeom>
        </p:spPr>
        <p:txBody>
          <a:bodyPr anchor="ctr"/>
          <a:lstStyle>
            <a:lvl1pPr>
              <a:defRPr>
                <a:solidFill>
                  <a:schemeClr val="tx1"/>
                </a:solidFill>
              </a:defRPr>
            </a:lvl1pPr>
          </a:lstStyle>
          <a:p>
            <a:pPr algn="r" fontAlgn="auto">
              <a:spcBef>
                <a:spcPts val="0"/>
              </a:spcBef>
              <a:spcAft>
                <a:spcPts val="0"/>
              </a:spcAft>
              <a:defRPr/>
            </a:pPr>
            <a:fld id="{2D54F28B-4C51-4CDD-8648-A7614877389A}" type="slidenum">
              <a:rPr lang="en-US" sz="1200" smtClean="0">
                <a:solidFill>
                  <a:prstClr val="black"/>
                </a:solidFill>
                <a:latin typeface="Calibri"/>
              </a:rPr>
              <a:pPr algn="r" fontAlgn="auto">
                <a:spcBef>
                  <a:spcPts val="0"/>
                </a:spcBef>
                <a:spcAft>
                  <a:spcPts val="0"/>
                </a:spcAft>
                <a:defRPr/>
              </a:pPr>
              <a:t>‹#›</a:t>
            </a:fld>
            <a:endParaRPr lang="en-US" sz="1200" dirty="0">
              <a:solidFill>
                <a:prstClr val="black"/>
              </a:solidFill>
              <a:latin typeface="Calibri"/>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ctr"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Arial" charset="0"/>
          <a:cs typeface="Arial" charset="0"/>
        </a:defRPr>
      </a:lvl2pPr>
      <a:lvl3pPr algn="ctr" rtl="0" eaLnBrk="1" fontAlgn="base" hangingPunct="1">
        <a:spcBef>
          <a:spcPct val="0"/>
        </a:spcBef>
        <a:spcAft>
          <a:spcPct val="0"/>
        </a:spcAft>
        <a:defRPr sz="4400">
          <a:solidFill>
            <a:schemeClr val="tx1"/>
          </a:solidFill>
          <a:latin typeface="Arial" charset="0"/>
          <a:cs typeface="Arial" charset="0"/>
        </a:defRPr>
      </a:lvl3pPr>
      <a:lvl4pPr algn="ctr" rtl="0" eaLnBrk="1" fontAlgn="base" hangingPunct="1">
        <a:spcBef>
          <a:spcPct val="0"/>
        </a:spcBef>
        <a:spcAft>
          <a:spcPct val="0"/>
        </a:spcAft>
        <a:defRPr sz="4400">
          <a:solidFill>
            <a:schemeClr val="tx1"/>
          </a:solidFill>
          <a:latin typeface="Arial" charset="0"/>
          <a:cs typeface="Arial" charset="0"/>
        </a:defRPr>
      </a:lvl4pPr>
      <a:lvl5pPr algn="ctr" rtl="0" eaLnBrk="1" fontAlgn="base" hangingPunct="1">
        <a:spcBef>
          <a:spcPct val="0"/>
        </a:spcBef>
        <a:spcAft>
          <a:spcPct val="0"/>
        </a:spcAft>
        <a:defRPr sz="4400">
          <a:solidFill>
            <a:schemeClr val="tx1"/>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9.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hl7.org/implement/standards/fhir/" TargetMode="External"/><Relationship Id="rId2" Type="http://schemas.openxmlformats.org/officeDocument/2006/relationships/diagramData" Target="../diagrams/data1.xml"/><Relationship Id="rId1" Type="http://schemas.openxmlformats.org/officeDocument/2006/relationships/slideLayout" Target="../slideLayouts/slideLayout2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29107" y="2568938"/>
            <a:ext cx="4719887" cy="1164861"/>
          </a:xfrm>
        </p:spPr>
        <p:txBody>
          <a:bodyPr>
            <a:normAutofit/>
          </a:bodyPr>
          <a:lstStyle/>
          <a:p>
            <a:r>
              <a:rPr lang="en-US" dirty="0" smtClean="0"/>
              <a:t>Mark </a:t>
            </a:r>
            <a:r>
              <a:rPr lang="en-US" dirty="0"/>
              <a:t>Russell – Phase 1 Task Lead</a:t>
            </a:r>
          </a:p>
          <a:p>
            <a:r>
              <a:rPr lang="en-US" dirty="0" smtClean="0"/>
              <a:t>July 30, 2014</a:t>
            </a:r>
            <a:endParaRPr lang="en-US" dirty="0"/>
          </a:p>
        </p:txBody>
      </p:sp>
      <p:sp>
        <p:nvSpPr>
          <p:cNvPr id="5" name="Title 4"/>
          <p:cNvSpPr>
            <a:spLocks noGrp="1"/>
          </p:cNvSpPr>
          <p:nvPr>
            <p:ph type="ctrTitle" sz="quarter"/>
          </p:nvPr>
        </p:nvSpPr>
        <p:spPr/>
        <p:txBody>
          <a:bodyPr>
            <a:normAutofit/>
          </a:bodyPr>
          <a:lstStyle/>
          <a:p>
            <a:r>
              <a:rPr lang="en-US" dirty="0" smtClean="0"/>
              <a:t>Secure RESTful Interface Profile Phase 1 Briefing</a:t>
            </a:r>
            <a:endParaRPr lang="en-US" sz="2400" dirty="0"/>
          </a:p>
        </p:txBody>
      </p:sp>
      <p:sp>
        <p:nvSpPr>
          <p:cNvPr id="3" name="Slide Number Placeholder 2"/>
          <p:cNvSpPr>
            <a:spLocks noGrp="1"/>
          </p:cNvSpPr>
          <p:nvPr>
            <p:ph type="sldNum" sz="quarter" idx="4294967295"/>
          </p:nvPr>
        </p:nvSpPr>
        <p:spPr>
          <a:xfrm>
            <a:off x="0" y="6600825"/>
            <a:ext cx="495300" cy="180975"/>
          </a:xfrm>
        </p:spPr>
        <p:txBody>
          <a:bodyPr/>
          <a:lstStyle/>
          <a:p>
            <a:fld id="{295008BC-DA31-4D19-837B-EFA4386B05F5}" type="slidenum">
              <a:rPr lang="en-US" smtClean="0"/>
              <a:t>1</a:t>
            </a:fld>
            <a:endParaRPr lang="en-US" dirty="0"/>
          </a:p>
        </p:txBody>
      </p:sp>
    </p:spTree>
    <p:extLst>
      <p:ext uri="{BB962C8B-B14F-4D97-AF65-F5344CB8AC3E}">
        <p14:creationId xmlns:p14="http://schemas.microsoft.com/office/powerpoint/2010/main" val="336390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948" y="2197011"/>
            <a:ext cx="6209180" cy="3417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4"/>
          </p:nvPr>
        </p:nvSpPr>
        <p:spPr/>
        <p:txBody>
          <a:bodyPr/>
          <a:lstStyle/>
          <a:p>
            <a:fld id="{295008BC-DA31-4D19-837B-EFA4386B05F5}" type="slidenum">
              <a:rPr lang="en-US" smtClean="0"/>
              <a:t>10</a:t>
            </a:fld>
            <a:endParaRPr lang="en-US" dirty="0"/>
          </a:p>
        </p:txBody>
      </p:sp>
      <p:sp>
        <p:nvSpPr>
          <p:cNvPr id="4" name="Title 3"/>
          <p:cNvSpPr>
            <a:spLocks noGrp="1"/>
          </p:cNvSpPr>
          <p:nvPr>
            <p:ph type="title"/>
          </p:nvPr>
        </p:nvSpPr>
        <p:spPr/>
        <p:txBody>
          <a:bodyPr/>
          <a:lstStyle/>
          <a:p>
            <a:r>
              <a:rPr lang="en-US" dirty="0" smtClean="0"/>
              <a:t>Federation (VA as Relying Party) Pattern:</a:t>
            </a:r>
            <a:br>
              <a:rPr lang="en-US" dirty="0" smtClean="0"/>
            </a:br>
            <a:r>
              <a:rPr lang="en-US" dirty="0" smtClean="0"/>
              <a:t>OpenID Connect 1.0</a:t>
            </a:r>
            <a:endParaRPr lang="en-US" dirty="0"/>
          </a:p>
        </p:txBody>
      </p:sp>
      <p:sp>
        <p:nvSpPr>
          <p:cNvPr id="2" name="TextBox 1"/>
          <p:cNvSpPr txBox="1"/>
          <p:nvPr/>
        </p:nvSpPr>
        <p:spPr>
          <a:xfrm>
            <a:off x="493776" y="1453896"/>
            <a:ext cx="3072384" cy="307777"/>
          </a:xfrm>
          <a:prstGeom prst="rect">
            <a:avLst/>
          </a:prstGeom>
          <a:noFill/>
        </p:spPr>
        <p:txBody>
          <a:bodyPr wrap="square" rtlCol="0">
            <a:spAutoFit/>
          </a:bodyPr>
          <a:lstStyle/>
          <a:p>
            <a:pPr>
              <a:spcAft>
                <a:spcPts val="600"/>
              </a:spcAft>
            </a:pPr>
            <a:r>
              <a:rPr lang="en-US" sz="1400" b="1" dirty="0" smtClean="0">
                <a:ea typeface="Verdana" pitchFamily="34" charset="0"/>
                <a:cs typeface="Verdana" pitchFamily="34" charset="0"/>
              </a:rPr>
              <a:t>Authorization Code Flow</a:t>
            </a:r>
            <a:endParaRPr lang="en-US" sz="1400" b="1" dirty="0">
              <a:ea typeface="Verdana" pitchFamily="34" charset="0"/>
              <a:cs typeface="Verdana" pitchFamily="34" charset="0"/>
            </a:endParaRPr>
          </a:p>
        </p:txBody>
      </p:sp>
      <p:sp>
        <p:nvSpPr>
          <p:cNvPr id="6" name="TextBox 5"/>
          <p:cNvSpPr txBox="1"/>
          <p:nvPr/>
        </p:nvSpPr>
        <p:spPr>
          <a:xfrm>
            <a:off x="420625" y="1763685"/>
            <a:ext cx="2155296" cy="646331"/>
          </a:xfrm>
          <a:prstGeom prst="rect">
            <a:avLst/>
          </a:prstGeom>
          <a:noFill/>
        </p:spPr>
        <p:txBody>
          <a:bodyPr wrap="square" rtlCol="0">
            <a:spAutoFit/>
          </a:bodyPr>
          <a:lstStyle/>
          <a:p>
            <a:pPr marL="228600" indent="-228600">
              <a:spcAft>
                <a:spcPts val="600"/>
              </a:spcAft>
              <a:buFont typeface="+mj-lt"/>
              <a:buAutoNum type="arabicPeriod"/>
            </a:pPr>
            <a:r>
              <a:rPr lang="en-US" sz="1200" dirty="0" smtClean="0">
                <a:ea typeface="Verdana" pitchFamily="34" charset="0"/>
                <a:cs typeface="Verdana" pitchFamily="34" charset="0"/>
              </a:rPr>
              <a:t>Unauthenticated user attempts to access protected resource at VA</a:t>
            </a:r>
            <a:endParaRPr lang="en-US" sz="1200" dirty="0">
              <a:ea typeface="Verdana" pitchFamily="34" charset="0"/>
              <a:cs typeface="Verdana" pitchFamily="34" charset="0"/>
            </a:endParaRPr>
          </a:p>
        </p:txBody>
      </p:sp>
      <p:sp>
        <p:nvSpPr>
          <p:cNvPr id="15" name="TextBox 14"/>
          <p:cNvSpPr txBox="1"/>
          <p:nvPr/>
        </p:nvSpPr>
        <p:spPr>
          <a:xfrm>
            <a:off x="420625" y="2410016"/>
            <a:ext cx="2155296" cy="1200329"/>
          </a:xfrm>
          <a:prstGeom prst="rect">
            <a:avLst/>
          </a:prstGeom>
          <a:noFill/>
        </p:spPr>
        <p:txBody>
          <a:bodyPr wrap="square" rtlCol="0">
            <a:spAutoFit/>
          </a:bodyPr>
          <a:lstStyle/>
          <a:p>
            <a:pPr marL="228600" indent="-228600">
              <a:spcAft>
                <a:spcPts val="600"/>
              </a:spcAft>
              <a:buFont typeface="+mj-lt"/>
              <a:buAutoNum type="arabicPeriod" startAt="2"/>
            </a:pPr>
            <a:r>
              <a:rPr lang="en-US" sz="1200" dirty="0" smtClean="0">
                <a:ea typeface="Verdana" pitchFamily="34" charset="0"/>
                <a:cs typeface="Verdana" pitchFamily="34" charset="0"/>
              </a:rPr>
              <a:t>VA Relying Party (RP) redirects user to OpenID Provider’s (OP) Authorization Server (AS) with an Authentication Request</a:t>
            </a:r>
            <a:endParaRPr lang="en-US" sz="1200" dirty="0">
              <a:ea typeface="Verdana" pitchFamily="34" charset="0"/>
              <a:cs typeface="Verdana" pitchFamily="34" charset="0"/>
            </a:endParaRPr>
          </a:p>
        </p:txBody>
      </p:sp>
      <p:sp>
        <p:nvSpPr>
          <p:cNvPr id="19" name="TextBox 18"/>
          <p:cNvSpPr txBox="1"/>
          <p:nvPr/>
        </p:nvSpPr>
        <p:spPr>
          <a:xfrm>
            <a:off x="420625" y="3585555"/>
            <a:ext cx="2155296" cy="830997"/>
          </a:xfrm>
          <a:prstGeom prst="rect">
            <a:avLst/>
          </a:prstGeom>
          <a:noFill/>
        </p:spPr>
        <p:txBody>
          <a:bodyPr wrap="square" rtlCol="0">
            <a:spAutoFit/>
          </a:bodyPr>
          <a:lstStyle/>
          <a:p>
            <a:pPr marL="228600" indent="-228600">
              <a:spcAft>
                <a:spcPts val="600"/>
              </a:spcAft>
              <a:buFont typeface="+mj-lt"/>
              <a:buAutoNum type="arabicPeriod" startAt="3"/>
            </a:pPr>
            <a:r>
              <a:rPr lang="en-US" sz="1200" dirty="0" smtClean="0">
                <a:ea typeface="Verdana" pitchFamily="34" charset="0"/>
                <a:cs typeface="Verdana" pitchFamily="34" charset="0"/>
              </a:rPr>
              <a:t>User authenticates to AS &amp; authorizes the RP to access identity information</a:t>
            </a:r>
            <a:endParaRPr lang="en-US" sz="1200" dirty="0">
              <a:ea typeface="Verdana" pitchFamily="34" charset="0"/>
              <a:cs typeface="Verdana" pitchFamily="34" charset="0"/>
            </a:endParaRPr>
          </a:p>
        </p:txBody>
      </p:sp>
      <p:sp>
        <p:nvSpPr>
          <p:cNvPr id="20" name="TextBox 19"/>
          <p:cNvSpPr txBox="1"/>
          <p:nvPr/>
        </p:nvSpPr>
        <p:spPr>
          <a:xfrm>
            <a:off x="420625" y="4398264"/>
            <a:ext cx="2155296" cy="646331"/>
          </a:xfrm>
          <a:prstGeom prst="rect">
            <a:avLst/>
          </a:prstGeom>
          <a:noFill/>
        </p:spPr>
        <p:txBody>
          <a:bodyPr wrap="square" rtlCol="0">
            <a:spAutoFit/>
          </a:bodyPr>
          <a:lstStyle/>
          <a:p>
            <a:pPr marL="228600" indent="-228600">
              <a:spcAft>
                <a:spcPts val="600"/>
              </a:spcAft>
              <a:buFont typeface="+mj-lt"/>
              <a:buAutoNum type="arabicPeriod" startAt="4"/>
            </a:pPr>
            <a:r>
              <a:rPr lang="en-US" sz="1200" dirty="0" smtClean="0">
                <a:ea typeface="Verdana" pitchFamily="34" charset="0"/>
                <a:cs typeface="Verdana" pitchFamily="34" charset="0"/>
              </a:rPr>
              <a:t>AS redirects user to RP with an Authorization Code (AC)</a:t>
            </a:r>
            <a:endParaRPr lang="en-US" sz="1200" dirty="0">
              <a:ea typeface="Verdana" pitchFamily="34" charset="0"/>
              <a:cs typeface="Verdana" pitchFamily="34" charset="0"/>
            </a:endParaRPr>
          </a:p>
        </p:txBody>
      </p:sp>
      <p:sp>
        <p:nvSpPr>
          <p:cNvPr id="25" name="TextBox 24"/>
          <p:cNvSpPr txBox="1"/>
          <p:nvPr/>
        </p:nvSpPr>
        <p:spPr>
          <a:xfrm>
            <a:off x="420625" y="5044594"/>
            <a:ext cx="2155296" cy="646331"/>
          </a:xfrm>
          <a:prstGeom prst="rect">
            <a:avLst/>
          </a:prstGeom>
          <a:noFill/>
        </p:spPr>
        <p:txBody>
          <a:bodyPr wrap="square" rtlCol="0">
            <a:spAutoFit/>
          </a:bodyPr>
          <a:lstStyle/>
          <a:p>
            <a:pPr marL="228600" indent="-228600">
              <a:spcAft>
                <a:spcPts val="600"/>
              </a:spcAft>
              <a:buFont typeface="+mj-lt"/>
              <a:buAutoNum type="arabicPeriod" startAt="5"/>
            </a:pPr>
            <a:r>
              <a:rPr lang="en-US" sz="1200" dirty="0" smtClean="0">
                <a:ea typeface="Verdana" pitchFamily="34" charset="0"/>
                <a:cs typeface="Verdana" pitchFamily="34" charset="0"/>
              </a:rPr>
              <a:t>RP authenticates to the OP and submits the Authorization Code</a:t>
            </a:r>
            <a:endParaRPr lang="en-US" sz="1200" dirty="0">
              <a:ea typeface="Verdana" pitchFamily="34" charset="0"/>
              <a:cs typeface="Verdana" pitchFamily="34" charset="0"/>
            </a:endParaRPr>
          </a:p>
        </p:txBody>
      </p:sp>
      <p:sp>
        <p:nvSpPr>
          <p:cNvPr id="35" name="TextBox 34"/>
          <p:cNvSpPr txBox="1"/>
          <p:nvPr/>
        </p:nvSpPr>
        <p:spPr>
          <a:xfrm>
            <a:off x="420624" y="5690926"/>
            <a:ext cx="7461503" cy="276999"/>
          </a:xfrm>
          <a:prstGeom prst="rect">
            <a:avLst/>
          </a:prstGeom>
          <a:noFill/>
        </p:spPr>
        <p:txBody>
          <a:bodyPr wrap="square" rtlCol="0">
            <a:spAutoFit/>
          </a:bodyPr>
          <a:lstStyle/>
          <a:p>
            <a:pPr marL="228600" indent="-228600">
              <a:spcAft>
                <a:spcPts val="600"/>
              </a:spcAft>
              <a:buFont typeface="+mj-lt"/>
              <a:buAutoNum type="arabicPeriod" startAt="6"/>
            </a:pPr>
            <a:r>
              <a:rPr lang="en-US" sz="1200" dirty="0" smtClean="0">
                <a:ea typeface="Verdana" pitchFamily="34" charset="0"/>
                <a:cs typeface="Verdana" pitchFamily="34" charset="0"/>
              </a:rPr>
              <a:t>OP validates Authorization Code and issues ID Token and Access Token</a:t>
            </a:r>
            <a:endParaRPr lang="en-US" sz="1200" dirty="0">
              <a:ea typeface="Verdana" pitchFamily="34" charset="0"/>
              <a:cs typeface="Verdana" pitchFamily="34" charset="0"/>
            </a:endParaRPr>
          </a:p>
        </p:txBody>
      </p:sp>
      <p:sp>
        <p:nvSpPr>
          <p:cNvPr id="5" name="Freeform 4"/>
          <p:cNvSpPr/>
          <p:nvPr/>
        </p:nvSpPr>
        <p:spPr>
          <a:xfrm>
            <a:off x="3922776" y="3813048"/>
            <a:ext cx="3099816" cy="603504"/>
          </a:xfrm>
          <a:custGeom>
            <a:avLst/>
            <a:gdLst>
              <a:gd name="connsiteX0" fmla="*/ 3099816 w 3099816"/>
              <a:gd name="connsiteY0" fmla="*/ 0 h 603504"/>
              <a:gd name="connsiteX1" fmla="*/ 1938528 w 3099816"/>
              <a:gd name="connsiteY1" fmla="*/ 521208 h 603504"/>
              <a:gd name="connsiteX2" fmla="*/ 0 w 3099816"/>
              <a:gd name="connsiteY2" fmla="*/ 603504 h 603504"/>
            </a:gdLst>
            <a:ahLst/>
            <a:cxnLst>
              <a:cxn ang="0">
                <a:pos x="connsiteX0" y="connsiteY0"/>
              </a:cxn>
              <a:cxn ang="0">
                <a:pos x="connsiteX1" y="connsiteY1"/>
              </a:cxn>
              <a:cxn ang="0">
                <a:pos x="connsiteX2" y="connsiteY2"/>
              </a:cxn>
            </a:cxnLst>
            <a:rect l="l" t="t" r="r" b="b"/>
            <a:pathLst>
              <a:path w="3099816" h="603504">
                <a:moveTo>
                  <a:pt x="3099816" y="0"/>
                </a:moveTo>
                <a:cubicBezTo>
                  <a:pt x="2777490" y="210312"/>
                  <a:pt x="2455164" y="420624"/>
                  <a:pt x="1938528" y="521208"/>
                </a:cubicBezTo>
                <a:cubicBezTo>
                  <a:pt x="1421892" y="621792"/>
                  <a:pt x="356616" y="588264"/>
                  <a:pt x="0" y="603504"/>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968496" y="3346704"/>
            <a:ext cx="3374189" cy="1229357"/>
          </a:xfrm>
          <a:custGeom>
            <a:avLst/>
            <a:gdLst>
              <a:gd name="connsiteX0" fmla="*/ 0 w 3374189"/>
              <a:gd name="connsiteY0" fmla="*/ 1161288 h 1229357"/>
              <a:gd name="connsiteX1" fmla="*/ 1883664 w 3374189"/>
              <a:gd name="connsiteY1" fmla="*/ 1179576 h 1229357"/>
              <a:gd name="connsiteX2" fmla="*/ 3374136 w 3374189"/>
              <a:gd name="connsiteY2" fmla="*/ 603504 h 1229357"/>
              <a:gd name="connsiteX3" fmla="*/ 1938528 w 3374189"/>
              <a:gd name="connsiteY3" fmla="*/ 813816 h 1229357"/>
              <a:gd name="connsiteX4" fmla="*/ 1691640 w 3374189"/>
              <a:gd name="connsiteY4" fmla="*/ 0 h 122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4189" h="1229357">
                <a:moveTo>
                  <a:pt x="0" y="1161288"/>
                </a:moveTo>
                <a:cubicBezTo>
                  <a:pt x="660654" y="1216914"/>
                  <a:pt x="1321308" y="1272540"/>
                  <a:pt x="1883664" y="1179576"/>
                </a:cubicBezTo>
                <a:cubicBezTo>
                  <a:pt x="2446020" y="1086612"/>
                  <a:pt x="3364992" y="664464"/>
                  <a:pt x="3374136" y="603504"/>
                </a:cubicBezTo>
                <a:cubicBezTo>
                  <a:pt x="3383280" y="542544"/>
                  <a:pt x="2218944" y="914400"/>
                  <a:pt x="1938528" y="813816"/>
                </a:cubicBezTo>
                <a:cubicBezTo>
                  <a:pt x="1658112" y="713232"/>
                  <a:pt x="1674876" y="356616"/>
                  <a:pt x="1691640"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968496" y="3339634"/>
            <a:ext cx="3374189" cy="1229357"/>
          </a:xfrm>
          <a:custGeom>
            <a:avLst/>
            <a:gdLst>
              <a:gd name="connsiteX0" fmla="*/ 0 w 3374189"/>
              <a:gd name="connsiteY0" fmla="*/ 1161288 h 1229357"/>
              <a:gd name="connsiteX1" fmla="*/ 1883664 w 3374189"/>
              <a:gd name="connsiteY1" fmla="*/ 1179576 h 1229357"/>
              <a:gd name="connsiteX2" fmla="*/ 3374136 w 3374189"/>
              <a:gd name="connsiteY2" fmla="*/ 603504 h 1229357"/>
              <a:gd name="connsiteX3" fmla="*/ 1938528 w 3374189"/>
              <a:gd name="connsiteY3" fmla="*/ 813816 h 1229357"/>
              <a:gd name="connsiteX4" fmla="*/ 1691640 w 3374189"/>
              <a:gd name="connsiteY4" fmla="*/ 0 h 1229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4189" h="1229357">
                <a:moveTo>
                  <a:pt x="0" y="1161288"/>
                </a:moveTo>
                <a:cubicBezTo>
                  <a:pt x="660654" y="1216914"/>
                  <a:pt x="1321308" y="1272540"/>
                  <a:pt x="1883664" y="1179576"/>
                </a:cubicBezTo>
                <a:cubicBezTo>
                  <a:pt x="2446020" y="1086612"/>
                  <a:pt x="3364992" y="664464"/>
                  <a:pt x="3374136" y="603504"/>
                </a:cubicBezTo>
                <a:cubicBezTo>
                  <a:pt x="3383280" y="542544"/>
                  <a:pt x="2218944" y="914400"/>
                  <a:pt x="1938528" y="813816"/>
                </a:cubicBezTo>
                <a:cubicBezTo>
                  <a:pt x="1658112" y="713232"/>
                  <a:pt x="1674876" y="356616"/>
                  <a:pt x="1691640" y="0"/>
                </a:cubicBezTo>
              </a:path>
            </a:pathLst>
          </a:custGeom>
          <a:noFill/>
          <a:ln w="25400">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922776" y="3410712"/>
            <a:ext cx="1947672" cy="1181404"/>
          </a:xfrm>
          <a:custGeom>
            <a:avLst/>
            <a:gdLst>
              <a:gd name="connsiteX0" fmla="*/ 0 w 1947672"/>
              <a:gd name="connsiteY0" fmla="*/ 1152144 h 1181404"/>
              <a:gd name="connsiteX1" fmla="*/ 1618488 w 1947672"/>
              <a:gd name="connsiteY1" fmla="*/ 1033272 h 1181404"/>
              <a:gd name="connsiteX2" fmla="*/ 1947672 w 1947672"/>
              <a:gd name="connsiteY2" fmla="*/ 0 h 1181404"/>
            </a:gdLst>
            <a:ahLst/>
            <a:cxnLst>
              <a:cxn ang="0">
                <a:pos x="connsiteX0" y="connsiteY0"/>
              </a:cxn>
              <a:cxn ang="0">
                <a:pos x="connsiteX1" y="connsiteY1"/>
              </a:cxn>
              <a:cxn ang="0">
                <a:pos x="connsiteX2" y="connsiteY2"/>
              </a:cxn>
            </a:cxnLst>
            <a:rect l="l" t="t" r="r" b="b"/>
            <a:pathLst>
              <a:path w="1947672" h="1181404">
                <a:moveTo>
                  <a:pt x="0" y="1152144"/>
                </a:moveTo>
                <a:cubicBezTo>
                  <a:pt x="646938" y="1188720"/>
                  <a:pt x="1293876" y="1225296"/>
                  <a:pt x="1618488" y="1033272"/>
                </a:cubicBezTo>
                <a:cubicBezTo>
                  <a:pt x="1943100" y="841248"/>
                  <a:pt x="1945386" y="420624"/>
                  <a:pt x="1947672"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149105" y="2740624"/>
            <a:ext cx="697992" cy="539111"/>
          </a:xfrm>
          <a:prstGeom prst="wedgeEllipseCallou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OK!</a:t>
            </a:r>
            <a:endParaRPr lang="en-US" sz="1400" dirty="0">
              <a:solidFill>
                <a:schemeClr val="tx1"/>
              </a:solidFill>
            </a:endParaRPr>
          </a:p>
        </p:txBody>
      </p:sp>
      <p:sp>
        <p:nvSpPr>
          <p:cNvPr id="29" name="Rectangle 28"/>
          <p:cNvSpPr/>
          <p:nvPr/>
        </p:nvSpPr>
        <p:spPr>
          <a:xfrm>
            <a:off x="4960620" y="3410712"/>
            <a:ext cx="611166" cy="256032"/>
          </a:xfrm>
          <a:prstGeom prst="rect">
            <a:avLst/>
          </a:prstGeom>
          <a:solidFill>
            <a:schemeClr val="accent5">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Access Token</a:t>
            </a:r>
            <a:endParaRPr lang="en-US" sz="800" dirty="0">
              <a:solidFill>
                <a:schemeClr val="tx1"/>
              </a:solidFill>
            </a:endParaRPr>
          </a:p>
        </p:txBody>
      </p:sp>
      <p:sp>
        <p:nvSpPr>
          <p:cNvPr id="31" name="Rectangle 30"/>
          <p:cNvSpPr/>
          <p:nvPr/>
        </p:nvSpPr>
        <p:spPr>
          <a:xfrm>
            <a:off x="4960620" y="3705350"/>
            <a:ext cx="611166" cy="256032"/>
          </a:xfrm>
          <a:prstGeom prst="rect">
            <a:avLst/>
          </a:prstGeom>
          <a:solidFill>
            <a:schemeClr val="bg2">
              <a:lumMod val="9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ID Token</a:t>
            </a:r>
            <a:endParaRPr lang="en-US" sz="800" dirty="0">
              <a:solidFill>
                <a:schemeClr val="tx1"/>
              </a:solidFill>
            </a:endParaRPr>
          </a:p>
        </p:txBody>
      </p:sp>
      <p:sp>
        <p:nvSpPr>
          <p:cNvPr id="21" name="Rectangle 20"/>
          <p:cNvSpPr/>
          <p:nvPr/>
        </p:nvSpPr>
        <p:spPr>
          <a:xfrm>
            <a:off x="5769864" y="3339634"/>
            <a:ext cx="728237" cy="256032"/>
          </a:xfrm>
          <a:prstGeom prst="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Authorization Code</a:t>
            </a:r>
            <a:endParaRPr lang="en-US" sz="700" dirty="0">
              <a:solidFill>
                <a:schemeClr val="tx1"/>
              </a:solidFill>
            </a:endParaRPr>
          </a:p>
        </p:txBody>
      </p:sp>
      <p:sp>
        <p:nvSpPr>
          <p:cNvPr id="33" name="Freeform 32"/>
          <p:cNvSpPr/>
          <p:nvPr/>
        </p:nvSpPr>
        <p:spPr>
          <a:xfrm>
            <a:off x="3953298" y="3414614"/>
            <a:ext cx="1947672" cy="1181404"/>
          </a:xfrm>
          <a:custGeom>
            <a:avLst/>
            <a:gdLst>
              <a:gd name="connsiteX0" fmla="*/ 0 w 1947672"/>
              <a:gd name="connsiteY0" fmla="*/ 1152144 h 1181404"/>
              <a:gd name="connsiteX1" fmla="*/ 1618488 w 1947672"/>
              <a:gd name="connsiteY1" fmla="*/ 1033272 h 1181404"/>
              <a:gd name="connsiteX2" fmla="*/ 1947672 w 1947672"/>
              <a:gd name="connsiteY2" fmla="*/ 0 h 1181404"/>
            </a:gdLst>
            <a:ahLst/>
            <a:cxnLst>
              <a:cxn ang="0">
                <a:pos x="connsiteX0" y="connsiteY0"/>
              </a:cxn>
              <a:cxn ang="0">
                <a:pos x="connsiteX1" y="connsiteY1"/>
              </a:cxn>
              <a:cxn ang="0">
                <a:pos x="connsiteX2" y="connsiteY2"/>
              </a:cxn>
            </a:cxnLst>
            <a:rect l="l" t="t" r="r" b="b"/>
            <a:pathLst>
              <a:path w="1947672" h="1181404">
                <a:moveTo>
                  <a:pt x="0" y="1152144"/>
                </a:moveTo>
                <a:cubicBezTo>
                  <a:pt x="646938" y="1188720"/>
                  <a:pt x="1293876" y="1225296"/>
                  <a:pt x="1618488" y="1033272"/>
                </a:cubicBezTo>
                <a:cubicBezTo>
                  <a:pt x="1943100" y="841248"/>
                  <a:pt x="1945386" y="420624"/>
                  <a:pt x="1947672" y="0"/>
                </a:cubicBezTo>
              </a:path>
            </a:pathLst>
          </a:custGeom>
          <a:noFill/>
          <a:ln w="25400">
            <a:solidFill>
              <a:schemeClr val="tx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0623" y="5967925"/>
            <a:ext cx="7461503" cy="276999"/>
          </a:xfrm>
          <a:prstGeom prst="rect">
            <a:avLst/>
          </a:prstGeom>
          <a:noFill/>
        </p:spPr>
        <p:txBody>
          <a:bodyPr wrap="square" rtlCol="0">
            <a:spAutoFit/>
          </a:bodyPr>
          <a:lstStyle/>
          <a:p>
            <a:pPr marL="228600" indent="-228600">
              <a:spcAft>
                <a:spcPts val="600"/>
              </a:spcAft>
              <a:buFont typeface="+mj-lt"/>
              <a:buAutoNum type="arabicPeriod" startAt="7"/>
            </a:pPr>
            <a:r>
              <a:rPr lang="en-US" sz="1200" dirty="0" smtClean="0">
                <a:ea typeface="Verdana" pitchFamily="34" charset="0"/>
                <a:cs typeface="Verdana" pitchFamily="34" charset="0"/>
              </a:rPr>
              <a:t>RP extracts user identity and other claims from ID Token </a:t>
            </a:r>
            <a:endParaRPr lang="en-US" sz="1200" dirty="0">
              <a:ea typeface="Verdana" pitchFamily="34" charset="0"/>
              <a:cs typeface="Verdana" pitchFamily="34" charset="0"/>
            </a:endParaRPr>
          </a:p>
        </p:txBody>
      </p:sp>
      <p:sp>
        <p:nvSpPr>
          <p:cNvPr id="36" name="TextBox 35"/>
          <p:cNvSpPr txBox="1"/>
          <p:nvPr/>
        </p:nvSpPr>
        <p:spPr>
          <a:xfrm>
            <a:off x="420622" y="6268760"/>
            <a:ext cx="7461503" cy="276999"/>
          </a:xfrm>
          <a:prstGeom prst="rect">
            <a:avLst/>
          </a:prstGeom>
          <a:noFill/>
        </p:spPr>
        <p:txBody>
          <a:bodyPr wrap="square" rtlCol="0">
            <a:spAutoFit/>
          </a:bodyPr>
          <a:lstStyle/>
          <a:p>
            <a:pPr marL="228600" indent="-228600">
              <a:spcAft>
                <a:spcPts val="600"/>
              </a:spcAft>
              <a:buFont typeface="+mj-lt"/>
              <a:buAutoNum type="arabicPeriod" startAt="8"/>
            </a:pPr>
            <a:r>
              <a:rPr lang="en-US" sz="1200" dirty="0" smtClean="0">
                <a:ea typeface="Verdana" pitchFamily="34" charset="0"/>
                <a:cs typeface="Verdana" pitchFamily="34" charset="0"/>
              </a:rPr>
              <a:t>If additional claims are needed, RP requests them from OP using the Access Token for authorization</a:t>
            </a:r>
            <a:endParaRPr lang="en-US" sz="1200" dirty="0">
              <a:ea typeface="Verdana" pitchFamily="34" charset="0"/>
              <a:cs typeface="Verdana" pitchFamily="34" charset="0"/>
            </a:endParaRPr>
          </a:p>
        </p:txBody>
      </p:sp>
    </p:spTree>
    <p:extLst>
      <p:ext uri="{BB962C8B-B14F-4D97-AF65-F5344CB8AC3E}">
        <p14:creationId xmlns:p14="http://schemas.microsoft.com/office/powerpoint/2010/main" val="73372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50" presetClass="path" presetSubtype="0" accel="50000" decel="50000" fill="hold" grpId="1" nodeType="withEffect">
                                  <p:stCondLst>
                                    <p:cond delay="0"/>
                                  </p:stCondLst>
                                  <p:childTnLst>
                                    <p:animMotion origin="layout" path="M -3.33333E-6 4.44444E-6 L -3.33333E-6 0.07129 C -3.33333E-6 0.10324 -0.0717 0.14282 -0.12968 0.14282 L -0.25937 0.14282 " pathEditMode="relative" rAng="5400000" ptsTypes="FfFF">
                                      <p:cBhvr>
                                        <p:cTn id="40" dur="2000" fill="hold"/>
                                        <p:tgtEl>
                                          <p:spTgt spid="21"/>
                                        </p:tgtEl>
                                        <p:attrNameLst>
                                          <p:attrName>ppt_x</p:attrName>
                                          <p:attrName>ppt_y</p:attrName>
                                        </p:attrNameLst>
                                      </p:cBhvr>
                                      <p:rCtr x="-12969" y="7130"/>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50" presetClass="path" presetSubtype="0" accel="50000" decel="50000" fill="hold" grpId="2" nodeType="withEffect">
                                  <p:stCondLst>
                                    <p:cond delay="0"/>
                                  </p:stCondLst>
                                  <p:childTnLst>
                                    <p:animMotion origin="layout" path="M -0.25955 0.14236 L -0.13073 0.14236 C -0.07291 0.14236 -0.00173 0.10532 -0.00173 0.07523 L -0.00173 0.00833 " pathEditMode="relative" rAng="0" ptsTypes="FfFF">
                                      <p:cBhvr>
                                        <p:cTn id="50" dur="2000" fill="hold"/>
                                        <p:tgtEl>
                                          <p:spTgt spid="21"/>
                                        </p:tgtEl>
                                        <p:attrNameLst>
                                          <p:attrName>ppt_x</p:attrName>
                                          <p:attrName>ppt_y</p:attrName>
                                        </p:attrNameLst>
                                      </p:cBhvr>
                                      <p:rCtr x="12882" y="-6713"/>
                                    </p:animMotion>
                                  </p:childTnLst>
                                </p:cTn>
                              </p:par>
                              <p:par>
                                <p:cTn id="51" presetID="1" presetClass="exit" presetSubtype="0" fill="hold" grpId="1"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 presetClass="exit" presetSubtype="0" fill="hold" grpId="1"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21"/>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26"/>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50" presetClass="path" presetSubtype="0" accel="50000" decel="50000" fill="hold" grpId="1" nodeType="withEffect">
                                  <p:stCondLst>
                                    <p:cond delay="0"/>
                                  </p:stCondLst>
                                  <p:childTnLst>
                                    <p:animMotion origin="layout" path="M 0.00017 -0.00023 L 0.00017 0.12037 C 0.00017 0.17431 -0.0507 0.24121 -0.09167 0.24121 L -0.18334 0.24121 " pathEditMode="relative" rAng="5400000" ptsTypes="FfFF">
                                      <p:cBhvr>
                                        <p:cTn id="76" dur="2000" fill="hold"/>
                                        <p:tgtEl>
                                          <p:spTgt spid="29"/>
                                        </p:tgtEl>
                                        <p:attrNameLst>
                                          <p:attrName>ppt_x</p:attrName>
                                          <p:attrName>ppt_y</p:attrName>
                                        </p:attrNameLst>
                                      </p:cBhvr>
                                      <p:rCtr x="-9184" y="12060"/>
                                    </p:animMotion>
                                  </p:childTnLst>
                                </p:cTn>
                              </p:par>
                              <p:par>
                                <p:cTn id="77" presetID="50" presetClass="path" presetSubtype="0" accel="50000" decel="50000" fill="hold" grpId="1" nodeType="withEffect">
                                  <p:stCondLst>
                                    <p:cond delay="0"/>
                                  </p:stCondLst>
                                  <p:childTnLst>
                                    <p:animMotion origin="layout" path="M 0.00017 -0.00024 L 0.00017 0.12037 C 0.00017 0.1743 -0.0507 0.2412 -0.09167 0.2412 L -0.18334 0.2412 " pathEditMode="relative" rAng="5400000" ptsTypes="FfFF">
                                      <p:cBhvr>
                                        <p:cTn id="78" dur="2000" fill="hold"/>
                                        <p:tgtEl>
                                          <p:spTgt spid="31"/>
                                        </p:tgtEl>
                                        <p:attrNameLst>
                                          <p:attrName>ppt_x</p:attrName>
                                          <p:attrName>ppt_y</p:attrName>
                                        </p:attrNameLst>
                                      </p:cBhvr>
                                      <p:rCtr x="-9184" y="12060"/>
                                    </p:animMotion>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9" grpId="0"/>
      <p:bldP spid="20" grpId="0"/>
      <p:bldP spid="25" grpId="0"/>
      <p:bldP spid="35" grpId="0"/>
      <p:bldP spid="5" grpId="0" animBg="1"/>
      <p:bldP spid="5" grpId="1" animBg="1"/>
      <p:bldP spid="7" grpId="0" animBg="1"/>
      <p:bldP spid="7" grpId="1" animBg="1"/>
      <p:bldP spid="23" grpId="0" animBg="1"/>
      <p:bldP spid="23" grpId="1" animBg="1"/>
      <p:bldP spid="9" grpId="0" animBg="1"/>
      <p:bldP spid="9" grpId="1" animBg="1"/>
      <p:bldP spid="26" grpId="0" animBg="1"/>
      <p:bldP spid="26" grpId="2" animBg="1"/>
      <p:bldP spid="29" grpId="0" animBg="1"/>
      <p:bldP spid="29" grpId="1" animBg="1"/>
      <p:bldP spid="31" grpId="0" animBg="1"/>
      <p:bldP spid="31" grpId="1" animBg="1"/>
      <p:bldP spid="21" grpId="0" animBg="1"/>
      <p:bldP spid="21" grpId="1" animBg="1"/>
      <p:bldP spid="21" grpId="2" animBg="1"/>
      <p:bldP spid="21" grpId="3" animBg="1"/>
      <p:bldP spid="33" grpId="0" animBg="1"/>
      <p:bldP spid="33" grpId="1" animBg="1"/>
      <p:bldP spid="3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11</a:t>
            </a:fld>
            <a:endParaRPr lang="en-US" dirty="0"/>
          </a:p>
        </p:txBody>
      </p:sp>
      <p:sp>
        <p:nvSpPr>
          <p:cNvPr id="4" name="Title 3"/>
          <p:cNvSpPr>
            <a:spLocks noGrp="1"/>
          </p:cNvSpPr>
          <p:nvPr>
            <p:ph type="title"/>
          </p:nvPr>
        </p:nvSpPr>
        <p:spPr/>
        <p:txBody>
          <a:bodyPr/>
          <a:lstStyle/>
          <a:p>
            <a:r>
              <a:rPr lang="en-US" dirty="0" smtClean="0"/>
              <a:t>OAuth Attack Categories and Countermeasures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13027582"/>
              </p:ext>
            </p:extLst>
          </p:nvPr>
        </p:nvGraphicFramePr>
        <p:xfrm>
          <a:off x="1311564" y="1498600"/>
          <a:ext cx="7128706" cy="4490109"/>
        </p:xfrm>
        <a:graphic>
          <a:graphicData uri="http://schemas.openxmlformats.org/drawingml/2006/table">
            <a:tbl>
              <a:tblPr firstRow="1" bandRow="1">
                <a:tableStyleId>{9D7B26C5-4107-4FEC-AEDC-1716B250A1EF}</a:tableStyleId>
              </a:tblPr>
              <a:tblGrid>
                <a:gridCol w="3564353"/>
                <a:gridCol w="3564353"/>
              </a:tblGrid>
              <a:tr h="317150">
                <a:tc>
                  <a:txBody>
                    <a:bodyPr/>
                    <a:lstStyle/>
                    <a:p>
                      <a:r>
                        <a:rPr lang="en-US" dirty="0" smtClean="0">
                          <a:latin typeface="Calibri" panose="020F0502020204030204" pitchFamily="34" charset="0"/>
                        </a:rPr>
                        <a:t>Attack Category</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Countermeasures</a:t>
                      </a:r>
                      <a:endParaRPr lang="en-US" dirty="0">
                        <a:latin typeface="Calibri" panose="020F0502020204030204" pitchFamily="34" charset="0"/>
                      </a:endParaRPr>
                    </a:p>
                  </a:txBody>
                  <a:tcPr/>
                </a:tc>
              </a:tr>
              <a:tr h="547410">
                <a:tc>
                  <a:txBody>
                    <a:bodyPr/>
                    <a:lstStyle/>
                    <a:p>
                      <a:r>
                        <a:rPr lang="en-US" dirty="0" smtClean="0">
                          <a:latin typeface="Calibri" panose="020F0502020204030204" pitchFamily="34" charset="0"/>
                        </a:rPr>
                        <a:t>Extracting</a:t>
                      </a:r>
                      <a:r>
                        <a:rPr lang="en-US" baseline="0" dirty="0" smtClean="0">
                          <a:latin typeface="Calibri" panose="020F0502020204030204" pitchFamily="34" charset="0"/>
                        </a:rPr>
                        <a:t> credentials or tokens in captured traffic</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TLS encryption</a:t>
                      </a:r>
                      <a:endParaRPr lang="en-US" dirty="0">
                        <a:latin typeface="Calibri" panose="020F0502020204030204" pitchFamily="34" charset="0"/>
                      </a:endParaRPr>
                    </a:p>
                  </a:txBody>
                  <a:tcPr/>
                </a:tc>
              </a:tr>
              <a:tr h="547410">
                <a:tc>
                  <a:txBody>
                    <a:bodyPr/>
                    <a:lstStyle/>
                    <a:p>
                      <a:r>
                        <a:rPr lang="en-US" dirty="0" smtClean="0">
                          <a:latin typeface="Calibri" panose="020F0502020204030204" pitchFamily="34" charset="0"/>
                        </a:rPr>
                        <a:t>Impersonating</a:t>
                      </a:r>
                      <a:r>
                        <a:rPr lang="en-US" baseline="0" dirty="0" smtClean="0">
                          <a:latin typeface="Calibri" panose="020F0502020204030204" pitchFamily="34" charset="0"/>
                        </a:rPr>
                        <a:t> authorization server or resource server</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TLS server authentication</a:t>
                      </a:r>
                      <a:endParaRPr lang="en-US" dirty="0">
                        <a:latin typeface="Calibri" panose="020F0502020204030204" pitchFamily="34" charset="0"/>
                      </a:endParaRPr>
                    </a:p>
                  </a:txBody>
                  <a:tcPr/>
                </a:tc>
              </a:tr>
              <a:tr h="547410">
                <a:tc>
                  <a:txBody>
                    <a:bodyPr/>
                    <a:lstStyle/>
                    <a:p>
                      <a:r>
                        <a:rPr lang="en-US" dirty="0" smtClean="0">
                          <a:latin typeface="Calibri" panose="020F0502020204030204" pitchFamily="34" charset="0"/>
                        </a:rPr>
                        <a:t>Manufacturing</a:t>
                      </a:r>
                      <a:r>
                        <a:rPr lang="en-US" baseline="0" dirty="0" smtClean="0">
                          <a:latin typeface="Calibri" panose="020F0502020204030204" pitchFamily="34" charset="0"/>
                        </a:rPr>
                        <a:t> or modifying tokens</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Issue</a:t>
                      </a:r>
                      <a:r>
                        <a:rPr lang="en-US" baseline="0" dirty="0" smtClean="0">
                          <a:latin typeface="Calibri" panose="020F0502020204030204" pitchFamily="34" charset="0"/>
                        </a:rPr>
                        <a:t> tokens as signed JWTs</a:t>
                      </a:r>
                      <a:endParaRPr lang="en-US" dirty="0">
                        <a:latin typeface="Calibri" panose="020F0502020204030204" pitchFamily="34" charset="0"/>
                      </a:endParaRPr>
                    </a:p>
                  </a:txBody>
                  <a:tcPr/>
                </a:tc>
              </a:tr>
              <a:tr h="547410">
                <a:tc>
                  <a:txBody>
                    <a:bodyPr/>
                    <a:lstStyle/>
                    <a:p>
                      <a:r>
                        <a:rPr lang="en-US" dirty="0" smtClean="0">
                          <a:latin typeface="Calibri" panose="020F0502020204030204" pitchFamily="34" charset="0"/>
                        </a:rPr>
                        <a:t>Redirect</a:t>
                      </a:r>
                      <a:r>
                        <a:rPr lang="en-US" baseline="0" dirty="0" smtClean="0">
                          <a:latin typeface="Calibri" panose="020F0502020204030204" pitchFamily="34" charset="0"/>
                        </a:rPr>
                        <a:t> manipulation</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Require</a:t>
                      </a:r>
                      <a:r>
                        <a:rPr lang="en-US" baseline="0" dirty="0" smtClean="0">
                          <a:latin typeface="Calibri" panose="020F0502020204030204" pitchFamily="34" charset="0"/>
                        </a:rPr>
                        <a:t> clients to declare redirect URIs during registration</a:t>
                      </a:r>
                    </a:p>
                  </a:txBody>
                  <a:tcPr/>
                </a:tc>
              </a:tr>
              <a:tr h="547410">
                <a:tc>
                  <a:txBody>
                    <a:bodyPr/>
                    <a:lstStyle/>
                    <a:p>
                      <a:r>
                        <a:rPr lang="en-US" dirty="0" smtClean="0">
                          <a:latin typeface="Calibri" panose="020F0502020204030204" pitchFamily="34" charset="0"/>
                        </a:rPr>
                        <a:t>Guessing or interception of client credentials</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Used</a:t>
                      </a:r>
                      <a:r>
                        <a:rPr lang="en-US" baseline="0" dirty="0" smtClean="0">
                          <a:latin typeface="Calibri" panose="020F0502020204030204" pitchFamily="34" charset="0"/>
                        </a:rPr>
                        <a:t> signed JWTs for client authentication</a:t>
                      </a:r>
                      <a:endParaRPr lang="en-US" dirty="0">
                        <a:latin typeface="Calibri" panose="020F0502020204030204" pitchFamily="34" charset="0"/>
                      </a:endParaRPr>
                    </a:p>
                  </a:txBody>
                  <a:tcPr/>
                </a:tc>
              </a:tr>
              <a:tr h="1016619">
                <a:tc>
                  <a:txBody>
                    <a:bodyPr/>
                    <a:lstStyle/>
                    <a:p>
                      <a:r>
                        <a:rPr lang="en-US" dirty="0" smtClean="0">
                          <a:latin typeface="Calibri" panose="020F0502020204030204" pitchFamily="34" charset="0"/>
                        </a:rPr>
                        <a:t>Client</a:t>
                      </a:r>
                      <a:r>
                        <a:rPr lang="en-US" baseline="0" dirty="0" smtClean="0">
                          <a:latin typeface="Calibri" panose="020F0502020204030204" pitchFamily="34" charset="0"/>
                        </a:rPr>
                        <a:t> session hijacking or fixation</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Use the State parameter</a:t>
                      </a:r>
                      <a:r>
                        <a:rPr lang="en-US" baseline="0" dirty="0" smtClean="0">
                          <a:latin typeface="Calibri" panose="020F0502020204030204" pitchFamily="34" charset="0"/>
                        </a:rPr>
                        <a:t> to ensure continuity of client session throughout the OAuth flow</a:t>
                      </a:r>
                      <a:endParaRPr lang="en-US"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57492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12</a:t>
            </a:fld>
            <a:endParaRPr lang="en-US" dirty="0"/>
          </a:p>
        </p:txBody>
      </p:sp>
      <p:sp>
        <p:nvSpPr>
          <p:cNvPr id="4" name="Title 3"/>
          <p:cNvSpPr>
            <a:spLocks noGrp="1"/>
          </p:cNvSpPr>
          <p:nvPr>
            <p:ph type="title"/>
          </p:nvPr>
        </p:nvSpPr>
        <p:spPr/>
        <p:txBody>
          <a:bodyPr/>
          <a:lstStyle/>
          <a:p>
            <a:r>
              <a:rPr lang="en-US" dirty="0" smtClean="0"/>
              <a:t>Profiling Security Standards – Examples from the OAuth 2.0 Profile</a:t>
            </a:r>
            <a:endParaRPr lang="en-US" dirty="0"/>
          </a:p>
        </p:txBody>
      </p:sp>
      <p:pic>
        <p:nvPicPr>
          <p:cNvPr id="6" name="Picture 5"/>
          <p:cNvPicPr>
            <a:picLocks noChangeAspect="1"/>
          </p:cNvPicPr>
          <p:nvPr/>
        </p:nvPicPr>
        <p:blipFill>
          <a:blip r:embed="rId2"/>
          <a:stretch>
            <a:fillRect/>
          </a:stretch>
        </p:blipFill>
        <p:spPr>
          <a:xfrm>
            <a:off x="757381" y="1580995"/>
            <a:ext cx="2985748" cy="1556472"/>
          </a:xfrm>
          <a:prstGeom prst="rect">
            <a:avLst/>
          </a:prstGeom>
          <a:ln>
            <a:solidFill>
              <a:schemeClr val="tx2">
                <a:lumMod val="50000"/>
              </a:schemeClr>
            </a:solidFill>
          </a:ln>
        </p:spPr>
      </p:pic>
      <p:sp>
        <p:nvSpPr>
          <p:cNvPr id="7" name="TextBox 6"/>
          <p:cNvSpPr txBox="1"/>
          <p:nvPr/>
        </p:nvSpPr>
        <p:spPr>
          <a:xfrm>
            <a:off x="939896" y="3137467"/>
            <a:ext cx="2620717" cy="661720"/>
          </a:xfrm>
          <a:prstGeom prst="rect">
            <a:avLst/>
          </a:prstGeom>
          <a:noFill/>
        </p:spPr>
        <p:txBody>
          <a:bodyPr wrap="none" rtlCol="0">
            <a:spAutoFit/>
          </a:bodyPr>
          <a:lstStyle/>
          <a:p>
            <a:pPr algn="ctr">
              <a:spcAft>
                <a:spcPts val="600"/>
              </a:spcAft>
            </a:pPr>
            <a:r>
              <a:rPr lang="en-US" sz="1600" dirty="0" smtClean="0">
                <a:ea typeface="Verdana" pitchFamily="34" charset="0"/>
                <a:cs typeface="Verdana" pitchFamily="34" charset="0"/>
              </a:rPr>
              <a:t>RFC6749 – The OAuth 2.0</a:t>
            </a:r>
          </a:p>
          <a:p>
            <a:pPr algn="ctr">
              <a:spcAft>
                <a:spcPts val="600"/>
              </a:spcAft>
            </a:pPr>
            <a:r>
              <a:rPr lang="en-US" sz="1600" dirty="0" smtClean="0">
                <a:ea typeface="Verdana" pitchFamily="34" charset="0"/>
                <a:cs typeface="Verdana" pitchFamily="34" charset="0"/>
              </a:rPr>
              <a:t>Authorization Framework</a:t>
            </a:r>
            <a:endParaRPr lang="en-US" sz="1600" dirty="0">
              <a:ea typeface="Verdana" pitchFamily="34" charset="0"/>
              <a:cs typeface="Verdana" pitchFamily="34" charset="0"/>
            </a:endParaRPr>
          </a:p>
        </p:txBody>
      </p:sp>
      <p:pic>
        <p:nvPicPr>
          <p:cNvPr id="8" name="Picture 7"/>
          <p:cNvPicPr>
            <a:picLocks noChangeAspect="1"/>
          </p:cNvPicPr>
          <p:nvPr/>
        </p:nvPicPr>
        <p:blipFill>
          <a:blip r:embed="rId3"/>
          <a:stretch>
            <a:fillRect/>
          </a:stretch>
        </p:blipFill>
        <p:spPr>
          <a:xfrm>
            <a:off x="667614" y="4394999"/>
            <a:ext cx="3075515" cy="1582438"/>
          </a:xfrm>
          <a:prstGeom prst="rect">
            <a:avLst/>
          </a:prstGeom>
          <a:ln>
            <a:solidFill>
              <a:schemeClr val="tx2">
                <a:lumMod val="50000"/>
              </a:schemeClr>
            </a:solidFill>
          </a:ln>
        </p:spPr>
      </p:pic>
      <p:sp>
        <p:nvSpPr>
          <p:cNvPr id="9" name="TextBox 8"/>
          <p:cNvSpPr txBox="1"/>
          <p:nvPr/>
        </p:nvSpPr>
        <p:spPr>
          <a:xfrm>
            <a:off x="1039828" y="5938982"/>
            <a:ext cx="2510623" cy="661720"/>
          </a:xfrm>
          <a:prstGeom prst="rect">
            <a:avLst/>
          </a:prstGeom>
          <a:noFill/>
        </p:spPr>
        <p:txBody>
          <a:bodyPr wrap="none" rtlCol="0">
            <a:spAutoFit/>
          </a:bodyPr>
          <a:lstStyle/>
          <a:p>
            <a:pPr algn="ctr">
              <a:spcAft>
                <a:spcPts val="600"/>
              </a:spcAft>
            </a:pPr>
            <a:r>
              <a:rPr lang="en-US" sz="1600" dirty="0" smtClean="0">
                <a:ea typeface="Verdana" pitchFamily="34" charset="0"/>
                <a:cs typeface="Verdana" pitchFamily="34" charset="0"/>
              </a:rPr>
              <a:t>Secure RESTful Interface</a:t>
            </a:r>
          </a:p>
          <a:p>
            <a:pPr algn="ctr">
              <a:spcAft>
                <a:spcPts val="600"/>
              </a:spcAft>
            </a:pPr>
            <a:r>
              <a:rPr lang="en-US" sz="1600" dirty="0" smtClean="0">
                <a:ea typeface="Verdana" pitchFamily="34" charset="0"/>
                <a:cs typeface="Verdana" pitchFamily="34" charset="0"/>
              </a:rPr>
              <a:t>Profiles for OAuth 2.0</a:t>
            </a:r>
            <a:endParaRPr lang="en-US" sz="1600" dirty="0">
              <a:ea typeface="Verdana" pitchFamily="34" charset="0"/>
              <a:cs typeface="Verdana" pitchFamily="34" charset="0"/>
            </a:endParaRPr>
          </a:p>
        </p:txBody>
      </p:sp>
      <p:sp>
        <p:nvSpPr>
          <p:cNvPr id="12" name="Rectangular Callout 11"/>
          <p:cNvSpPr/>
          <p:nvPr/>
        </p:nvSpPr>
        <p:spPr>
          <a:xfrm rot="5400000">
            <a:off x="5327861" y="472576"/>
            <a:ext cx="2312131" cy="4341092"/>
          </a:xfrm>
          <a:prstGeom prst="wedgeRectCallout">
            <a:avLst/>
          </a:prstGeom>
          <a:solidFill>
            <a:schemeClr val="accent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An access token is a string representing an authorization issued to the client.  The string is usually opaque to the client</a:t>
            </a:r>
            <a:r>
              <a:rPr lang="en-US" sz="1600" dirty="0" smtClean="0"/>
              <a:t>.</a:t>
            </a:r>
          </a:p>
          <a:p>
            <a:pPr algn="ctr"/>
            <a:r>
              <a:rPr lang="en-US" sz="1600" dirty="0" smtClean="0"/>
              <a:t>…</a:t>
            </a:r>
          </a:p>
          <a:p>
            <a:pPr algn="ctr"/>
            <a:r>
              <a:rPr lang="en-US" sz="1600" dirty="0"/>
              <a:t>Access tokens can have different formats, structures, and methods of utilization (e.g., cryptographic properties) based on the resource server security requirements.</a:t>
            </a:r>
          </a:p>
        </p:txBody>
      </p:sp>
      <p:sp>
        <p:nvSpPr>
          <p:cNvPr id="13" name="Rectangular Callout 12"/>
          <p:cNvSpPr/>
          <p:nvPr/>
        </p:nvSpPr>
        <p:spPr>
          <a:xfrm rot="5400000">
            <a:off x="5287817" y="3015671"/>
            <a:ext cx="2392218" cy="4341093"/>
          </a:xfrm>
          <a:prstGeom prst="wedgeRectCallou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The server MUST issue tokens as JWTs with, at minimum, the following </a:t>
            </a:r>
            <a:r>
              <a:rPr lang="en-US" sz="1600" dirty="0" smtClean="0"/>
              <a:t>claims…</a:t>
            </a:r>
          </a:p>
          <a:p>
            <a:pPr algn="ctr"/>
            <a:endParaRPr lang="en-US" sz="1600" dirty="0"/>
          </a:p>
          <a:p>
            <a:pPr algn="ctr"/>
            <a:r>
              <a:rPr lang="en-US" sz="1600" dirty="0"/>
              <a:t>The access tokens MUST be signed with JSON Web Signature (JWS). The authorization server MUST support the RS256 signature method for tokens and MAY use other asymmetric signing methods.</a:t>
            </a:r>
          </a:p>
          <a:p>
            <a:pPr algn="ctr"/>
            <a:endParaRPr lang="en-US" sz="1600" dirty="0"/>
          </a:p>
        </p:txBody>
      </p:sp>
      <p:sp>
        <p:nvSpPr>
          <p:cNvPr id="15" name="Rectangular Callout 14"/>
          <p:cNvSpPr/>
          <p:nvPr/>
        </p:nvSpPr>
        <p:spPr>
          <a:xfrm rot="5400000">
            <a:off x="5327856" y="472575"/>
            <a:ext cx="2312131" cy="4341092"/>
          </a:xfrm>
          <a:prstGeom prst="wedgeRectCallout">
            <a:avLst/>
          </a:prstGeom>
          <a:solidFill>
            <a:schemeClr val="accent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The authorization server SHOULD require all clients to register their</a:t>
            </a:r>
          </a:p>
          <a:p>
            <a:pPr algn="ctr"/>
            <a:r>
              <a:rPr lang="en-US" sz="1600" dirty="0"/>
              <a:t>   redirection endpoint prior to utilizing the authorization endpoint.</a:t>
            </a:r>
          </a:p>
          <a:p>
            <a:pPr algn="ctr"/>
            <a:endParaRPr lang="en-US" sz="1600" dirty="0"/>
          </a:p>
          <a:p>
            <a:pPr algn="ctr"/>
            <a:r>
              <a:rPr lang="en-US" sz="1600" dirty="0"/>
              <a:t>   The authorization server SHOULD require the client to provide the</a:t>
            </a:r>
          </a:p>
          <a:p>
            <a:pPr algn="ctr"/>
            <a:r>
              <a:rPr lang="en-US" sz="1600" dirty="0"/>
              <a:t>   complete redirection URI</a:t>
            </a:r>
          </a:p>
        </p:txBody>
      </p:sp>
      <p:sp>
        <p:nvSpPr>
          <p:cNvPr id="20" name="Rectangular Callout 19"/>
          <p:cNvSpPr/>
          <p:nvPr/>
        </p:nvSpPr>
        <p:spPr>
          <a:xfrm rot="5400000">
            <a:off x="5287811" y="3015672"/>
            <a:ext cx="2392218" cy="4341093"/>
          </a:xfrm>
          <a:prstGeom prst="wedgeRectCallou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Clients using the authorization code or implicit grant types MUST register their full redirect URIs. The Authorization Server MUST validate the redirect URI given by the client at the authorization endpoint using strict string comparison. </a:t>
            </a:r>
          </a:p>
        </p:txBody>
      </p:sp>
    </p:spTree>
    <p:extLst>
      <p:ext uri="{BB962C8B-B14F-4D97-AF65-F5344CB8AC3E}">
        <p14:creationId xmlns:p14="http://schemas.microsoft.com/office/powerpoint/2010/main" val="284737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5" grpId="0" animBg="1"/>
      <p:bldP spid="15" grpId="1"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9106" y="1447800"/>
            <a:ext cx="8123009" cy="5156200"/>
          </a:xfrm>
        </p:spPr>
        <p:txBody>
          <a:bodyPr>
            <a:normAutofit fontScale="92500" lnSpcReduction="20000"/>
          </a:bodyPr>
          <a:lstStyle/>
          <a:p>
            <a:r>
              <a:rPr lang="en-US" dirty="0" smtClean="0"/>
              <a:t>Phase 2 of the Secure RESTful Interface Profile Project</a:t>
            </a:r>
          </a:p>
          <a:p>
            <a:pPr lvl="1"/>
            <a:r>
              <a:rPr lang="en-US" dirty="0" smtClean="0"/>
              <a:t>Collaborating with VHA &amp; ONC on potential pilot integration</a:t>
            </a:r>
          </a:p>
          <a:p>
            <a:r>
              <a:rPr lang="en-US" dirty="0" smtClean="0"/>
              <a:t>Next steps towards VA adoption of the profiles and security guidance:</a:t>
            </a:r>
          </a:p>
          <a:p>
            <a:pPr lvl="1"/>
            <a:r>
              <a:rPr lang="en-US" dirty="0" smtClean="0"/>
              <a:t>Host additional discussions with VA stakeholders</a:t>
            </a:r>
          </a:p>
          <a:p>
            <a:pPr lvl="1"/>
            <a:r>
              <a:rPr lang="en-US" dirty="0" smtClean="0"/>
              <a:t>Sponsor discussions with external parties</a:t>
            </a:r>
          </a:p>
          <a:p>
            <a:pPr lvl="1"/>
            <a:r>
              <a:rPr lang="en-US" dirty="0" smtClean="0"/>
              <a:t>Perform technical integration analysis</a:t>
            </a:r>
          </a:p>
          <a:p>
            <a:pPr lvl="1"/>
            <a:r>
              <a:rPr lang="en-US" dirty="0" smtClean="0"/>
              <a:t>Plan for client developer support</a:t>
            </a:r>
          </a:p>
          <a:p>
            <a:pPr lvl="1"/>
            <a:r>
              <a:rPr lang="en-US" dirty="0" smtClean="0"/>
              <a:t>Define client standards and registration process, and make them transparent</a:t>
            </a:r>
          </a:p>
          <a:p>
            <a:pPr lvl="1"/>
            <a:r>
              <a:rPr lang="en-US" dirty="0" smtClean="0"/>
              <a:t>Incorporate REST standards profiles and other guidance into EA</a:t>
            </a:r>
          </a:p>
          <a:p>
            <a:r>
              <a:rPr lang="en-US" dirty="0" smtClean="0"/>
              <a:t>Questions Identified:</a:t>
            </a:r>
          </a:p>
          <a:p>
            <a:pPr lvl="1"/>
            <a:r>
              <a:rPr lang="en-US" dirty="0" smtClean="0"/>
              <a:t>Need for common agreement on how to pass authentication context between VA and its partners</a:t>
            </a:r>
          </a:p>
          <a:p>
            <a:pPr lvl="1"/>
            <a:r>
              <a:rPr lang="en-US" dirty="0" smtClean="0"/>
              <a:t>Need consensus on assurance requirements for common health use cases</a:t>
            </a:r>
          </a:p>
          <a:p>
            <a:pPr lvl="1"/>
            <a:r>
              <a:rPr lang="en-US" dirty="0" smtClean="0"/>
              <a:t>Federal policy regarding system interconnections needs more clarity</a:t>
            </a:r>
            <a:endParaRPr lang="en-US" dirty="0"/>
          </a:p>
        </p:txBody>
      </p:sp>
      <p:sp>
        <p:nvSpPr>
          <p:cNvPr id="3" name="Slide Number Placeholder 2"/>
          <p:cNvSpPr>
            <a:spLocks noGrp="1"/>
          </p:cNvSpPr>
          <p:nvPr>
            <p:ph type="sldNum" sz="quarter" idx="4"/>
          </p:nvPr>
        </p:nvSpPr>
        <p:spPr/>
        <p:txBody>
          <a:bodyPr/>
          <a:lstStyle/>
          <a:p>
            <a:fld id="{295008BC-DA31-4D19-837B-EFA4386B05F5}" type="slidenum">
              <a:rPr lang="en-US" smtClean="0"/>
              <a:t>13</a:t>
            </a:fld>
            <a:endParaRPr lang="en-US" dirty="0"/>
          </a:p>
        </p:txBody>
      </p:sp>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230332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Advanced OAuth security options identified in the OAuth profile</a:t>
            </a:r>
          </a:p>
          <a:p>
            <a:pPr lvl="1"/>
            <a:r>
              <a:rPr lang="en-US" dirty="0" smtClean="0"/>
              <a:t>Client authentication to protected resources, proof of possession tokens</a:t>
            </a:r>
          </a:p>
          <a:p>
            <a:r>
              <a:rPr lang="en-US" dirty="0" smtClean="0"/>
              <a:t>User-Managed Access (UMA)</a:t>
            </a:r>
          </a:p>
          <a:p>
            <a:pPr lvl="1"/>
            <a:r>
              <a:rPr lang="en-US" dirty="0" smtClean="0"/>
              <a:t>Promising protocol for patient consent management – technology not quite ready for production use, but actively being pursued by </a:t>
            </a:r>
            <a:r>
              <a:rPr lang="en-US" dirty="0" smtClean="0"/>
              <a:t>ONC</a:t>
            </a:r>
          </a:p>
          <a:p>
            <a:pPr lvl="1"/>
            <a:r>
              <a:rPr lang="en-US" dirty="0" smtClean="0"/>
              <a:t>Feasibility of including this in Phase 2 pilot activities is in question</a:t>
            </a:r>
            <a:endParaRPr lang="en-US" dirty="0"/>
          </a:p>
        </p:txBody>
      </p:sp>
      <p:sp>
        <p:nvSpPr>
          <p:cNvPr id="3" name="Slide Number Placeholder 2"/>
          <p:cNvSpPr>
            <a:spLocks noGrp="1"/>
          </p:cNvSpPr>
          <p:nvPr>
            <p:ph type="sldNum" sz="quarter" idx="4"/>
          </p:nvPr>
        </p:nvSpPr>
        <p:spPr/>
        <p:txBody>
          <a:bodyPr/>
          <a:lstStyle/>
          <a:p>
            <a:fld id="{295008BC-DA31-4D19-837B-EFA4386B05F5}" type="slidenum">
              <a:rPr lang="en-US" smtClean="0"/>
              <a:t>14</a:t>
            </a:fld>
            <a:endParaRPr lang="en-US" dirty="0"/>
          </a:p>
        </p:txBody>
      </p:sp>
      <p:sp>
        <p:nvSpPr>
          <p:cNvPr id="4" name="Title 3"/>
          <p:cNvSpPr>
            <a:spLocks noGrp="1"/>
          </p:cNvSpPr>
          <p:nvPr>
            <p:ph type="title"/>
          </p:nvPr>
        </p:nvSpPr>
        <p:spPr/>
        <p:txBody>
          <a:bodyPr/>
          <a:lstStyle/>
          <a:p>
            <a:r>
              <a:rPr lang="en-US" dirty="0" smtClean="0"/>
              <a:t>Potential Future Work</a:t>
            </a:r>
            <a:endParaRPr lang="en-US" dirty="0"/>
          </a:p>
        </p:txBody>
      </p:sp>
    </p:spTree>
    <p:extLst>
      <p:ext uri="{BB962C8B-B14F-4D97-AF65-F5344CB8AC3E}">
        <p14:creationId xmlns:p14="http://schemas.microsoft.com/office/powerpoint/2010/main" val="2609035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15</a:t>
            </a:fld>
            <a:endParaRPr lang="en-US" dirty="0"/>
          </a:p>
        </p:txBody>
      </p:sp>
      <p:sp>
        <p:nvSpPr>
          <p:cNvPr id="4" name="Title 3"/>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3128119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932372" y="1457183"/>
            <a:ext cx="2934116" cy="4916185"/>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Task Work</a:t>
            </a:r>
            <a:endParaRPr lang="en-US" dirty="0">
              <a:solidFill>
                <a:schemeClr val="tx1"/>
              </a:solidFill>
            </a:endParaRPr>
          </a:p>
        </p:txBody>
      </p:sp>
      <p:sp>
        <p:nvSpPr>
          <p:cNvPr id="18" name="Rectangle 17"/>
          <p:cNvSpPr/>
          <p:nvPr/>
        </p:nvSpPr>
        <p:spPr>
          <a:xfrm>
            <a:off x="583182" y="1457183"/>
            <a:ext cx="1957787" cy="5229922"/>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Inputs</a:t>
            </a:r>
            <a:endParaRPr lang="en-US" dirty="0">
              <a:solidFill>
                <a:schemeClr val="tx1"/>
              </a:solidFill>
            </a:endParaRPr>
          </a:p>
        </p:txBody>
      </p:sp>
      <p:sp>
        <p:nvSpPr>
          <p:cNvPr id="3" name="Slide Number Placeholder 2"/>
          <p:cNvSpPr>
            <a:spLocks noGrp="1"/>
          </p:cNvSpPr>
          <p:nvPr>
            <p:ph type="sldNum" sz="quarter" idx="4"/>
          </p:nvPr>
        </p:nvSpPr>
        <p:spPr/>
        <p:txBody>
          <a:bodyPr/>
          <a:lstStyle/>
          <a:p>
            <a:fld id="{295008BC-DA31-4D19-837B-EFA4386B05F5}" type="slidenum">
              <a:rPr lang="en-US" smtClean="0"/>
              <a:t>16</a:t>
            </a:fld>
            <a:endParaRPr lang="en-US" dirty="0"/>
          </a:p>
        </p:txBody>
      </p:sp>
      <p:sp>
        <p:nvSpPr>
          <p:cNvPr id="4" name="Title 3"/>
          <p:cNvSpPr>
            <a:spLocks noGrp="1"/>
          </p:cNvSpPr>
          <p:nvPr>
            <p:ph type="title"/>
          </p:nvPr>
        </p:nvSpPr>
        <p:spPr/>
        <p:txBody>
          <a:bodyPr/>
          <a:lstStyle/>
          <a:p>
            <a:r>
              <a:rPr lang="en-US" dirty="0" smtClean="0"/>
              <a:t>Approach</a:t>
            </a:r>
            <a:endParaRPr lang="en-US" dirty="0"/>
          </a:p>
        </p:txBody>
      </p:sp>
      <p:sp>
        <p:nvSpPr>
          <p:cNvPr id="5" name="Flowchart: Multidocument 4"/>
          <p:cNvSpPr/>
          <p:nvPr/>
        </p:nvSpPr>
        <p:spPr>
          <a:xfrm>
            <a:off x="884265" y="2069309"/>
            <a:ext cx="1304692" cy="992458"/>
          </a:xfrm>
          <a:prstGeom prst="flowChartMultidocument">
            <a:avLst/>
          </a:prstGeom>
          <a:solidFill>
            <a:schemeClr val="bg2">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VA Security Policies</a:t>
            </a:r>
            <a:endParaRPr lang="en-US" sz="1200" dirty="0"/>
          </a:p>
        </p:txBody>
      </p:sp>
      <p:sp>
        <p:nvSpPr>
          <p:cNvPr id="6" name="Flowchart: Multidocument 5"/>
          <p:cNvSpPr/>
          <p:nvPr/>
        </p:nvSpPr>
        <p:spPr>
          <a:xfrm>
            <a:off x="884265" y="3249703"/>
            <a:ext cx="1304692" cy="992458"/>
          </a:xfrm>
          <a:prstGeom prst="flowChartMultidocumen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Standards Documents</a:t>
            </a:r>
            <a:endParaRPr lang="en-US" sz="1200" dirty="0"/>
          </a:p>
        </p:txBody>
      </p:sp>
      <p:sp>
        <p:nvSpPr>
          <p:cNvPr id="7" name="Flowchart: Multidocument 6"/>
          <p:cNvSpPr/>
          <p:nvPr/>
        </p:nvSpPr>
        <p:spPr>
          <a:xfrm>
            <a:off x="884265" y="4365877"/>
            <a:ext cx="1304692" cy="992458"/>
          </a:xfrm>
          <a:prstGeom prst="flowChartMultidocument">
            <a:avLst/>
          </a:prstGeom>
          <a:solidFill>
            <a:schemeClr val="accent5"/>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Existing Profiles</a:t>
            </a:r>
            <a:endParaRPr lang="en-US" sz="1200" dirty="0"/>
          </a:p>
        </p:txBody>
      </p:sp>
      <p:pic>
        <p:nvPicPr>
          <p:cNvPr id="8" name="Picture 2" descr="RHEx Logo_Fi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99" y="5541223"/>
            <a:ext cx="1377270" cy="4344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87" y="5983098"/>
            <a:ext cx="650073" cy="645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234201" y="6136705"/>
            <a:ext cx="1306768" cy="338554"/>
          </a:xfrm>
          <a:prstGeom prst="rect">
            <a:avLst/>
          </a:prstGeom>
          <a:noFill/>
        </p:spPr>
        <p:txBody>
          <a:bodyPr wrap="none" rtlCol="0">
            <a:spAutoFit/>
          </a:bodyPr>
          <a:lstStyle/>
          <a:p>
            <a:pPr>
              <a:spcAft>
                <a:spcPts val="600"/>
              </a:spcAft>
            </a:pPr>
            <a:r>
              <a:rPr lang="en-US" sz="1600" dirty="0" err="1" smtClean="0">
                <a:ea typeface="Verdana" pitchFamily="34" charset="0"/>
                <a:cs typeface="Verdana" pitchFamily="34" charset="0"/>
              </a:rPr>
              <a:t>BlueButton</a:t>
            </a:r>
            <a:r>
              <a:rPr lang="en-US" sz="1600" dirty="0">
                <a:ea typeface="Verdana" pitchFamily="34" charset="0"/>
                <a:cs typeface="Verdana" pitchFamily="34" charset="0"/>
              </a:rPr>
              <a:t>+</a:t>
            </a:r>
          </a:p>
        </p:txBody>
      </p:sp>
      <p:sp>
        <p:nvSpPr>
          <p:cNvPr id="11" name="Rectangle 10"/>
          <p:cNvSpPr/>
          <p:nvPr/>
        </p:nvSpPr>
        <p:spPr>
          <a:xfrm>
            <a:off x="3100985" y="2069309"/>
            <a:ext cx="2575930" cy="1723386"/>
          </a:xfrm>
          <a:prstGeom prst="rect">
            <a:avLst/>
          </a:prstGeom>
          <a:solidFill>
            <a:schemeClr val="bg1">
              <a:lumMod val="8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smtClean="0">
                <a:solidFill>
                  <a:schemeClr val="tx1"/>
                </a:solidFill>
              </a:rPr>
              <a:t>PHASE 1</a:t>
            </a:r>
          </a:p>
          <a:p>
            <a:pPr marL="182880" indent="-182880">
              <a:buFont typeface="Arial" panose="020B0604020202020204" pitchFamily="34" charset="0"/>
              <a:buChar char="•"/>
            </a:pPr>
            <a:r>
              <a:rPr lang="en-US" sz="1400" dirty="0" smtClean="0">
                <a:solidFill>
                  <a:schemeClr val="tx1"/>
                </a:solidFill>
              </a:rPr>
              <a:t>Identify use cases</a:t>
            </a:r>
          </a:p>
          <a:p>
            <a:pPr marL="182880" indent="-182880">
              <a:buFont typeface="Arial" panose="020B0604020202020204" pitchFamily="34" charset="0"/>
              <a:buChar char="•"/>
            </a:pPr>
            <a:r>
              <a:rPr lang="en-US" sz="1400" dirty="0" smtClean="0">
                <a:solidFill>
                  <a:schemeClr val="tx1"/>
                </a:solidFill>
              </a:rPr>
              <a:t>Analyze requirements</a:t>
            </a:r>
          </a:p>
          <a:p>
            <a:pPr marL="182880" indent="-182880">
              <a:buFont typeface="Arial" panose="020B0604020202020204" pitchFamily="34" charset="0"/>
              <a:buChar char="•"/>
            </a:pPr>
            <a:r>
              <a:rPr lang="en-US" sz="1400" dirty="0" smtClean="0">
                <a:solidFill>
                  <a:schemeClr val="tx1"/>
                </a:solidFill>
              </a:rPr>
              <a:t>Define standards profiles</a:t>
            </a:r>
          </a:p>
          <a:p>
            <a:pPr marL="182880" indent="-182880">
              <a:buFont typeface="Arial" panose="020B0604020202020204" pitchFamily="34" charset="0"/>
              <a:buChar char="•"/>
            </a:pPr>
            <a:r>
              <a:rPr lang="en-US" sz="1400" dirty="0" smtClean="0">
                <a:solidFill>
                  <a:schemeClr val="tx1"/>
                </a:solidFill>
              </a:rPr>
              <a:t>Document security guidance</a:t>
            </a:r>
          </a:p>
        </p:txBody>
      </p:sp>
      <p:sp>
        <p:nvSpPr>
          <p:cNvPr id="12" name="Rectangle 11"/>
          <p:cNvSpPr/>
          <p:nvPr/>
        </p:nvSpPr>
        <p:spPr>
          <a:xfrm>
            <a:off x="3111464" y="4050914"/>
            <a:ext cx="2575932" cy="2167489"/>
          </a:xfrm>
          <a:prstGeom prst="rect">
            <a:avLst/>
          </a:prstGeom>
          <a:solidFill>
            <a:schemeClr val="accent5">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smtClean="0">
                <a:solidFill>
                  <a:schemeClr val="tx1"/>
                </a:solidFill>
              </a:rPr>
              <a:t>PHASE 2</a:t>
            </a:r>
          </a:p>
          <a:p>
            <a:pPr marL="182880" indent="-182880">
              <a:buFont typeface="Arial" panose="020B0604020202020204" pitchFamily="34" charset="0"/>
              <a:buChar char="•"/>
            </a:pPr>
            <a:r>
              <a:rPr lang="en-US" sz="1400" dirty="0" smtClean="0">
                <a:solidFill>
                  <a:schemeClr val="tx1"/>
                </a:solidFill>
              </a:rPr>
              <a:t>Identify pilot use case(s)</a:t>
            </a:r>
          </a:p>
          <a:p>
            <a:pPr marL="182880" indent="-182880">
              <a:buFont typeface="Arial" panose="020B0604020202020204" pitchFamily="34" charset="0"/>
              <a:buChar char="•"/>
            </a:pPr>
            <a:r>
              <a:rPr lang="en-US" sz="1400" dirty="0" smtClean="0">
                <a:solidFill>
                  <a:schemeClr val="tx1"/>
                </a:solidFill>
              </a:rPr>
              <a:t>Coordinate implementation with VA</a:t>
            </a:r>
          </a:p>
          <a:p>
            <a:pPr marL="182880" indent="-182880">
              <a:buFont typeface="Arial" panose="020B0604020202020204" pitchFamily="34" charset="0"/>
              <a:buChar char="•"/>
            </a:pPr>
            <a:r>
              <a:rPr lang="en-US" sz="1400" dirty="0" smtClean="0">
                <a:solidFill>
                  <a:schemeClr val="tx1"/>
                </a:solidFill>
              </a:rPr>
              <a:t>Implement pilot</a:t>
            </a:r>
            <a:endParaRPr lang="en-US" sz="1400" dirty="0">
              <a:solidFill>
                <a:schemeClr val="tx1"/>
              </a:solidFill>
            </a:endParaRPr>
          </a:p>
          <a:p>
            <a:pPr marL="182880" indent="-182880">
              <a:buFont typeface="Arial" panose="020B0604020202020204" pitchFamily="34" charset="0"/>
              <a:buChar char="•"/>
            </a:pPr>
            <a:r>
              <a:rPr lang="en-US" sz="1400" dirty="0" smtClean="0">
                <a:solidFill>
                  <a:schemeClr val="tx1"/>
                </a:solidFill>
              </a:rPr>
              <a:t>Update documents based on lessons learned</a:t>
            </a:r>
          </a:p>
        </p:txBody>
      </p:sp>
      <p:pic>
        <p:nvPicPr>
          <p:cNvPr id="13" name="Picture 7" descr="https://encrypted-tbn3.gstatic.com/images?q=tbn:ANd9GcTUIoTPJzpPI_Tnf3QmAb0WK9vwRI7awbWmDyHOhYWpY1IYJ1OSk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822" y="4615734"/>
            <a:ext cx="943198" cy="9431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1926" y="5363538"/>
            <a:ext cx="1115605" cy="51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1040" y="5972641"/>
            <a:ext cx="1497980" cy="24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rc 13"/>
          <p:cNvSpPr/>
          <p:nvPr/>
        </p:nvSpPr>
        <p:spPr>
          <a:xfrm>
            <a:off x="4166227" y="3720635"/>
            <a:ext cx="3746811" cy="2733395"/>
          </a:xfrm>
          <a:prstGeom prst="arc">
            <a:avLst>
              <a:gd name="adj1" fmla="val 16199999"/>
              <a:gd name="adj2" fmla="val 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5676915" y="3061766"/>
            <a:ext cx="3675232" cy="2354034"/>
          </a:xfrm>
          <a:prstGeom prst="arc">
            <a:avLst>
              <a:gd name="adj1" fmla="val 16199999"/>
              <a:gd name="adj2" fmla="val 2035205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238924" y="4204291"/>
            <a:ext cx="1674113" cy="830997"/>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Ongoing Collaboration &amp; Feedback</a:t>
            </a:r>
            <a:endParaRPr lang="en-US" sz="1600" dirty="0">
              <a:ea typeface="Verdana" pitchFamily="34" charset="0"/>
              <a:cs typeface="Verdana" pitchFamily="34" charset="0"/>
            </a:endParaRPr>
          </a:p>
        </p:txBody>
      </p:sp>
      <p:sp>
        <p:nvSpPr>
          <p:cNvPr id="23" name="Rectangle 22"/>
          <p:cNvSpPr/>
          <p:nvPr/>
        </p:nvSpPr>
        <p:spPr>
          <a:xfrm>
            <a:off x="6333930" y="1457183"/>
            <a:ext cx="2595090" cy="2051301"/>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en-US" dirty="0" smtClean="0">
                <a:solidFill>
                  <a:schemeClr val="tx1"/>
                </a:solidFill>
              </a:rPr>
              <a:t>Products</a:t>
            </a:r>
          </a:p>
          <a:p>
            <a:pPr marL="182880" indent="-182880">
              <a:buFont typeface="Arial" panose="020B0604020202020204" pitchFamily="34" charset="0"/>
              <a:buChar char="•"/>
            </a:pPr>
            <a:r>
              <a:rPr lang="en-US" sz="1400" dirty="0" smtClean="0">
                <a:solidFill>
                  <a:schemeClr val="tx1"/>
                </a:solidFill>
              </a:rPr>
              <a:t>Use Cases and Distributed Security Requirements</a:t>
            </a:r>
          </a:p>
          <a:p>
            <a:pPr marL="182880" indent="-182880">
              <a:buFont typeface="Arial" panose="020B0604020202020204" pitchFamily="34" charset="0"/>
              <a:buChar char="•"/>
            </a:pPr>
            <a:r>
              <a:rPr lang="en-US" sz="1400" dirty="0" smtClean="0">
                <a:solidFill>
                  <a:schemeClr val="tx1"/>
                </a:solidFill>
              </a:rPr>
              <a:t>Approach Briefing</a:t>
            </a:r>
          </a:p>
          <a:p>
            <a:pPr marL="182880" indent="-182880">
              <a:buFont typeface="Arial" panose="020B0604020202020204" pitchFamily="34" charset="0"/>
              <a:buChar char="•"/>
            </a:pPr>
            <a:r>
              <a:rPr lang="en-US" sz="1400" dirty="0" smtClean="0">
                <a:solidFill>
                  <a:schemeClr val="tx1"/>
                </a:solidFill>
              </a:rPr>
              <a:t>Standards Profiles</a:t>
            </a:r>
          </a:p>
          <a:p>
            <a:pPr marL="182880" indent="-182880">
              <a:buFont typeface="Arial" panose="020B0604020202020204" pitchFamily="34" charset="0"/>
              <a:buChar char="•"/>
            </a:pPr>
            <a:r>
              <a:rPr lang="en-US" sz="1400" dirty="0" smtClean="0">
                <a:solidFill>
                  <a:schemeClr val="tx1"/>
                </a:solidFill>
              </a:rPr>
              <a:t>Pilot Implementation</a:t>
            </a:r>
          </a:p>
          <a:p>
            <a:pPr marL="182880" indent="-182880">
              <a:buFont typeface="Arial" panose="020B0604020202020204" pitchFamily="34" charset="0"/>
              <a:buChar char="•"/>
            </a:pPr>
            <a:r>
              <a:rPr lang="en-US" sz="1400" dirty="0" smtClean="0">
                <a:solidFill>
                  <a:schemeClr val="tx1"/>
                </a:solidFill>
              </a:rPr>
              <a:t>Secure RESTful Interfaces Profile</a:t>
            </a:r>
          </a:p>
          <a:p>
            <a:pPr marL="285750" indent="-285750">
              <a:buFont typeface="Arial" panose="020B0604020202020204" pitchFamily="34" charset="0"/>
              <a:buChar char="•"/>
            </a:pPr>
            <a:endParaRPr lang="en-US" dirty="0">
              <a:solidFill>
                <a:schemeClr val="tx1"/>
              </a:solidFill>
            </a:endParaRPr>
          </a:p>
        </p:txBody>
      </p:sp>
      <p:cxnSp>
        <p:nvCxnSpPr>
          <p:cNvPr id="21" name="Straight Arrow Connector 20"/>
          <p:cNvCxnSpPr>
            <a:stCxn id="18" idx="3"/>
          </p:cNvCxnSpPr>
          <p:nvPr/>
        </p:nvCxnSpPr>
        <p:spPr>
          <a:xfrm>
            <a:off x="2540969" y="4072144"/>
            <a:ext cx="39140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6488" y="2482833"/>
            <a:ext cx="46744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45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9106" y="1447800"/>
            <a:ext cx="8123009" cy="5045364"/>
          </a:xfrm>
        </p:spPr>
        <p:txBody>
          <a:bodyPr>
            <a:normAutofit fontScale="92500" lnSpcReduction="20000"/>
          </a:bodyPr>
          <a:lstStyle/>
          <a:p>
            <a:r>
              <a:rPr lang="en-US" dirty="0"/>
              <a:t>Secure RESTful Interfaces:  Business-oriented Use Cases &amp; Associated Distributed Security </a:t>
            </a:r>
            <a:r>
              <a:rPr lang="en-US" dirty="0" smtClean="0"/>
              <a:t>Requirements (5/16/14)</a:t>
            </a:r>
          </a:p>
          <a:p>
            <a:pPr lvl="1"/>
            <a:r>
              <a:rPr lang="en-US" dirty="0" smtClean="0"/>
              <a:t>Describes three RESTful Security patterns with relevant use case examples</a:t>
            </a:r>
          </a:p>
          <a:p>
            <a:pPr lvl="1"/>
            <a:r>
              <a:rPr lang="en-US" dirty="0" smtClean="0"/>
              <a:t>Describes a potential future pattern based on User-Managed Access (UMA)</a:t>
            </a:r>
          </a:p>
          <a:p>
            <a:r>
              <a:rPr lang="en-US" dirty="0" smtClean="0"/>
              <a:t>Secure RESTful Exchange Approach Briefing (6/12/14)</a:t>
            </a:r>
          </a:p>
          <a:p>
            <a:r>
              <a:rPr lang="en-US" dirty="0" smtClean="0"/>
              <a:t>Draft Open Standards Profiles (6/30/14)</a:t>
            </a:r>
          </a:p>
          <a:p>
            <a:pPr lvl="1"/>
            <a:r>
              <a:rPr lang="en-US" dirty="0" smtClean="0"/>
              <a:t>Profiles of OAuth and OpenID Connect applicable to a wide range of VA use cases</a:t>
            </a:r>
          </a:p>
          <a:p>
            <a:pPr lvl="1"/>
            <a:r>
              <a:rPr lang="en-US" dirty="0" smtClean="0"/>
              <a:t>Includes advanced security options for high-assurance use cases</a:t>
            </a:r>
          </a:p>
          <a:p>
            <a:r>
              <a:rPr lang="en-US" dirty="0"/>
              <a:t>Secure RESTful Interface </a:t>
            </a:r>
            <a:r>
              <a:rPr lang="en-US" dirty="0" smtClean="0"/>
              <a:t>Profile Security </a:t>
            </a:r>
            <a:r>
              <a:rPr lang="en-US" dirty="0"/>
              <a:t>Analysis and </a:t>
            </a:r>
            <a:r>
              <a:rPr lang="en-US" dirty="0" smtClean="0"/>
              <a:t>Guidance (7/28/14)</a:t>
            </a:r>
            <a:endParaRPr lang="en-US" dirty="0"/>
          </a:p>
          <a:p>
            <a:pPr lvl="1"/>
            <a:r>
              <a:rPr lang="en-US" dirty="0" smtClean="0"/>
              <a:t>Security analysis of OAuth 2.0 and OpenID Connect 1.0</a:t>
            </a:r>
          </a:p>
          <a:p>
            <a:pPr lvl="1"/>
            <a:r>
              <a:rPr lang="en-US" dirty="0" smtClean="0"/>
              <a:t>Rationale for profiling decisions</a:t>
            </a:r>
          </a:p>
          <a:p>
            <a:pPr lvl="1"/>
            <a:r>
              <a:rPr lang="en-US" dirty="0" smtClean="0"/>
              <a:t>Analysis of applicable VA and Federal policies and potential impacts</a:t>
            </a:r>
          </a:p>
          <a:p>
            <a:pPr lvl="1"/>
            <a:r>
              <a:rPr lang="en-US" dirty="0" smtClean="0"/>
              <a:t>Next steps and identified issues</a:t>
            </a:r>
          </a:p>
        </p:txBody>
      </p:sp>
      <p:sp>
        <p:nvSpPr>
          <p:cNvPr id="3" name="Slide Number Placeholder 2"/>
          <p:cNvSpPr>
            <a:spLocks noGrp="1"/>
          </p:cNvSpPr>
          <p:nvPr>
            <p:ph type="sldNum" sz="quarter" idx="4"/>
          </p:nvPr>
        </p:nvSpPr>
        <p:spPr/>
        <p:txBody>
          <a:bodyPr/>
          <a:lstStyle/>
          <a:p>
            <a:fld id="{295008BC-DA31-4D19-837B-EFA4386B05F5}" type="slidenum">
              <a:rPr lang="en-US" smtClean="0"/>
              <a:t>17</a:t>
            </a:fld>
            <a:endParaRPr lang="en-US" dirty="0"/>
          </a:p>
        </p:txBody>
      </p:sp>
      <p:sp>
        <p:nvSpPr>
          <p:cNvPr id="4" name="Title 3"/>
          <p:cNvSpPr>
            <a:spLocks noGrp="1"/>
          </p:cNvSpPr>
          <p:nvPr>
            <p:ph type="title"/>
          </p:nvPr>
        </p:nvSpPr>
        <p:spPr/>
        <p:txBody>
          <a:bodyPr/>
          <a:lstStyle/>
          <a:p>
            <a:r>
              <a:rPr lang="en-US" dirty="0" smtClean="0"/>
              <a:t>Secure RESTful Interface Profile Work Products</a:t>
            </a:r>
            <a:endParaRPr lang="en-US" dirty="0"/>
          </a:p>
        </p:txBody>
      </p:sp>
    </p:spTree>
    <p:extLst>
      <p:ext uri="{BB962C8B-B14F-4D97-AF65-F5344CB8AC3E}">
        <p14:creationId xmlns:p14="http://schemas.microsoft.com/office/powerpoint/2010/main" val="118236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2</a:t>
            </a:fld>
            <a:endParaRPr lang="en-US" dirty="0"/>
          </a:p>
        </p:txBody>
      </p:sp>
      <p:sp>
        <p:nvSpPr>
          <p:cNvPr id="4" name="Title 3"/>
          <p:cNvSpPr>
            <a:spLocks noGrp="1"/>
          </p:cNvSpPr>
          <p:nvPr>
            <p:ph type="title"/>
          </p:nvPr>
        </p:nvSpPr>
        <p:spPr/>
        <p:txBody>
          <a:bodyPr/>
          <a:lstStyle/>
          <a:p>
            <a:r>
              <a:rPr lang="en-US" dirty="0" smtClean="0"/>
              <a:t>Background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1831236"/>
              </p:ext>
            </p:extLst>
          </p:nvPr>
        </p:nvGraphicFramePr>
        <p:xfrm>
          <a:off x="731520" y="1397000"/>
          <a:ext cx="8028432" cy="3058160"/>
        </p:xfrm>
        <a:graphic>
          <a:graphicData uri="http://schemas.openxmlformats.org/drawingml/2006/table">
            <a:tbl>
              <a:tblPr firstRow="1" bandRow="1">
                <a:tableStyleId>{5940675A-B579-460E-94D1-54222C63F5DA}</a:tableStyleId>
              </a:tblPr>
              <a:tblGrid>
                <a:gridCol w="2112264"/>
                <a:gridCol w="5916168"/>
              </a:tblGrid>
              <a:tr h="370840">
                <a:tc>
                  <a:txBody>
                    <a:bodyPr/>
                    <a:lstStyle/>
                    <a:p>
                      <a:r>
                        <a:rPr lang="en-US" sz="1600" b="1" dirty="0" smtClean="0"/>
                        <a:t>Sponsor:</a:t>
                      </a:r>
                      <a:endParaRPr lang="en-US" sz="1600" b="1" dirty="0">
                        <a:solidFill>
                          <a:sysClr val="windowText" lastClr="000000"/>
                        </a:solidFill>
                      </a:endParaRPr>
                    </a:p>
                  </a:txBody>
                  <a:tcPr/>
                </a:tc>
                <a:tc>
                  <a:txBody>
                    <a:bodyPr/>
                    <a:lstStyle/>
                    <a:p>
                      <a:r>
                        <a:rPr lang="en-US" sz="1600" dirty="0" smtClean="0"/>
                        <a:t>Dr. Paul Tibbits, VA Office of Information</a:t>
                      </a:r>
                      <a:r>
                        <a:rPr lang="en-US" sz="1600" baseline="0" dirty="0" smtClean="0"/>
                        <a:t> &amp; Technology (OIT) Architecture, Strategy, &amp; Design (ASD)</a:t>
                      </a:r>
                      <a:endParaRPr lang="en-US" sz="1600" b="0" dirty="0">
                        <a:solidFill>
                          <a:sysClr val="windowText" lastClr="000000"/>
                        </a:solidFill>
                      </a:endParaRPr>
                    </a:p>
                  </a:txBody>
                  <a:tcPr/>
                </a:tc>
              </a:tr>
              <a:tr h="370840">
                <a:tc>
                  <a:txBody>
                    <a:bodyPr/>
                    <a:lstStyle/>
                    <a:p>
                      <a:r>
                        <a:rPr lang="en-US" sz="1600" b="1" dirty="0" smtClean="0"/>
                        <a:t>Outcome:</a:t>
                      </a:r>
                      <a:endParaRPr lang="en-US" sz="1600" b="1" dirty="0">
                        <a:solidFill>
                          <a:sysClr val="windowText" lastClr="000000"/>
                        </a:solidFill>
                      </a:endParaRPr>
                    </a:p>
                  </a:txBody>
                  <a:tcPr/>
                </a:tc>
                <a:tc>
                  <a:txBody>
                    <a:bodyPr/>
                    <a:lstStyle/>
                    <a:p>
                      <a:r>
                        <a:rPr lang="en-US" sz="1600" dirty="0" smtClean="0"/>
                        <a:t>Integration with Mission Partners:</a:t>
                      </a:r>
                    </a:p>
                    <a:p>
                      <a:r>
                        <a:rPr lang="en-US" sz="1400" dirty="0" smtClean="0"/>
                        <a:t>The VA interoperates seamlessly with mission partners enabled by architectural alignment</a:t>
                      </a:r>
                      <a:endParaRPr lang="en-US" sz="1400" dirty="0" smtClean="0">
                        <a:solidFill>
                          <a:sysClr val="windowText" lastClr="000000"/>
                        </a:solidFill>
                      </a:endParaRPr>
                    </a:p>
                  </a:txBody>
                  <a:tcPr/>
                </a:tc>
              </a:tr>
              <a:tr h="370840">
                <a:tc>
                  <a:txBody>
                    <a:bodyPr/>
                    <a:lstStyle/>
                    <a:p>
                      <a:r>
                        <a:rPr lang="en-US" sz="1600" b="1" dirty="0" smtClean="0"/>
                        <a:t>Task Area:</a:t>
                      </a:r>
                      <a:endParaRPr lang="en-US" sz="1600" b="1" dirty="0">
                        <a:solidFill>
                          <a:sysClr val="windowText" lastClr="000000"/>
                        </a:solidFill>
                      </a:endParaRPr>
                    </a:p>
                  </a:txBody>
                  <a:tcPr/>
                </a:tc>
                <a:tc>
                  <a:txBody>
                    <a:bodyPr/>
                    <a:lstStyle/>
                    <a:p>
                      <a:r>
                        <a:rPr lang="en-US" sz="1600" dirty="0" smtClean="0"/>
                        <a:t>Modern Open Architecture</a:t>
                      </a:r>
                    </a:p>
                    <a:p>
                      <a:r>
                        <a:rPr lang="en-US" sz="1400" dirty="0" smtClean="0"/>
                        <a:t>Technical contributions to accelerate VA use of open standards and open architectures to successfully serve our nation and facilitate mission partner interoperability</a:t>
                      </a:r>
                      <a:endParaRPr lang="en-US" sz="1400" dirty="0">
                        <a:solidFill>
                          <a:sysClr val="windowText" lastClr="000000"/>
                        </a:solidFill>
                      </a:endParaRPr>
                    </a:p>
                  </a:txBody>
                  <a:tcPr/>
                </a:tc>
              </a:tr>
              <a:tr h="370840">
                <a:tc>
                  <a:txBody>
                    <a:bodyPr/>
                    <a:lstStyle/>
                    <a:p>
                      <a:r>
                        <a:rPr lang="en-US" sz="1600" b="1" dirty="0" smtClean="0"/>
                        <a:t>Outcome Lead:</a:t>
                      </a:r>
                      <a:endParaRPr lang="en-US" sz="1600" b="1" dirty="0">
                        <a:solidFill>
                          <a:sysClr val="windowText" lastClr="000000"/>
                        </a:solidFill>
                      </a:endParaRPr>
                    </a:p>
                  </a:txBody>
                  <a:tcPr/>
                </a:tc>
                <a:tc>
                  <a:txBody>
                    <a:bodyPr/>
                    <a:lstStyle/>
                    <a:p>
                      <a:r>
                        <a:rPr lang="en-US" sz="1600" dirty="0" smtClean="0"/>
                        <a:t>Mary Pulvermacher</a:t>
                      </a:r>
                      <a:endParaRPr lang="en-US" sz="1600" dirty="0">
                        <a:solidFill>
                          <a:sysClr val="windowText" lastClr="000000"/>
                        </a:solidFill>
                      </a:endParaRPr>
                    </a:p>
                  </a:txBody>
                  <a:tcPr/>
                </a:tc>
              </a:tr>
              <a:tr h="370840">
                <a:tc>
                  <a:txBody>
                    <a:bodyPr/>
                    <a:lstStyle/>
                    <a:p>
                      <a:r>
                        <a:rPr lang="en-US" sz="1600" b="1" dirty="0" smtClean="0">
                          <a:solidFill>
                            <a:sysClr val="windowText" lastClr="000000"/>
                          </a:solidFill>
                        </a:rPr>
                        <a:t>VA Task POC:</a:t>
                      </a:r>
                      <a:endParaRPr lang="en-US" sz="1600" b="1" dirty="0">
                        <a:solidFill>
                          <a:sysClr val="windowText" lastClr="000000"/>
                        </a:solidFill>
                      </a:endParaRPr>
                    </a:p>
                  </a:txBody>
                  <a:tcPr/>
                </a:tc>
                <a:tc>
                  <a:txBody>
                    <a:bodyPr/>
                    <a:lstStyle/>
                    <a:p>
                      <a:r>
                        <a:rPr lang="en-US" sz="1600" dirty="0" smtClean="0">
                          <a:solidFill>
                            <a:sysClr val="windowText" lastClr="000000"/>
                          </a:solidFill>
                        </a:rPr>
                        <a:t>Joe Paiva / Tim McGrail, ASD Office of Technology</a:t>
                      </a:r>
                      <a:r>
                        <a:rPr lang="en-US" sz="1600" baseline="0" dirty="0" smtClean="0">
                          <a:solidFill>
                            <a:sysClr val="windowText" lastClr="000000"/>
                          </a:solidFill>
                        </a:rPr>
                        <a:t> Strategies</a:t>
                      </a:r>
                      <a:endParaRPr lang="en-US" sz="1600" dirty="0">
                        <a:solidFill>
                          <a:sysClr val="windowText" lastClr="000000"/>
                        </a:solidFill>
                      </a:endParaRPr>
                    </a:p>
                  </a:txBody>
                  <a:tcPr/>
                </a:tc>
              </a:tr>
            </a:tbl>
          </a:graphicData>
        </a:graphic>
      </p:graphicFrame>
      <p:sp>
        <p:nvSpPr>
          <p:cNvPr id="9" name="Content Placeholder 4"/>
          <p:cNvSpPr>
            <a:spLocks noGrp="1"/>
          </p:cNvSpPr>
          <p:nvPr>
            <p:ph idx="1"/>
          </p:nvPr>
        </p:nvSpPr>
        <p:spPr>
          <a:xfrm>
            <a:off x="665682" y="4581144"/>
            <a:ext cx="8123009" cy="1969428"/>
          </a:xfrm>
        </p:spPr>
        <p:txBody>
          <a:bodyPr>
            <a:normAutofit fontScale="85000" lnSpcReduction="20000"/>
          </a:bodyPr>
          <a:lstStyle/>
          <a:p>
            <a:pPr marL="3175" indent="0">
              <a:buNone/>
            </a:pPr>
            <a:r>
              <a:rPr lang="en-US" b="1" dirty="0" smtClean="0"/>
              <a:t>Task Summary:</a:t>
            </a:r>
          </a:p>
          <a:p>
            <a:pPr marL="346075" indent="-342900"/>
            <a:r>
              <a:rPr lang="en-US" b="0" dirty="0" smtClean="0"/>
              <a:t>Phase 1 - Develop a profile for distributed information sharing using the RESTful architecture style</a:t>
            </a:r>
          </a:p>
          <a:p>
            <a:pPr marL="630238" lvl="1" indent="-342900"/>
            <a:r>
              <a:rPr lang="en-US" dirty="0" smtClean="0"/>
              <a:t>Use open standards</a:t>
            </a:r>
            <a:endParaRPr lang="en-US" b="0" dirty="0" smtClean="0"/>
          </a:p>
          <a:p>
            <a:pPr marL="630238" lvl="1" indent="-342900"/>
            <a:r>
              <a:rPr lang="en-US" b="0" dirty="0" smtClean="0"/>
              <a:t>Must be secure and compliant with VA requirements</a:t>
            </a:r>
          </a:p>
          <a:p>
            <a:pPr marL="630238" lvl="1" indent="-342900"/>
            <a:r>
              <a:rPr lang="en-US" b="0" dirty="0" smtClean="0"/>
              <a:t>Must support lightweight web clients and mobile devices</a:t>
            </a:r>
          </a:p>
          <a:p>
            <a:pPr marL="346075" indent="-342900"/>
            <a:r>
              <a:rPr lang="en-US" b="0" dirty="0" smtClean="0"/>
              <a:t>Phase 2 - Demonstrate the viability of this approach through a pilot deployment</a:t>
            </a:r>
          </a:p>
        </p:txBody>
      </p:sp>
    </p:spTree>
    <p:extLst>
      <p:ext uri="{BB962C8B-B14F-4D97-AF65-F5344CB8AC3E}">
        <p14:creationId xmlns:p14="http://schemas.microsoft.com/office/powerpoint/2010/main" val="1899680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3</a:t>
            </a:fld>
            <a:endParaRPr lang="en-US" dirty="0"/>
          </a:p>
        </p:txBody>
      </p:sp>
      <p:sp>
        <p:nvSpPr>
          <p:cNvPr id="4" name="Title 3"/>
          <p:cNvSpPr>
            <a:spLocks noGrp="1"/>
          </p:cNvSpPr>
          <p:nvPr>
            <p:ph type="title"/>
          </p:nvPr>
        </p:nvSpPr>
        <p:spPr/>
        <p:txBody>
          <a:bodyPr/>
          <a:lstStyle/>
          <a:p>
            <a:r>
              <a:rPr lang="en-US" dirty="0" smtClean="0"/>
              <a:t>Secure RESTful Interface Profile Scope</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874" y="1616925"/>
            <a:ext cx="6274927" cy="4449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2063" y="1440512"/>
            <a:ext cx="2454161" cy="4801314"/>
          </a:xfrm>
          <a:prstGeom prst="rect">
            <a:avLst/>
          </a:prstGeom>
          <a:noFill/>
        </p:spPr>
        <p:txBody>
          <a:bodyPr wrap="square" rtlCol="0">
            <a:spAutoFit/>
          </a:bodyPr>
          <a:lstStyle/>
          <a:p>
            <a:pPr>
              <a:spcAft>
                <a:spcPts val="600"/>
              </a:spcAft>
            </a:pPr>
            <a:r>
              <a:rPr lang="en-US" sz="1400" b="1" dirty="0" smtClean="0">
                <a:ea typeface="Verdana" pitchFamily="34" charset="0"/>
                <a:cs typeface="Verdana" pitchFamily="34" charset="0"/>
              </a:rPr>
              <a:t>How to provide:</a:t>
            </a:r>
          </a:p>
          <a:p>
            <a:pPr marL="91440" indent="-182880">
              <a:spcAft>
                <a:spcPts val="600"/>
              </a:spcAft>
              <a:buFont typeface="Arial" panose="020B0604020202020204" pitchFamily="34" charset="0"/>
              <a:buChar char="•"/>
            </a:pPr>
            <a:r>
              <a:rPr lang="en-US" sz="1400" dirty="0" smtClean="0">
                <a:ea typeface="Verdana" pitchFamily="34" charset="0"/>
                <a:cs typeface="Verdana" pitchFamily="34" charset="0"/>
              </a:rPr>
              <a:t>Secure Transport</a:t>
            </a:r>
          </a:p>
          <a:p>
            <a:pPr marL="91440" indent="-182880">
              <a:spcAft>
                <a:spcPts val="600"/>
              </a:spcAft>
              <a:buFont typeface="Arial" panose="020B0604020202020204" pitchFamily="34" charset="0"/>
              <a:buChar char="•"/>
            </a:pPr>
            <a:r>
              <a:rPr lang="en-US" sz="1400" dirty="0">
                <a:ea typeface="Verdana" pitchFamily="34" charset="0"/>
                <a:cs typeface="Verdana" pitchFamily="34" charset="0"/>
              </a:rPr>
              <a:t>Authentication</a:t>
            </a:r>
          </a:p>
          <a:p>
            <a:pPr marL="91440" indent="-182880">
              <a:spcAft>
                <a:spcPts val="600"/>
              </a:spcAft>
              <a:buFont typeface="Arial" panose="020B0604020202020204" pitchFamily="34" charset="0"/>
              <a:buChar char="•"/>
            </a:pPr>
            <a:r>
              <a:rPr lang="en-US" sz="1400" dirty="0">
                <a:ea typeface="Verdana" pitchFamily="34" charset="0"/>
                <a:cs typeface="Verdana" pitchFamily="34" charset="0"/>
              </a:rPr>
              <a:t>Authorization</a:t>
            </a:r>
          </a:p>
          <a:p>
            <a:pPr>
              <a:spcAft>
                <a:spcPts val="600"/>
              </a:spcAft>
            </a:pPr>
            <a:endParaRPr lang="en-US" sz="1200" dirty="0" smtClean="0">
              <a:ea typeface="Verdana" pitchFamily="34" charset="0"/>
              <a:cs typeface="Verdana" pitchFamily="34" charset="0"/>
            </a:endParaRPr>
          </a:p>
          <a:p>
            <a:pPr>
              <a:spcAft>
                <a:spcPts val="600"/>
              </a:spcAft>
            </a:pPr>
            <a:r>
              <a:rPr lang="en-US" sz="1400" b="1" dirty="0" smtClean="0">
                <a:ea typeface="Verdana" pitchFamily="34" charset="0"/>
                <a:cs typeface="Verdana" pitchFamily="34" charset="0"/>
              </a:rPr>
              <a:t>Across a diverse population of:</a:t>
            </a:r>
          </a:p>
          <a:p>
            <a:pPr marL="91440" indent="-182880">
              <a:spcAft>
                <a:spcPts val="600"/>
              </a:spcAft>
              <a:buFont typeface="Arial" panose="020B0604020202020204" pitchFamily="34" charset="0"/>
              <a:buChar char="•"/>
            </a:pPr>
            <a:r>
              <a:rPr lang="en-US" sz="1400" b="1" dirty="0">
                <a:ea typeface="Verdana" pitchFamily="34" charset="0"/>
                <a:cs typeface="Verdana" pitchFamily="34" charset="0"/>
              </a:rPr>
              <a:t>Users </a:t>
            </a: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a:t>
            </a:r>
            <a:r>
              <a:rPr lang="en-US" sz="1400" dirty="0" err="1" smtClean="0">
                <a:ea typeface="Verdana" pitchFamily="34" charset="0"/>
                <a:cs typeface="Verdana" pitchFamily="34" charset="0"/>
              </a:rPr>
              <a:t>gov</a:t>
            </a:r>
            <a:r>
              <a:rPr lang="en-US" sz="1400" dirty="0" smtClean="0">
                <a:ea typeface="Verdana" pitchFamily="34" charset="0"/>
                <a:cs typeface="Verdana" pitchFamily="34" charset="0"/>
              </a:rPr>
              <a:t>/.mil partners </a:t>
            </a: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Commercial </a:t>
            </a:r>
            <a:r>
              <a:rPr lang="en-US" sz="1400" dirty="0">
                <a:ea typeface="Verdana" pitchFamily="34" charset="0"/>
                <a:cs typeface="Verdana" pitchFamily="34" charset="0"/>
              </a:rPr>
              <a:t>organizations</a:t>
            </a: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Veterans</a:t>
            </a: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Citizens</a:t>
            </a:r>
            <a:endParaRPr lang="en-US" sz="1400" dirty="0">
              <a:ea typeface="Verdana" pitchFamily="34" charset="0"/>
              <a:cs typeface="Verdana" pitchFamily="34" charset="0"/>
            </a:endParaRPr>
          </a:p>
          <a:p>
            <a:pPr marL="91440" indent="-182880">
              <a:spcAft>
                <a:spcPts val="600"/>
              </a:spcAft>
              <a:buFont typeface="Arial" panose="020B0604020202020204" pitchFamily="34" charset="0"/>
              <a:buChar char="•"/>
            </a:pPr>
            <a:r>
              <a:rPr lang="en-US" sz="1400" b="1" dirty="0">
                <a:ea typeface="Verdana" pitchFamily="34" charset="0"/>
                <a:cs typeface="Verdana" pitchFamily="34" charset="0"/>
              </a:rPr>
              <a:t>Client software </a:t>
            </a:r>
            <a:endParaRPr lang="en-US" sz="1400" b="1" dirty="0" smtClean="0">
              <a:ea typeface="Verdana" pitchFamily="34" charset="0"/>
              <a:cs typeface="Verdana" pitchFamily="34" charset="0"/>
            </a:endParaRP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Web </a:t>
            </a:r>
            <a:r>
              <a:rPr lang="en-US" sz="1400" dirty="0">
                <a:ea typeface="Verdana" pitchFamily="34" charset="0"/>
                <a:cs typeface="Verdana" pitchFamily="34" charset="0"/>
              </a:rPr>
              <a:t>services</a:t>
            </a:r>
          </a:p>
          <a:p>
            <a:pPr marL="283464" lvl="1" indent="-100584">
              <a:spcAft>
                <a:spcPts val="600"/>
              </a:spcAft>
              <a:buFont typeface="Arial" panose="020B0604020202020204" pitchFamily="34" charset="0"/>
              <a:buChar char="•"/>
            </a:pPr>
            <a:r>
              <a:rPr lang="en-US" sz="1400" dirty="0" smtClean="0">
                <a:ea typeface="Verdana" pitchFamily="34" charset="0"/>
                <a:cs typeface="Verdana" pitchFamily="34" charset="0"/>
              </a:rPr>
              <a:t>Native </a:t>
            </a:r>
            <a:r>
              <a:rPr lang="en-US" sz="1400" dirty="0">
                <a:ea typeface="Verdana" pitchFamily="34" charset="0"/>
                <a:cs typeface="Verdana" pitchFamily="34" charset="0"/>
              </a:rPr>
              <a:t>apps</a:t>
            </a:r>
          </a:p>
          <a:p>
            <a:pPr marL="283464" lvl="1" indent="-100584">
              <a:spcAft>
                <a:spcPts val="1200"/>
              </a:spcAft>
              <a:buFont typeface="Arial" panose="020B0604020202020204" pitchFamily="34" charset="0"/>
              <a:buChar char="•"/>
            </a:pPr>
            <a:r>
              <a:rPr lang="en-US" sz="1400" dirty="0" smtClean="0">
                <a:ea typeface="Verdana" pitchFamily="34" charset="0"/>
                <a:cs typeface="Verdana" pitchFamily="34" charset="0"/>
              </a:rPr>
              <a:t>Browser apps</a:t>
            </a:r>
          </a:p>
        </p:txBody>
      </p:sp>
      <p:sp>
        <p:nvSpPr>
          <p:cNvPr id="6" name="TextBox 5"/>
          <p:cNvSpPr txBox="1"/>
          <p:nvPr/>
        </p:nvSpPr>
        <p:spPr>
          <a:xfrm>
            <a:off x="508660" y="6283574"/>
            <a:ext cx="5064207" cy="630942"/>
          </a:xfrm>
          <a:prstGeom prst="rect">
            <a:avLst/>
          </a:prstGeom>
          <a:noFill/>
        </p:spPr>
        <p:txBody>
          <a:bodyPr wrap="none" rtlCol="0">
            <a:spAutoFit/>
          </a:bodyPr>
          <a:lstStyle/>
          <a:p>
            <a:pPr marL="0" lvl="1">
              <a:spcAft>
                <a:spcPts val="600"/>
              </a:spcAft>
            </a:pPr>
            <a:r>
              <a:rPr lang="en-US" sz="1400" b="1" dirty="0" smtClean="0">
                <a:ea typeface="Verdana" pitchFamily="34" charset="0"/>
                <a:cs typeface="Verdana" pitchFamily="34" charset="0"/>
              </a:rPr>
              <a:t>…For </a:t>
            </a:r>
            <a:r>
              <a:rPr lang="en-US" sz="1400" b="1" dirty="0">
                <a:ea typeface="Verdana" pitchFamily="34" charset="0"/>
                <a:cs typeface="Verdana" pitchFamily="34" charset="0"/>
              </a:rPr>
              <a:t>external RESTful Interfaces, using open </a:t>
            </a:r>
            <a:r>
              <a:rPr lang="en-US" sz="1400" b="1" dirty="0" smtClean="0">
                <a:ea typeface="Verdana" pitchFamily="34" charset="0"/>
                <a:cs typeface="Verdana" pitchFamily="34" charset="0"/>
              </a:rPr>
              <a:t>standards</a:t>
            </a:r>
            <a:endParaRPr lang="en-US" sz="1400" b="1" dirty="0">
              <a:ea typeface="Verdana" pitchFamily="34" charset="0"/>
              <a:cs typeface="Verdana" pitchFamily="34" charset="0"/>
            </a:endParaRPr>
          </a:p>
          <a:p>
            <a:pPr>
              <a:spcAft>
                <a:spcPts val="600"/>
              </a:spcAft>
            </a:pP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144338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636446"/>
              </p:ext>
            </p:extLst>
          </p:nvPr>
        </p:nvGraphicFramePr>
        <p:xfrm>
          <a:off x="2662612" y="1528984"/>
          <a:ext cx="6083046" cy="3133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4"/>
          </p:nvPr>
        </p:nvSpPr>
        <p:spPr/>
        <p:txBody>
          <a:bodyPr/>
          <a:lstStyle/>
          <a:p>
            <a:fld id="{295008BC-DA31-4D19-837B-EFA4386B05F5}" type="slidenum">
              <a:rPr lang="en-US" smtClean="0"/>
              <a:t>4</a:t>
            </a:fld>
            <a:endParaRPr lang="en-US" dirty="0"/>
          </a:p>
        </p:txBody>
      </p:sp>
      <p:sp>
        <p:nvSpPr>
          <p:cNvPr id="4" name="Title 3"/>
          <p:cNvSpPr>
            <a:spLocks noGrp="1"/>
          </p:cNvSpPr>
          <p:nvPr>
            <p:ph type="title"/>
          </p:nvPr>
        </p:nvSpPr>
        <p:spPr/>
        <p:txBody>
          <a:bodyPr/>
          <a:lstStyle/>
          <a:p>
            <a:r>
              <a:rPr lang="en-US" dirty="0" smtClean="0"/>
              <a:t>Scope, continued</a:t>
            </a:r>
            <a:endParaRPr lang="en-US" dirty="0"/>
          </a:p>
        </p:txBody>
      </p:sp>
      <p:sp>
        <p:nvSpPr>
          <p:cNvPr id="6" name="Left Brace 5"/>
          <p:cNvSpPr/>
          <p:nvPr/>
        </p:nvSpPr>
        <p:spPr>
          <a:xfrm>
            <a:off x="2152833" y="2367183"/>
            <a:ext cx="477197" cy="2267713"/>
          </a:xfrm>
          <a:prstGeom prst="leftBrace">
            <a:avLst>
              <a:gd name="adj1" fmla="val 35000"/>
              <a:gd name="adj2" fmla="val 50000"/>
            </a:avLst>
          </a:prstGeom>
        </p:spPr>
        <p:style>
          <a:lnRef idx="1">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7" name="TextBox 6"/>
          <p:cNvSpPr txBox="1"/>
          <p:nvPr/>
        </p:nvSpPr>
        <p:spPr>
          <a:xfrm>
            <a:off x="717226" y="3331762"/>
            <a:ext cx="1095172" cy="369332"/>
          </a:xfrm>
          <a:prstGeom prst="rect">
            <a:avLst/>
          </a:prstGeom>
          <a:noFill/>
        </p:spPr>
        <p:txBody>
          <a:bodyPr wrap="none" rtlCol="0">
            <a:spAutoFit/>
          </a:bodyPr>
          <a:lstStyle/>
          <a:p>
            <a:pPr>
              <a:spcAft>
                <a:spcPts val="600"/>
              </a:spcAft>
            </a:pPr>
            <a:r>
              <a:rPr lang="en-US" dirty="0" smtClean="0">
                <a:ea typeface="Verdana" pitchFamily="34" charset="0"/>
                <a:cs typeface="Verdana" pitchFamily="34" charset="0"/>
              </a:rPr>
              <a:t>In Scope</a:t>
            </a:r>
            <a:endParaRPr lang="en-US" dirty="0">
              <a:ea typeface="Verdana" pitchFamily="34" charset="0"/>
              <a:cs typeface="Verdana" pitchFamily="34" charset="0"/>
            </a:endParaRPr>
          </a:p>
        </p:txBody>
      </p:sp>
      <p:sp>
        <p:nvSpPr>
          <p:cNvPr id="8" name="TextBox 7"/>
          <p:cNvSpPr txBox="1"/>
          <p:nvPr/>
        </p:nvSpPr>
        <p:spPr>
          <a:xfrm>
            <a:off x="717226" y="1701082"/>
            <a:ext cx="1518364" cy="369332"/>
          </a:xfrm>
          <a:prstGeom prst="rect">
            <a:avLst/>
          </a:prstGeom>
          <a:noFill/>
        </p:spPr>
        <p:txBody>
          <a:bodyPr wrap="none" rtlCol="0">
            <a:spAutoFit/>
          </a:bodyPr>
          <a:lstStyle/>
          <a:p>
            <a:pPr>
              <a:spcAft>
                <a:spcPts val="600"/>
              </a:spcAft>
            </a:pPr>
            <a:r>
              <a:rPr lang="en-US" dirty="0" smtClean="0">
                <a:ea typeface="Verdana" pitchFamily="34" charset="0"/>
                <a:cs typeface="Verdana" pitchFamily="34" charset="0"/>
              </a:rPr>
              <a:t>Not In Scope</a:t>
            </a:r>
            <a:endParaRPr lang="en-US" dirty="0">
              <a:ea typeface="Verdana" pitchFamily="34" charset="0"/>
              <a:cs typeface="Verdana" pitchFamily="34" charset="0"/>
            </a:endParaRPr>
          </a:p>
        </p:txBody>
      </p:sp>
      <p:sp>
        <p:nvSpPr>
          <p:cNvPr id="9" name="Content Placeholder 1"/>
          <p:cNvSpPr txBox="1">
            <a:spLocks/>
          </p:cNvSpPr>
          <p:nvPr/>
        </p:nvSpPr>
        <p:spPr>
          <a:xfrm>
            <a:off x="717223" y="4862576"/>
            <a:ext cx="8123009" cy="1488873"/>
          </a:xfrm>
          <a:prstGeom prst="rect">
            <a:avLst/>
          </a:prstGeom>
        </p:spPr>
        <p:txBody>
          <a:bodyPr vert="horz" lIns="91440" tIns="45720" rIns="91440" bIns="45720" rtlCol="0">
            <a:normAutofit fontScale="92500" lnSpcReduction="20000"/>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Verdana" pitchFamily="34" charset="0"/>
                <a:cs typeface="Verdana"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Verdana" pitchFamily="34" charset="0"/>
                <a:cs typeface="Verdana"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API content and messaging are not in scope</a:t>
            </a:r>
          </a:p>
          <a:p>
            <a:r>
              <a:rPr lang="en-US" dirty="0" smtClean="0"/>
              <a:t>REST APIs such as HL7 FHIR* do not (and should not) dictate particular security mechanisms</a:t>
            </a:r>
          </a:p>
          <a:p>
            <a:r>
              <a:rPr lang="en-US" dirty="0" smtClean="0"/>
              <a:t>Security elements can be layered over many different APIs serving different kinds of use cases</a:t>
            </a:r>
            <a:endParaRPr lang="en-US" dirty="0"/>
          </a:p>
          <a:p>
            <a:endParaRPr lang="en-US" dirty="0" smtClean="0"/>
          </a:p>
        </p:txBody>
      </p:sp>
      <p:sp>
        <p:nvSpPr>
          <p:cNvPr id="2" name="TextBox 1"/>
          <p:cNvSpPr txBox="1"/>
          <p:nvPr/>
        </p:nvSpPr>
        <p:spPr>
          <a:xfrm>
            <a:off x="491194" y="6502242"/>
            <a:ext cx="7748680" cy="276999"/>
          </a:xfrm>
          <a:prstGeom prst="rect">
            <a:avLst/>
          </a:prstGeom>
          <a:noFill/>
        </p:spPr>
        <p:txBody>
          <a:bodyPr wrap="square" rtlCol="0">
            <a:spAutoFit/>
          </a:bodyPr>
          <a:lstStyle/>
          <a:p>
            <a:pPr>
              <a:spcAft>
                <a:spcPts val="600"/>
              </a:spcAft>
            </a:pPr>
            <a:r>
              <a:rPr lang="en-US" sz="1200" dirty="0" smtClean="0">
                <a:ea typeface="Verdana" pitchFamily="34" charset="0"/>
                <a:cs typeface="Verdana" pitchFamily="34" charset="0"/>
              </a:rPr>
              <a:t>* Health Level 7 Fast Healthcare Interoperability Resources:  </a:t>
            </a:r>
            <a:r>
              <a:rPr lang="en-US" sz="1200" dirty="0" smtClean="0">
                <a:ea typeface="Verdana" pitchFamily="34" charset="0"/>
                <a:cs typeface="Verdana" pitchFamily="34" charset="0"/>
                <a:hlinkClick r:id="rId7"/>
              </a:rPr>
              <a:t>http</a:t>
            </a:r>
            <a:r>
              <a:rPr lang="en-US" sz="1200" dirty="0">
                <a:ea typeface="Verdana" pitchFamily="34" charset="0"/>
                <a:cs typeface="Verdana" pitchFamily="34" charset="0"/>
                <a:hlinkClick r:id="rId7"/>
              </a:rPr>
              <a:t>://www.hl7.org/implement/standards/fhir</a:t>
            </a:r>
            <a:r>
              <a:rPr lang="en-US" sz="1200" dirty="0" smtClean="0">
                <a:ea typeface="Verdana" pitchFamily="34" charset="0"/>
                <a:cs typeface="Verdana" pitchFamily="34" charset="0"/>
                <a:hlinkClick r:id="rId7"/>
              </a:rPr>
              <a:t>/</a:t>
            </a:r>
            <a:r>
              <a:rPr lang="en-US" sz="1200" dirty="0" smtClean="0">
                <a:ea typeface="Verdana" pitchFamily="34" charset="0"/>
                <a:cs typeface="Verdana" pitchFamily="34" charset="0"/>
              </a:rPr>
              <a:t> </a:t>
            </a:r>
            <a:endParaRPr lang="en-US" sz="1200" dirty="0">
              <a:ea typeface="Verdana" pitchFamily="34" charset="0"/>
              <a:cs typeface="Verdana" pitchFamily="34" charset="0"/>
            </a:endParaRPr>
          </a:p>
        </p:txBody>
      </p:sp>
    </p:spTree>
    <p:extLst>
      <p:ext uri="{BB962C8B-B14F-4D97-AF65-F5344CB8AC3E}">
        <p14:creationId xmlns:p14="http://schemas.microsoft.com/office/powerpoint/2010/main" val="188343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9106" y="1447801"/>
            <a:ext cx="8123009" cy="1496567"/>
          </a:xfrm>
        </p:spPr>
        <p:txBody>
          <a:bodyPr/>
          <a:lstStyle/>
          <a:p>
            <a:pPr marL="0" indent="0">
              <a:buNone/>
            </a:pPr>
            <a:r>
              <a:rPr lang="en-US" dirty="0" smtClean="0"/>
              <a:t>A stack of interrelated protocols in wide use on the web can help meet security requirements for RESTful interfaces</a:t>
            </a:r>
            <a:endParaRPr lang="en-US" dirty="0"/>
          </a:p>
        </p:txBody>
      </p:sp>
      <p:sp>
        <p:nvSpPr>
          <p:cNvPr id="3" name="Slide Number Placeholder 2"/>
          <p:cNvSpPr>
            <a:spLocks noGrp="1"/>
          </p:cNvSpPr>
          <p:nvPr>
            <p:ph type="sldNum" sz="quarter" idx="4"/>
          </p:nvPr>
        </p:nvSpPr>
        <p:spPr/>
        <p:txBody>
          <a:bodyPr/>
          <a:lstStyle/>
          <a:p>
            <a:fld id="{295008BC-DA31-4D19-837B-EFA4386B05F5}" type="slidenum">
              <a:rPr lang="en-US" smtClean="0"/>
              <a:t>5</a:t>
            </a:fld>
            <a:endParaRPr lang="en-US" dirty="0"/>
          </a:p>
        </p:txBody>
      </p:sp>
      <p:sp>
        <p:nvSpPr>
          <p:cNvPr id="4" name="Title 3"/>
          <p:cNvSpPr>
            <a:spLocks noGrp="1"/>
          </p:cNvSpPr>
          <p:nvPr>
            <p:ph type="title"/>
          </p:nvPr>
        </p:nvSpPr>
        <p:spPr/>
        <p:txBody>
          <a:bodyPr/>
          <a:lstStyle/>
          <a:p>
            <a:r>
              <a:rPr lang="en-US" dirty="0" smtClean="0"/>
              <a:t>Open Security Standards for RESTful Interfaces</a:t>
            </a:r>
            <a:endParaRPr lang="en-US" dirty="0"/>
          </a:p>
        </p:txBody>
      </p:sp>
      <p:sp>
        <p:nvSpPr>
          <p:cNvPr id="5" name="Rectangle 4"/>
          <p:cNvSpPr/>
          <p:nvPr/>
        </p:nvSpPr>
        <p:spPr>
          <a:xfrm>
            <a:off x="762000" y="4705350"/>
            <a:ext cx="4544568" cy="466344"/>
          </a:xfrm>
          <a:prstGeom prst="rect">
            <a:avLst/>
          </a:prstGeom>
          <a:solidFill>
            <a:schemeClr val="accent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TLS (Secure Transport)</a:t>
            </a:r>
            <a:endParaRPr lang="en-US" dirty="0">
              <a:solidFill>
                <a:schemeClr val="tx1"/>
              </a:solidFill>
            </a:endParaRPr>
          </a:p>
        </p:txBody>
      </p:sp>
      <p:sp>
        <p:nvSpPr>
          <p:cNvPr id="6" name="Rectangle 5"/>
          <p:cNvSpPr/>
          <p:nvPr/>
        </p:nvSpPr>
        <p:spPr>
          <a:xfrm>
            <a:off x="5398008" y="3928110"/>
            <a:ext cx="3259836" cy="1243584"/>
          </a:xfrm>
          <a:prstGeom prst="rect">
            <a:avLst/>
          </a:prstGeom>
          <a:solidFill>
            <a:schemeClr val="tx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JOSE</a:t>
            </a:r>
          </a:p>
          <a:p>
            <a:pPr algn="ctr"/>
            <a:r>
              <a:rPr lang="en-US" dirty="0" smtClean="0">
                <a:solidFill>
                  <a:schemeClr val="bg1"/>
                </a:solidFill>
              </a:rPr>
              <a:t>(Signed &amp; Encrypted Data)</a:t>
            </a:r>
            <a:endParaRPr lang="en-US" dirty="0">
              <a:solidFill>
                <a:schemeClr val="bg1"/>
              </a:solidFill>
            </a:endParaRPr>
          </a:p>
        </p:txBody>
      </p:sp>
      <p:sp>
        <p:nvSpPr>
          <p:cNvPr id="7" name="Rectangle 6"/>
          <p:cNvSpPr/>
          <p:nvPr/>
        </p:nvSpPr>
        <p:spPr>
          <a:xfrm>
            <a:off x="5660136" y="4673346"/>
            <a:ext cx="589788" cy="376428"/>
          </a:xfrm>
          <a:prstGeom prst="rect">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JWK</a:t>
            </a:r>
            <a:endParaRPr lang="en-US" sz="1400" dirty="0">
              <a:solidFill>
                <a:schemeClr val="tx1"/>
              </a:solidFill>
            </a:endParaRPr>
          </a:p>
        </p:txBody>
      </p:sp>
      <p:sp>
        <p:nvSpPr>
          <p:cNvPr id="11" name="Rectangle 10"/>
          <p:cNvSpPr/>
          <p:nvPr/>
        </p:nvSpPr>
        <p:spPr>
          <a:xfrm>
            <a:off x="5398008" y="3381756"/>
            <a:ext cx="3246120" cy="419100"/>
          </a:xfrm>
          <a:prstGeom prst="rect">
            <a:avLst/>
          </a:prstGeom>
          <a:solidFill>
            <a:schemeClr val="accent4"/>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JWT (Secure Tokens)</a:t>
            </a:r>
            <a:endParaRPr lang="en-US" dirty="0">
              <a:solidFill>
                <a:schemeClr val="tx1"/>
              </a:solidFill>
            </a:endParaRPr>
          </a:p>
        </p:txBody>
      </p:sp>
      <p:sp>
        <p:nvSpPr>
          <p:cNvPr id="12" name="Rectangle 11"/>
          <p:cNvSpPr/>
          <p:nvPr/>
        </p:nvSpPr>
        <p:spPr>
          <a:xfrm>
            <a:off x="3139440" y="2846070"/>
            <a:ext cx="5518404" cy="419100"/>
          </a:xfrm>
          <a:prstGeom prst="rect">
            <a:avLst/>
          </a:prstGeom>
          <a:solidFill>
            <a:schemeClr val="accent5"/>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OpenID Connect (Identity Federation)</a:t>
            </a:r>
            <a:endParaRPr lang="en-US" dirty="0">
              <a:solidFill>
                <a:schemeClr val="bg1"/>
              </a:solidFill>
            </a:endParaRPr>
          </a:p>
        </p:txBody>
      </p:sp>
      <p:sp>
        <p:nvSpPr>
          <p:cNvPr id="13" name="Rectangle 12"/>
          <p:cNvSpPr/>
          <p:nvPr/>
        </p:nvSpPr>
        <p:spPr>
          <a:xfrm>
            <a:off x="762000" y="3381756"/>
            <a:ext cx="4544568" cy="1178814"/>
          </a:xfrm>
          <a:prstGeom prst="rect">
            <a:avLst/>
          </a:prstGeom>
          <a:solidFill>
            <a:schemeClr val="accent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solidFill>
              </a:rPr>
              <a:t>OAuth (Authorization)</a:t>
            </a:r>
            <a:endParaRPr lang="en-US" dirty="0">
              <a:solidFill>
                <a:schemeClr val="tx1"/>
              </a:solidFill>
            </a:endParaRPr>
          </a:p>
        </p:txBody>
      </p:sp>
      <p:sp>
        <p:nvSpPr>
          <p:cNvPr id="14" name="Rectangle 13"/>
          <p:cNvSpPr/>
          <p:nvPr/>
        </p:nvSpPr>
        <p:spPr>
          <a:xfrm>
            <a:off x="763524" y="2340102"/>
            <a:ext cx="7894320" cy="419100"/>
          </a:xfrm>
          <a:prstGeom prst="rect">
            <a:avLst/>
          </a:prstGeom>
          <a:solidFill>
            <a:schemeClr val="bg2">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bg1"/>
                </a:solidFill>
              </a:rPr>
              <a:t>UMA (User-Managed Access)</a:t>
            </a:r>
            <a:endParaRPr lang="en-US" dirty="0">
              <a:solidFill>
                <a:schemeClr val="bg1"/>
              </a:solidFill>
            </a:endParaRPr>
          </a:p>
        </p:txBody>
      </p:sp>
      <p:sp>
        <p:nvSpPr>
          <p:cNvPr id="15" name="Rectangle 14"/>
          <p:cNvSpPr/>
          <p:nvPr/>
        </p:nvSpPr>
        <p:spPr>
          <a:xfrm>
            <a:off x="6402324" y="4673346"/>
            <a:ext cx="589788" cy="376428"/>
          </a:xfrm>
          <a:prstGeom prst="rect">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JWS</a:t>
            </a:r>
            <a:endParaRPr lang="en-US" sz="1400" dirty="0">
              <a:solidFill>
                <a:schemeClr val="tx1"/>
              </a:solidFill>
            </a:endParaRPr>
          </a:p>
        </p:txBody>
      </p:sp>
      <p:sp>
        <p:nvSpPr>
          <p:cNvPr id="16" name="Rectangle 15"/>
          <p:cNvSpPr/>
          <p:nvPr/>
        </p:nvSpPr>
        <p:spPr>
          <a:xfrm>
            <a:off x="7144512" y="4673346"/>
            <a:ext cx="589788" cy="376428"/>
          </a:xfrm>
          <a:prstGeom prst="rect">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JWE</a:t>
            </a:r>
            <a:endParaRPr lang="en-US" sz="1400" dirty="0">
              <a:solidFill>
                <a:schemeClr val="tx1"/>
              </a:solidFill>
            </a:endParaRPr>
          </a:p>
        </p:txBody>
      </p:sp>
      <p:sp>
        <p:nvSpPr>
          <p:cNvPr id="17" name="Rectangle 16"/>
          <p:cNvSpPr/>
          <p:nvPr/>
        </p:nvSpPr>
        <p:spPr>
          <a:xfrm>
            <a:off x="7886700" y="4673346"/>
            <a:ext cx="589788" cy="376428"/>
          </a:xfrm>
          <a:prstGeom prst="rect">
            <a:avLst/>
          </a:prstGeom>
          <a:solidFill>
            <a:schemeClr val="bg2"/>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JWA</a:t>
            </a:r>
            <a:endParaRPr lang="en-US" sz="1400" dirty="0">
              <a:solidFill>
                <a:schemeClr val="tx1"/>
              </a:solidFill>
            </a:endParaRPr>
          </a:p>
        </p:txBody>
      </p:sp>
      <p:sp>
        <p:nvSpPr>
          <p:cNvPr id="9" name="TextBox 8"/>
          <p:cNvSpPr txBox="1"/>
          <p:nvPr/>
        </p:nvSpPr>
        <p:spPr>
          <a:xfrm>
            <a:off x="762000" y="5410458"/>
            <a:ext cx="3398520" cy="1323439"/>
          </a:xfrm>
          <a:prstGeom prst="rect">
            <a:avLst/>
          </a:prstGeom>
          <a:noFill/>
        </p:spPr>
        <p:txBody>
          <a:bodyPr wrap="square" rtlCol="0">
            <a:spAutoFit/>
          </a:bodyPr>
          <a:lstStyle/>
          <a:p>
            <a:pPr>
              <a:spcAft>
                <a:spcPts val="600"/>
              </a:spcAft>
            </a:pPr>
            <a:r>
              <a:rPr lang="en-US" sz="1200" b="1" dirty="0" smtClean="0">
                <a:solidFill>
                  <a:schemeClr val="tx2"/>
                </a:solidFill>
                <a:ea typeface="Verdana" pitchFamily="34" charset="0"/>
                <a:cs typeface="Verdana" pitchFamily="34" charset="0"/>
              </a:rPr>
              <a:t>Acronyms:</a:t>
            </a:r>
          </a:p>
          <a:p>
            <a:pPr>
              <a:spcAft>
                <a:spcPts val="600"/>
              </a:spcAft>
            </a:pPr>
            <a:r>
              <a:rPr lang="en-US" sz="1200" b="1" dirty="0" smtClean="0">
                <a:ea typeface="Verdana" pitchFamily="34" charset="0"/>
                <a:cs typeface="Verdana" pitchFamily="34" charset="0"/>
              </a:rPr>
              <a:t>TLS:</a:t>
            </a:r>
            <a:r>
              <a:rPr lang="en-US" sz="1200" dirty="0" smtClean="0">
                <a:ea typeface="Verdana" pitchFamily="34" charset="0"/>
                <a:cs typeface="Verdana" pitchFamily="34" charset="0"/>
              </a:rPr>
              <a:t> Transport Layer Security</a:t>
            </a:r>
          </a:p>
          <a:p>
            <a:pPr>
              <a:spcAft>
                <a:spcPts val="600"/>
              </a:spcAft>
            </a:pPr>
            <a:r>
              <a:rPr lang="en-US" sz="1200" b="1" dirty="0">
                <a:ea typeface="Verdana" pitchFamily="34" charset="0"/>
                <a:cs typeface="Verdana" pitchFamily="34" charset="0"/>
              </a:rPr>
              <a:t>JSON:</a:t>
            </a:r>
            <a:r>
              <a:rPr lang="en-US" sz="1200" dirty="0">
                <a:ea typeface="Verdana" pitchFamily="34" charset="0"/>
                <a:cs typeface="Verdana" pitchFamily="34" charset="0"/>
              </a:rPr>
              <a:t> JavaScript Object </a:t>
            </a:r>
            <a:r>
              <a:rPr lang="en-US" sz="1200" dirty="0" smtClean="0">
                <a:ea typeface="Verdana" pitchFamily="34" charset="0"/>
                <a:cs typeface="Verdana" pitchFamily="34" charset="0"/>
              </a:rPr>
              <a:t>Notation</a:t>
            </a:r>
          </a:p>
          <a:p>
            <a:pPr>
              <a:spcAft>
                <a:spcPts val="600"/>
              </a:spcAft>
            </a:pPr>
            <a:r>
              <a:rPr lang="en-US" sz="1200" b="1" dirty="0" smtClean="0">
                <a:ea typeface="Verdana" pitchFamily="34" charset="0"/>
                <a:cs typeface="Verdana" pitchFamily="34" charset="0"/>
              </a:rPr>
              <a:t>JWK:</a:t>
            </a:r>
            <a:r>
              <a:rPr lang="en-US" sz="1200" dirty="0" smtClean="0">
                <a:ea typeface="Verdana" pitchFamily="34" charset="0"/>
                <a:cs typeface="Verdana" pitchFamily="34" charset="0"/>
              </a:rPr>
              <a:t> JSON Web Key</a:t>
            </a:r>
          </a:p>
          <a:p>
            <a:pPr>
              <a:spcAft>
                <a:spcPts val="600"/>
              </a:spcAft>
            </a:pPr>
            <a:r>
              <a:rPr lang="en-US" sz="1200" b="1" dirty="0" smtClean="0">
                <a:ea typeface="Verdana" pitchFamily="34" charset="0"/>
                <a:cs typeface="Verdana" pitchFamily="34" charset="0"/>
              </a:rPr>
              <a:t>JWS:</a:t>
            </a:r>
            <a:r>
              <a:rPr lang="en-US" sz="1200" dirty="0" smtClean="0">
                <a:ea typeface="Verdana" pitchFamily="34" charset="0"/>
                <a:cs typeface="Verdana" pitchFamily="34" charset="0"/>
              </a:rPr>
              <a:t> JSON Web Signature</a:t>
            </a:r>
          </a:p>
        </p:txBody>
      </p:sp>
      <p:sp>
        <p:nvSpPr>
          <p:cNvPr id="18" name="TextBox 17"/>
          <p:cNvSpPr txBox="1"/>
          <p:nvPr/>
        </p:nvSpPr>
        <p:spPr>
          <a:xfrm>
            <a:off x="3470148" y="5684000"/>
            <a:ext cx="4379976" cy="1061829"/>
          </a:xfrm>
          <a:prstGeom prst="rect">
            <a:avLst/>
          </a:prstGeom>
          <a:noFill/>
        </p:spPr>
        <p:txBody>
          <a:bodyPr wrap="square" rtlCol="0">
            <a:spAutoFit/>
          </a:bodyPr>
          <a:lstStyle/>
          <a:p>
            <a:pPr>
              <a:spcAft>
                <a:spcPts val="600"/>
              </a:spcAft>
            </a:pPr>
            <a:r>
              <a:rPr lang="en-US" sz="1200" b="1" dirty="0">
                <a:ea typeface="Verdana" pitchFamily="34" charset="0"/>
                <a:cs typeface="Verdana" pitchFamily="34" charset="0"/>
              </a:rPr>
              <a:t>JWE: </a:t>
            </a:r>
            <a:r>
              <a:rPr lang="en-US" sz="1200" dirty="0">
                <a:ea typeface="Verdana" pitchFamily="34" charset="0"/>
                <a:cs typeface="Verdana" pitchFamily="34" charset="0"/>
              </a:rPr>
              <a:t>JSON Web </a:t>
            </a:r>
            <a:r>
              <a:rPr lang="en-US" sz="1200" dirty="0" smtClean="0">
                <a:ea typeface="Verdana" pitchFamily="34" charset="0"/>
                <a:cs typeface="Verdana" pitchFamily="34" charset="0"/>
              </a:rPr>
              <a:t>Encryption</a:t>
            </a:r>
            <a:endParaRPr lang="en-US" sz="1200" b="1" dirty="0" smtClean="0">
              <a:ea typeface="Verdana" pitchFamily="34" charset="0"/>
              <a:cs typeface="Verdana" pitchFamily="34" charset="0"/>
            </a:endParaRPr>
          </a:p>
          <a:p>
            <a:pPr>
              <a:spcAft>
                <a:spcPts val="600"/>
              </a:spcAft>
            </a:pPr>
            <a:r>
              <a:rPr lang="en-US" sz="1200" b="1" dirty="0" smtClean="0">
                <a:ea typeface="Verdana" pitchFamily="34" charset="0"/>
                <a:cs typeface="Verdana" pitchFamily="34" charset="0"/>
              </a:rPr>
              <a:t>JWA:</a:t>
            </a:r>
            <a:r>
              <a:rPr lang="en-US" sz="1200" dirty="0" smtClean="0">
                <a:ea typeface="Verdana" pitchFamily="34" charset="0"/>
                <a:cs typeface="Verdana" pitchFamily="34" charset="0"/>
              </a:rPr>
              <a:t> JSON Web Algorithms</a:t>
            </a:r>
          </a:p>
          <a:p>
            <a:pPr>
              <a:spcAft>
                <a:spcPts val="600"/>
              </a:spcAft>
            </a:pPr>
            <a:r>
              <a:rPr lang="en-US" sz="1200" b="1" dirty="0" smtClean="0">
                <a:ea typeface="Verdana" pitchFamily="34" charset="0"/>
                <a:cs typeface="Verdana" pitchFamily="34" charset="0"/>
              </a:rPr>
              <a:t>JOSE:</a:t>
            </a:r>
            <a:r>
              <a:rPr lang="en-US" sz="1200" dirty="0" smtClean="0">
                <a:ea typeface="Verdana" pitchFamily="34" charset="0"/>
                <a:cs typeface="Verdana" pitchFamily="34" charset="0"/>
              </a:rPr>
              <a:t> JSON Object Signatures &amp; Encryption</a:t>
            </a:r>
          </a:p>
          <a:p>
            <a:pPr>
              <a:spcAft>
                <a:spcPts val="600"/>
              </a:spcAft>
            </a:pPr>
            <a:r>
              <a:rPr lang="en-US" sz="1200" b="1" dirty="0" smtClean="0">
                <a:ea typeface="Verdana" pitchFamily="34" charset="0"/>
                <a:cs typeface="Verdana" pitchFamily="34" charset="0"/>
              </a:rPr>
              <a:t>JWT:</a:t>
            </a:r>
            <a:r>
              <a:rPr lang="en-US" sz="1200" dirty="0" smtClean="0">
                <a:ea typeface="Verdana" pitchFamily="34" charset="0"/>
                <a:cs typeface="Verdana" pitchFamily="34" charset="0"/>
              </a:rPr>
              <a:t> JSON Web Tokens</a:t>
            </a:r>
          </a:p>
        </p:txBody>
      </p:sp>
      <p:sp>
        <p:nvSpPr>
          <p:cNvPr id="19" name="Rectangle 18"/>
          <p:cNvSpPr/>
          <p:nvPr/>
        </p:nvSpPr>
        <p:spPr>
          <a:xfrm>
            <a:off x="762000" y="5410458"/>
            <a:ext cx="6041136" cy="1335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87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Use Cases document outlines three patterns for REST security:</a:t>
            </a:r>
          </a:p>
          <a:p>
            <a:pPr lvl="1"/>
            <a:r>
              <a:rPr lang="en-US" dirty="0" smtClean="0"/>
              <a:t>Client Delegation, using OAuth 2.0</a:t>
            </a:r>
          </a:p>
          <a:p>
            <a:pPr lvl="1"/>
            <a:r>
              <a:rPr lang="en-US" dirty="0" smtClean="0"/>
              <a:t>Identity Federation, using OpenID Connect 1.0 </a:t>
            </a:r>
          </a:p>
          <a:p>
            <a:pPr lvl="2"/>
            <a:r>
              <a:rPr lang="en-US" dirty="0" smtClean="0"/>
              <a:t>VA as Relying Party (RP)</a:t>
            </a:r>
          </a:p>
          <a:p>
            <a:pPr lvl="2"/>
            <a:r>
              <a:rPr lang="en-US" dirty="0" smtClean="0"/>
              <a:t>VA as OpenID Provider (OP)</a:t>
            </a:r>
          </a:p>
          <a:p>
            <a:r>
              <a:rPr lang="en-US" dirty="0" smtClean="0"/>
              <a:t>Profiles and security guidance for OAuth and OpenID Connect will be developed to support VA use of these patterns</a:t>
            </a:r>
            <a:endParaRPr lang="en-US" dirty="0"/>
          </a:p>
        </p:txBody>
      </p:sp>
      <p:sp>
        <p:nvSpPr>
          <p:cNvPr id="3" name="Slide Number Placeholder 2"/>
          <p:cNvSpPr>
            <a:spLocks noGrp="1"/>
          </p:cNvSpPr>
          <p:nvPr>
            <p:ph type="sldNum" sz="quarter" idx="4"/>
          </p:nvPr>
        </p:nvSpPr>
        <p:spPr/>
        <p:txBody>
          <a:bodyPr/>
          <a:lstStyle/>
          <a:p>
            <a:fld id="{295008BC-DA31-4D19-837B-EFA4386B05F5}" type="slidenum">
              <a:rPr lang="en-US" smtClean="0"/>
              <a:t>6</a:t>
            </a:fld>
            <a:endParaRPr lang="en-US" dirty="0"/>
          </a:p>
        </p:txBody>
      </p:sp>
      <p:sp>
        <p:nvSpPr>
          <p:cNvPr id="4" name="Title 3"/>
          <p:cNvSpPr>
            <a:spLocks noGrp="1"/>
          </p:cNvSpPr>
          <p:nvPr>
            <p:ph type="title"/>
          </p:nvPr>
        </p:nvSpPr>
        <p:spPr/>
        <p:txBody>
          <a:bodyPr/>
          <a:lstStyle/>
          <a:p>
            <a:r>
              <a:rPr lang="en-US" dirty="0" smtClean="0"/>
              <a:t>RESTful Security Patterns</a:t>
            </a:r>
            <a:endParaRPr lang="en-US" dirty="0"/>
          </a:p>
        </p:txBody>
      </p:sp>
    </p:spTree>
    <p:extLst>
      <p:ext uri="{BB962C8B-B14F-4D97-AF65-F5344CB8AC3E}">
        <p14:creationId xmlns:p14="http://schemas.microsoft.com/office/powerpoint/2010/main" val="3187274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7</a:t>
            </a:fld>
            <a:endParaRPr lang="en-US" dirty="0"/>
          </a:p>
        </p:txBody>
      </p:sp>
      <p:sp>
        <p:nvSpPr>
          <p:cNvPr id="4" name="Title 3"/>
          <p:cNvSpPr>
            <a:spLocks noGrp="1"/>
          </p:cNvSpPr>
          <p:nvPr>
            <p:ph type="title"/>
          </p:nvPr>
        </p:nvSpPr>
        <p:spPr/>
        <p:txBody>
          <a:bodyPr/>
          <a:lstStyle/>
          <a:p>
            <a:r>
              <a:rPr lang="en-US" dirty="0" smtClean="0"/>
              <a:t>Client Delegation Pattern</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4181" y="1583949"/>
            <a:ext cx="5318845" cy="1907396"/>
          </a:xfrm>
          <a:prstGeom prst="rect">
            <a:avLst/>
          </a:prstGeom>
          <a:noFill/>
          <a:ln>
            <a:noFill/>
          </a:ln>
        </p:spPr>
      </p:pic>
      <p:sp>
        <p:nvSpPr>
          <p:cNvPr id="6" name="TextBox 5"/>
          <p:cNvSpPr txBox="1"/>
          <p:nvPr/>
        </p:nvSpPr>
        <p:spPr>
          <a:xfrm>
            <a:off x="1173018" y="3730538"/>
            <a:ext cx="6621173" cy="2970044"/>
          </a:xfrm>
          <a:prstGeom prst="rect">
            <a:avLst/>
          </a:prstGeom>
          <a:noFill/>
        </p:spPr>
        <p:txBody>
          <a:bodyPr wrap="square" rtlCol="0">
            <a:spAutoFit/>
          </a:bodyPr>
          <a:lstStyle/>
          <a:p>
            <a:pPr>
              <a:spcAft>
                <a:spcPts val="600"/>
              </a:spcAft>
            </a:pPr>
            <a:r>
              <a:rPr lang="en-US" b="1" dirty="0" smtClean="0">
                <a:ea typeface="Verdana" pitchFamily="34" charset="0"/>
                <a:cs typeface="Verdana" pitchFamily="34" charset="0"/>
              </a:rPr>
              <a:t>Examples:</a:t>
            </a:r>
          </a:p>
          <a:p>
            <a:pPr marL="285750" indent="-285750">
              <a:spcAft>
                <a:spcPts val="1200"/>
              </a:spcAft>
              <a:buFont typeface="Arial" panose="020B0604020202020204" pitchFamily="34" charset="0"/>
              <a:buChar char="•"/>
            </a:pPr>
            <a:r>
              <a:rPr lang="en-US" sz="1600" dirty="0" smtClean="0">
                <a:ea typeface="Verdana" pitchFamily="34" charset="0"/>
                <a:cs typeface="Verdana" pitchFamily="34" charset="0"/>
              </a:rPr>
              <a:t>A </a:t>
            </a:r>
            <a:r>
              <a:rPr lang="en-US" sz="1600" dirty="0">
                <a:ea typeface="Verdana" pitchFamily="34" charset="0"/>
                <a:cs typeface="Verdana" pitchFamily="34" charset="0"/>
              </a:rPr>
              <a:t>veteran delegates access to his/her Electronic Health Record (EHR) to a web application for tracking blood pressure</a:t>
            </a:r>
          </a:p>
          <a:p>
            <a:pPr marL="285750" indent="-285750">
              <a:spcAft>
                <a:spcPts val="1200"/>
              </a:spcAft>
              <a:buFont typeface="Arial" panose="020B0604020202020204" pitchFamily="34" charset="0"/>
              <a:buChar char="•"/>
            </a:pPr>
            <a:r>
              <a:rPr lang="en-US" sz="1600" dirty="0" smtClean="0">
                <a:ea typeface="Verdana" pitchFamily="34" charset="0"/>
                <a:cs typeface="Verdana" pitchFamily="34" charset="0"/>
              </a:rPr>
              <a:t>A </a:t>
            </a:r>
            <a:r>
              <a:rPr lang="en-US" sz="1600" dirty="0">
                <a:ea typeface="Verdana" pitchFamily="34" charset="0"/>
                <a:cs typeface="Verdana" pitchFamily="34" charset="0"/>
              </a:rPr>
              <a:t>veteran delegates access to his/her EHR to a mobile application, limiting the scope of access to information pertaining to a particular medical condition</a:t>
            </a:r>
          </a:p>
          <a:p>
            <a:pPr marL="285750" indent="-285750">
              <a:spcAft>
                <a:spcPts val="600"/>
              </a:spcAft>
              <a:buFont typeface="Arial" panose="020B0604020202020204" pitchFamily="34" charset="0"/>
              <a:buChar char="•"/>
            </a:pPr>
            <a:r>
              <a:rPr lang="en-US" sz="1600" dirty="0" smtClean="0">
                <a:ea typeface="Verdana" pitchFamily="34" charset="0"/>
                <a:cs typeface="Verdana" pitchFamily="34" charset="0"/>
              </a:rPr>
              <a:t>A </a:t>
            </a:r>
            <a:r>
              <a:rPr lang="en-US" sz="1600" dirty="0">
                <a:ea typeface="Verdana" pitchFamily="34" charset="0"/>
                <a:cs typeface="Verdana" pitchFamily="34" charset="0"/>
              </a:rPr>
              <a:t>veteran uses a personal health monitoring device which uploads measurement data to an external web application; the veteran delegates access to the web service to upload this Patient-Generated Data (PGD) to a VA system</a:t>
            </a:r>
          </a:p>
        </p:txBody>
      </p:sp>
    </p:spTree>
    <p:extLst>
      <p:ext uri="{BB962C8B-B14F-4D97-AF65-F5344CB8AC3E}">
        <p14:creationId xmlns:p14="http://schemas.microsoft.com/office/powerpoint/2010/main" val="2682164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41" y="1833844"/>
            <a:ext cx="6541959" cy="4315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4"/>
          </p:nvPr>
        </p:nvSpPr>
        <p:spPr/>
        <p:txBody>
          <a:bodyPr/>
          <a:lstStyle/>
          <a:p>
            <a:fld id="{295008BC-DA31-4D19-837B-EFA4386B05F5}" type="slidenum">
              <a:rPr lang="en-US" smtClean="0"/>
              <a:t>8</a:t>
            </a:fld>
            <a:endParaRPr lang="en-US" dirty="0"/>
          </a:p>
        </p:txBody>
      </p:sp>
      <p:sp>
        <p:nvSpPr>
          <p:cNvPr id="4" name="Title 3"/>
          <p:cNvSpPr>
            <a:spLocks noGrp="1"/>
          </p:cNvSpPr>
          <p:nvPr>
            <p:ph type="title"/>
          </p:nvPr>
        </p:nvSpPr>
        <p:spPr/>
        <p:txBody>
          <a:bodyPr/>
          <a:lstStyle/>
          <a:p>
            <a:r>
              <a:rPr lang="en-US" dirty="0" smtClean="0"/>
              <a:t>Client Delegation with OAuth 2.0:</a:t>
            </a:r>
            <a:br>
              <a:rPr lang="en-US" dirty="0" smtClean="0"/>
            </a:br>
            <a:r>
              <a:rPr lang="en-US" dirty="0" smtClean="0"/>
              <a:t>Authorization Code Flow</a:t>
            </a:r>
            <a:endParaRPr lang="en-US" dirty="0"/>
          </a:p>
        </p:txBody>
      </p:sp>
      <p:sp>
        <p:nvSpPr>
          <p:cNvPr id="2" name="TextBox 1"/>
          <p:cNvSpPr txBox="1"/>
          <p:nvPr/>
        </p:nvSpPr>
        <p:spPr>
          <a:xfrm>
            <a:off x="493776" y="1453896"/>
            <a:ext cx="3072384" cy="307777"/>
          </a:xfrm>
          <a:prstGeom prst="rect">
            <a:avLst/>
          </a:prstGeom>
          <a:noFill/>
        </p:spPr>
        <p:txBody>
          <a:bodyPr wrap="square" rtlCol="0">
            <a:spAutoFit/>
          </a:bodyPr>
          <a:lstStyle/>
          <a:p>
            <a:pPr>
              <a:spcAft>
                <a:spcPts val="600"/>
              </a:spcAft>
            </a:pPr>
            <a:r>
              <a:rPr lang="en-US" sz="1400" b="1" dirty="0" smtClean="0">
                <a:ea typeface="Verdana" pitchFamily="34" charset="0"/>
                <a:cs typeface="Verdana" pitchFamily="34" charset="0"/>
              </a:rPr>
              <a:t>Authorization Code Flow</a:t>
            </a:r>
            <a:endParaRPr lang="en-US" sz="1400" b="1" dirty="0">
              <a:ea typeface="Verdana" pitchFamily="34" charset="0"/>
              <a:cs typeface="Verdana" pitchFamily="34" charset="0"/>
            </a:endParaRPr>
          </a:p>
        </p:txBody>
      </p:sp>
      <p:sp>
        <p:nvSpPr>
          <p:cNvPr id="5" name="Freeform 4"/>
          <p:cNvSpPr/>
          <p:nvPr/>
        </p:nvSpPr>
        <p:spPr>
          <a:xfrm>
            <a:off x="6260677" y="3584448"/>
            <a:ext cx="661331" cy="859536"/>
          </a:xfrm>
          <a:custGeom>
            <a:avLst/>
            <a:gdLst>
              <a:gd name="connsiteX0" fmla="*/ 661331 w 661331"/>
              <a:gd name="connsiteY0" fmla="*/ 0 h 859536"/>
              <a:gd name="connsiteX1" fmla="*/ 2963 w 661331"/>
              <a:gd name="connsiteY1" fmla="*/ 347472 h 859536"/>
              <a:gd name="connsiteX2" fmla="*/ 441875 w 661331"/>
              <a:gd name="connsiteY2" fmla="*/ 859536 h 859536"/>
            </a:gdLst>
            <a:ahLst/>
            <a:cxnLst>
              <a:cxn ang="0">
                <a:pos x="connsiteX0" y="connsiteY0"/>
              </a:cxn>
              <a:cxn ang="0">
                <a:pos x="connsiteX1" y="connsiteY1"/>
              </a:cxn>
              <a:cxn ang="0">
                <a:pos x="connsiteX2" y="connsiteY2"/>
              </a:cxn>
            </a:cxnLst>
            <a:rect l="l" t="t" r="r" b="b"/>
            <a:pathLst>
              <a:path w="661331" h="859536">
                <a:moveTo>
                  <a:pt x="661331" y="0"/>
                </a:moveTo>
                <a:cubicBezTo>
                  <a:pt x="350435" y="102108"/>
                  <a:pt x="39539" y="204216"/>
                  <a:pt x="2963" y="347472"/>
                </a:cubicBezTo>
                <a:cubicBezTo>
                  <a:pt x="-33613" y="490728"/>
                  <a:pt x="277283" y="787908"/>
                  <a:pt x="441875" y="859536"/>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0625" y="1763685"/>
            <a:ext cx="2155296" cy="646331"/>
          </a:xfrm>
          <a:prstGeom prst="rect">
            <a:avLst/>
          </a:prstGeom>
          <a:noFill/>
        </p:spPr>
        <p:txBody>
          <a:bodyPr wrap="square" rtlCol="0">
            <a:spAutoFit/>
          </a:bodyPr>
          <a:lstStyle/>
          <a:p>
            <a:pPr marL="228600" indent="-228600">
              <a:spcAft>
                <a:spcPts val="600"/>
              </a:spcAft>
              <a:buFont typeface="+mj-lt"/>
              <a:buAutoNum type="arabicPeriod"/>
            </a:pPr>
            <a:r>
              <a:rPr lang="en-US" sz="1200" dirty="0" smtClean="0">
                <a:ea typeface="Verdana" pitchFamily="34" charset="0"/>
                <a:cs typeface="Verdana" pitchFamily="34" charset="0"/>
              </a:rPr>
              <a:t>User interacts with client &amp; initiates request for protected resource at VA</a:t>
            </a:r>
            <a:endParaRPr lang="en-US" sz="1200" dirty="0">
              <a:ea typeface="Verdana" pitchFamily="34" charset="0"/>
              <a:cs typeface="Verdana" pitchFamily="34" charset="0"/>
            </a:endParaRPr>
          </a:p>
        </p:txBody>
      </p:sp>
      <p:sp>
        <p:nvSpPr>
          <p:cNvPr id="15" name="TextBox 14"/>
          <p:cNvSpPr txBox="1"/>
          <p:nvPr/>
        </p:nvSpPr>
        <p:spPr>
          <a:xfrm>
            <a:off x="420625" y="2410016"/>
            <a:ext cx="2155296" cy="646331"/>
          </a:xfrm>
          <a:prstGeom prst="rect">
            <a:avLst/>
          </a:prstGeom>
          <a:noFill/>
        </p:spPr>
        <p:txBody>
          <a:bodyPr wrap="square" rtlCol="0">
            <a:spAutoFit/>
          </a:bodyPr>
          <a:lstStyle/>
          <a:p>
            <a:pPr marL="228600" indent="-228600">
              <a:spcAft>
                <a:spcPts val="600"/>
              </a:spcAft>
              <a:buFont typeface="+mj-lt"/>
              <a:buAutoNum type="arabicPeriod" startAt="2"/>
            </a:pPr>
            <a:r>
              <a:rPr lang="en-US" sz="1200" dirty="0" smtClean="0">
                <a:ea typeface="Verdana" pitchFamily="34" charset="0"/>
                <a:cs typeface="Verdana" pitchFamily="34" charset="0"/>
              </a:rPr>
              <a:t>Client redirects user agent to AS with authorization request</a:t>
            </a:r>
            <a:endParaRPr lang="en-US" sz="1200" dirty="0">
              <a:ea typeface="Verdana" pitchFamily="34" charset="0"/>
              <a:cs typeface="Verdana" pitchFamily="34" charset="0"/>
            </a:endParaRPr>
          </a:p>
        </p:txBody>
      </p:sp>
      <p:sp>
        <p:nvSpPr>
          <p:cNvPr id="8" name="Freeform 7"/>
          <p:cNvSpPr/>
          <p:nvPr/>
        </p:nvSpPr>
        <p:spPr>
          <a:xfrm>
            <a:off x="3675888" y="3511296"/>
            <a:ext cx="3283042" cy="960120"/>
          </a:xfrm>
          <a:custGeom>
            <a:avLst/>
            <a:gdLst>
              <a:gd name="connsiteX0" fmla="*/ 2926080 w 3283042"/>
              <a:gd name="connsiteY0" fmla="*/ 960120 h 960120"/>
              <a:gd name="connsiteX1" fmla="*/ 2788920 w 3283042"/>
              <a:gd name="connsiteY1" fmla="*/ 822960 h 960120"/>
              <a:gd name="connsiteX2" fmla="*/ 2496312 w 3283042"/>
              <a:gd name="connsiteY2" fmla="*/ 466344 h 960120"/>
              <a:gd name="connsiteX3" fmla="*/ 3273552 w 3283042"/>
              <a:gd name="connsiteY3" fmla="*/ 0 h 960120"/>
              <a:gd name="connsiteX4" fmla="*/ 1865376 w 3283042"/>
              <a:gd name="connsiteY4" fmla="*/ 466344 h 960120"/>
              <a:gd name="connsiteX5" fmla="*/ 0 w 3283042"/>
              <a:gd name="connsiteY5" fmla="*/ 457200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3042" h="960120">
                <a:moveTo>
                  <a:pt x="2926080" y="960120"/>
                </a:moveTo>
                <a:cubicBezTo>
                  <a:pt x="2893314" y="932688"/>
                  <a:pt x="2860548" y="905256"/>
                  <a:pt x="2788920" y="822960"/>
                </a:cubicBezTo>
                <a:cubicBezTo>
                  <a:pt x="2717292" y="740664"/>
                  <a:pt x="2415540" y="603504"/>
                  <a:pt x="2496312" y="466344"/>
                </a:cubicBezTo>
                <a:cubicBezTo>
                  <a:pt x="2577084" y="329184"/>
                  <a:pt x="3378708" y="0"/>
                  <a:pt x="3273552" y="0"/>
                </a:cubicBezTo>
                <a:cubicBezTo>
                  <a:pt x="3168396" y="0"/>
                  <a:pt x="2410968" y="390144"/>
                  <a:pt x="1865376" y="466344"/>
                </a:cubicBezTo>
                <a:cubicBezTo>
                  <a:pt x="1319784" y="542544"/>
                  <a:pt x="117348" y="425196"/>
                  <a:pt x="0" y="45720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20625" y="3067534"/>
            <a:ext cx="2155296" cy="461665"/>
          </a:xfrm>
          <a:prstGeom prst="rect">
            <a:avLst/>
          </a:prstGeom>
          <a:noFill/>
        </p:spPr>
        <p:txBody>
          <a:bodyPr wrap="square" rtlCol="0">
            <a:spAutoFit/>
          </a:bodyPr>
          <a:lstStyle/>
          <a:p>
            <a:pPr marL="228600" indent="-228600">
              <a:spcAft>
                <a:spcPts val="600"/>
              </a:spcAft>
              <a:buFont typeface="+mj-lt"/>
              <a:buAutoNum type="arabicPeriod" startAt="3"/>
            </a:pPr>
            <a:r>
              <a:rPr lang="en-US" sz="1200" dirty="0" smtClean="0">
                <a:ea typeface="Verdana" pitchFamily="34" charset="0"/>
                <a:cs typeface="Verdana" pitchFamily="34" charset="0"/>
              </a:rPr>
              <a:t>User authenticates &amp; authorizes client access</a:t>
            </a:r>
            <a:endParaRPr lang="en-US" sz="1200" dirty="0">
              <a:ea typeface="Verdana" pitchFamily="34" charset="0"/>
              <a:cs typeface="Verdana" pitchFamily="34" charset="0"/>
            </a:endParaRPr>
          </a:p>
        </p:txBody>
      </p:sp>
      <p:sp>
        <p:nvSpPr>
          <p:cNvPr id="20" name="TextBox 19"/>
          <p:cNvSpPr txBox="1"/>
          <p:nvPr/>
        </p:nvSpPr>
        <p:spPr>
          <a:xfrm>
            <a:off x="420625" y="3491064"/>
            <a:ext cx="2155296" cy="830997"/>
          </a:xfrm>
          <a:prstGeom prst="rect">
            <a:avLst/>
          </a:prstGeom>
          <a:noFill/>
        </p:spPr>
        <p:txBody>
          <a:bodyPr wrap="square" rtlCol="0">
            <a:spAutoFit/>
          </a:bodyPr>
          <a:lstStyle/>
          <a:p>
            <a:pPr marL="228600" indent="-228600">
              <a:spcAft>
                <a:spcPts val="600"/>
              </a:spcAft>
              <a:buFont typeface="+mj-lt"/>
              <a:buAutoNum type="arabicPeriod" startAt="4"/>
            </a:pPr>
            <a:r>
              <a:rPr lang="en-US" sz="1200" dirty="0" smtClean="0">
                <a:ea typeface="Verdana" pitchFamily="34" charset="0"/>
                <a:cs typeface="Verdana" pitchFamily="34" charset="0"/>
              </a:rPr>
              <a:t>Authorization Server redirects user to Client with an Authorization Code  (AC)</a:t>
            </a:r>
            <a:endParaRPr lang="en-US" sz="1200" dirty="0">
              <a:ea typeface="Verdana" pitchFamily="34" charset="0"/>
              <a:cs typeface="Verdana" pitchFamily="34" charset="0"/>
            </a:endParaRPr>
          </a:p>
        </p:txBody>
      </p:sp>
      <p:sp>
        <p:nvSpPr>
          <p:cNvPr id="9" name="Freeform 8"/>
          <p:cNvSpPr/>
          <p:nvPr/>
        </p:nvSpPr>
        <p:spPr>
          <a:xfrm>
            <a:off x="3712464" y="3529199"/>
            <a:ext cx="3331040" cy="953847"/>
          </a:xfrm>
          <a:custGeom>
            <a:avLst/>
            <a:gdLst>
              <a:gd name="connsiteX0" fmla="*/ 0 w 3331040"/>
              <a:gd name="connsiteY0" fmla="*/ 521593 h 953847"/>
              <a:gd name="connsiteX1" fmla="*/ 2057400 w 3331040"/>
              <a:gd name="connsiteY1" fmla="*/ 430153 h 953847"/>
              <a:gd name="connsiteX2" fmla="*/ 3328416 w 3331040"/>
              <a:gd name="connsiteY2" fmla="*/ 385 h 953847"/>
              <a:gd name="connsiteX3" fmla="*/ 2404872 w 3331040"/>
              <a:gd name="connsiteY3" fmla="*/ 512449 h 953847"/>
              <a:gd name="connsiteX4" fmla="*/ 2953512 w 3331040"/>
              <a:gd name="connsiteY4" fmla="*/ 951361 h 953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40" h="953847">
                <a:moveTo>
                  <a:pt x="0" y="521593"/>
                </a:moveTo>
                <a:cubicBezTo>
                  <a:pt x="751332" y="519307"/>
                  <a:pt x="1502664" y="517021"/>
                  <a:pt x="2057400" y="430153"/>
                </a:cubicBezTo>
                <a:cubicBezTo>
                  <a:pt x="2612136" y="343285"/>
                  <a:pt x="3270504" y="-13331"/>
                  <a:pt x="3328416" y="385"/>
                </a:cubicBezTo>
                <a:cubicBezTo>
                  <a:pt x="3386328" y="14101"/>
                  <a:pt x="2467356" y="353953"/>
                  <a:pt x="2404872" y="512449"/>
                </a:cubicBezTo>
                <a:cubicBezTo>
                  <a:pt x="2342388" y="670945"/>
                  <a:pt x="2727960" y="984889"/>
                  <a:pt x="2953512" y="951361"/>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20625" y="4322061"/>
            <a:ext cx="2155296" cy="646331"/>
          </a:xfrm>
          <a:prstGeom prst="rect">
            <a:avLst/>
          </a:prstGeom>
          <a:noFill/>
        </p:spPr>
        <p:txBody>
          <a:bodyPr wrap="square" rtlCol="0">
            <a:spAutoFit/>
          </a:bodyPr>
          <a:lstStyle/>
          <a:p>
            <a:pPr marL="228600" indent="-228600">
              <a:spcAft>
                <a:spcPts val="600"/>
              </a:spcAft>
              <a:buFont typeface="+mj-lt"/>
              <a:buAutoNum type="arabicPeriod" startAt="5"/>
            </a:pPr>
            <a:r>
              <a:rPr lang="en-US" sz="1200" dirty="0" smtClean="0">
                <a:ea typeface="Verdana" pitchFamily="34" charset="0"/>
                <a:cs typeface="Verdana" pitchFamily="34" charset="0"/>
              </a:rPr>
              <a:t>Client submits AC &amp; client credentials to AS’s Token Endpoint</a:t>
            </a:r>
            <a:endParaRPr lang="en-US" sz="1200" dirty="0">
              <a:ea typeface="Verdana" pitchFamily="34" charset="0"/>
              <a:cs typeface="Verdana" pitchFamily="34" charset="0"/>
            </a:endParaRPr>
          </a:p>
        </p:txBody>
      </p:sp>
      <p:sp>
        <p:nvSpPr>
          <p:cNvPr id="12" name="Freeform 11"/>
          <p:cNvSpPr/>
          <p:nvPr/>
        </p:nvSpPr>
        <p:spPr>
          <a:xfrm>
            <a:off x="3785616" y="4014217"/>
            <a:ext cx="2907792" cy="484631"/>
          </a:xfrm>
          <a:custGeom>
            <a:avLst/>
            <a:gdLst>
              <a:gd name="connsiteX0" fmla="*/ 2907792 w 2907792"/>
              <a:gd name="connsiteY0" fmla="*/ 484631 h 484631"/>
              <a:gd name="connsiteX1" fmla="*/ 2157984 w 2907792"/>
              <a:gd name="connsiteY1" fmla="*/ 18287 h 484631"/>
              <a:gd name="connsiteX2" fmla="*/ 0 w 2907792"/>
              <a:gd name="connsiteY2" fmla="*/ 27431 h 484631"/>
            </a:gdLst>
            <a:ahLst/>
            <a:cxnLst>
              <a:cxn ang="0">
                <a:pos x="connsiteX0" y="connsiteY0"/>
              </a:cxn>
              <a:cxn ang="0">
                <a:pos x="connsiteX1" y="connsiteY1"/>
              </a:cxn>
              <a:cxn ang="0">
                <a:pos x="connsiteX2" y="connsiteY2"/>
              </a:cxn>
            </a:cxnLst>
            <a:rect l="l" t="t" r="r" b="b"/>
            <a:pathLst>
              <a:path w="2907792" h="484631">
                <a:moveTo>
                  <a:pt x="2907792" y="484631"/>
                </a:moveTo>
                <a:cubicBezTo>
                  <a:pt x="2775204" y="289559"/>
                  <a:pt x="2642616" y="94487"/>
                  <a:pt x="2157984" y="18287"/>
                </a:cubicBezTo>
                <a:cubicBezTo>
                  <a:pt x="1673352" y="-57913"/>
                  <a:pt x="108204" y="135635"/>
                  <a:pt x="0" y="27431"/>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20625" y="4911741"/>
            <a:ext cx="2155296" cy="830997"/>
          </a:xfrm>
          <a:prstGeom prst="rect">
            <a:avLst/>
          </a:prstGeom>
          <a:noFill/>
        </p:spPr>
        <p:txBody>
          <a:bodyPr wrap="square" rtlCol="0">
            <a:spAutoFit/>
          </a:bodyPr>
          <a:lstStyle/>
          <a:p>
            <a:pPr marL="228600" indent="-228600">
              <a:spcAft>
                <a:spcPts val="600"/>
              </a:spcAft>
              <a:buFont typeface="+mj-lt"/>
              <a:buAutoNum type="arabicPeriod" startAt="6"/>
            </a:pPr>
            <a:r>
              <a:rPr lang="en-US" sz="1200" dirty="0" smtClean="0">
                <a:ea typeface="Verdana" pitchFamily="34" charset="0"/>
                <a:cs typeface="Verdana" pitchFamily="34" charset="0"/>
              </a:rPr>
              <a:t>AS validates AC.  If valid, AS issues Access Token (AT) and optional Refresh Token (RT)</a:t>
            </a:r>
            <a:endParaRPr lang="en-US" sz="1200" dirty="0">
              <a:ea typeface="Verdana" pitchFamily="34" charset="0"/>
              <a:cs typeface="Verdana" pitchFamily="34" charset="0"/>
            </a:endParaRPr>
          </a:p>
        </p:txBody>
      </p:sp>
      <p:sp>
        <p:nvSpPr>
          <p:cNvPr id="31" name="Rectangle 30"/>
          <p:cNvSpPr/>
          <p:nvPr/>
        </p:nvSpPr>
        <p:spPr>
          <a:xfrm>
            <a:off x="3785616" y="3999625"/>
            <a:ext cx="618509" cy="256032"/>
          </a:xfrm>
          <a:prstGeom prst="rect">
            <a:avLst/>
          </a:prstGeom>
          <a:solidFill>
            <a:schemeClr val="bg2">
              <a:lumMod val="9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Refresh Token</a:t>
            </a:r>
            <a:endParaRPr lang="en-US" sz="800" dirty="0">
              <a:solidFill>
                <a:schemeClr val="tx1"/>
              </a:solidFill>
            </a:endParaRPr>
          </a:p>
        </p:txBody>
      </p:sp>
      <p:sp>
        <p:nvSpPr>
          <p:cNvPr id="21" name="Oval Callout 20"/>
          <p:cNvSpPr/>
          <p:nvPr/>
        </p:nvSpPr>
        <p:spPr>
          <a:xfrm>
            <a:off x="3898157" y="3314892"/>
            <a:ext cx="697992" cy="539111"/>
          </a:xfrm>
          <a:prstGeom prst="wedgeEllipseCallou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OK!</a:t>
            </a:r>
            <a:endParaRPr lang="en-US" sz="1400" dirty="0">
              <a:solidFill>
                <a:schemeClr val="tx1"/>
              </a:solidFill>
            </a:endParaRPr>
          </a:p>
        </p:txBody>
      </p:sp>
      <p:sp>
        <p:nvSpPr>
          <p:cNvPr id="10" name="Rectangle 9"/>
          <p:cNvSpPr/>
          <p:nvPr/>
        </p:nvSpPr>
        <p:spPr>
          <a:xfrm>
            <a:off x="3675888" y="3650530"/>
            <a:ext cx="728237" cy="256032"/>
          </a:xfrm>
          <a:prstGeom prst="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Authorization Code</a:t>
            </a:r>
            <a:endParaRPr lang="en-US" sz="700" dirty="0">
              <a:solidFill>
                <a:schemeClr val="tx1"/>
              </a:solidFill>
            </a:endParaRPr>
          </a:p>
        </p:txBody>
      </p:sp>
      <p:sp>
        <p:nvSpPr>
          <p:cNvPr id="26" name="Freeform 25"/>
          <p:cNvSpPr/>
          <p:nvPr/>
        </p:nvSpPr>
        <p:spPr>
          <a:xfrm>
            <a:off x="3675888" y="4061739"/>
            <a:ext cx="2898648" cy="1265501"/>
          </a:xfrm>
          <a:custGeom>
            <a:avLst/>
            <a:gdLst>
              <a:gd name="connsiteX0" fmla="*/ 3099816 w 3099816"/>
              <a:gd name="connsiteY0" fmla="*/ 519405 h 921741"/>
              <a:gd name="connsiteX1" fmla="*/ 2386584 w 3099816"/>
              <a:gd name="connsiteY1" fmla="*/ 71349 h 921741"/>
              <a:gd name="connsiteX2" fmla="*/ 493776 w 3099816"/>
              <a:gd name="connsiteY2" fmla="*/ 89637 h 921741"/>
              <a:gd name="connsiteX3" fmla="*/ 0 w 3099816"/>
              <a:gd name="connsiteY3" fmla="*/ 921741 h 921741"/>
            </a:gdLst>
            <a:ahLst/>
            <a:cxnLst>
              <a:cxn ang="0">
                <a:pos x="connsiteX0" y="connsiteY0"/>
              </a:cxn>
              <a:cxn ang="0">
                <a:pos x="connsiteX1" y="connsiteY1"/>
              </a:cxn>
              <a:cxn ang="0">
                <a:pos x="connsiteX2" y="connsiteY2"/>
              </a:cxn>
              <a:cxn ang="0">
                <a:pos x="connsiteX3" y="connsiteY3"/>
              </a:cxn>
            </a:cxnLst>
            <a:rect l="l" t="t" r="r" b="b"/>
            <a:pathLst>
              <a:path w="3099816" h="921741">
                <a:moveTo>
                  <a:pt x="3099816" y="519405"/>
                </a:moveTo>
                <a:cubicBezTo>
                  <a:pt x="2960370" y="331191"/>
                  <a:pt x="2820924" y="142977"/>
                  <a:pt x="2386584" y="71349"/>
                </a:cubicBezTo>
                <a:cubicBezTo>
                  <a:pt x="1952244" y="-279"/>
                  <a:pt x="891540" y="-52095"/>
                  <a:pt x="493776" y="89637"/>
                </a:cubicBezTo>
                <a:cubicBezTo>
                  <a:pt x="96012" y="231369"/>
                  <a:pt x="143256" y="741909"/>
                  <a:pt x="0" y="921741"/>
                </a:cubicBezTo>
              </a:path>
            </a:pathLst>
          </a:custGeom>
          <a:noFill/>
          <a:ln w="25400">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980177" y="5199224"/>
            <a:ext cx="611166" cy="256032"/>
          </a:xfrm>
          <a:prstGeom prst="rect">
            <a:avLst/>
          </a:prstGeom>
          <a:solidFill>
            <a:schemeClr val="accent5">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Access Token</a:t>
            </a:r>
            <a:endParaRPr lang="en-US" sz="800" dirty="0">
              <a:solidFill>
                <a:schemeClr val="tx1"/>
              </a:solidFill>
            </a:endParaRPr>
          </a:p>
        </p:txBody>
      </p:sp>
      <p:sp>
        <p:nvSpPr>
          <p:cNvPr id="35" name="TextBox 34"/>
          <p:cNvSpPr txBox="1"/>
          <p:nvPr/>
        </p:nvSpPr>
        <p:spPr>
          <a:xfrm>
            <a:off x="420625" y="5673297"/>
            <a:ext cx="2155296" cy="830997"/>
          </a:xfrm>
          <a:prstGeom prst="rect">
            <a:avLst/>
          </a:prstGeom>
          <a:noFill/>
        </p:spPr>
        <p:txBody>
          <a:bodyPr wrap="square" rtlCol="0">
            <a:spAutoFit/>
          </a:bodyPr>
          <a:lstStyle/>
          <a:p>
            <a:pPr marL="228600" indent="-228600">
              <a:spcAft>
                <a:spcPts val="600"/>
              </a:spcAft>
              <a:buFont typeface="+mj-lt"/>
              <a:buAutoNum type="arabicPeriod" startAt="7"/>
            </a:pPr>
            <a:r>
              <a:rPr lang="en-US" sz="1200" dirty="0" smtClean="0">
                <a:ea typeface="Verdana" pitchFamily="34" charset="0"/>
                <a:cs typeface="Verdana" pitchFamily="34" charset="0"/>
              </a:rPr>
              <a:t>Client accesses Protected REST API, passing AT as proof of authorization</a:t>
            </a:r>
            <a:endParaRPr lang="en-US" sz="1200" dirty="0">
              <a:ea typeface="Verdana" pitchFamily="34" charset="0"/>
              <a:cs typeface="Verdana" pitchFamily="34" charset="0"/>
            </a:endParaRPr>
          </a:p>
        </p:txBody>
      </p:sp>
      <p:sp>
        <p:nvSpPr>
          <p:cNvPr id="30" name="Rectangle 29"/>
          <p:cNvSpPr/>
          <p:nvPr/>
        </p:nvSpPr>
        <p:spPr>
          <a:xfrm>
            <a:off x="3785616" y="3665272"/>
            <a:ext cx="618509" cy="256032"/>
          </a:xfrm>
          <a:prstGeom prst="rect">
            <a:avLst/>
          </a:prstGeom>
          <a:solidFill>
            <a:schemeClr val="accent5">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Access Token</a:t>
            </a:r>
            <a:endParaRPr lang="en-US" sz="800" dirty="0">
              <a:solidFill>
                <a:schemeClr val="tx1"/>
              </a:solidFill>
            </a:endParaRPr>
          </a:p>
        </p:txBody>
      </p:sp>
      <p:sp>
        <p:nvSpPr>
          <p:cNvPr id="37" name="TextBox 36"/>
          <p:cNvSpPr txBox="1"/>
          <p:nvPr/>
        </p:nvSpPr>
        <p:spPr>
          <a:xfrm>
            <a:off x="420625" y="6478470"/>
            <a:ext cx="7031735" cy="276999"/>
          </a:xfrm>
          <a:prstGeom prst="rect">
            <a:avLst/>
          </a:prstGeom>
          <a:noFill/>
        </p:spPr>
        <p:txBody>
          <a:bodyPr wrap="square" rtlCol="0">
            <a:spAutoFit/>
          </a:bodyPr>
          <a:lstStyle/>
          <a:p>
            <a:pPr marL="228600" indent="-228600">
              <a:spcAft>
                <a:spcPts val="600"/>
              </a:spcAft>
              <a:buFont typeface="+mj-lt"/>
              <a:buAutoNum type="arabicPeriod" startAt="8"/>
            </a:pPr>
            <a:r>
              <a:rPr lang="en-US" sz="1200" dirty="0" smtClean="0">
                <a:ea typeface="Verdana" pitchFamily="34" charset="0"/>
                <a:cs typeface="Verdana" pitchFamily="34" charset="0"/>
              </a:rPr>
              <a:t>Client can use optional Refresh Token to obtain a new Access Token when AT expires</a:t>
            </a:r>
            <a:endParaRPr lang="en-US" sz="1200" dirty="0">
              <a:ea typeface="Verdana" pitchFamily="34" charset="0"/>
              <a:cs typeface="Verdana" pitchFamily="34" charset="0"/>
            </a:endParaRPr>
          </a:p>
        </p:txBody>
      </p:sp>
    </p:spTree>
    <p:extLst>
      <p:ext uri="{BB962C8B-B14F-4D97-AF65-F5344CB8AC3E}">
        <p14:creationId xmlns:p14="http://schemas.microsoft.com/office/powerpoint/2010/main" val="313205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50" presetClass="path" presetSubtype="0" accel="50000" decel="50000" fill="hold" grpId="1" nodeType="withEffect">
                                  <p:stCondLst>
                                    <p:cond delay="0"/>
                                  </p:stCondLst>
                                  <p:childTnLst>
                                    <p:animMotion origin="layout" path="M -4.44444E-6 2.96296E-6 L 0.16372 2.96296E-6 C 0.23733 2.96296E-6 0.32796 0.02615 0.32796 0.04768 L 0.32796 0.09537 " pathEditMode="relative" rAng="0" ptsTypes="FfFF">
                                      <p:cBhvr>
                                        <p:cTn id="39" dur="1000" fill="hold"/>
                                        <p:tgtEl>
                                          <p:spTgt spid="10"/>
                                        </p:tgtEl>
                                        <p:attrNameLst>
                                          <p:attrName>ppt_x</p:attrName>
                                          <p:attrName>ppt_y</p:attrName>
                                        </p:attrNameLst>
                                      </p:cBhvr>
                                      <p:rCtr x="16389" y="4769"/>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42" presetClass="path" presetSubtype="0" accel="50000" decel="50000" fill="hold" grpId="2" nodeType="withEffect">
                                  <p:stCondLst>
                                    <p:cond delay="0"/>
                                  </p:stCondLst>
                                  <p:childTnLst>
                                    <p:animMotion origin="layout" path="M 0.32796 0.09537 L -0.01302 0.04513 " pathEditMode="relative" rAng="0" ptsTypes="AA">
                                      <p:cBhvr>
                                        <p:cTn id="51" dur="1000" fill="hold"/>
                                        <p:tgtEl>
                                          <p:spTgt spid="10"/>
                                        </p:tgtEl>
                                        <p:attrNameLst>
                                          <p:attrName>ppt_x</p:attrName>
                                          <p:attrName>ppt_y</p:attrName>
                                        </p:attrNameLst>
                                      </p:cBhvr>
                                      <p:rCtr x="-17049" y="-2523"/>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3" nodeType="clickEffect">
                                  <p:stCondLst>
                                    <p:cond delay="0"/>
                                  </p:stCondLst>
                                  <p:childTnLst>
                                    <p:set>
                                      <p:cBhvr>
                                        <p:cTn id="63" dur="1" fill="hold">
                                          <p:stCondLst>
                                            <p:cond delay="0"/>
                                          </p:stCondLst>
                                        </p:cTn>
                                        <p:tgtEl>
                                          <p:spTgt spid="10"/>
                                        </p:tgtEl>
                                        <p:attrNameLst>
                                          <p:attrName>style.visibility</p:attrName>
                                        </p:attrNameLst>
                                      </p:cBhvr>
                                      <p:to>
                                        <p:strVal val="hidden"/>
                                      </p:to>
                                    </p:set>
                                  </p:childTnLst>
                                </p:cTn>
                              </p:par>
                              <p:par>
                                <p:cTn id="64" presetID="1" presetClass="exit" presetSubtype="0" fill="hold" grpId="2" nodeType="withEffect">
                                  <p:stCondLst>
                                    <p:cond delay="0"/>
                                  </p:stCondLst>
                                  <p:childTnLst>
                                    <p:set>
                                      <p:cBhvr>
                                        <p:cTn id="65" dur="1" fill="hold">
                                          <p:stCondLst>
                                            <p:cond delay="0"/>
                                          </p:stCondLst>
                                        </p:cTn>
                                        <p:tgtEl>
                                          <p:spTgt spid="21"/>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50" presetClass="path" presetSubtype="0" accel="50000" decel="50000" fill="hold" grpId="1" nodeType="withEffect">
                                  <p:stCondLst>
                                    <p:cond delay="0"/>
                                  </p:stCondLst>
                                  <p:childTnLst>
                                    <p:animMotion origin="layout" path="M 0 0 L 0.125 0 C 0.181 0 0.25 0.069 0.25 0.125 L 0.25 0.25 E" pathEditMode="relative" ptsTypes="">
                                      <p:cBhvr>
                                        <p:cTn id="73" dur="1000" fill="hold"/>
                                        <p:tgtEl>
                                          <p:spTgt spid="30"/>
                                        </p:tgtEl>
                                        <p:attrNameLst>
                                          <p:attrName>ppt_x</p:attrName>
                                          <p:attrName>ppt_y</p:attrName>
                                        </p:attrNameLst>
                                      </p:cBhvr>
                                    </p:animMotion>
                                  </p:childTnLst>
                                </p:cTn>
                              </p:par>
                              <p:par>
                                <p:cTn id="74" presetID="50" presetClass="path" presetSubtype="0" accel="50000" decel="50000" fill="hold" grpId="1" nodeType="withEffect">
                                  <p:stCondLst>
                                    <p:cond delay="0"/>
                                  </p:stCondLst>
                                  <p:childTnLst>
                                    <p:animMotion origin="layout" path="M -3.61111E-6 -4.81481E-6 L 0.16858 -4.81481E-6 C 0.24427 -4.81481E-6 0.33837 0.0544 0.33837 0.09954 L 0.33837 0.2007 " pathEditMode="relative" rAng="0" ptsTypes="FfFF">
                                      <p:cBhvr>
                                        <p:cTn id="75" dur="1000" fill="hold"/>
                                        <p:tgtEl>
                                          <p:spTgt spid="31"/>
                                        </p:tgtEl>
                                        <p:attrNameLst>
                                          <p:attrName>ppt_x</p:attrName>
                                          <p:attrName>ppt_y</p:attrName>
                                        </p:attrNameLst>
                                      </p:cBhvr>
                                      <p:rCtr x="16910" y="10023"/>
                                    </p:animMotion>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1"/>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2"/>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37" presetClass="path" presetSubtype="0" accel="50000" decel="50000" fill="hold" grpId="1" nodeType="withEffect">
                                  <p:stCondLst>
                                    <p:cond delay="0"/>
                                  </p:stCondLst>
                                  <p:childTnLst>
                                    <p:animMotion origin="layout" path="M -2.5E-6 7.40741E-7 L -0.08368 -0.15093 C -0.10139 -0.18542 -0.1276 -0.2037 -0.15486 -0.2037 C -0.18611 -0.2037 -0.21093 -0.18542 -0.22864 -0.15093 L -0.31215 7.40741E-7 " pathEditMode="relative" rAng="0" ptsTypes="FffFF">
                                      <p:cBhvr>
                                        <p:cTn id="89" dur="2000" fill="hold"/>
                                        <p:tgtEl>
                                          <p:spTgt spid="34"/>
                                        </p:tgtEl>
                                        <p:attrNameLst>
                                          <p:attrName>ppt_x</p:attrName>
                                          <p:attrName>ppt_y</p:attrName>
                                        </p:attrNameLst>
                                      </p:cBhvr>
                                      <p:rCtr x="-15608" y="-10185"/>
                                    </p:animMotion>
                                  </p:childTnLst>
                                </p:cTn>
                              </p:par>
                              <p:par>
                                <p:cTn id="90" presetID="10" presetClass="entr" presetSubtype="0"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5" grpId="0"/>
      <p:bldP spid="8" grpId="0" animBg="1"/>
      <p:bldP spid="8" grpId="1" animBg="1"/>
      <p:bldP spid="19" grpId="0"/>
      <p:bldP spid="20" grpId="0"/>
      <p:bldP spid="9" grpId="0" animBg="1"/>
      <p:bldP spid="9" grpId="1" animBg="1"/>
      <p:bldP spid="25" grpId="0"/>
      <p:bldP spid="12" grpId="0" animBg="1"/>
      <p:bldP spid="12" grpId="1" animBg="1"/>
      <p:bldP spid="29" grpId="0"/>
      <p:bldP spid="31" grpId="0" animBg="1"/>
      <p:bldP spid="31" grpId="1" animBg="1"/>
      <p:bldP spid="21" grpId="0" animBg="1"/>
      <p:bldP spid="21" grpId="1" animBg="1"/>
      <p:bldP spid="21" grpId="2" animBg="1"/>
      <p:bldP spid="10" grpId="0" animBg="1"/>
      <p:bldP spid="10" grpId="1" animBg="1"/>
      <p:bldP spid="10" grpId="2" animBg="1"/>
      <p:bldP spid="10" grpId="3" animBg="1"/>
      <p:bldP spid="26" grpId="0" animBg="1"/>
      <p:bldP spid="34" grpId="0" animBg="1"/>
      <p:bldP spid="34" grpId="1" animBg="1"/>
      <p:bldP spid="35" grpId="0"/>
      <p:bldP spid="30" grpId="0" animBg="1"/>
      <p:bldP spid="30" grpId="1"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295008BC-DA31-4D19-837B-EFA4386B05F5}" type="slidenum">
              <a:rPr lang="en-US" smtClean="0"/>
              <a:t>9</a:t>
            </a:fld>
            <a:endParaRPr lang="en-US" dirty="0"/>
          </a:p>
        </p:txBody>
      </p:sp>
      <p:sp>
        <p:nvSpPr>
          <p:cNvPr id="4" name="Title 3"/>
          <p:cNvSpPr>
            <a:spLocks noGrp="1"/>
          </p:cNvSpPr>
          <p:nvPr>
            <p:ph type="title"/>
          </p:nvPr>
        </p:nvSpPr>
        <p:spPr/>
        <p:txBody>
          <a:bodyPr/>
          <a:lstStyle/>
          <a:p>
            <a:r>
              <a:rPr lang="en-US" dirty="0" smtClean="0"/>
              <a:t>Federation (VA as Relying Party) Pattern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96085" y="1363431"/>
            <a:ext cx="6056630" cy="1870973"/>
          </a:xfrm>
          <a:prstGeom prst="rect">
            <a:avLst/>
          </a:prstGeom>
          <a:noFill/>
          <a:ln>
            <a:noFill/>
          </a:ln>
        </p:spPr>
      </p:pic>
      <p:sp>
        <p:nvSpPr>
          <p:cNvPr id="8" name="TextBox 7"/>
          <p:cNvSpPr txBox="1"/>
          <p:nvPr/>
        </p:nvSpPr>
        <p:spPr>
          <a:xfrm>
            <a:off x="1131542" y="3518102"/>
            <a:ext cx="6621173" cy="3123932"/>
          </a:xfrm>
          <a:prstGeom prst="rect">
            <a:avLst/>
          </a:prstGeom>
          <a:noFill/>
        </p:spPr>
        <p:txBody>
          <a:bodyPr wrap="square" rtlCol="0">
            <a:spAutoFit/>
          </a:bodyPr>
          <a:lstStyle/>
          <a:p>
            <a:pPr>
              <a:spcAft>
                <a:spcPts val="600"/>
              </a:spcAft>
            </a:pPr>
            <a:r>
              <a:rPr lang="en-US" b="1" dirty="0" smtClean="0">
                <a:ea typeface="Verdana" pitchFamily="34" charset="0"/>
                <a:cs typeface="Verdana" pitchFamily="34" charset="0"/>
              </a:rPr>
              <a:t>Examples:</a:t>
            </a:r>
          </a:p>
          <a:p>
            <a:pPr marL="285750" lvl="0" indent="-285750">
              <a:spcAft>
                <a:spcPts val="1200"/>
              </a:spcAft>
              <a:buFont typeface="Arial" panose="020B0604020202020204" pitchFamily="34" charset="0"/>
              <a:buChar char="•"/>
            </a:pPr>
            <a:r>
              <a:rPr lang="en-US" sz="1600" dirty="0"/>
              <a:t>A VSO employee authenticates to a VA system through an OP operated by the VSO organization</a:t>
            </a:r>
          </a:p>
          <a:p>
            <a:pPr marL="285750" lvl="0" indent="-285750">
              <a:spcAft>
                <a:spcPts val="1200"/>
              </a:spcAft>
              <a:buFont typeface="Arial" panose="020B0604020202020204" pitchFamily="34" charset="0"/>
              <a:buChar char="•"/>
            </a:pPr>
            <a:r>
              <a:rPr lang="en-US" sz="1600" dirty="0"/>
              <a:t>A specialist authenticates to a VA system through an OP operated by the external health care provider organization in order to view the EHR of a referred patient</a:t>
            </a:r>
          </a:p>
          <a:p>
            <a:pPr marL="285750" lvl="0" indent="-285750">
              <a:spcAft>
                <a:spcPts val="1200"/>
              </a:spcAft>
              <a:buFont typeface="Arial" panose="020B0604020202020204" pitchFamily="34" charset="0"/>
              <a:buChar char="•"/>
            </a:pPr>
            <a:r>
              <a:rPr lang="en-US" sz="1600" dirty="0"/>
              <a:t>A pharmacy employee authenticates to a VA system through an OP operated by the pharmacy to upload veteran immunization records</a:t>
            </a:r>
          </a:p>
          <a:p>
            <a:pPr marL="285750" lvl="0" indent="-285750">
              <a:buFont typeface="Arial" panose="020B0604020202020204" pitchFamily="34" charset="0"/>
              <a:buChar char="•"/>
            </a:pPr>
            <a:r>
              <a:rPr lang="en-US" sz="1600" dirty="0"/>
              <a:t>Veterans authenticate through the OP of their choice as an alternative to DS Logon</a:t>
            </a:r>
          </a:p>
        </p:txBody>
      </p:sp>
    </p:spTree>
    <p:extLst>
      <p:ext uri="{BB962C8B-B14F-4D97-AF65-F5344CB8AC3E}">
        <p14:creationId xmlns:p14="http://schemas.microsoft.com/office/powerpoint/2010/main" val="246329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reTheme1">
  <a:themeElements>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2c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2c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2c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2c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2c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2c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2c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2c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2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3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4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5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6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7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trebreifing_2_2_09">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CKS-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CKS-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K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KS-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KS-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K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K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K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CKS-Template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8_A">
  <a:themeElements>
    <a:clrScheme name="PEO Integration">
      <a:dk1>
        <a:sysClr val="windowText" lastClr="000000"/>
      </a:dk1>
      <a:lt1>
        <a:sysClr val="window" lastClr="FFFFFF"/>
      </a:lt1>
      <a:dk2>
        <a:srgbClr val="323C32"/>
      </a:dk2>
      <a:lt2>
        <a:srgbClr val="CCC2BA"/>
      </a:lt2>
      <a:accent1>
        <a:srgbClr val="C1B5A3"/>
      </a:accent1>
      <a:accent2>
        <a:srgbClr val="323C32"/>
      </a:accent2>
      <a:accent3>
        <a:srgbClr val="727365"/>
      </a:accent3>
      <a:accent4>
        <a:srgbClr val="FFD530"/>
      </a:accent4>
      <a:accent5>
        <a:srgbClr val="0000BF"/>
      </a:accent5>
      <a:accent6>
        <a:srgbClr val="26262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1_mitrebreifing_2_2_09">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CKS-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CKS-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K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KS-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KS-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K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K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K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CKS-Template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mitrebriefing_2012">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rmy g35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845BA2D981F484469FFD6E274D06F04F" ma:contentTypeVersion="17" ma:contentTypeDescription="Materials and documents that contain MITRE authored content and other content directly attributable to MITRE and its work" ma:contentTypeScope="" ma:versionID="af5d63251ced409758554c298aa2d726">
  <xsd:schema xmlns:xsd="http://www.w3.org/2001/XMLSchema" xmlns:xs="http://www.w3.org/2001/XMLSchema" xmlns:p="http://schemas.microsoft.com/office/2006/metadata/properties" xmlns:ns2="312d9366-1804-4ffc-9b98-37e99f25f25f" xmlns:ns3="2719b2a3-7c84-4b86-a2d6-20e2a41009ea" targetNamespace="http://schemas.microsoft.com/office/2006/metadata/properties" ma:root="true" ma:fieldsID="7ccc5b252e7c5c084a4d0024fd5569db" ns2:_="" ns3:_="">
    <xsd:import namespace="312d9366-1804-4ffc-9b98-37e99f25f25f"/>
    <xsd:import namespace="2719b2a3-7c84-4b86-a2d6-20e2a41009ea"/>
    <xsd:element name="properties">
      <xsd:complexType>
        <xsd:sequence>
          <xsd:element name="documentManagement">
            <xsd:complexType>
              <xsd:all>
                <xsd:element ref="ns2:ASD_x0020_Prioirity_x0020_Work" minOccurs="0"/>
                <xsd:element ref="ns2:Status" minOccurs="0"/>
                <xsd:element ref="ns3:TaxKeywordTaxHTField" minOccurs="0"/>
                <xsd:element ref="ns3:TaxCatchAll" minOccurs="0"/>
                <xsd:element ref="ns2:Deliverable" minOccurs="0"/>
                <xsd:element ref="ns2:Outcome" minOccurs="0"/>
                <xsd:element ref="ns2:Reach"/>
                <xsd:element ref="ns2:Foc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2d9366-1804-4ffc-9b98-37e99f25f25f" elementFormDefault="qualified">
    <xsd:import namespace="http://schemas.microsoft.com/office/2006/documentManagement/types"/>
    <xsd:import namespace="http://schemas.microsoft.com/office/infopath/2007/PartnerControls"/>
    <xsd:element name="ASD_x0020_Prioirity_x0020_Work" ma:index="8" nillable="true" ma:displayName="ASD Prioirity Work" ma:list="{9246730b-fe36-410a-b933-814c1640d994}" ma:internalName="ASD_x0020_Prioirity_x0020_Work" ma:showField="Title">
      <xsd:simpleType>
        <xsd:restriction base="dms:Lookup"/>
      </xsd:simpleType>
    </xsd:element>
    <xsd:element name="Status" ma:index="9" nillable="true" ma:displayName="Status" ma:default="_TBD" ma:format="RadioButtons" ma:internalName="Status">
      <xsd:simpleType>
        <xsd:restriction base="dms:Choice">
          <xsd:enumeration value="Draft"/>
          <xsd:enumeration value="Final"/>
          <xsd:enumeration value="Reference"/>
          <xsd:enumeration value="_TBD"/>
        </xsd:restriction>
      </xsd:simpleType>
    </xsd:element>
    <xsd:element name="Deliverable" ma:index="13" nillable="true" ma:displayName="Deliverable" ma:default="_TBD" ma:format="RadioButtons" ma:internalName="Deliverable">
      <xsd:simpleType>
        <xsd:restriction base="dms:Choice">
          <xsd:enumeration value="Formal"/>
          <xsd:enumeration value="Informal"/>
          <xsd:enumeration value="No"/>
          <xsd:enumeration value="_TBD"/>
        </xsd:restriction>
      </xsd:simpleType>
    </xsd:element>
    <xsd:element name="Outcome" ma:index="14" nillable="true" ma:displayName="Outcome" ma:default="_TBD" ma:format="RadioButtons" ma:internalName="Outcome">
      <xsd:simpleType>
        <xsd:restriction base="dms:Choice">
          <xsd:enumeration value="Transform"/>
          <xsd:enumeration value="Govern"/>
          <xsd:enumeration value="Evolve"/>
          <xsd:enumeration value="Use the EA"/>
          <xsd:enumeration value="Integrate and SE"/>
          <xsd:enumeration value="_TBD"/>
        </xsd:restriction>
      </xsd:simpleType>
    </xsd:element>
    <xsd:element name="Reach" ma:index="15" ma:displayName="Reach" ma:default="Routine" ma:format="RadioButtons" ma:internalName="Reach">
      <xsd:simpleType>
        <xsd:restriction base="dms:Choice">
          <xsd:enumeration value="Routine"/>
          <xsd:enumeration value="Key"/>
          <xsd:enumeration value="Level 1"/>
          <xsd:enumeration value="Level 2"/>
          <xsd:enumeration value="Other"/>
          <xsd:enumeration value="_TBD"/>
        </xsd:restriction>
      </xsd:simpleType>
    </xsd:element>
    <xsd:element name="Focus" ma:index="16" nillable="true" ma:displayName="Focus" ma:default="_TBD" ma:format="Dropdown" ma:internalName="Focus">
      <xsd:simpleType>
        <xsd:restriction base="dms:Choice">
          <xsd:enumeration value="Business Architecture"/>
          <xsd:enumeration value="Core Segment"/>
          <xsd:enumeration value="NCA Segment"/>
          <xsd:enumeration value="VBA Segment"/>
          <xsd:enumeration value="VHA Segment"/>
          <xsd:enumeration value="Data Architecture"/>
          <xsd:enumeration value="CDI Solution"/>
          <xsd:enumeration value="Infrastructure Arch"/>
          <xsd:enumeration value="Mobile Architecture"/>
          <xsd:enumeration value="Platform Architecture"/>
          <xsd:enumeration value="Application Architecture"/>
          <xsd:enumeration value="Security Architecture"/>
          <xsd:enumeration value="Network Architecture"/>
          <xsd:enumeration value="Integration and SE"/>
          <xsd:enumeration value="Enterprise Shared Svc"/>
          <xsd:enumeration value="iEHR"/>
          <xsd:enumeration value="VistA"/>
          <xsd:enumeration value="Strategry/Transformation"/>
          <xsd:enumeration value="Program Mgmt"/>
          <xsd:enumeration value="_TBD"/>
        </xsd:restriction>
      </xsd:simpleType>
    </xsd:element>
  </xsd:schema>
  <xsd:schema xmlns:xsd="http://www.w3.org/2001/XMLSchema" xmlns:xs="http://www.w3.org/2001/XMLSchema" xmlns:dms="http://schemas.microsoft.com/office/2006/documentManagement/types" xmlns:pc="http://schemas.microsoft.com/office/infopath/2007/PartnerControls" targetNamespace="2719b2a3-7c84-4b86-a2d6-20e2a41009ea"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cb25115e-418a-4e09-b9e2-53697a092750"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b450c7f4-15b8-4545-898e-8653255bb84f}" ma:internalName="TaxCatchAll" ma:showField="CatchAllData" ma:web="2719b2a3-7c84-4b86-a2d6-20e2a41009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Reach xmlns="312d9366-1804-4ffc-9b98-37e99f25f25f">Key</Reach>
    <ASD_x0020_Prioirity_x0020_Work xmlns="312d9366-1804-4ffc-9b98-37e99f25f25f" xsi:nil="true"/>
    <Focus xmlns="312d9366-1804-4ffc-9b98-37e99f25f25f">_TBD</Focus>
    <TaxCatchAll xmlns="2719b2a3-7c84-4b86-a2d6-20e2a41009ea"/>
    <Outcome xmlns="312d9366-1804-4ffc-9b98-37e99f25f25f">_TBD</Outcome>
    <Status xmlns="312d9366-1804-4ffc-9b98-37e99f25f25f">_TBD</Status>
    <TaxKeywordTaxHTField xmlns="2719b2a3-7c84-4b86-a2d6-20e2a41009ea">
      <Terms xmlns="http://schemas.microsoft.com/office/infopath/2007/PartnerControls"/>
    </TaxKeywordTaxHTField>
    <Deliverable xmlns="312d9366-1804-4ffc-9b98-37e99f25f25f">_TBD</Deliverable>
  </documentManagement>
</p:properties>
</file>

<file path=customXml/itemProps1.xml><?xml version="1.0" encoding="utf-8"?>
<ds:datastoreItem xmlns:ds="http://schemas.openxmlformats.org/officeDocument/2006/customXml" ds:itemID="{4E7D36C0-62DB-4092-AD98-99CA4C85C102}">
  <ds:schemaRefs>
    <ds:schemaRef ds:uri="http://schemas.microsoft.com/office/2006/metadata/customXsn"/>
  </ds:schemaRefs>
</ds:datastoreItem>
</file>

<file path=customXml/itemProps2.xml><?xml version="1.0" encoding="utf-8"?>
<ds:datastoreItem xmlns:ds="http://schemas.openxmlformats.org/officeDocument/2006/customXml" ds:itemID="{B60F3AF9-60BC-4C11-AB0E-90922340CA7E}">
  <ds:schemaRefs>
    <ds:schemaRef ds:uri="http://schemas.microsoft.com/sharepoint/v3/contenttype/forms"/>
  </ds:schemaRefs>
</ds:datastoreItem>
</file>

<file path=customXml/itemProps3.xml><?xml version="1.0" encoding="utf-8"?>
<ds:datastoreItem xmlns:ds="http://schemas.openxmlformats.org/officeDocument/2006/customXml" ds:itemID="{22DD0947-CABD-4BAA-858D-75D39118F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2d9366-1804-4ffc-9b98-37e99f25f25f"/>
    <ds:schemaRef ds:uri="2719b2a3-7c84-4b86-a2d6-20e2a41009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69DA6CC-5AFD-421A-AB8D-FEC249555093}">
  <ds:schemaRefs>
    <ds:schemaRef ds:uri="2719b2a3-7c84-4b86-a2d6-20e2a41009ea"/>
    <ds:schemaRef ds:uri="http://purl.org/dc/elements/1.1/"/>
    <ds:schemaRef ds:uri="http://schemas.microsoft.com/office/2006/metadata/properties"/>
    <ds:schemaRef ds:uri="http://purl.org/dc/terms/"/>
    <ds:schemaRef ds:uri="312d9366-1804-4ffc-9b98-37e99f25f25f"/>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mitreTheme1</Template>
  <TotalTime>17294</TotalTime>
  <Words>1503</Words>
  <Application>Microsoft Office PowerPoint</Application>
  <PresentationFormat>On-screen Show (4:3)</PresentationFormat>
  <Paragraphs>227</Paragraphs>
  <Slides>17</Slides>
  <Notes>1</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17</vt:i4>
      </vt:variant>
    </vt:vector>
  </HeadingPairs>
  <TitlesOfParts>
    <vt:vector size="50" baseType="lpstr">
      <vt:lpstr>Arial</vt:lpstr>
      <vt:lpstr>Calibri</vt:lpstr>
      <vt:lpstr>Helvetica LT Std</vt:lpstr>
      <vt:lpstr>ITC Officina Serif Book</vt:lpstr>
      <vt:lpstr>Monotype Sorts</vt:lpstr>
      <vt:lpstr>Times New Roman</vt:lpstr>
      <vt:lpstr>Verdana</vt:lpstr>
      <vt:lpstr>Wingdings</vt:lpstr>
      <vt:lpstr>mitreTheme1</vt:lpstr>
      <vt:lpstr>mitrebreifing_2_2_09</vt:lpstr>
      <vt:lpstr>army g357</vt:lpstr>
      <vt:lpstr>Office Theme</vt:lpstr>
      <vt:lpstr>3_Default Design</vt:lpstr>
      <vt:lpstr>11_Default Design</vt:lpstr>
      <vt:lpstr>Default Design</vt:lpstr>
      <vt:lpstr>2_Office Theme</vt:lpstr>
      <vt:lpstr>4_Office Theme</vt:lpstr>
      <vt:lpstr>7_Office Theme</vt:lpstr>
      <vt:lpstr>1_Default Design</vt:lpstr>
      <vt:lpstr>A</vt:lpstr>
      <vt:lpstr>1_A</vt:lpstr>
      <vt:lpstr>2_A</vt:lpstr>
      <vt:lpstr>3_A</vt:lpstr>
      <vt:lpstr>4_A</vt:lpstr>
      <vt:lpstr>5_A</vt:lpstr>
      <vt:lpstr>6_A</vt:lpstr>
      <vt:lpstr>7_A</vt:lpstr>
      <vt:lpstr>8_A</vt:lpstr>
      <vt:lpstr>6_Office Theme</vt:lpstr>
      <vt:lpstr>8_Office Theme</vt:lpstr>
      <vt:lpstr>9_Office Theme</vt:lpstr>
      <vt:lpstr>1_mitrebreifing_2_2_09</vt:lpstr>
      <vt:lpstr>mitrebriefing_2012</vt:lpstr>
      <vt:lpstr>Secure RESTful Interface Profile Phase 1 Briefing</vt:lpstr>
      <vt:lpstr>Background</vt:lpstr>
      <vt:lpstr>Secure RESTful Interface Profile Scope</vt:lpstr>
      <vt:lpstr>Scope, continued</vt:lpstr>
      <vt:lpstr>Open Security Standards for RESTful Interfaces</vt:lpstr>
      <vt:lpstr>RESTful Security Patterns</vt:lpstr>
      <vt:lpstr>Client Delegation Pattern</vt:lpstr>
      <vt:lpstr>Client Delegation with OAuth 2.0: Authorization Code Flow</vt:lpstr>
      <vt:lpstr>Federation (VA as Relying Party) Pattern</vt:lpstr>
      <vt:lpstr>Federation (VA as Relying Party) Pattern: OpenID Connect 1.0</vt:lpstr>
      <vt:lpstr>OAuth Attack Categories and Countermeasures</vt:lpstr>
      <vt:lpstr>Profiling Security Standards – Examples from the OAuth 2.0 Profile</vt:lpstr>
      <vt:lpstr>Next Steps</vt:lpstr>
      <vt:lpstr>Potential Future Work</vt:lpstr>
      <vt:lpstr>Backup Slides</vt:lpstr>
      <vt:lpstr>Approach</vt:lpstr>
      <vt:lpstr>Secure RESTful Interface Profile Work Products</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Shottes Jr., John J.</dc:creator>
  <cp:lastModifiedBy>Russell, Mark L</cp:lastModifiedBy>
  <cp:revision>614</cp:revision>
  <cp:lastPrinted>2014-03-13T15:39:35Z</cp:lastPrinted>
  <dcterms:created xsi:type="dcterms:W3CDTF">2012-10-19T16:25:42Z</dcterms:created>
  <dcterms:modified xsi:type="dcterms:W3CDTF">2014-07-30T01:33:36Z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0x010100823A99C636F7423283FB0D200866C61300845BA2D981F484469FFD6E274D06F04F</vt:lpwstr>
  </property>
  <property fmtid="{D5CDD505-2E9C-101B-9397-08002B2CF9AE}" pid="4" name="TaxKeyword">
    <vt:lpwstr/>
  </property>
</Properties>
</file>