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52" r:id="rId2"/>
  </p:sldMasterIdLst>
  <p:sldIdLst>
    <p:sldId id="256" r:id="rId3"/>
    <p:sldId id="257" r:id="rId4"/>
    <p:sldId id="267" r:id="rId5"/>
    <p:sldId id="268" r:id="rId6"/>
    <p:sldId id="258" r:id="rId7"/>
    <p:sldId id="262" r:id="rId8"/>
    <p:sldId id="259" r:id="rId9"/>
    <p:sldId id="260" r:id="rId10"/>
    <p:sldId id="271" r:id="rId11"/>
    <p:sldId id="270" r:id="rId12"/>
    <p:sldId id="265" r:id="rId13"/>
    <p:sldId id="264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3" r:id="rId22"/>
    <p:sldId id="261" r:id="rId23"/>
    <p:sldId id="266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12:12:5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3836 1417 3664 0 0,'-454'-45'1784'0'0,"181"1"-1051"0"0,-53-9-733 0 0,-41-12-448 0 0,-41-8 264 0 0,32-2 368 0 0,31-1-16 0 0,41-1 548 0 0,46 1-184 0 0,48-3-284 0 0,41-2 40 0 0,31-1-288 0 0,38-6-12 0 0,27-5-348 0 0,39-7-460 0 0,34-7-457 0 0,25-7-615 0 0,22 25-1380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12:12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4260 0 0,'126'105'0'0'0,"6"24"-1616"0"0,-7 29 12 0 0,-25 19 676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03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2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1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3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45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5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5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0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216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59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253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8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2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0.png"/><Relationship Id="rId5" Type="http://schemas.openxmlformats.org/officeDocument/2006/relationships/customXml" Target="../ink/ink2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E148EB-A508-423A-914F-821E042A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4758611"/>
            <a:ext cx="8508893" cy="1024415"/>
          </a:xfrm>
        </p:spPr>
        <p:txBody>
          <a:bodyPr>
            <a:normAutofit/>
          </a:bodyPr>
          <a:lstStyle/>
          <a:p>
            <a:r>
              <a:rPr lang="en-GB"/>
              <a:t>GIT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41725-674C-4AF3-87C4-E8031A914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904" y="5689669"/>
            <a:ext cx="9291284" cy="10244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Ali Khorsandfard (English)</a:t>
            </a:r>
          </a:p>
          <a:p>
            <a:r>
              <a:rPr lang="en-GB" dirty="0">
                <a:solidFill>
                  <a:srgbClr val="FFFFFF"/>
                </a:solidFill>
              </a:rPr>
              <a:t>15.04.2023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59CDC56-04C7-437C-A572-9EB39305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099473"/>
            <a:ext cx="2483779" cy="542197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795BEC1-50E0-4C27-8509-DEE29F65E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 r="1" b="1"/>
          <a:stretch/>
        </p:blipFill>
        <p:spPr>
          <a:xfrm>
            <a:off x="3448978" y="1862189"/>
            <a:ext cx="2483778" cy="1016765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8EDD20C9-C0DD-4AB3-A011-DEC1372EE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89" y="1979376"/>
            <a:ext cx="2483778" cy="78239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D3E0D01-0D84-44A0-9800-DD9C8DC0A3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r="-1" b="20484"/>
          <a:stretch/>
        </p:blipFill>
        <p:spPr>
          <a:xfrm>
            <a:off x="9059999" y="1943071"/>
            <a:ext cx="2483777" cy="8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1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8D6F-88DB-0EA7-B0E6-D6BFCEFC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6008"/>
          </a:xfrm>
        </p:spPr>
        <p:txBody>
          <a:bodyPr/>
          <a:lstStyle/>
          <a:p>
            <a:r>
              <a:rPr lang="en-GB" dirty="0"/>
              <a:t>How git works </a:t>
            </a:r>
            <a:r>
              <a:rPr lang="en-GB" dirty="0">
                <a:highlight>
                  <a:srgbClr val="FFFF00"/>
                </a:highlight>
              </a:rPr>
              <a:t>locally</a:t>
            </a:r>
            <a:r>
              <a:rPr lang="en-GB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7516-03E9-C8F0-D25A-032C2C4D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508761"/>
            <a:ext cx="9299448" cy="4532602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GB" dirty="0"/>
              <a:t>After </a:t>
            </a:r>
            <a:r>
              <a:rPr lang="en-GB" dirty="0">
                <a:highlight>
                  <a:srgbClr val="FFFF00"/>
                </a:highlight>
              </a:rPr>
              <a:t>git init </a:t>
            </a:r>
            <a:r>
              <a:rPr lang="en-GB" dirty="0"/>
              <a:t>, git create empty database system in directory .git</a:t>
            </a:r>
          </a:p>
          <a:p>
            <a:pPr algn="just">
              <a:buFont typeface="+mj-lt"/>
              <a:buAutoNum type="arabicPeriod"/>
            </a:pPr>
            <a:r>
              <a:rPr lang="en-GB" dirty="0"/>
              <a:t>Then , git automatically start searching in all existed files and directories as same level and lower level in .git folder (all sister folders) and their subfolders.</a:t>
            </a:r>
          </a:p>
          <a:p>
            <a:pPr algn="just">
              <a:buFont typeface="+mj-lt"/>
              <a:buAutoNum type="arabicPeriod"/>
            </a:pPr>
            <a:r>
              <a:rPr lang="en-GB" dirty="0"/>
              <a:t>Git make a list of all files and their information like last modified, size and of course file name. </a:t>
            </a:r>
          </a:p>
          <a:p>
            <a:pPr algn="just">
              <a:buFont typeface="+mj-lt"/>
              <a:buAutoNum type="arabicPeriod"/>
            </a:pPr>
            <a:r>
              <a:rPr lang="en-GB" dirty="0"/>
              <a:t>If git cannot find any file in his database, it will save the information on the system RAM. This file type that they are not indexed in git database called </a:t>
            </a:r>
            <a:r>
              <a:rPr lang="en-GB" dirty="0">
                <a:solidFill>
                  <a:srgbClr val="FF0000"/>
                </a:solidFill>
              </a:rPr>
              <a:t>untracked</a:t>
            </a:r>
            <a:r>
              <a:rPr lang="en-GB" dirty="0"/>
              <a:t> files.</a:t>
            </a:r>
          </a:p>
          <a:p>
            <a:pPr algn="just">
              <a:buFont typeface="+mj-lt"/>
              <a:buAutoNum type="arabicPeriod"/>
            </a:pPr>
            <a:r>
              <a:rPr lang="en-GB" dirty="0"/>
              <a:t>With command git status, we simply see the list of untracked files.</a:t>
            </a:r>
          </a:p>
          <a:p>
            <a:pPr algn="just">
              <a:buFont typeface="+mj-lt"/>
              <a:buAutoNum type="arabicPeriod"/>
            </a:pPr>
            <a:r>
              <a:rPr lang="en-GB" dirty="0"/>
              <a:t>With </a:t>
            </a:r>
            <a:r>
              <a:rPr lang="en-GB" dirty="0">
                <a:highlight>
                  <a:srgbClr val="FFFF00"/>
                </a:highlight>
              </a:rPr>
              <a:t>git add . </a:t>
            </a:r>
            <a:r>
              <a:rPr lang="en-GB" dirty="0"/>
              <a:t> Command, git will save all basic file information like name, last modified date in one table of its database. Then we called them Tracked (Staged ) files.</a:t>
            </a:r>
          </a:p>
          <a:p>
            <a:pPr algn="just">
              <a:buFont typeface="+mj-lt"/>
              <a:buAutoNum type="arabicPeriod"/>
            </a:pPr>
            <a:r>
              <a:rPr lang="en-GB" dirty="0"/>
              <a:t>With </a:t>
            </a:r>
            <a:r>
              <a:rPr lang="en-GB" dirty="0">
                <a:highlight>
                  <a:srgbClr val="FFFF00"/>
                </a:highlight>
              </a:rPr>
              <a:t>git commit –m “some commit message” </a:t>
            </a:r>
            <a:r>
              <a:rPr lang="en-GB" dirty="0"/>
              <a:t> command, we will insert all information for each tracked files into database and from now we can track and changes happened in those files.  </a:t>
            </a:r>
          </a:p>
        </p:txBody>
      </p:sp>
    </p:spTree>
    <p:extLst>
      <p:ext uri="{BB962C8B-B14F-4D97-AF65-F5344CB8AC3E}">
        <p14:creationId xmlns:p14="http://schemas.microsoft.com/office/powerpoint/2010/main" val="151821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8D6F-88DB-0EA7-B0E6-D6BFCEFC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folder .git?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7516-03E9-C8F0-D25A-032C2C4D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Git follows every single change </a:t>
            </a:r>
            <a:r>
              <a:rPr lang="en-GB" dirty="0"/>
              <a:t>in whole directory and sub directory that it initialized with command “</a:t>
            </a:r>
            <a:r>
              <a:rPr lang="en-GB" dirty="0">
                <a:highlight>
                  <a:srgbClr val="FFFF00"/>
                </a:highlight>
              </a:rPr>
              <a:t>git init</a:t>
            </a:r>
            <a:r>
              <a:rPr lang="en-GB" dirty="0"/>
              <a:t>”.</a:t>
            </a:r>
          </a:p>
          <a:p>
            <a:r>
              <a:rPr lang="en-GB" dirty="0"/>
              <a:t>In reality, git init commands create new empty database in folder .git</a:t>
            </a:r>
          </a:p>
          <a:p>
            <a:r>
              <a:rPr lang="en-GB" dirty="0"/>
              <a:t>For tracking any change in file it need a database. </a:t>
            </a:r>
          </a:p>
          <a:p>
            <a:r>
              <a:rPr lang="en-GB" dirty="0"/>
              <a:t>.git folder , is database and everything git need for this purpose.</a:t>
            </a:r>
          </a:p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Never Ever touch or delete this folder</a:t>
            </a:r>
          </a:p>
        </p:txBody>
      </p:sp>
    </p:spTree>
    <p:extLst>
      <p:ext uri="{BB962C8B-B14F-4D97-AF65-F5344CB8AC3E}">
        <p14:creationId xmlns:p14="http://schemas.microsoft.com/office/powerpoint/2010/main" val="245245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73DD5-5118-401C-A575-CC19C36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git status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F941-182F-4C33-8628-1E9E18AC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Type git status in CMD.</a:t>
            </a:r>
          </a:p>
          <a:p>
            <a:r>
              <a:rPr lang="en-GB" dirty="0">
                <a:solidFill>
                  <a:schemeClr val="bg1"/>
                </a:solidFill>
              </a:rPr>
              <a:t>Please pay attention to 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On branch master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9E957-DECF-4B26-83B5-5DC2486B7B9E}"/>
              </a:ext>
            </a:extLst>
          </p:cNvPr>
          <p:cNvSpPr/>
          <p:nvPr/>
        </p:nvSpPr>
        <p:spPr>
          <a:xfrm>
            <a:off x="9537567" y="1733458"/>
            <a:ext cx="1243679" cy="3281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190860-5AE9-08BF-A035-054A5F1B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36" y="799252"/>
            <a:ext cx="7354326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30EC8D-BD48-9B18-BFDF-3BF04FCE8CAD}"/>
              </a:ext>
            </a:extLst>
          </p:cNvPr>
          <p:cNvSpPr/>
          <p:nvPr/>
        </p:nvSpPr>
        <p:spPr>
          <a:xfrm>
            <a:off x="2110597" y="448573"/>
            <a:ext cx="3131388" cy="2920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.git Ordner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81BA1B2-773E-9F57-6C3B-24B68EF0502A}"/>
              </a:ext>
            </a:extLst>
          </p:cNvPr>
          <p:cNvSpPr/>
          <p:nvPr/>
        </p:nvSpPr>
        <p:spPr>
          <a:xfrm>
            <a:off x="3170078" y="1310692"/>
            <a:ext cx="1677968" cy="185520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Git Datenbank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AD9A8-DE41-9E81-79AD-66DC02C44BA9}"/>
              </a:ext>
            </a:extLst>
          </p:cNvPr>
          <p:cNvSpPr/>
          <p:nvPr/>
        </p:nvSpPr>
        <p:spPr>
          <a:xfrm>
            <a:off x="2415593" y="3307404"/>
            <a:ext cx="1684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Lokal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040099A-F852-8786-3C07-749E730A2491}"/>
              </a:ext>
            </a:extLst>
          </p:cNvPr>
          <p:cNvSpPr/>
          <p:nvPr/>
        </p:nvSpPr>
        <p:spPr>
          <a:xfrm>
            <a:off x="4636795" y="4147956"/>
            <a:ext cx="370936" cy="448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87BC0-509B-7C58-2AAB-E227BF00F629}"/>
              </a:ext>
            </a:extLst>
          </p:cNvPr>
          <p:cNvSpPr/>
          <p:nvPr/>
        </p:nvSpPr>
        <p:spPr>
          <a:xfrm>
            <a:off x="4656032" y="4504298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51340317-C979-E7F0-DF5C-51E84D52B4E0}"/>
              </a:ext>
            </a:extLst>
          </p:cNvPr>
          <p:cNvSpPr/>
          <p:nvPr/>
        </p:nvSpPr>
        <p:spPr>
          <a:xfrm>
            <a:off x="6418053" y="1811962"/>
            <a:ext cx="1423358" cy="7069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0DD9670B-8BAC-87D3-6093-F4790C7A93DE}"/>
              </a:ext>
            </a:extLst>
          </p:cNvPr>
          <p:cNvSpPr/>
          <p:nvPr/>
        </p:nvSpPr>
        <p:spPr>
          <a:xfrm flipV="1">
            <a:off x="6418053" y="983857"/>
            <a:ext cx="1423358" cy="6536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1879-3AE5-2767-A9D4-08F337D43548}"/>
              </a:ext>
            </a:extLst>
          </p:cNvPr>
          <p:cNvSpPr/>
          <p:nvPr/>
        </p:nvSpPr>
        <p:spPr>
          <a:xfrm>
            <a:off x="6557800" y="2057248"/>
            <a:ext cx="57187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Git status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frank </a:t>
            </a:r>
            <a:r>
              <a:rPr lang="en-US" sz="54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ist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54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nicht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in git 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713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30EC8D-BD48-9B18-BFDF-3BF04FCE8CAD}"/>
              </a:ext>
            </a:extLst>
          </p:cNvPr>
          <p:cNvSpPr/>
          <p:nvPr/>
        </p:nvSpPr>
        <p:spPr>
          <a:xfrm>
            <a:off x="2110597" y="448573"/>
            <a:ext cx="3131388" cy="2920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.git Ordner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81BA1B2-773E-9F57-6C3B-24B68EF0502A}"/>
              </a:ext>
            </a:extLst>
          </p:cNvPr>
          <p:cNvSpPr/>
          <p:nvPr/>
        </p:nvSpPr>
        <p:spPr>
          <a:xfrm>
            <a:off x="3170078" y="1310692"/>
            <a:ext cx="1677968" cy="185520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Git Datenbank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AD9A8-DE41-9E81-79AD-66DC02C44BA9}"/>
              </a:ext>
            </a:extLst>
          </p:cNvPr>
          <p:cNvSpPr/>
          <p:nvPr/>
        </p:nvSpPr>
        <p:spPr>
          <a:xfrm>
            <a:off x="2415593" y="3307404"/>
            <a:ext cx="1684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Lokal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040099A-F852-8786-3C07-749E730A2491}"/>
              </a:ext>
            </a:extLst>
          </p:cNvPr>
          <p:cNvSpPr/>
          <p:nvPr/>
        </p:nvSpPr>
        <p:spPr>
          <a:xfrm>
            <a:off x="4636795" y="4147956"/>
            <a:ext cx="370936" cy="448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87BC0-509B-7C58-2AAB-E227BF00F629}"/>
              </a:ext>
            </a:extLst>
          </p:cNvPr>
          <p:cNvSpPr/>
          <p:nvPr/>
        </p:nvSpPr>
        <p:spPr>
          <a:xfrm>
            <a:off x="4656032" y="4504298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1879-3AE5-2767-A9D4-08F337D43548}"/>
              </a:ext>
            </a:extLst>
          </p:cNvPr>
          <p:cNvSpPr/>
          <p:nvPr/>
        </p:nvSpPr>
        <p:spPr>
          <a:xfrm>
            <a:off x="5464715" y="668633"/>
            <a:ext cx="59381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Git add .</a:t>
            </a:r>
          </a:p>
          <a:p>
            <a:pPr algn="ctr"/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frank information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aber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nicht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inhalt</a:t>
            </a:r>
            <a:endParaRPr lang="en-US" sz="3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 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E3F25-F796-DD36-F462-27BFB6ECE8A6}"/>
              </a:ext>
            </a:extLst>
          </p:cNvPr>
          <p:cNvSpPr/>
          <p:nvPr/>
        </p:nvSpPr>
        <p:spPr>
          <a:xfrm>
            <a:off x="3338715" y="2436736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</p:spTree>
    <p:extLst>
      <p:ext uri="{BB962C8B-B14F-4D97-AF65-F5344CB8AC3E}">
        <p14:creationId xmlns:p14="http://schemas.microsoft.com/office/powerpoint/2010/main" val="223445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30EC8D-BD48-9B18-BFDF-3BF04FCE8CAD}"/>
              </a:ext>
            </a:extLst>
          </p:cNvPr>
          <p:cNvSpPr/>
          <p:nvPr/>
        </p:nvSpPr>
        <p:spPr>
          <a:xfrm>
            <a:off x="2110597" y="448573"/>
            <a:ext cx="3131388" cy="2920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.git Ordner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81BA1B2-773E-9F57-6C3B-24B68EF0502A}"/>
              </a:ext>
            </a:extLst>
          </p:cNvPr>
          <p:cNvSpPr/>
          <p:nvPr/>
        </p:nvSpPr>
        <p:spPr>
          <a:xfrm>
            <a:off x="3226075" y="1396975"/>
            <a:ext cx="1677968" cy="185520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Git Datenbank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AD9A8-DE41-9E81-79AD-66DC02C44BA9}"/>
              </a:ext>
            </a:extLst>
          </p:cNvPr>
          <p:cNvSpPr/>
          <p:nvPr/>
        </p:nvSpPr>
        <p:spPr>
          <a:xfrm>
            <a:off x="2415593" y="3307404"/>
            <a:ext cx="1684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Lokal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040099A-F852-8786-3C07-749E730A2491}"/>
              </a:ext>
            </a:extLst>
          </p:cNvPr>
          <p:cNvSpPr/>
          <p:nvPr/>
        </p:nvSpPr>
        <p:spPr>
          <a:xfrm>
            <a:off x="4636795" y="4147956"/>
            <a:ext cx="370936" cy="448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87BC0-509B-7C58-2AAB-E227BF00F629}"/>
              </a:ext>
            </a:extLst>
          </p:cNvPr>
          <p:cNvSpPr/>
          <p:nvPr/>
        </p:nvSpPr>
        <p:spPr>
          <a:xfrm>
            <a:off x="4656032" y="4504298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1879-3AE5-2767-A9D4-08F337D43548}"/>
              </a:ext>
            </a:extLst>
          </p:cNvPr>
          <p:cNvSpPr/>
          <p:nvPr/>
        </p:nvSpPr>
        <p:spPr>
          <a:xfrm>
            <a:off x="5241985" y="631908"/>
            <a:ext cx="68947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Git commit –m frank.html “frank page”</a:t>
            </a:r>
          </a:p>
          <a:p>
            <a:pPr algn="ctr"/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frank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inhalt</a:t>
            </a:r>
            <a:endParaRPr lang="en-US" sz="3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 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E3F25-F796-DD36-F462-27BFB6ECE8A6}"/>
              </a:ext>
            </a:extLst>
          </p:cNvPr>
          <p:cNvSpPr/>
          <p:nvPr/>
        </p:nvSpPr>
        <p:spPr>
          <a:xfrm>
            <a:off x="3338715" y="2436736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F6B52A0-3D84-CD5D-B9E0-02EC25D516ED}"/>
              </a:ext>
            </a:extLst>
          </p:cNvPr>
          <p:cNvSpPr/>
          <p:nvPr/>
        </p:nvSpPr>
        <p:spPr>
          <a:xfrm>
            <a:off x="3040607" y="2723369"/>
            <a:ext cx="370936" cy="448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A5BF1-E732-5B2B-C4B2-9BA40E4ED280}"/>
              </a:ext>
            </a:extLst>
          </p:cNvPr>
          <p:cNvSpPr txBox="1"/>
          <p:nvPr/>
        </p:nvSpPr>
        <p:spPr>
          <a:xfrm>
            <a:off x="3339324" y="2846034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Frank </a:t>
            </a:r>
            <a:r>
              <a:rPr lang="de-DE" dirty="0" err="1"/>
              <a:t>page</a:t>
            </a:r>
            <a:r>
              <a:rPr lang="de-DE" dirty="0"/>
              <a:t> +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5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30EC8D-BD48-9B18-BFDF-3BF04FCE8CAD}"/>
              </a:ext>
            </a:extLst>
          </p:cNvPr>
          <p:cNvSpPr/>
          <p:nvPr/>
        </p:nvSpPr>
        <p:spPr>
          <a:xfrm>
            <a:off x="2110597" y="448573"/>
            <a:ext cx="3131388" cy="2920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.git Ordner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81BA1B2-773E-9F57-6C3B-24B68EF0502A}"/>
              </a:ext>
            </a:extLst>
          </p:cNvPr>
          <p:cNvSpPr/>
          <p:nvPr/>
        </p:nvSpPr>
        <p:spPr>
          <a:xfrm>
            <a:off x="3226075" y="1396975"/>
            <a:ext cx="1677968" cy="185520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Git Datenbank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AD9A8-DE41-9E81-79AD-66DC02C44BA9}"/>
              </a:ext>
            </a:extLst>
          </p:cNvPr>
          <p:cNvSpPr/>
          <p:nvPr/>
        </p:nvSpPr>
        <p:spPr>
          <a:xfrm>
            <a:off x="2415593" y="3307404"/>
            <a:ext cx="1684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Lokal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87BC0-509B-7C58-2AAB-E227BF00F629}"/>
              </a:ext>
            </a:extLst>
          </p:cNvPr>
          <p:cNvSpPr/>
          <p:nvPr/>
        </p:nvSpPr>
        <p:spPr>
          <a:xfrm>
            <a:off x="4656032" y="4504298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1879-3AE5-2767-A9D4-08F337D43548}"/>
              </a:ext>
            </a:extLst>
          </p:cNvPr>
          <p:cNvSpPr/>
          <p:nvPr/>
        </p:nvSpPr>
        <p:spPr>
          <a:xfrm>
            <a:off x="7075249" y="631908"/>
            <a:ext cx="32281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git status</a:t>
            </a:r>
          </a:p>
          <a:p>
            <a:pPr algn="ctr"/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Frank is changed!!</a:t>
            </a:r>
          </a:p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Fra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nk is updated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E3F25-F796-DD36-F462-27BFB6ECE8A6}"/>
              </a:ext>
            </a:extLst>
          </p:cNvPr>
          <p:cNvSpPr/>
          <p:nvPr/>
        </p:nvSpPr>
        <p:spPr>
          <a:xfrm>
            <a:off x="3338715" y="2436736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F6B52A0-3D84-CD5D-B9E0-02EC25D516ED}"/>
              </a:ext>
            </a:extLst>
          </p:cNvPr>
          <p:cNvSpPr/>
          <p:nvPr/>
        </p:nvSpPr>
        <p:spPr>
          <a:xfrm>
            <a:off x="3040607" y="2723369"/>
            <a:ext cx="370936" cy="448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A5BF1-E732-5B2B-C4B2-9BA40E4ED280}"/>
              </a:ext>
            </a:extLst>
          </p:cNvPr>
          <p:cNvSpPr txBox="1"/>
          <p:nvPr/>
        </p:nvSpPr>
        <p:spPr>
          <a:xfrm>
            <a:off x="3339324" y="2846034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Frank </a:t>
            </a:r>
            <a:r>
              <a:rPr lang="de-DE" dirty="0" err="1"/>
              <a:t>page</a:t>
            </a:r>
            <a:r>
              <a:rPr lang="de-DE" dirty="0"/>
              <a:t> +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E843610-1300-F307-419A-784AB6B04727}"/>
              </a:ext>
            </a:extLst>
          </p:cNvPr>
          <p:cNvSpPr/>
          <p:nvPr/>
        </p:nvSpPr>
        <p:spPr>
          <a:xfrm>
            <a:off x="4904043" y="4105689"/>
            <a:ext cx="521972" cy="4616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99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30EC8D-BD48-9B18-BFDF-3BF04FCE8CAD}"/>
              </a:ext>
            </a:extLst>
          </p:cNvPr>
          <p:cNvSpPr/>
          <p:nvPr/>
        </p:nvSpPr>
        <p:spPr>
          <a:xfrm>
            <a:off x="2110597" y="448573"/>
            <a:ext cx="3131388" cy="2920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81BA1B2-773E-9F57-6C3B-24B68EF0502A}"/>
              </a:ext>
            </a:extLst>
          </p:cNvPr>
          <p:cNvSpPr/>
          <p:nvPr/>
        </p:nvSpPr>
        <p:spPr>
          <a:xfrm>
            <a:off x="3752491" y="509188"/>
            <a:ext cx="1412538" cy="10654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Git Datenbank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AD9A8-DE41-9E81-79AD-66DC02C44BA9}"/>
              </a:ext>
            </a:extLst>
          </p:cNvPr>
          <p:cNvSpPr/>
          <p:nvPr/>
        </p:nvSpPr>
        <p:spPr>
          <a:xfrm>
            <a:off x="2415593" y="3307404"/>
            <a:ext cx="1684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Lokal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87BC0-509B-7C58-2AAB-E227BF00F629}"/>
              </a:ext>
            </a:extLst>
          </p:cNvPr>
          <p:cNvSpPr/>
          <p:nvPr/>
        </p:nvSpPr>
        <p:spPr>
          <a:xfrm>
            <a:off x="4656032" y="4504298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1879-3AE5-2767-A9D4-08F337D43548}"/>
              </a:ext>
            </a:extLst>
          </p:cNvPr>
          <p:cNvSpPr/>
          <p:nvPr/>
        </p:nvSpPr>
        <p:spPr>
          <a:xfrm>
            <a:off x="5331188" y="631908"/>
            <a:ext cx="671632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git add .</a:t>
            </a:r>
          </a:p>
          <a:p>
            <a:pPr algn="ctr"/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Git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erstellet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ein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neue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riehe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in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db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abder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Aller </a:t>
            </a:r>
            <a:r>
              <a:rPr lang="en-US" sz="32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inhalt</a:t>
            </a:r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32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ist</a:t>
            </a:r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leer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E3F25-F796-DD36-F462-27BFB6ECE8A6}"/>
              </a:ext>
            </a:extLst>
          </p:cNvPr>
          <p:cNvSpPr/>
          <p:nvPr/>
        </p:nvSpPr>
        <p:spPr>
          <a:xfrm>
            <a:off x="3338715" y="2436736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F6B52A0-3D84-CD5D-B9E0-02EC25D516ED}"/>
              </a:ext>
            </a:extLst>
          </p:cNvPr>
          <p:cNvSpPr/>
          <p:nvPr/>
        </p:nvSpPr>
        <p:spPr>
          <a:xfrm>
            <a:off x="2353416" y="2570330"/>
            <a:ext cx="370936" cy="448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A5BF1-E732-5B2B-C4B2-9BA40E4ED280}"/>
              </a:ext>
            </a:extLst>
          </p:cNvPr>
          <p:cNvSpPr txBox="1"/>
          <p:nvPr/>
        </p:nvSpPr>
        <p:spPr>
          <a:xfrm>
            <a:off x="3339324" y="2846034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Frank </a:t>
            </a:r>
            <a:r>
              <a:rPr lang="de-DE" dirty="0" err="1"/>
              <a:t>page</a:t>
            </a:r>
            <a:r>
              <a:rPr lang="de-DE" dirty="0"/>
              <a:t> +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E843610-1300-F307-419A-784AB6B04727}"/>
              </a:ext>
            </a:extLst>
          </p:cNvPr>
          <p:cNvSpPr/>
          <p:nvPr/>
        </p:nvSpPr>
        <p:spPr>
          <a:xfrm>
            <a:off x="4904043" y="4105689"/>
            <a:ext cx="521972" cy="4616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AAB3407-EF88-A2B6-56BA-A3CEF97D3A3E}"/>
              </a:ext>
            </a:extLst>
          </p:cNvPr>
          <p:cNvGraphicFramePr>
            <a:graphicFrameLocks noGrp="1"/>
          </p:cNvGraphicFramePr>
          <p:nvPr/>
        </p:nvGraphicFramePr>
        <p:xfrm>
          <a:off x="2218903" y="1651632"/>
          <a:ext cx="302308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47">
                  <a:extLst>
                    <a:ext uri="{9D8B030D-6E8A-4147-A177-3AD203B41FA5}">
                      <a16:colId xmlns:a16="http://schemas.microsoft.com/office/drawing/2014/main" val="2632503584"/>
                    </a:ext>
                  </a:extLst>
                </a:gridCol>
                <a:gridCol w="503847">
                  <a:extLst>
                    <a:ext uri="{9D8B030D-6E8A-4147-A177-3AD203B41FA5}">
                      <a16:colId xmlns:a16="http://schemas.microsoft.com/office/drawing/2014/main" val="911999452"/>
                    </a:ext>
                  </a:extLst>
                </a:gridCol>
                <a:gridCol w="2015388">
                  <a:extLst>
                    <a:ext uri="{9D8B030D-6E8A-4147-A177-3AD203B41FA5}">
                      <a16:colId xmlns:a16="http://schemas.microsoft.com/office/drawing/2014/main" val="14577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9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18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6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3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30EC8D-BD48-9B18-BFDF-3BF04FCE8CAD}"/>
              </a:ext>
            </a:extLst>
          </p:cNvPr>
          <p:cNvSpPr/>
          <p:nvPr/>
        </p:nvSpPr>
        <p:spPr>
          <a:xfrm>
            <a:off x="2110597" y="448573"/>
            <a:ext cx="3131388" cy="2920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81BA1B2-773E-9F57-6C3B-24B68EF0502A}"/>
              </a:ext>
            </a:extLst>
          </p:cNvPr>
          <p:cNvSpPr/>
          <p:nvPr/>
        </p:nvSpPr>
        <p:spPr>
          <a:xfrm>
            <a:off x="3752491" y="509188"/>
            <a:ext cx="1412538" cy="10654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Git Datenbank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AD9A8-DE41-9E81-79AD-66DC02C44BA9}"/>
              </a:ext>
            </a:extLst>
          </p:cNvPr>
          <p:cNvSpPr/>
          <p:nvPr/>
        </p:nvSpPr>
        <p:spPr>
          <a:xfrm>
            <a:off x="2415593" y="3307404"/>
            <a:ext cx="1684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Lokal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87BC0-509B-7C58-2AAB-E227BF00F629}"/>
              </a:ext>
            </a:extLst>
          </p:cNvPr>
          <p:cNvSpPr/>
          <p:nvPr/>
        </p:nvSpPr>
        <p:spPr>
          <a:xfrm>
            <a:off x="4656032" y="4504298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1879-3AE5-2767-A9D4-08F337D43548}"/>
              </a:ext>
            </a:extLst>
          </p:cNvPr>
          <p:cNvSpPr/>
          <p:nvPr/>
        </p:nvSpPr>
        <p:spPr>
          <a:xfrm>
            <a:off x="5331188" y="631908"/>
            <a:ext cx="671632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git add commit –m new frank</a:t>
            </a:r>
          </a:p>
          <a:p>
            <a:pPr algn="ctr"/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Git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erstellet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ein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neue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riehe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in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db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abder</a:t>
            </a: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Aller </a:t>
            </a:r>
            <a:r>
              <a:rPr lang="en-US" sz="32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inhalt</a:t>
            </a:r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32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ist</a:t>
            </a:r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leer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E3F25-F796-DD36-F462-27BFB6ECE8A6}"/>
              </a:ext>
            </a:extLst>
          </p:cNvPr>
          <p:cNvSpPr/>
          <p:nvPr/>
        </p:nvSpPr>
        <p:spPr>
          <a:xfrm>
            <a:off x="3338715" y="2436736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A5BF1-E732-5B2B-C4B2-9BA40E4ED280}"/>
              </a:ext>
            </a:extLst>
          </p:cNvPr>
          <p:cNvSpPr txBox="1"/>
          <p:nvPr/>
        </p:nvSpPr>
        <p:spPr>
          <a:xfrm>
            <a:off x="2541898" y="2950405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Frank </a:t>
            </a:r>
            <a:r>
              <a:rPr lang="de-DE" dirty="0" err="1"/>
              <a:t>page</a:t>
            </a:r>
            <a:r>
              <a:rPr lang="de-DE" dirty="0"/>
              <a:t> +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E843610-1300-F307-419A-784AB6B04727}"/>
              </a:ext>
            </a:extLst>
          </p:cNvPr>
          <p:cNvSpPr/>
          <p:nvPr/>
        </p:nvSpPr>
        <p:spPr>
          <a:xfrm>
            <a:off x="4904043" y="4105689"/>
            <a:ext cx="521972" cy="4616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AAB3407-EF88-A2B6-56BA-A3CEF97D3A3E}"/>
              </a:ext>
            </a:extLst>
          </p:cNvPr>
          <p:cNvGraphicFramePr>
            <a:graphicFrameLocks noGrp="1"/>
          </p:cNvGraphicFramePr>
          <p:nvPr/>
        </p:nvGraphicFramePr>
        <p:xfrm>
          <a:off x="2218903" y="1651632"/>
          <a:ext cx="302308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47">
                  <a:extLst>
                    <a:ext uri="{9D8B030D-6E8A-4147-A177-3AD203B41FA5}">
                      <a16:colId xmlns:a16="http://schemas.microsoft.com/office/drawing/2014/main" val="2632503584"/>
                    </a:ext>
                  </a:extLst>
                </a:gridCol>
                <a:gridCol w="503847">
                  <a:extLst>
                    <a:ext uri="{9D8B030D-6E8A-4147-A177-3AD203B41FA5}">
                      <a16:colId xmlns:a16="http://schemas.microsoft.com/office/drawing/2014/main" val="911999452"/>
                    </a:ext>
                  </a:extLst>
                </a:gridCol>
                <a:gridCol w="2015388">
                  <a:extLst>
                    <a:ext uri="{9D8B030D-6E8A-4147-A177-3AD203B41FA5}">
                      <a16:colId xmlns:a16="http://schemas.microsoft.com/office/drawing/2014/main" val="14577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9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18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61108"/>
                  </a:ext>
                </a:extLst>
              </a:tr>
            </a:tbl>
          </a:graphicData>
        </a:graphic>
      </p:graphicFrame>
      <p:sp>
        <p:nvSpPr>
          <p:cNvPr id="10" name="Teardrop 9">
            <a:extLst>
              <a:ext uri="{FF2B5EF4-FFF2-40B4-BE49-F238E27FC236}">
                <a16:creationId xmlns:a16="http://schemas.microsoft.com/office/drawing/2014/main" id="{F302CF90-3112-E5F3-D934-F1550165B733}"/>
              </a:ext>
            </a:extLst>
          </p:cNvPr>
          <p:cNvSpPr/>
          <p:nvPr/>
        </p:nvSpPr>
        <p:spPr>
          <a:xfrm>
            <a:off x="8841721" y="3708319"/>
            <a:ext cx="521972" cy="4616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2A66F37-DB48-6168-5120-D8B0D8D0174B}"/>
              </a:ext>
            </a:extLst>
          </p:cNvPr>
          <p:cNvSpPr/>
          <p:nvPr/>
        </p:nvSpPr>
        <p:spPr>
          <a:xfrm>
            <a:off x="8000842" y="3673567"/>
            <a:ext cx="370936" cy="448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B16FC-51B7-1D92-0ED1-DA6EE60FC634}"/>
              </a:ext>
            </a:extLst>
          </p:cNvPr>
          <p:cNvSpPr txBox="1"/>
          <p:nvPr/>
        </p:nvSpPr>
        <p:spPr>
          <a:xfrm>
            <a:off x="7479812" y="3244334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Differenze</a:t>
            </a:r>
            <a:r>
              <a:rPr lang="de-DE" dirty="0"/>
              <a:t> zwischen </a:t>
            </a:r>
          </a:p>
        </p:txBody>
      </p:sp>
      <p:sp>
        <p:nvSpPr>
          <p:cNvPr id="14" name="Chord 13">
            <a:extLst>
              <a:ext uri="{FF2B5EF4-FFF2-40B4-BE49-F238E27FC236}">
                <a16:creationId xmlns:a16="http://schemas.microsoft.com/office/drawing/2014/main" id="{A5757668-F33E-9DF3-F19C-061FAF0F288E}"/>
              </a:ext>
            </a:extLst>
          </p:cNvPr>
          <p:cNvSpPr/>
          <p:nvPr/>
        </p:nvSpPr>
        <p:spPr>
          <a:xfrm>
            <a:off x="8499707" y="4409645"/>
            <a:ext cx="379288" cy="369332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6E772851-53DC-0E87-4151-A5114893B987}"/>
              </a:ext>
            </a:extLst>
          </p:cNvPr>
          <p:cNvSpPr/>
          <p:nvPr/>
        </p:nvSpPr>
        <p:spPr>
          <a:xfrm>
            <a:off x="3730444" y="2359721"/>
            <a:ext cx="379288" cy="369332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63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30EC8D-BD48-9B18-BFDF-3BF04FCE8CAD}"/>
              </a:ext>
            </a:extLst>
          </p:cNvPr>
          <p:cNvSpPr/>
          <p:nvPr/>
        </p:nvSpPr>
        <p:spPr>
          <a:xfrm>
            <a:off x="2110597" y="448573"/>
            <a:ext cx="3131388" cy="2920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81BA1B2-773E-9F57-6C3B-24B68EF0502A}"/>
              </a:ext>
            </a:extLst>
          </p:cNvPr>
          <p:cNvSpPr/>
          <p:nvPr/>
        </p:nvSpPr>
        <p:spPr>
          <a:xfrm>
            <a:off x="3752491" y="509188"/>
            <a:ext cx="1412538" cy="10654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Git Datenbank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AD9A8-DE41-9E81-79AD-66DC02C44BA9}"/>
              </a:ext>
            </a:extLst>
          </p:cNvPr>
          <p:cNvSpPr/>
          <p:nvPr/>
        </p:nvSpPr>
        <p:spPr>
          <a:xfrm>
            <a:off x="2415593" y="3307404"/>
            <a:ext cx="1684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Lokal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E3F25-F796-DD36-F462-27BFB6ECE8A6}"/>
              </a:ext>
            </a:extLst>
          </p:cNvPr>
          <p:cNvSpPr/>
          <p:nvPr/>
        </p:nvSpPr>
        <p:spPr>
          <a:xfrm>
            <a:off x="3338715" y="2436736"/>
            <a:ext cx="1483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frank.html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A5BF1-E732-5B2B-C4B2-9BA40E4ED280}"/>
              </a:ext>
            </a:extLst>
          </p:cNvPr>
          <p:cNvSpPr txBox="1"/>
          <p:nvPr/>
        </p:nvSpPr>
        <p:spPr>
          <a:xfrm>
            <a:off x="2541898" y="2950405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Frank </a:t>
            </a:r>
            <a:r>
              <a:rPr lang="de-DE" dirty="0" err="1"/>
              <a:t>page</a:t>
            </a:r>
            <a:r>
              <a:rPr lang="de-DE" dirty="0"/>
              <a:t> +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AAB3407-EF88-A2B6-56BA-A3CEF97D3A3E}"/>
              </a:ext>
            </a:extLst>
          </p:cNvPr>
          <p:cNvGraphicFramePr>
            <a:graphicFrameLocks noGrp="1"/>
          </p:cNvGraphicFramePr>
          <p:nvPr/>
        </p:nvGraphicFramePr>
        <p:xfrm>
          <a:off x="2218903" y="1651632"/>
          <a:ext cx="302308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47">
                  <a:extLst>
                    <a:ext uri="{9D8B030D-6E8A-4147-A177-3AD203B41FA5}">
                      <a16:colId xmlns:a16="http://schemas.microsoft.com/office/drawing/2014/main" val="2632503584"/>
                    </a:ext>
                  </a:extLst>
                </a:gridCol>
                <a:gridCol w="503847">
                  <a:extLst>
                    <a:ext uri="{9D8B030D-6E8A-4147-A177-3AD203B41FA5}">
                      <a16:colId xmlns:a16="http://schemas.microsoft.com/office/drawing/2014/main" val="911999452"/>
                    </a:ext>
                  </a:extLst>
                </a:gridCol>
                <a:gridCol w="2015388">
                  <a:extLst>
                    <a:ext uri="{9D8B030D-6E8A-4147-A177-3AD203B41FA5}">
                      <a16:colId xmlns:a16="http://schemas.microsoft.com/office/drawing/2014/main" val="14577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9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18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61108"/>
                  </a:ext>
                </a:extLst>
              </a:tr>
            </a:tbl>
          </a:graphicData>
        </a:graphic>
      </p:graphicFrame>
      <p:sp>
        <p:nvSpPr>
          <p:cNvPr id="16" name="Chord 15">
            <a:extLst>
              <a:ext uri="{FF2B5EF4-FFF2-40B4-BE49-F238E27FC236}">
                <a16:creationId xmlns:a16="http://schemas.microsoft.com/office/drawing/2014/main" id="{6E772851-53DC-0E87-4151-A5114893B987}"/>
              </a:ext>
            </a:extLst>
          </p:cNvPr>
          <p:cNvSpPr/>
          <p:nvPr/>
        </p:nvSpPr>
        <p:spPr>
          <a:xfrm>
            <a:off x="3730444" y="2359721"/>
            <a:ext cx="379288" cy="369332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5B5FEB60-6AB7-26D6-B49E-3826226107AF}"/>
              </a:ext>
            </a:extLst>
          </p:cNvPr>
          <p:cNvSpPr/>
          <p:nvPr/>
        </p:nvSpPr>
        <p:spPr>
          <a:xfrm>
            <a:off x="4442975" y="4566153"/>
            <a:ext cx="379288" cy="369332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4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3DA17-4D6B-4AA7-806B-C76F8622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  <a:endParaRPr lang="LID4096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C493-2F52-4109-A39F-057F8181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Git History</a:t>
            </a:r>
          </a:p>
          <a:p>
            <a:r>
              <a:rPr lang="en-GB" dirty="0">
                <a:solidFill>
                  <a:schemeClr val="tx1"/>
                </a:solidFill>
              </a:rPr>
              <a:t>Why learn git</a:t>
            </a:r>
          </a:p>
          <a:p>
            <a:r>
              <a:rPr lang="en-GB" dirty="0">
                <a:solidFill>
                  <a:schemeClr val="tx1"/>
                </a:solidFill>
              </a:rPr>
              <a:t>Install Git on your PC</a:t>
            </a:r>
          </a:p>
          <a:p>
            <a:r>
              <a:rPr lang="en-GB" dirty="0">
                <a:solidFill>
                  <a:schemeClr val="tx1"/>
                </a:solidFill>
              </a:rPr>
              <a:t>Check if your installation is successful</a:t>
            </a:r>
          </a:p>
          <a:p>
            <a:r>
              <a:rPr lang="en-GB" dirty="0"/>
              <a:t>Create your First Repository : git init </a:t>
            </a:r>
          </a:p>
          <a:p>
            <a:r>
              <a:rPr lang="en-GB" dirty="0"/>
              <a:t>Check if your repository health : dir/a    git status</a:t>
            </a:r>
          </a:p>
          <a:p>
            <a:r>
              <a:rPr lang="en-GB" dirty="0"/>
              <a:t>.git folder</a:t>
            </a:r>
          </a:p>
          <a:p>
            <a:r>
              <a:rPr lang="en-GB" dirty="0"/>
              <a:t>Git status command</a:t>
            </a:r>
          </a:p>
          <a:p>
            <a:r>
              <a:rPr lang="en-GB" dirty="0"/>
              <a:t>Do it yourself</a:t>
            </a:r>
          </a:p>
          <a:p>
            <a:r>
              <a:rPr lang="en-GB" dirty="0"/>
              <a:t>Add a new file into your repository</a:t>
            </a:r>
          </a:p>
          <a:p>
            <a:r>
              <a:rPr lang="en-GB" dirty="0"/>
              <a:t>Do it yourself</a:t>
            </a:r>
          </a:p>
          <a:p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31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81BA1B2-773E-9F57-6C3B-24B68EF0502A}"/>
              </a:ext>
            </a:extLst>
          </p:cNvPr>
          <p:cNvSpPr/>
          <p:nvPr/>
        </p:nvSpPr>
        <p:spPr>
          <a:xfrm>
            <a:off x="871268" y="1207928"/>
            <a:ext cx="1412538" cy="10654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Git local Datenbank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78E2184-8772-9A3E-120A-8E78593D9F4F}"/>
              </a:ext>
            </a:extLst>
          </p:cNvPr>
          <p:cNvSpPr/>
          <p:nvPr/>
        </p:nvSpPr>
        <p:spPr>
          <a:xfrm>
            <a:off x="8537276" y="1207928"/>
            <a:ext cx="1412538" cy="10654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Git remote Datenbank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BD205-A6B7-DB5C-CFB3-5178FC55A194}"/>
              </a:ext>
            </a:extLst>
          </p:cNvPr>
          <p:cNvSpPr txBox="1"/>
          <p:nvPr/>
        </p:nvSpPr>
        <p:spPr>
          <a:xfrm>
            <a:off x="359749" y="4246075"/>
            <a:ext cx="102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Git </a:t>
            </a:r>
            <a:r>
              <a:rPr lang="de-DE" dirty="0" err="1"/>
              <a:t>clone</a:t>
            </a:r>
            <a:endParaRPr lang="de-DE" dirty="0"/>
          </a:p>
          <a:p>
            <a:r>
              <a:rPr lang="de-DE" dirty="0"/>
              <a:t>Git pull</a:t>
            </a:r>
          </a:p>
          <a:p>
            <a:r>
              <a:rPr lang="de-DE" dirty="0"/>
              <a:t>Git push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F2AC7-4055-8F12-1196-03546B8C882B}"/>
              </a:ext>
            </a:extLst>
          </p:cNvPr>
          <p:cNvSpPr/>
          <p:nvPr/>
        </p:nvSpPr>
        <p:spPr>
          <a:xfrm>
            <a:off x="78214" y="2551837"/>
            <a:ext cx="35644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Remote 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DB </a:t>
            </a:r>
          </a:p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 DB </a:t>
            </a:r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Lokal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66A81-CE1C-54B1-FFB6-3B1EDDBC656C}"/>
              </a:ext>
            </a:extLst>
          </p:cNvPr>
          <p:cNvSpPr txBox="1"/>
          <p:nvPr/>
        </p:nvSpPr>
        <p:spPr>
          <a:xfrm>
            <a:off x="5879243" y="4523074"/>
            <a:ext cx="182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Git </a:t>
            </a:r>
            <a:r>
              <a:rPr lang="de-DE" dirty="0" err="1"/>
              <a:t>add</a:t>
            </a:r>
            <a:endParaRPr lang="de-DE" dirty="0"/>
          </a:p>
          <a:p>
            <a:r>
              <a:rPr lang="de-DE" dirty="0"/>
              <a:t>Git </a:t>
            </a:r>
            <a:r>
              <a:rPr lang="de-DE" dirty="0" err="1"/>
              <a:t>commit</a:t>
            </a:r>
            <a:r>
              <a:rPr lang="de-DE" dirty="0"/>
              <a:t> –m „“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27DA4-545F-EAF2-4399-A690CB5C9588}"/>
              </a:ext>
            </a:extLst>
          </p:cNvPr>
          <p:cNvSpPr/>
          <p:nvPr/>
        </p:nvSpPr>
        <p:spPr>
          <a:xfrm>
            <a:off x="3830789" y="2844218"/>
            <a:ext cx="74749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Lokale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Physikalische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files </a:t>
            </a:r>
          </a:p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to </a:t>
            </a:r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Locak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276158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9BC3-B5C5-4E0C-8236-8461407B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Add new File in Directory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17FF-FE41-4F48-A018-F84802DE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new folder and go inside and type “git init” in cmd.</a:t>
            </a:r>
          </a:p>
          <a:p>
            <a:r>
              <a:rPr lang="en-GB" dirty="0">
                <a:solidFill>
                  <a:schemeClr val="bg1"/>
                </a:solidFill>
              </a:rPr>
              <a:t>Just create new PowerPoint file inside the folder you have just created. you can add some slides and design. Then save the file</a:t>
            </a:r>
          </a:p>
          <a:p>
            <a:r>
              <a:rPr lang="en-GB" dirty="0">
                <a:solidFill>
                  <a:schemeClr val="bg1"/>
                </a:solidFill>
              </a:rPr>
              <a:t>Now go to cmd and run again command </a:t>
            </a:r>
            <a:r>
              <a:rPr lang="en-GB" dirty="0">
                <a:solidFill>
                  <a:schemeClr val="bg1"/>
                </a:solidFill>
                <a:highlight>
                  <a:srgbClr val="000080"/>
                </a:highlight>
              </a:rPr>
              <a:t>git status</a:t>
            </a:r>
          </a:p>
          <a:p>
            <a:r>
              <a:rPr lang="en-GB" dirty="0">
                <a:solidFill>
                  <a:schemeClr val="bg1"/>
                </a:solidFill>
              </a:rPr>
              <a:t>You can see git detect new file!</a:t>
            </a:r>
          </a:p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If you delete .git folder git status doesn’t work and say:</a:t>
            </a:r>
          </a:p>
          <a:p>
            <a:r>
              <a:rPr lang="en-GB" dirty="0">
                <a:solidFill>
                  <a:srgbClr val="FF0000"/>
                </a:solidFill>
              </a:rPr>
              <a:t>fatal: not a git repository (or any of the parent directories): .git</a:t>
            </a:r>
            <a:endParaRPr lang="LID4096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5415B3-44F2-4178-A037-ED228B61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04" y="1676910"/>
            <a:ext cx="6202092" cy="3504180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393759-A1DE-4725-A1FF-BA9540F02DBD}"/>
                  </a:ext>
                </a:extLst>
              </p14:cNvPr>
              <p14:cNvContentPartPr/>
              <p14:nvPr/>
            </p14:nvContentPartPr>
            <p14:xfrm>
              <a:off x="2530368" y="2594376"/>
              <a:ext cx="1380960" cy="510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393759-A1DE-4725-A1FF-BA9540F02D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1728" y="2585376"/>
                <a:ext cx="13986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583CED-EEC5-4B38-B058-5359A1262545}"/>
                  </a:ext>
                </a:extLst>
              </p14:cNvPr>
              <p14:cNvContentPartPr/>
              <p14:nvPr/>
            </p14:nvContentPartPr>
            <p14:xfrm>
              <a:off x="7702488" y="2855736"/>
              <a:ext cx="174240" cy="20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583CED-EEC5-4B38-B058-5359A12625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3488" y="2846736"/>
                <a:ext cx="19188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7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F941-182F-4C33-8628-1E9E18AC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74" y="0"/>
            <a:ext cx="6707760" cy="671028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Install Git on your PC/Laptop</a:t>
            </a:r>
          </a:p>
          <a:p>
            <a:pPr>
              <a:buFont typeface="+mj-lt"/>
              <a:buAutoNum type="arabicPeriod"/>
            </a:pPr>
            <a:r>
              <a:rPr lang="en-GB" dirty="0"/>
              <a:t>Open CMD and type:  “git -–version”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a new folder anywhere on your PC or Laptop</a:t>
            </a:r>
          </a:p>
          <a:p>
            <a:pPr>
              <a:buFont typeface="+mj-lt"/>
              <a:buAutoNum type="arabicPeriod"/>
            </a:pPr>
            <a:r>
              <a:rPr lang="en-GB" dirty="0"/>
              <a:t>Go to folder address with command line</a:t>
            </a:r>
          </a:p>
          <a:p>
            <a:pPr>
              <a:buFont typeface="+mj-lt"/>
              <a:buAutoNum type="arabicPeriod"/>
            </a:pPr>
            <a:r>
              <a:rPr lang="en-GB" dirty="0"/>
              <a:t>Type command: “git init”</a:t>
            </a:r>
          </a:p>
          <a:p>
            <a:pPr>
              <a:buFont typeface="+mj-lt"/>
              <a:buAutoNum type="arabicPeriod"/>
            </a:pPr>
            <a:r>
              <a:rPr lang="en-GB" dirty="0"/>
              <a:t>Check if git folder is generated by Typing command: “dir/a”</a:t>
            </a:r>
          </a:p>
          <a:p>
            <a:pPr>
              <a:buFont typeface="+mj-lt"/>
              <a:buAutoNum type="arabicPeriod"/>
            </a:pPr>
            <a:r>
              <a:rPr lang="en-GB" dirty="0"/>
              <a:t>Type command “git status” to see information about current status.</a:t>
            </a:r>
          </a:p>
          <a:p>
            <a:pPr>
              <a:buFont typeface="+mj-lt"/>
              <a:buAutoNum type="arabicPeriod"/>
            </a:pPr>
            <a:r>
              <a:rPr lang="en-GB" dirty="0"/>
              <a:t> pay attention on current branch and read answer carefully</a:t>
            </a:r>
          </a:p>
          <a:p>
            <a:pPr>
              <a:buFont typeface="+mj-lt"/>
              <a:buAutoNum type="arabicPeriod"/>
            </a:pPr>
            <a:r>
              <a:rPr lang="en-GB" dirty="0"/>
              <a:t>Add new empty folder in git directory and type git status</a:t>
            </a:r>
          </a:p>
          <a:p>
            <a:pPr>
              <a:buFont typeface="+mj-lt"/>
              <a:buAutoNum type="arabicPeriod"/>
            </a:pPr>
            <a:r>
              <a:rPr lang="en-GB" dirty="0"/>
              <a:t>Add new file into newly created folder</a:t>
            </a:r>
          </a:p>
          <a:p>
            <a:pPr>
              <a:buFont typeface="+mj-lt"/>
              <a:buAutoNum type="arabicPeriod"/>
            </a:pPr>
            <a:r>
              <a:rPr lang="en-GB" dirty="0"/>
              <a:t>Type git status command</a:t>
            </a:r>
          </a:p>
          <a:p>
            <a:pPr>
              <a:buFont typeface="+mj-lt"/>
              <a:buAutoNum type="arabicPeriod"/>
            </a:pPr>
            <a:r>
              <a:rPr lang="en-GB" dirty="0"/>
              <a:t>3 times Repeat items 2 – 11 </a:t>
            </a:r>
          </a:p>
          <a:p>
            <a:pPr>
              <a:buFont typeface="+mj-lt"/>
              <a:buAutoNum type="arabicPeriod"/>
            </a:pPr>
            <a:endParaRPr lang="LID4096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73DD5-5118-401C-A575-CC19C36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 it yourself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048-725D-E071-F48D-DD86ADBA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8" y="0"/>
            <a:ext cx="8596668" cy="614288"/>
          </a:xfrm>
        </p:spPr>
        <p:txBody>
          <a:bodyPr>
            <a:normAutofit fontScale="90000"/>
          </a:bodyPr>
          <a:lstStyle/>
          <a:p>
            <a:r>
              <a:rPr lang="de-DE" dirty="0"/>
              <a:t>Git </a:t>
            </a:r>
            <a:r>
              <a:rPr lang="en-US" dirty="0"/>
              <a:t>Commands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8B474B-6AFF-6775-C58C-CE368D407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510264"/>
              </p:ext>
            </p:extLst>
          </p:nvPr>
        </p:nvGraphicFramePr>
        <p:xfrm>
          <a:off x="301753" y="614288"/>
          <a:ext cx="920027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944">
                  <a:extLst>
                    <a:ext uri="{9D8B030D-6E8A-4147-A177-3AD203B41FA5}">
                      <a16:colId xmlns:a16="http://schemas.microsoft.com/office/drawing/2014/main" val="2423945852"/>
                    </a:ext>
                  </a:extLst>
                </a:gridCol>
                <a:gridCol w="6302326">
                  <a:extLst>
                    <a:ext uri="{9D8B030D-6E8A-4147-A177-3AD203B41FA5}">
                      <a16:colId xmlns:a16="http://schemas.microsoft.com/office/drawing/2014/main" val="3290926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1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git 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Create </a:t>
                      </a:r>
                      <a:r>
                        <a:rPr lang="en-US" sz="1400" noProof="0" dirty="0"/>
                        <a:t>new</a:t>
                      </a:r>
                      <a:r>
                        <a:rPr lang="de-DE" sz="1400" dirty="0"/>
                        <a:t>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5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Show Brief Information About current </a:t>
                      </a:r>
                      <a:r>
                        <a:rPr lang="en-US" sz="1400" noProof="0" dirty="0"/>
                        <a:t>working</a:t>
                      </a:r>
                      <a:r>
                        <a:rPr lang="de-DE" sz="1400" dirty="0"/>
                        <a:t> branch and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9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Add all Unstaged changes to Staged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06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git add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Stage just named file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git commit –m „…“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Commit all staged file to git and create new checkpoint with message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1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git checkout –b newBranchName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new branch 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git checkout branchName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Switch branch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1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git checkout </a:t>
                      </a:r>
                      <a:r>
                        <a:rPr lang="en-US" sz="1400" dirty="0" err="1"/>
                        <a:t>commitId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Checkout Commit with its Id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7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git switch branchName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Switch to branch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8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git clone remote-address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Clone git repository to local from remote-address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git pull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 local repo from remote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3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git push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Push local repo changes to remote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git –-help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 list all commands with information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7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git merge branch-name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Merge branch changes to current branch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1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9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3149-5F22-455C-B217-0CAEBC3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GB"/>
              <a:t>Git History</a:t>
            </a:r>
            <a:endParaRPr lang="LID4096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56AD17-45F6-3E27-8D81-6A1072C3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411" y="1557085"/>
            <a:ext cx="5004285" cy="4691315"/>
          </a:xfrm>
        </p:spPr>
        <p:txBody>
          <a:bodyPr>
            <a:normAutofit/>
          </a:bodyPr>
          <a:lstStyle/>
          <a:p>
            <a:r>
              <a:rPr lang="en-US" dirty="0"/>
              <a:t>Git was created by Linus Torvalds, </a:t>
            </a:r>
            <a:r>
              <a:rPr lang="en-US" dirty="0">
                <a:solidFill>
                  <a:schemeClr val="accent5"/>
                </a:solidFill>
              </a:rPr>
              <a:t>the creator of the Linux </a:t>
            </a:r>
            <a:r>
              <a:rPr lang="en-US" dirty="0"/>
              <a:t>operating system, in 2005. </a:t>
            </a:r>
          </a:p>
          <a:p>
            <a:r>
              <a:rPr lang="en-US" dirty="0"/>
              <a:t>Torvalds started working on Git in April 2005 After he and his team losing their Project Source Code!!!!</a:t>
            </a:r>
          </a:p>
          <a:p>
            <a:r>
              <a:rPr lang="en-US" dirty="0"/>
              <a:t> and released the first version of Git in June of that year. </a:t>
            </a:r>
          </a:p>
          <a:p>
            <a:r>
              <a:rPr lang="en-US" dirty="0"/>
              <a:t>Git was initially designed to be a command-line tool for tracking changes to the Linux kernel codebase, but it quickly gained popularity among developers for its speed, reliability, and flexibility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.</a:t>
            </a:r>
          </a:p>
        </p:txBody>
      </p:sp>
      <p:pic>
        <p:nvPicPr>
          <p:cNvPr id="1026" name="Picture 2" descr="Linus Torvalds: Fundador del sistema operativo Linux">
            <a:extLst>
              <a:ext uri="{FF2B5EF4-FFF2-40B4-BE49-F238E27FC236}">
                <a16:creationId xmlns:a16="http://schemas.microsoft.com/office/drawing/2014/main" id="{D144A70A-040F-90B4-EE95-D8D9C58D7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5" r="12557" b="2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A8A0F-BF08-FA2C-9D14-0A3CF23B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546" y="57837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learn git</a:t>
            </a:r>
          </a:p>
        </p:txBody>
      </p:sp>
      <p:pic>
        <p:nvPicPr>
          <p:cNvPr id="5" name="Content Placeholder 4" descr="A black t-shir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5D90C5E4-8683-1708-503F-8A0C181FE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r="8585"/>
          <a:stretch/>
        </p:blipFill>
        <p:spPr>
          <a:xfrm>
            <a:off x="6402819" y="2425954"/>
            <a:ext cx="2735436" cy="3477278"/>
          </a:xfrm>
          <a:prstGeom prst="rect">
            <a:avLst/>
          </a:prstGeom>
        </p:spPr>
      </p:pic>
      <p:pic>
        <p:nvPicPr>
          <p:cNvPr id="7" name="Content Placeholder 6" descr="A doctor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3387A8E2-CAED-F26C-30AF-23BBD9E9D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30" y="2854215"/>
            <a:ext cx="1696318" cy="27359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40D180-FDE5-C2A0-8411-0BD22E603FAC}"/>
              </a:ext>
            </a:extLst>
          </p:cNvPr>
          <p:cNvSpPr/>
          <p:nvPr/>
        </p:nvSpPr>
        <p:spPr>
          <a:xfrm>
            <a:off x="1076718" y="5441567"/>
            <a:ext cx="2545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Doctor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10502-4EA8-47CE-C204-468DFF3D9B19}"/>
              </a:ext>
            </a:extLst>
          </p:cNvPr>
          <p:cNvSpPr/>
          <p:nvPr/>
        </p:nvSpPr>
        <p:spPr>
          <a:xfrm>
            <a:off x="5696595" y="5726033"/>
            <a:ext cx="3483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Developer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ECC1B-74AF-4589-71E3-71160BAEDA67}"/>
              </a:ext>
            </a:extLst>
          </p:cNvPr>
          <p:cNvSpPr/>
          <p:nvPr/>
        </p:nvSpPr>
        <p:spPr>
          <a:xfrm>
            <a:off x="967015" y="1027978"/>
            <a:ext cx="828803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öhne"/>
              </a:rPr>
              <a:t>If you cannot work with Git,</a:t>
            </a:r>
          </a:p>
          <a:p>
            <a:r>
              <a:rPr lang="en-US" sz="5400" b="1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öhne"/>
              </a:rPr>
              <a:t> </a:t>
            </a:r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öhne"/>
              </a:rPr>
              <a:t>y</a:t>
            </a:r>
            <a:r>
              <a:rPr lang="en-US" sz="5400" b="1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öhne"/>
              </a:rPr>
              <a:t>ou won't get JOB!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FE961A4-81E2-ED40-2BF9-9B5A7005068D}"/>
              </a:ext>
            </a:extLst>
          </p:cNvPr>
          <p:cNvSpPr/>
          <p:nvPr/>
        </p:nvSpPr>
        <p:spPr>
          <a:xfrm>
            <a:off x="2565029" y="3658271"/>
            <a:ext cx="1540983" cy="1307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27" descr="A stethoscop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D22EDFF-99CD-72E6-2EA3-98E793893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79" y="2858200"/>
            <a:ext cx="1474124" cy="20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83149-5F22-455C-B217-0CAEBC3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Install it on our PC!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56AD17-45F6-3E27-8D81-6A1072C3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Visit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https://git-scm.com/</a:t>
            </a:r>
            <a:r>
              <a:rPr lang="en-US" dirty="0">
                <a:solidFill>
                  <a:schemeClr val="bg1"/>
                </a:solidFill>
              </a:rPr>
              <a:t> and download/install software.</a:t>
            </a:r>
          </a:p>
          <a:p>
            <a:r>
              <a:rPr lang="en-US" dirty="0">
                <a:solidFill>
                  <a:schemeClr val="bg1"/>
                </a:solidFill>
              </a:rPr>
              <a:t>You can also check get GUI’s software based on your need! For example, SourceTree software. It is free!</a:t>
            </a:r>
          </a:p>
          <a:p>
            <a:r>
              <a:rPr lang="en-US" dirty="0">
                <a:solidFill>
                  <a:schemeClr val="bg1"/>
                </a:solidFill>
              </a:rPr>
              <a:t>Check if it is installed: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Open CMD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Type: git --version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D514D5D-EE5E-4047-A058-263288547D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2" r="3" b="3"/>
          <a:stretch/>
        </p:blipFill>
        <p:spPr>
          <a:xfrm>
            <a:off x="6096001" y="1581751"/>
            <a:ext cx="5143500" cy="3681983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6A14A5-77D7-6609-97AB-096CA2495361}"/>
              </a:ext>
            </a:extLst>
          </p:cNvPr>
          <p:cNvSpPr/>
          <p:nvPr/>
        </p:nvSpPr>
        <p:spPr>
          <a:xfrm>
            <a:off x="9464040" y="4663440"/>
            <a:ext cx="822960" cy="2560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3F51A8-0C5A-6DFD-4B0A-DF5DC10ED7B3}"/>
              </a:ext>
            </a:extLst>
          </p:cNvPr>
          <p:cNvSpPr/>
          <p:nvPr/>
        </p:nvSpPr>
        <p:spPr>
          <a:xfrm>
            <a:off x="8750808" y="4599432"/>
            <a:ext cx="56944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692648B-8442-08F6-BC84-4A6969A231E7}"/>
              </a:ext>
            </a:extLst>
          </p:cNvPr>
          <p:cNvSpPr/>
          <p:nvPr/>
        </p:nvSpPr>
        <p:spPr>
          <a:xfrm>
            <a:off x="10158984" y="3355848"/>
            <a:ext cx="283464" cy="585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755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2C7C9-3594-4CE9-A1EA-F2436F6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>
                <a:solidFill>
                  <a:schemeClr val="bg1"/>
                </a:solidFill>
              </a:rPr>
              <a:t>Check if you successfully install git</a:t>
            </a:r>
            <a:endParaRPr lang="LID4096" sz="3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754-7743-4271-8053-3D6115A2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Open command prompt on your windows. The path doesn’t matter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Type following command:  </a:t>
            </a:r>
          </a:p>
          <a:p>
            <a:pPr lvl="1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git -–version and press enter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You shall see answer like the picture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 version number can be different on your machine.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If you see answer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git version xxx </a:t>
            </a:r>
            <a:r>
              <a:rPr lang="en-GB" dirty="0">
                <a:solidFill>
                  <a:schemeClr val="bg1"/>
                </a:solidFill>
              </a:rPr>
              <a:t>it means you installed git  successfully.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D17541-D1F6-7F7A-4C07-664A4F810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1786231"/>
            <a:ext cx="5143500" cy="300894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9DAC849-E6D4-F82C-8D6D-D21481F9E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30" y="1642649"/>
            <a:ext cx="5963482" cy="32961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BF8CBF-6056-6250-7C1D-6BECF0C50E2E}"/>
              </a:ext>
            </a:extLst>
          </p:cNvPr>
          <p:cNvSpPr/>
          <p:nvPr/>
        </p:nvSpPr>
        <p:spPr>
          <a:xfrm>
            <a:off x="7562088" y="2660904"/>
            <a:ext cx="1301083" cy="320040"/>
          </a:xfrm>
          <a:prstGeom prst="rect">
            <a:avLst/>
          </a:prstGeom>
          <a:noFill/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0763BF-139E-3EB1-E5DA-11DF7301FBED}"/>
              </a:ext>
            </a:extLst>
          </p:cNvPr>
          <p:cNvCxnSpPr/>
          <p:nvPr/>
        </p:nvCxnSpPr>
        <p:spPr>
          <a:xfrm>
            <a:off x="5998464" y="2907792"/>
            <a:ext cx="12344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185872C-A6F7-A5FB-B086-7710B3D61E3F}"/>
              </a:ext>
            </a:extLst>
          </p:cNvPr>
          <p:cNvCxnSpPr/>
          <p:nvPr/>
        </p:nvCxnSpPr>
        <p:spPr>
          <a:xfrm rot="16200000" flipV="1">
            <a:off x="5217383" y="4074382"/>
            <a:ext cx="2414016" cy="355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DE404-8106-0DF1-C2F8-0103493CA240}"/>
              </a:ext>
            </a:extLst>
          </p:cNvPr>
          <p:cNvSpPr/>
          <p:nvPr/>
        </p:nvSpPr>
        <p:spPr>
          <a:xfrm>
            <a:off x="5139225" y="5348996"/>
            <a:ext cx="4187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the path</a:t>
            </a:r>
          </a:p>
        </p:txBody>
      </p:sp>
    </p:spTree>
    <p:extLst>
      <p:ext uri="{BB962C8B-B14F-4D97-AF65-F5344CB8AC3E}">
        <p14:creationId xmlns:p14="http://schemas.microsoft.com/office/powerpoint/2010/main" val="33276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C7C9-3594-4CE9-A1EA-F2436F6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" y="147329"/>
            <a:ext cx="8474187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Create your First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754-7743-4271-8053-3D6115A2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998" y="1426217"/>
            <a:ext cx="8589864" cy="147267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Create folder anywhere on your PC</a:t>
            </a:r>
          </a:p>
          <a:p>
            <a:pPr>
              <a:buFont typeface="+mj-lt"/>
              <a:buAutoNum type="arabicPeriod"/>
            </a:pPr>
            <a:r>
              <a:rPr lang="en-GB" dirty="0"/>
              <a:t>open CMD and go to the folder path t</a:t>
            </a:r>
            <a:r>
              <a:rPr lang="en-US" dirty="0"/>
              <a:t>hat you have created </a:t>
            </a:r>
          </a:p>
          <a:p>
            <a:pPr>
              <a:buFont typeface="+mj-lt"/>
              <a:buAutoNum type="arabicPeriod"/>
            </a:pPr>
            <a:r>
              <a:rPr lang="en-US" dirty="0"/>
              <a:t>Type:  </a:t>
            </a:r>
            <a:r>
              <a:rPr lang="en-GB" dirty="0">
                <a:highlight>
                  <a:srgbClr val="FFFF00"/>
                </a:highlight>
              </a:rPr>
              <a:t>git init </a:t>
            </a:r>
            <a:r>
              <a:rPr lang="en-GB" dirty="0"/>
              <a:t>and press Enter</a:t>
            </a:r>
          </a:p>
          <a:p>
            <a:pPr>
              <a:buFont typeface="+mj-lt"/>
              <a:buAutoNum type="arabicPeriod"/>
            </a:pPr>
            <a:r>
              <a:rPr lang="en-GB" dirty="0"/>
              <a:t>You shall see Initialized empty Git repository in …</a:t>
            </a:r>
          </a:p>
          <a:p>
            <a:endParaRPr lang="LID4096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802F5-8E25-48F2-A67F-AE61DEFEA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50" y="3117070"/>
            <a:ext cx="7280496" cy="32944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7BD2E-8365-4C48-BC37-2028162C6FDB}"/>
              </a:ext>
            </a:extLst>
          </p:cNvPr>
          <p:cNvSpPr/>
          <p:nvPr/>
        </p:nvSpPr>
        <p:spPr>
          <a:xfrm>
            <a:off x="4903298" y="3907010"/>
            <a:ext cx="941832" cy="2286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E36DB-6306-42A3-9A42-5B1A6F0E7A57}"/>
              </a:ext>
            </a:extLst>
          </p:cNvPr>
          <p:cNvSpPr/>
          <p:nvPr/>
        </p:nvSpPr>
        <p:spPr>
          <a:xfrm>
            <a:off x="1221616" y="4063483"/>
            <a:ext cx="2994946" cy="2286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73DD5-5118-401C-A575-CC19C36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Repository Health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F941-182F-4C33-8628-1E9E18AC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After creating your git Repository with git init command</a:t>
            </a:r>
          </a:p>
          <a:p>
            <a:r>
              <a:rPr lang="en-GB" dirty="0">
                <a:solidFill>
                  <a:schemeClr val="bg1"/>
                </a:solidFill>
              </a:rPr>
              <a:t>Type dir/a </a:t>
            </a:r>
          </a:p>
          <a:p>
            <a:r>
              <a:rPr lang="en-GB" dirty="0">
                <a:solidFill>
                  <a:schemeClr val="bg1"/>
                </a:solidFill>
              </a:rPr>
              <a:t>you see git init created a hidden folder called .git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E99AC4-BCB9-48D2-8EA3-AE9D5A540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1" y="1855059"/>
            <a:ext cx="6222843" cy="270779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22856-2E82-423C-9EAE-80D10348D07D}"/>
              </a:ext>
            </a:extLst>
          </p:cNvPr>
          <p:cNvSpPr/>
          <p:nvPr/>
        </p:nvSpPr>
        <p:spPr>
          <a:xfrm>
            <a:off x="7747597" y="2559070"/>
            <a:ext cx="566925" cy="19960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620F4-F991-410F-1BEC-A6F9B49F5BBB}"/>
              </a:ext>
            </a:extLst>
          </p:cNvPr>
          <p:cNvSpPr/>
          <p:nvPr/>
        </p:nvSpPr>
        <p:spPr>
          <a:xfrm>
            <a:off x="5524212" y="3262456"/>
            <a:ext cx="2506847" cy="77567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6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01F9E-E384-0392-5471-1809D52F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Git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0DDA-FB23-A01E-FF11-309A38E1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We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go</a:t>
            </a:r>
            <a:r>
              <a:rPr lang="de-DE" dirty="0">
                <a:solidFill>
                  <a:schemeClr val="bg1"/>
                </a:solidFill>
              </a:rPr>
              <a:t> to a </a:t>
            </a:r>
            <a:r>
              <a:rPr lang="de-DE" dirty="0" err="1">
                <a:solidFill>
                  <a:schemeClr val="bg1"/>
                </a:solidFill>
              </a:rPr>
              <a:t>folder</a:t>
            </a:r>
            <a:r>
              <a:rPr lang="de-DE" dirty="0">
                <a:solidFill>
                  <a:schemeClr val="bg1"/>
                </a:solidFill>
              </a:rPr>
              <a:t> and type in cmd </a:t>
            </a:r>
            <a:r>
              <a:rPr lang="de-DE" dirty="0" err="1">
                <a:solidFill>
                  <a:schemeClr val="bg1"/>
                </a:solidFill>
              </a:rPr>
              <a:t>command</a:t>
            </a:r>
            <a:r>
              <a:rPr lang="de-DE" dirty="0">
                <a:solidFill>
                  <a:schemeClr val="bg1"/>
                </a:solidFill>
              </a:rPr>
              <a:t> git init</a:t>
            </a:r>
          </a:p>
          <a:p>
            <a:r>
              <a:rPr lang="de-DE" dirty="0" err="1">
                <a:solidFill>
                  <a:schemeClr val="bg1"/>
                </a:solidFill>
              </a:rPr>
              <a:t>We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see</a:t>
            </a:r>
            <a:r>
              <a:rPr lang="de-DE" dirty="0">
                <a:solidFill>
                  <a:schemeClr val="bg1"/>
                </a:solidFill>
              </a:rPr>
              <a:t> after git init </a:t>
            </a:r>
            <a:r>
              <a:rPr lang="de-DE" dirty="0" err="1">
                <a:solidFill>
                  <a:schemeClr val="bg1"/>
                </a:solidFill>
              </a:rPr>
              <a:t>command</a:t>
            </a:r>
            <a:r>
              <a:rPr lang="de-DE" dirty="0">
                <a:solidFill>
                  <a:schemeClr val="bg1"/>
                </a:solidFill>
              </a:rPr>
              <a:t> , git </a:t>
            </a:r>
            <a:r>
              <a:rPr lang="de-DE" dirty="0" err="1">
                <a:solidFill>
                  <a:schemeClr val="bg1"/>
                </a:solidFill>
              </a:rPr>
              <a:t>create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database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folder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Becase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folder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 err="1">
                <a:solidFill>
                  <a:schemeClr val="bg1"/>
                </a:solidFill>
              </a:rPr>
              <a:t>empty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files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is also </a:t>
            </a:r>
            <a:r>
              <a:rPr lang="de-DE" dirty="0" err="1">
                <a:solidFill>
                  <a:schemeClr val="bg1"/>
                </a:solidFill>
              </a:rPr>
              <a:t>empty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, text">
            <a:extLst>
              <a:ext uri="{FF2B5EF4-FFF2-40B4-BE49-F238E27FC236}">
                <a16:creationId xmlns:a16="http://schemas.microsoft.com/office/drawing/2014/main" id="{A0F90955-20F7-AA12-485B-7334E8A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3" y="1481328"/>
            <a:ext cx="6251026" cy="346931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4835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23A3D"/>
      </a:dk2>
      <a:lt2>
        <a:srgbClr val="E8E6E2"/>
      </a:lt2>
      <a:accent1>
        <a:srgbClr val="2971E7"/>
      </a:accent1>
      <a:accent2>
        <a:srgbClr val="17AED5"/>
      </a:accent2>
      <a:accent3>
        <a:srgbClr val="20B596"/>
      </a:accent3>
      <a:accent4>
        <a:srgbClr val="14BC52"/>
      </a:accent4>
      <a:accent5>
        <a:srgbClr val="28BB21"/>
      </a:accent5>
      <a:accent6>
        <a:srgbClr val="5FB714"/>
      </a:accent6>
      <a:hlink>
        <a:srgbClr val="A57B3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1212</Words>
  <Application>Microsoft Office PowerPoint</Application>
  <PresentationFormat>Widescreen</PresentationFormat>
  <Paragraphs>200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Söhne</vt:lpstr>
      <vt:lpstr>Trebuchet MS</vt:lpstr>
      <vt:lpstr>Wingdings 3</vt:lpstr>
      <vt:lpstr>BrushVTI</vt:lpstr>
      <vt:lpstr>Facet</vt:lpstr>
      <vt:lpstr>GIT</vt:lpstr>
      <vt:lpstr>Agenda</vt:lpstr>
      <vt:lpstr>Git History</vt:lpstr>
      <vt:lpstr>Why learn git</vt:lpstr>
      <vt:lpstr>Install it on our PC!</vt:lpstr>
      <vt:lpstr>Check if you successfully install git</vt:lpstr>
      <vt:lpstr>Create your First Repository</vt:lpstr>
      <vt:lpstr>Check Repository Health</vt:lpstr>
      <vt:lpstr>Git init</vt:lpstr>
      <vt:lpstr>How git works locally?</vt:lpstr>
      <vt:lpstr>What is folder .git?</vt:lpstr>
      <vt:lpstr>git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new File in Directory</vt:lpstr>
      <vt:lpstr>Do it yourself</vt:lpstr>
      <vt:lpstr>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Ali Khorsandfard</dc:creator>
  <cp:lastModifiedBy>Alireza Negahdari Khorsandfard</cp:lastModifiedBy>
  <cp:revision>42</cp:revision>
  <dcterms:created xsi:type="dcterms:W3CDTF">2023-03-16T09:32:43Z</dcterms:created>
  <dcterms:modified xsi:type="dcterms:W3CDTF">2023-04-25T06:44:30Z</dcterms:modified>
</cp:coreProperties>
</file>