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5" r:id="rId4"/>
    <p:sldId id="281" r:id="rId5"/>
    <p:sldId id="282" r:id="rId6"/>
    <p:sldId id="260" r:id="rId7"/>
    <p:sldId id="280" r:id="rId8"/>
    <p:sldId id="284" r:id="rId9"/>
    <p:sldId id="283" r:id="rId10"/>
    <p:sldId id="28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58" r:id="rId19"/>
    <p:sldId id="275" r:id="rId20"/>
    <p:sldId id="276" r:id="rId21"/>
    <p:sldId id="277" r:id="rId22"/>
    <p:sldId id="278" r:id="rId23"/>
  </p:sldIdLst>
  <p:sldSz cx="12192000" cy="6858000"/>
  <p:notesSz cx="6888163" cy="100203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2F45FF-7366-42BF-A211-615C46DB16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5B1C5-E80F-4955-8A3B-991EEC242E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499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64B85-1AC1-4300-80EA-DF981593C49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2D1B-3109-4868-BDB7-71AD4517C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A652B-C7EF-4D21-A29A-D7E4247C9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499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F740-D977-4D5B-83C9-093FFBCAB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62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01698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</p:spPr>
        <p:txBody>
          <a:bodyPr wrap="square"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</p:spPr>
        <p:txBody>
          <a:bodyPr wrap="square"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49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20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66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30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53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88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73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z2010/genetank_blockchain/issues" TargetMode="External"/><Relationship Id="rId2" Type="http://schemas.openxmlformats.org/officeDocument/2006/relationships/hyperlink" Target="https://github.com/zzz2010/genetank_blockchai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sgx-sdk/downlo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Highlights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</a:pPr>
            <a:r>
              <a:rPr lang="en-US" dirty="0"/>
              <a:t>High Level Architecture</a:t>
            </a:r>
          </a:p>
          <a:p>
            <a:pPr marL="457200" lvl="0" indent="-406400" rtl="0">
              <a:spcBef>
                <a:spcPts val="0"/>
              </a:spcBef>
            </a:pPr>
            <a:r>
              <a:rPr lang="en-US" dirty="0" err="1"/>
              <a:t>GeneTank</a:t>
            </a:r>
            <a:r>
              <a:rPr lang="en-US" dirty="0"/>
              <a:t> Token (GTT) AI Model Sharing Platform</a:t>
            </a:r>
          </a:p>
          <a:p>
            <a:pPr marL="914400" lvl="1" indent="-381000" rtl="0">
              <a:spcBef>
                <a:spcPts val="0"/>
              </a:spcBef>
            </a:pPr>
            <a:r>
              <a:rPr lang="en-US" dirty="0"/>
              <a:t>GTT</a:t>
            </a:r>
          </a:p>
          <a:p>
            <a:pPr marL="914400" lvl="1" indent="-381000" rtl="0">
              <a:spcBef>
                <a:spcPts val="0"/>
              </a:spcBef>
            </a:pPr>
            <a:r>
              <a:rPr lang="en-US" dirty="0"/>
              <a:t>AI model releasing flow</a:t>
            </a:r>
          </a:p>
          <a:p>
            <a:pPr marL="914400" lvl="1" indent="-381000" rtl="0">
              <a:spcBef>
                <a:spcPts val="0"/>
              </a:spcBef>
            </a:pPr>
            <a:r>
              <a:rPr lang="en-US" dirty="0"/>
              <a:t>Model runner registration flow</a:t>
            </a:r>
          </a:p>
          <a:p>
            <a:pPr marL="914400" lvl="1" indent="-381000" rtl="0">
              <a:spcBef>
                <a:spcPts val="0"/>
              </a:spcBef>
            </a:pPr>
            <a:r>
              <a:rPr lang="en-US" dirty="0"/>
              <a:t>Querying flow</a:t>
            </a:r>
          </a:p>
          <a:p>
            <a:pPr marL="457200" indent="-381000">
              <a:spcBef>
                <a:spcPts val="0"/>
              </a:spcBef>
            </a:pPr>
            <a:r>
              <a:rPr lang="en-US" dirty="0"/>
              <a:t>Development Work Breakdown</a:t>
            </a:r>
          </a:p>
          <a:p>
            <a:pPr marL="457200" indent="-381000">
              <a:spcBef>
                <a:spcPts val="0"/>
              </a:spcBef>
            </a:pPr>
            <a:r>
              <a:rPr lang="en-US" dirty="0"/>
              <a:t>Development Plan</a:t>
            </a:r>
          </a:p>
          <a:p>
            <a:pPr marL="457200" indent="-381000">
              <a:spcBef>
                <a:spcPts val="0"/>
              </a:spcBef>
            </a:pPr>
            <a:r>
              <a:rPr lang="en-US" dirty="0"/>
              <a:t>Development Environment</a:t>
            </a:r>
          </a:p>
          <a:p>
            <a:pPr marL="914400" lvl="1" indent="-381000">
              <a:spcBef>
                <a:spcPts val="0"/>
              </a:spcBef>
            </a:pPr>
            <a:r>
              <a:rPr lang="en-US" dirty="0" err="1"/>
              <a:t>Github</a:t>
            </a:r>
            <a:r>
              <a:rPr lang="en-US" dirty="0"/>
              <a:t> repository and bug tracking</a:t>
            </a:r>
          </a:p>
          <a:p>
            <a:pPr marL="914400" lvl="1" indent="-381000">
              <a:spcBef>
                <a:spcPts val="0"/>
              </a:spcBef>
            </a:pPr>
            <a:r>
              <a:rPr lang="en-US" altLang="zh-CN" dirty="0"/>
              <a:t>Blockchain Development Setup</a:t>
            </a:r>
          </a:p>
          <a:p>
            <a:pPr marL="914400" lvl="1" indent="-381000">
              <a:spcBef>
                <a:spcPts val="0"/>
              </a:spcBef>
            </a:pPr>
            <a:r>
              <a:rPr lang="en-US" altLang="zh-CN" dirty="0"/>
              <a:t>SGX development setup</a:t>
            </a:r>
          </a:p>
          <a:p>
            <a:pPr marL="914400" lvl="1" indent="-381000">
              <a:spcBef>
                <a:spcPts val="0"/>
              </a:spcBef>
            </a:pPr>
            <a:r>
              <a:rPr lang="en-US" altLang="zh-CN" dirty="0"/>
              <a:t>Daily build and run setup</a:t>
            </a:r>
          </a:p>
          <a:p>
            <a:pPr marL="457200" indent="-38100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Setup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4DF6-8734-418F-A976-05B65F87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87403"/>
            <a:ext cx="9942576" cy="21895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Account usage on the </a:t>
            </a:r>
            <a:r>
              <a:rPr lang="en-US" altLang="zh-CN" dirty="0" err="1"/>
              <a:t>testrpc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Account 1: </a:t>
            </a:r>
            <a:r>
              <a:rPr lang="en-US" altLang="zh-CN" dirty="0" err="1"/>
              <a:t>Genetank</a:t>
            </a:r>
            <a:endParaRPr lang="en-US" altLang="zh-CN" dirty="0"/>
          </a:p>
          <a:p>
            <a:pPr lvl="1"/>
            <a:r>
              <a:rPr lang="en-US" altLang="zh-CN" dirty="0"/>
              <a:t> Account 2: Trainer</a:t>
            </a:r>
          </a:p>
          <a:p>
            <a:pPr lvl="1"/>
            <a:r>
              <a:rPr lang="en-US" altLang="zh-CN" dirty="0"/>
              <a:t> Account 3: Runner</a:t>
            </a:r>
          </a:p>
          <a:p>
            <a:pPr lvl="1"/>
            <a:r>
              <a:rPr lang="en-US" altLang="zh-CN" dirty="0"/>
              <a:t> Account 4: User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650C4-E86E-41CA-9429-E084EA83FB02}"/>
              </a:ext>
            </a:extLst>
          </p:cNvPr>
          <p:cNvSpPr/>
          <p:nvPr/>
        </p:nvSpPr>
        <p:spPr>
          <a:xfrm>
            <a:off x="813816" y="2432304"/>
            <a:ext cx="82296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10515-129F-4497-A410-45BCBA595887}"/>
              </a:ext>
            </a:extLst>
          </p:cNvPr>
          <p:cNvSpPr txBox="1"/>
          <p:nvPr/>
        </p:nvSpPr>
        <p:spPr>
          <a:xfrm>
            <a:off x="1690937" y="1978360"/>
            <a:ext cx="29418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 [Trainer] Prepare image file (enclave) and signature</a:t>
            </a:r>
          </a:p>
          <a:p>
            <a:r>
              <a:rPr lang="en-US" altLang="zh-CN" dirty="0"/>
              <a:t>. [</a:t>
            </a:r>
            <a:r>
              <a:rPr lang="en-US" altLang="zh-CN" dirty="0" err="1"/>
              <a:t>Dapp</a:t>
            </a:r>
            <a:r>
              <a:rPr lang="en-US" altLang="zh-CN" dirty="0"/>
              <a:t>] Calculate hash</a:t>
            </a:r>
          </a:p>
          <a:p>
            <a:r>
              <a:rPr lang="en-US" altLang="zh-CN" dirty="0"/>
              <a:t>. [</a:t>
            </a:r>
            <a:r>
              <a:rPr lang="en-US" altLang="zh-CN" dirty="0" err="1"/>
              <a:t>Dapp</a:t>
            </a:r>
            <a:r>
              <a:rPr lang="en-US" altLang="zh-CN" dirty="0"/>
              <a:t>] Register the hash to the </a:t>
            </a:r>
            <a:r>
              <a:rPr lang="en-US" altLang="zh-CN" dirty="0" err="1"/>
              <a:t>sc</a:t>
            </a:r>
            <a:endParaRPr lang="en-US" altLang="zh-CN" dirty="0"/>
          </a:p>
          <a:p>
            <a:r>
              <a:rPr lang="en-US" altLang="zh-CN" dirty="0"/>
              <a:t>. Load the image file and hash to the server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8D278-1197-41DB-873F-63F29F37DA9D}"/>
              </a:ext>
            </a:extLst>
          </p:cNvPr>
          <p:cNvSpPr/>
          <p:nvPr/>
        </p:nvSpPr>
        <p:spPr>
          <a:xfrm>
            <a:off x="4632837" y="2432304"/>
            <a:ext cx="82296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Runner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BACFA-465B-4620-876C-2E2835C359E3}"/>
              </a:ext>
            </a:extLst>
          </p:cNvPr>
          <p:cNvSpPr txBox="1"/>
          <p:nvPr/>
        </p:nvSpPr>
        <p:spPr>
          <a:xfrm>
            <a:off x="5633404" y="1470342"/>
            <a:ext cx="2459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 Browse the </a:t>
            </a:r>
            <a:r>
              <a:rPr lang="en-US" altLang="zh-CN" dirty="0" err="1"/>
              <a:t>sc</a:t>
            </a:r>
            <a:r>
              <a:rPr lang="en-US" altLang="zh-CN" dirty="0"/>
              <a:t> for enclave</a:t>
            </a:r>
          </a:p>
          <a:p>
            <a:r>
              <a:rPr lang="en-US" altLang="zh-CN" dirty="0"/>
              <a:t>. Browse the web page for image file</a:t>
            </a:r>
          </a:p>
          <a:p>
            <a:r>
              <a:rPr lang="en-US" altLang="zh-CN" dirty="0"/>
              <a:t>. Download image file</a:t>
            </a:r>
          </a:p>
          <a:p>
            <a:r>
              <a:rPr lang="en-US" altLang="zh-CN" dirty="0"/>
              <a:t>. Run the image file</a:t>
            </a:r>
          </a:p>
          <a:p>
            <a:r>
              <a:rPr lang="en-US" altLang="zh-CN" dirty="0"/>
              <a:t>. Register the hash of enclave instance’s public key to the </a:t>
            </a:r>
            <a:r>
              <a:rPr lang="en-US" altLang="zh-CN" dirty="0" err="1"/>
              <a:t>sc</a:t>
            </a:r>
            <a:endParaRPr lang="en-US" altLang="zh-CN" dirty="0"/>
          </a:p>
          <a:p>
            <a:r>
              <a:rPr lang="en-US" altLang="zh-CN" dirty="0"/>
              <a:t>. Load the enclave public key, URL to web server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CBA4F-86A1-494C-9418-73336F226C56}"/>
              </a:ext>
            </a:extLst>
          </p:cNvPr>
          <p:cNvSpPr/>
          <p:nvPr/>
        </p:nvSpPr>
        <p:spPr>
          <a:xfrm>
            <a:off x="8272149" y="2347496"/>
            <a:ext cx="82296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Runner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79D6A-BECD-4FBB-BF1C-0826D9C8AE8E}"/>
              </a:ext>
            </a:extLst>
          </p:cNvPr>
          <p:cNvSpPr txBox="1"/>
          <p:nvPr/>
        </p:nvSpPr>
        <p:spPr>
          <a:xfrm>
            <a:off x="9274118" y="1904769"/>
            <a:ext cx="2459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 Browse the </a:t>
            </a:r>
            <a:r>
              <a:rPr lang="en-US" altLang="zh-CN" dirty="0" err="1"/>
              <a:t>sc</a:t>
            </a:r>
            <a:r>
              <a:rPr lang="en-US" altLang="zh-CN" dirty="0"/>
              <a:t> for enclave instance</a:t>
            </a:r>
          </a:p>
          <a:p>
            <a:r>
              <a:rPr lang="en-US" altLang="zh-CN" dirty="0"/>
              <a:t>. Connect to the enclave</a:t>
            </a:r>
          </a:p>
          <a:p>
            <a:r>
              <a:rPr lang="en-US" altLang="zh-CN" dirty="0"/>
              <a:t>. Send a data file to the enclave, get response from the enclave.</a:t>
            </a:r>
          </a:p>
        </p:txBody>
      </p:sp>
    </p:spTree>
    <p:extLst>
      <p:ext uri="{BB962C8B-B14F-4D97-AF65-F5344CB8AC3E}">
        <p14:creationId xmlns:p14="http://schemas.microsoft.com/office/powerpoint/2010/main" val="9856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FCD5-6851-4B24-8B90-42A25C2D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Platform Development Work Breakdown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8F15-B66E-4D37-AB63-743CE352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440" y="1822448"/>
            <a:ext cx="5638501" cy="47072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AI Model design and training (</a:t>
            </a:r>
            <a:r>
              <a:rPr lang="en-US" altLang="zh-CN" dirty="0" err="1"/>
              <a:t>Dianbo</a:t>
            </a:r>
            <a:r>
              <a:rPr lang="en-US" altLang="zh-CN" dirty="0"/>
              <a:t>, </a:t>
            </a:r>
            <a:r>
              <a:rPr lang="en-US" altLang="zh-CN" dirty="0" err="1"/>
              <a:t>Shifa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 Now: Machine learning on plaintext</a:t>
            </a:r>
          </a:p>
          <a:p>
            <a:pPr lvl="1"/>
            <a:r>
              <a:rPr lang="en-US" altLang="zh-CN" dirty="0"/>
              <a:t> Future: Machine learning on encrypted data or inside SGX enclaves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GeneTank</a:t>
            </a:r>
            <a:r>
              <a:rPr lang="en-US" altLang="zh-CN" dirty="0"/>
              <a:t> Token (GTT) development (Sandeep, </a:t>
            </a:r>
            <a:r>
              <a:rPr lang="en-US" altLang="zh-CN" dirty="0" err="1"/>
              <a:t>Shifa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 Smart contract /</a:t>
            </a:r>
            <a:r>
              <a:rPr lang="en-US" altLang="zh-CN" dirty="0" err="1"/>
              <a:t>dapp</a:t>
            </a:r>
            <a:r>
              <a:rPr lang="en-US" altLang="zh-CN" dirty="0"/>
              <a:t> design </a:t>
            </a:r>
          </a:p>
          <a:p>
            <a:pPr lvl="1"/>
            <a:r>
              <a:rPr lang="en-US" altLang="zh-CN" dirty="0"/>
              <a:t> GTT purchase, trade, burn </a:t>
            </a:r>
          </a:p>
          <a:p>
            <a:r>
              <a:rPr lang="en-US" altLang="zh-CN" dirty="0"/>
              <a:t> AI Model releasing software and tools (Sandeep, </a:t>
            </a:r>
            <a:r>
              <a:rPr lang="en-US" altLang="zh-CN" dirty="0" err="1"/>
              <a:t>Dianbo</a:t>
            </a:r>
            <a:r>
              <a:rPr lang="en-US" altLang="zh-CN" dirty="0"/>
              <a:t>, </a:t>
            </a:r>
            <a:r>
              <a:rPr lang="en-US" altLang="zh-CN" dirty="0" err="1"/>
              <a:t>Shifa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 Smart contract</a:t>
            </a:r>
          </a:p>
          <a:p>
            <a:pPr lvl="2"/>
            <a:r>
              <a:rPr lang="en-US" altLang="zh-CN" dirty="0"/>
              <a:t> Model SGX enclave signature, storage URL</a:t>
            </a:r>
          </a:p>
          <a:p>
            <a:pPr lvl="2"/>
            <a:r>
              <a:rPr lang="en-US" altLang="zh-CN" dirty="0"/>
              <a:t> Model runner registering</a:t>
            </a:r>
          </a:p>
          <a:p>
            <a:pPr lvl="3"/>
            <a:r>
              <a:rPr lang="en-US" altLang="zh-CN" dirty="0"/>
              <a:t> register: runner URL, pub-key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127704F-6B0D-4BB6-8664-2B9627C5700C}"/>
              </a:ext>
            </a:extLst>
          </p:cNvPr>
          <p:cNvSpPr txBox="1">
            <a:spLocks/>
          </p:cNvSpPr>
          <p:nvPr/>
        </p:nvSpPr>
        <p:spPr>
          <a:xfrm>
            <a:off x="6624319" y="1822449"/>
            <a:ext cx="5173233" cy="4707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/>
              <a:t> AI Model releasing software and tools (continued)</a:t>
            </a:r>
          </a:p>
          <a:p>
            <a:pPr lvl="1"/>
            <a:r>
              <a:rPr lang="en-US" altLang="zh-CN" dirty="0"/>
              <a:t> Smart contract (continued)</a:t>
            </a:r>
          </a:p>
          <a:p>
            <a:pPr lvl="2"/>
            <a:r>
              <a:rPr lang="en-US" altLang="zh-CN" dirty="0"/>
              <a:t> Prediction flow:</a:t>
            </a:r>
          </a:p>
          <a:p>
            <a:pPr lvl="3"/>
            <a:r>
              <a:rPr lang="en-US" altLang="zh-CN" dirty="0"/>
              <a:t> deposit GTT -&gt; apply access code -&gt; run prediction -&gt; pay GTT to the model runner and trainer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Dapp</a:t>
            </a:r>
            <a:endParaRPr lang="en-US" altLang="zh-CN" dirty="0"/>
          </a:p>
          <a:p>
            <a:pPr lvl="2"/>
            <a:r>
              <a:rPr lang="en-US" altLang="zh-CN" dirty="0"/>
              <a:t> Model runner interface</a:t>
            </a:r>
          </a:p>
          <a:p>
            <a:pPr lvl="2"/>
            <a:r>
              <a:rPr lang="en-US" altLang="zh-CN" dirty="0"/>
              <a:t> Prediction user interface</a:t>
            </a:r>
          </a:p>
          <a:p>
            <a:pPr lvl="1"/>
            <a:r>
              <a:rPr lang="en-US" altLang="zh-CN" dirty="0"/>
              <a:t> SGX enclave image</a:t>
            </a:r>
          </a:p>
          <a:p>
            <a:pPr lvl="2"/>
            <a:r>
              <a:rPr lang="en-US" altLang="zh-CN" dirty="0"/>
              <a:t> integrate model codes, secret key of data, pub-key of trainer into the enclave</a:t>
            </a:r>
          </a:p>
          <a:p>
            <a:pPr lvl="1"/>
            <a:r>
              <a:rPr lang="en-US" altLang="zh-CN" dirty="0"/>
              <a:t> Data encryption tool</a:t>
            </a:r>
          </a:p>
          <a:p>
            <a:pPr lvl="2"/>
            <a:r>
              <a:rPr lang="en-US" altLang="zh-CN" dirty="0"/>
              <a:t> Data encryption </a:t>
            </a:r>
            <a:r>
              <a:rPr lang="en-US" altLang="zh-CN" dirty="0" err="1"/>
              <a:t>js</a:t>
            </a:r>
            <a:r>
              <a:rPr lang="en-US" altLang="zh-CN" dirty="0"/>
              <a:t> for user</a:t>
            </a:r>
          </a:p>
          <a:p>
            <a:pPr lvl="2"/>
            <a:r>
              <a:rPr lang="en-US" altLang="zh-CN" dirty="0"/>
              <a:t> Data decryption codes for SGX enclave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FB40-AF6D-4754-991B-FAF3C085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 Model Design and Training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155B-FA45-4065-94C0-F9ABB4EF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6636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 Feature requirements</a:t>
            </a:r>
          </a:p>
          <a:p>
            <a:pPr lvl="1"/>
            <a:r>
              <a:rPr lang="en-US" altLang="zh-CN" dirty="0"/>
              <a:t> Now: Logistic Regression</a:t>
            </a:r>
          </a:p>
          <a:p>
            <a:pPr lvl="1"/>
            <a:r>
              <a:rPr lang="en-US" altLang="zh-CN" dirty="0"/>
              <a:t> Later</a:t>
            </a:r>
          </a:p>
          <a:p>
            <a:pPr lvl="2"/>
            <a:r>
              <a:rPr lang="en-US" altLang="zh-CN" dirty="0"/>
              <a:t> LMM: Linear Mixed Model</a:t>
            </a:r>
          </a:p>
          <a:p>
            <a:pPr lvl="2"/>
            <a:r>
              <a:rPr lang="en-US" altLang="zh-CN" dirty="0"/>
              <a:t> MAF: Minor Allele Frequency</a:t>
            </a:r>
          </a:p>
          <a:p>
            <a:pPr lvl="2"/>
            <a:r>
              <a:rPr lang="en-US" altLang="zh-CN" dirty="0"/>
              <a:t> χ2: chi-square distribution 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HmD</a:t>
            </a:r>
            <a:r>
              <a:rPr lang="en-US" altLang="zh-CN" dirty="0"/>
              <a:t>: Hamming Distance</a:t>
            </a:r>
          </a:p>
          <a:p>
            <a:pPr lvl="2"/>
            <a:r>
              <a:rPr lang="en-US" altLang="zh-CN" dirty="0"/>
              <a:t> LD: Linkage Disequilibrium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961596-72F6-4101-89D4-4DBA0D1DABC6}"/>
              </a:ext>
            </a:extLst>
          </p:cNvPr>
          <p:cNvSpPr txBox="1">
            <a:spLocks/>
          </p:cNvSpPr>
          <p:nvPr/>
        </p:nvSpPr>
        <p:spPr>
          <a:xfrm>
            <a:off x="6426200" y="1825625"/>
            <a:ext cx="5166360" cy="43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/>
              <a:t> Cooperate with </a:t>
            </a:r>
            <a:r>
              <a:rPr lang="en-US" altLang="zh-CN" cap="all" dirty="0"/>
              <a:t>NEALE LAB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25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FB40-AF6D-4754-991B-FAF3C085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GeneTank</a:t>
            </a:r>
            <a:r>
              <a:rPr lang="en-US" altLang="zh-CN" dirty="0"/>
              <a:t> Token (GTT) Development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155B-FA45-4065-94C0-F9ABB4EF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6636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 Standard “ICO” Smart Contract</a:t>
            </a:r>
          </a:p>
          <a:p>
            <a:pPr lvl="1"/>
            <a:r>
              <a:rPr lang="en-US" altLang="zh-CN" dirty="0"/>
              <a:t> GTT purchase, trade, burn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961596-72F6-4101-89D4-4DBA0D1DABC6}"/>
              </a:ext>
            </a:extLst>
          </p:cNvPr>
          <p:cNvSpPr txBox="1">
            <a:spLocks/>
          </p:cNvSpPr>
          <p:nvPr/>
        </p:nvSpPr>
        <p:spPr>
          <a:xfrm>
            <a:off x="6426200" y="1825625"/>
            <a:ext cx="5166360" cy="43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err="1"/>
              <a:t>Dapp</a:t>
            </a:r>
            <a:endParaRPr lang="en-US" altLang="zh-CN" dirty="0"/>
          </a:p>
          <a:p>
            <a:pPr lvl="1"/>
            <a:r>
              <a:rPr lang="en-US" altLang="zh-CN" dirty="0"/>
              <a:t> user interface for GTT purchase, query, trade, and burn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37561B-2372-4960-BF1E-8010F35FE395}"/>
              </a:ext>
            </a:extLst>
          </p:cNvPr>
          <p:cNvSpPr/>
          <p:nvPr/>
        </p:nvSpPr>
        <p:spPr>
          <a:xfrm>
            <a:off x="3204210" y="5098776"/>
            <a:ext cx="313508" cy="313509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G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9D7DFF6-7D25-43E4-B346-22CD3B1DA3D5}"/>
              </a:ext>
            </a:extLst>
          </p:cNvPr>
          <p:cNvSpPr/>
          <p:nvPr/>
        </p:nvSpPr>
        <p:spPr>
          <a:xfrm>
            <a:off x="3264626" y="3729327"/>
            <a:ext cx="313508" cy="19158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$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726C83-B0B7-4CA7-9D4A-F7ED98BE2F76}"/>
              </a:ext>
            </a:extLst>
          </p:cNvPr>
          <p:cNvGrpSpPr/>
          <p:nvPr/>
        </p:nvGrpSpPr>
        <p:grpSpPr>
          <a:xfrm>
            <a:off x="4490918" y="3006003"/>
            <a:ext cx="278675" cy="452846"/>
            <a:chOff x="4201885" y="2995749"/>
            <a:chExt cx="278675" cy="4528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322605-0E7F-4932-9893-5FFCC5933152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A723AAB3-9D8C-4B95-8A3D-1B7FB04EB877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BF28EE-4B0A-4083-8272-302903D22B7F}"/>
              </a:ext>
            </a:extLst>
          </p:cNvPr>
          <p:cNvGrpSpPr/>
          <p:nvPr/>
        </p:nvGrpSpPr>
        <p:grpSpPr>
          <a:xfrm>
            <a:off x="1810331" y="2995748"/>
            <a:ext cx="278675" cy="452846"/>
            <a:chOff x="4201885" y="2995749"/>
            <a:chExt cx="278675" cy="45284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C64ADD-D9A7-44BE-A0A1-7E4459762315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ACC650D8-D413-4F8A-8928-2297BDDAA267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3475499-BBE4-40EB-A1CC-D7ADE15C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27" y="4096397"/>
            <a:ext cx="247106" cy="247106"/>
          </a:xfrm>
          <a:prstGeom prst="rect">
            <a:avLst/>
          </a:prstGeom>
        </p:spPr>
      </p:pic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9A7A6180-7D4A-4B2C-B027-CD715EDD39ED}"/>
              </a:ext>
            </a:extLst>
          </p:cNvPr>
          <p:cNvSpPr/>
          <p:nvPr/>
        </p:nvSpPr>
        <p:spPr>
          <a:xfrm>
            <a:off x="3143794" y="4478440"/>
            <a:ext cx="434340" cy="391886"/>
          </a:xfrm>
          <a:prstGeom prst="verticalScroll">
            <a:avLst>
              <a:gd name="adj" fmla="val 25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SC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B77CFC-C314-43DA-81A5-7667BFF2BC1C}"/>
              </a:ext>
            </a:extLst>
          </p:cNvPr>
          <p:cNvSpPr/>
          <p:nvPr/>
        </p:nvSpPr>
        <p:spPr>
          <a:xfrm>
            <a:off x="1954925" y="3448594"/>
            <a:ext cx="2669628" cy="627037"/>
          </a:xfrm>
          <a:custGeom>
            <a:avLst/>
            <a:gdLst>
              <a:gd name="connsiteX0" fmla="*/ 0 w 1654629"/>
              <a:gd name="connsiteY0" fmla="*/ 0 h 627037"/>
              <a:gd name="connsiteX1" fmla="*/ 731520 w 1654629"/>
              <a:gd name="connsiteY1" fmla="*/ 627017 h 627037"/>
              <a:gd name="connsiteX2" fmla="*/ 1654629 w 1654629"/>
              <a:gd name="connsiteY2" fmla="*/ 17417 h 62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4629" h="627037">
                <a:moveTo>
                  <a:pt x="0" y="0"/>
                </a:moveTo>
                <a:cubicBezTo>
                  <a:pt x="227874" y="312057"/>
                  <a:pt x="455749" y="624114"/>
                  <a:pt x="731520" y="627017"/>
                </a:cubicBezTo>
                <a:cubicBezTo>
                  <a:pt x="1007291" y="629920"/>
                  <a:pt x="1330960" y="323668"/>
                  <a:pt x="1654629" y="17417"/>
                </a:cubicBez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C1F29E-EAE4-46FC-A9FA-B0B8171FF595}"/>
              </a:ext>
            </a:extLst>
          </p:cNvPr>
          <p:cNvCxnSpPr/>
          <p:nvPr/>
        </p:nvCxnSpPr>
        <p:spPr>
          <a:xfrm>
            <a:off x="1366345" y="4406563"/>
            <a:ext cx="4162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6D36DC-44E3-4C95-9317-FB98DD8EF477}"/>
              </a:ext>
            </a:extLst>
          </p:cNvPr>
          <p:cNvSpPr txBox="1"/>
          <p:nvPr/>
        </p:nvSpPr>
        <p:spPr>
          <a:xfrm>
            <a:off x="4249783" y="409257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 world</a:t>
            </a:r>
            <a:endParaRPr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CEF04D-94F9-43E9-9F70-F5E61407B087}"/>
              </a:ext>
            </a:extLst>
          </p:cNvPr>
          <p:cNvGrpSpPr/>
          <p:nvPr/>
        </p:nvGrpSpPr>
        <p:grpSpPr>
          <a:xfrm>
            <a:off x="1660635" y="5523644"/>
            <a:ext cx="578068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73E0C8-2A06-475B-A9C6-EA54235CCB4C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A809025-1AB3-4F42-809E-730DC2B060D7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GTT</a:t>
              </a:r>
              <a:endParaRPr lang="zh-CN" altLang="en-US" sz="12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1784A3-C18F-4AC4-8C4B-B1F2940D505D}"/>
              </a:ext>
            </a:extLst>
          </p:cNvPr>
          <p:cNvGrpSpPr/>
          <p:nvPr/>
        </p:nvGrpSpPr>
        <p:grpSpPr>
          <a:xfrm>
            <a:off x="4341222" y="5547629"/>
            <a:ext cx="578068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783BCB-16A4-4ABD-990B-AFEA2DCC41F4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E42FCC-357F-4BA3-ADA6-AC8C1CB0212A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GTT</a:t>
              </a:r>
              <a:endParaRPr lang="zh-CN" altLang="en-US" sz="1200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0C2768E-1CC8-403E-B88C-F90FA0A467D8}"/>
              </a:ext>
            </a:extLst>
          </p:cNvPr>
          <p:cNvSpPr txBox="1"/>
          <p:nvPr/>
        </p:nvSpPr>
        <p:spPr>
          <a:xfrm>
            <a:off x="4249783" y="442350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Digital world</a:t>
            </a:r>
            <a:endParaRPr lang="zh-CN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B37E32-DF2F-4E5E-88E1-BFD01A001D45}"/>
              </a:ext>
            </a:extLst>
          </p:cNvPr>
          <p:cNvSpPr/>
          <p:nvPr/>
        </p:nvSpPr>
        <p:spPr>
          <a:xfrm rot="10800000">
            <a:off x="2238702" y="4955395"/>
            <a:ext cx="2241857" cy="627037"/>
          </a:xfrm>
          <a:custGeom>
            <a:avLst/>
            <a:gdLst>
              <a:gd name="connsiteX0" fmla="*/ 0 w 1654629"/>
              <a:gd name="connsiteY0" fmla="*/ 0 h 627037"/>
              <a:gd name="connsiteX1" fmla="*/ 731520 w 1654629"/>
              <a:gd name="connsiteY1" fmla="*/ 627017 h 627037"/>
              <a:gd name="connsiteX2" fmla="*/ 1654629 w 1654629"/>
              <a:gd name="connsiteY2" fmla="*/ 17417 h 62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4629" h="627037">
                <a:moveTo>
                  <a:pt x="0" y="0"/>
                </a:moveTo>
                <a:cubicBezTo>
                  <a:pt x="227874" y="312057"/>
                  <a:pt x="455749" y="624114"/>
                  <a:pt x="731520" y="627017"/>
                </a:cubicBezTo>
                <a:cubicBezTo>
                  <a:pt x="1007291" y="629920"/>
                  <a:pt x="1330960" y="323668"/>
                  <a:pt x="1654629" y="17417"/>
                </a:cubicBez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E2CAC7-B052-4779-BC33-4736A6C035FC}"/>
              </a:ext>
            </a:extLst>
          </p:cNvPr>
          <p:cNvSpPr/>
          <p:nvPr/>
        </p:nvSpPr>
        <p:spPr>
          <a:xfrm>
            <a:off x="3122774" y="4087382"/>
            <a:ext cx="513806" cy="814183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6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FB40-AF6D-4754-991B-FAF3C085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 Model Releasing Software and Tools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155B-FA45-4065-94C0-F9ABB4EF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66360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zh-CN" dirty="0"/>
              <a:t> Feature requirements</a:t>
            </a:r>
          </a:p>
          <a:p>
            <a:pPr lvl="1"/>
            <a:r>
              <a:rPr lang="en-US" altLang="zh-CN" dirty="0"/>
              <a:t> Smart contract</a:t>
            </a:r>
          </a:p>
          <a:p>
            <a:pPr lvl="2"/>
            <a:r>
              <a:rPr lang="en-US" altLang="zh-CN" dirty="0"/>
              <a:t> model SGX enclave signature, storage URL</a:t>
            </a:r>
          </a:p>
          <a:p>
            <a:pPr lvl="2"/>
            <a:r>
              <a:rPr lang="en-US" altLang="zh-CN" dirty="0"/>
              <a:t> model runner registering</a:t>
            </a:r>
          </a:p>
          <a:p>
            <a:pPr lvl="3"/>
            <a:r>
              <a:rPr lang="en-US" altLang="zh-CN" dirty="0"/>
              <a:t> register: runner URL, pub-key </a:t>
            </a:r>
          </a:p>
          <a:p>
            <a:pPr lvl="2"/>
            <a:r>
              <a:rPr lang="en-US" altLang="zh-CN" dirty="0"/>
              <a:t> Prediction flow:</a:t>
            </a:r>
          </a:p>
          <a:p>
            <a:pPr lvl="3"/>
            <a:r>
              <a:rPr lang="en-US" altLang="zh-CN" dirty="0"/>
              <a:t> deposit GTT -&gt; apply access code -&gt; run prediction -&gt; pay GTT to the model runner and trainer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Dapp</a:t>
            </a:r>
            <a:endParaRPr lang="en-US" altLang="zh-CN" dirty="0"/>
          </a:p>
          <a:p>
            <a:pPr lvl="2"/>
            <a:r>
              <a:rPr lang="en-US" altLang="zh-CN" dirty="0"/>
              <a:t> model runner interface</a:t>
            </a:r>
          </a:p>
          <a:p>
            <a:pPr lvl="2"/>
            <a:r>
              <a:rPr lang="en-US" altLang="zh-CN" dirty="0"/>
              <a:t> Prediction user interface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961596-72F6-4101-89D4-4DBA0D1DABC6}"/>
              </a:ext>
            </a:extLst>
          </p:cNvPr>
          <p:cNvSpPr txBox="1">
            <a:spLocks/>
          </p:cNvSpPr>
          <p:nvPr/>
        </p:nvSpPr>
        <p:spPr>
          <a:xfrm>
            <a:off x="6426200" y="1825625"/>
            <a:ext cx="5166360" cy="43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r>
              <a:rPr lang="en-US" altLang="zh-CN" dirty="0"/>
              <a:t> SGX enclave image</a:t>
            </a:r>
          </a:p>
          <a:p>
            <a:pPr lvl="2"/>
            <a:r>
              <a:rPr lang="en-US" altLang="zh-CN" dirty="0"/>
              <a:t> integrate model codes, secret key of data, pub-key of trainer into the enclave</a:t>
            </a:r>
          </a:p>
          <a:p>
            <a:pPr lvl="1"/>
            <a:r>
              <a:rPr lang="en-US" altLang="zh-CN" dirty="0"/>
              <a:t> Data encryption tool</a:t>
            </a:r>
          </a:p>
          <a:p>
            <a:pPr lvl="2"/>
            <a:r>
              <a:rPr lang="en-US" altLang="zh-CN" dirty="0"/>
              <a:t> Data encryption </a:t>
            </a:r>
            <a:r>
              <a:rPr lang="en-US" altLang="zh-CN" dirty="0" err="1"/>
              <a:t>js</a:t>
            </a:r>
            <a:r>
              <a:rPr lang="en-US" altLang="zh-CN" dirty="0"/>
              <a:t> for user</a:t>
            </a:r>
          </a:p>
          <a:p>
            <a:pPr lvl="2"/>
            <a:r>
              <a:rPr lang="en-US" altLang="zh-CN" dirty="0"/>
              <a:t> Data decryption codes for SGX enclave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22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3F2-CF87-4A29-B3D8-ACF77A1F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Plan (Preliminary)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1D03-1045-4325-8F6E-4FCF90B92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AI Model design and training</a:t>
            </a:r>
          </a:p>
          <a:p>
            <a:pPr lvl="1"/>
            <a:r>
              <a:rPr lang="en-US" altLang="zh-CN" dirty="0"/>
              <a:t> 1/w requirement and specs, 2/</a:t>
            </a:r>
            <a:r>
              <a:rPr lang="en-US" altLang="zh-CN" dirty="0" err="1"/>
              <a:t>ws</a:t>
            </a:r>
            <a:r>
              <a:rPr lang="en-US" altLang="zh-CN" dirty="0"/>
              <a:t> designing and coding</a:t>
            </a:r>
          </a:p>
          <a:p>
            <a:pPr lvl="1"/>
            <a:r>
              <a:rPr lang="en-US" altLang="zh-CN" dirty="0"/>
              <a:t> 1/w testing, 2/</a:t>
            </a:r>
            <a:r>
              <a:rPr lang="en-US" altLang="zh-CN" dirty="0" err="1"/>
              <a:t>ws</a:t>
            </a:r>
            <a:r>
              <a:rPr lang="en-US" altLang="zh-CN" dirty="0"/>
              <a:t> training and evaluating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GeneTank</a:t>
            </a:r>
            <a:r>
              <a:rPr lang="en-US" altLang="zh-CN" dirty="0"/>
              <a:t> Token (GTT) development</a:t>
            </a:r>
          </a:p>
          <a:p>
            <a:pPr lvl="1"/>
            <a:r>
              <a:rPr lang="en-US" altLang="zh-CN" dirty="0"/>
              <a:t> 1/w requirement and specs, 2/</a:t>
            </a:r>
            <a:r>
              <a:rPr lang="en-US" altLang="zh-CN" dirty="0" err="1"/>
              <a:t>ws</a:t>
            </a:r>
            <a:r>
              <a:rPr lang="en-US" altLang="zh-CN" dirty="0"/>
              <a:t> developing, 1 w testing</a:t>
            </a:r>
          </a:p>
          <a:p>
            <a:r>
              <a:rPr lang="en-US" altLang="zh-CN" dirty="0"/>
              <a:t> AI Model releasing software and tools</a:t>
            </a:r>
          </a:p>
          <a:p>
            <a:pPr lvl="1"/>
            <a:r>
              <a:rPr lang="en-US" altLang="zh-CN" dirty="0"/>
              <a:t> Smart contract/</a:t>
            </a:r>
            <a:r>
              <a:rPr lang="en-US" altLang="zh-CN" dirty="0" err="1"/>
              <a:t>Dapp</a:t>
            </a:r>
            <a:r>
              <a:rPr lang="en-US" altLang="zh-CN" dirty="0"/>
              <a:t>: 3 weeks</a:t>
            </a:r>
          </a:p>
          <a:p>
            <a:pPr lvl="1"/>
            <a:r>
              <a:rPr lang="en-US" altLang="zh-CN" dirty="0"/>
              <a:t> SGX and Tools: 5 weeks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74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/>
            <a:r>
              <a:rPr lang="en-US" altLang="zh-CN" dirty="0"/>
              <a:t>Development Environment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0"/>
              </a:spcBef>
            </a:pPr>
            <a:r>
              <a:rPr lang="en-US" dirty="0" err="1"/>
              <a:t>Github</a:t>
            </a:r>
            <a:r>
              <a:rPr lang="en-US" dirty="0"/>
              <a:t> repository and Bug Tracking</a:t>
            </a:r>
          </a:p>
          <a:p>
            <a:pPr marL="457200" indent="-381000">
              <a:spcBef>
                <a:spcPts val="0"/>
              </a:spcBef>
            </a:pPr>
            <a:r>
              <a:rPr lang="en-US" altLang="zh-CN" dirty="0"/>
              <a:t>Blockchain Development Setup</a:t>
            </a:r>
          </a:p>
          <a:p>
            <a:pPr marL="457200" indent="-381000">
              <a:spcBef>
                <a:spcPts val="0"/>
              </a:spcBef>
            </a:pPr>
            <a:r>
              <a:rPr lang="en-US" altLang="zh-CN" dirty="0"/>
              <a:t>SGX development setup</a:t>
            </a:r>
          </a:p>
          <a:p>
            <a:pPr marL="457200" indent="-381000">
              <a:spcBef>
                <a:spcPts val="0"/>
              </a:spcBef>
            </a:pPr>
            <a:r>
              <a:rPr lang="en-US" altLang="zh-CN" dirty="0"/>
              <a:t>Daily build and run setup</a:t>
            </a:r>
          </a:p>
          <a:p>
            <a:pPr marL="457200" indent="-3810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3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B33B-E5B8-4AB8-B747-5EDC31EE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Repository and Bug Tracking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2C5B-C5D1-4B69-982B-11553974B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Code and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repository</a:t>
            </a:r>
          </a:p>
          <a:p>
            <a:pPr lvl="1"/>
            <a:r>
              <a:rPr lang="en-US" altLang="zh-CN" dirty="0">
                <a:hlinkClick r:id="rId2"/>
              </a:rPr>
              <a:t> https://github.com/zzz2010/genetank_blockchain</a:t>
            </a:r>
            <a:endParaRPr lang="en-US" altLang="zh-CN" dirty="0"/>
          </a:p>
          <a:p>
            <a:pPr lvl="1"/>
            <a:r>
              <a:rPr lang="en-US" altLang="zh-CN" dirty="0"/>
              <a:t> ./</a:t>
            </a:r>
            <a:r>
              <a:rPr lang="en-US" altLang="zh-CN" dirty="0" err="1"/>
              <a:t>ai</a:t>
            </a:r>
            <a:endParaRPr lang="en-US" altLang="zh-CN" dirty="0"/>
          </a:p>
          <a:p>
            <a:pPr lvl="2"/>
            <a:r>
              <a:rPr lang="en-US" altLang="zh-CN" dirty="0"/>
              <a:t> Directory for AI training files</a:t>
            </a:r>
          </a:p>
          <a:p>
            <a:pPr lvl="1"/>
            <a:r>
              <a:rPr lang="en-US" altLang="zh-CN" dirty="0"/>
              <a:t> ./</a:t>
            </a:r>
            <a:r>
              <a:rPr lang="en-US" altLang="zh-CN" dirty="0" err="1"/>
              <a:t>gtt</a:t>
            </a:r>
            <a:endParaRPr lang="en-US" altLang="zh-CN" dirty="0"/>
          </a:p>
          <a:p>
            <a:pPr lvl="2"/>
            <a:r>
              <a:rPr lang="en-US" altLang="zh-CN" dirty="0"/>
              <a:t> Directory for </a:t>
            </a:r>
            <a:r>
              <a:rPr lang="en-US" altLang="zh-CN" dirty="0" err="1"/>
              <a:t>GeneTank</a:t>
            </a:r>
            <a:r>
              <a:rPr lang="en-US" altLang="zh-CN" dirty="0"/>
              <a:t> Token</a:t>
            </a:r>
          </a:p>
          <a:p>
            <a:pPr lvl="1"/>
            <a:r>
              <a:rPr lang="en-US" altLang="zh-CN" dirty="0"/>
              <a:t> ./</a:t>
            </a:r>
            <a:r>
              <a:rPr lang="en-US" altLang="zh-CN" dirty="0" err="1"/>
              <a:t>modelrel</a:t>
            </a:r>
            <a:endParaRPr lang="en-US" altLang="zh-CN" dirty="0"/>
          </a:p>
          <a:p>
            <a:pPr lvl="2"/>
            <a:r>
              <a:rPr lang="en-US" altLang="zh-CN" dirty="0"/>
              <a:t> Directory for AI model releasing files</a:t>
            </a:r>
          </a:p>
          <a:p>
            <a:r>
              <a:rPr lang="en-US" altLang="zh-CN" dirty="0"/>
              <a:t> Bug Tracking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https://github.com/zzz2010/genetank_blockchain/issues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43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Shape 173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174" name="Shape 174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57844" y="2441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GeneTank Blockchain Development Environment Setup</a:t>
            </a:r>
          </a:p>
        </p:txBody>
      </p:sp>
      <p:sp>
        <p:nvSpPr>
          <p:cNvPr id="180" name="Shape 180"/>
          <p:cNvSpPr/>
          <p:nvPr/>
        </p:nvSpPr>
        <p:spPr>
          <a:xfrm>
            <a:off x="5011797" y="2212181"/>
            <a:ext cx="6265803" cy="422925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71579" y="3400425"/>
            <a:ext cx="3829641" cy="242792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741312" y="5857177"/>
            <a:ext cx="3929076" cy="2940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Nodejs, npm</a:t>
            </a:r>
          </a:p>
        </p:txBody>
      </p:sp>
      <p:sp>
        <p:nvSpPr>
          <p:cNvPr id="183" name="Shape 183"/>
          <p:cNvSpPr/>
          <p:nvPr/>
        </p:nvSpPr>
        <p:spPr>
          <a:xfrm>
            <a:off x="6742122" y="5423864"/>
            <a:ext cx="1569795" cy="2937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Truffle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4122247" y="1157845"/>
            <a:ext cx="2255520" cy="1037408"/>
            <a:chOff x="4344241" y="1103526"/>
            <a:chExt cx="2255520" cy="1037408"/>
          </a:xfrm>
        </p:grpSpPr>
        <p:sp>
          <p:nvSpPr>
            <p:cNvPr id="185" name="Shape 185"/>
            <p:cNvSpPr/>
            <p:nvPr/>
          </p:nvSpPr>
          <p:spPr>
            <a:xfrm>
              <a:off x="4823214" y="1483001"/>
              <a:ext cx="1341118" cy="42280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Ethereum Blockchain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4344241" y="1103526"/>
              <a:ext cx="2255520" cy="1037408"/>
            </a:xfrm>
            <a:prstGeom prst="cloud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4922046" y="1113681"/>
              <a:ext cx="115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MainNet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6742123" y="1103526"/>
            <a:ext cx="2332801" cy="1037408"/>
            <a:chOff x="6742123" y="1103526"/>
            <a:chExt cx="2332801" cy="1037408"/>
          </a:xfrm>
        </p:grpSpPr>
        <p:sp>
          <p:nvSpPr>
            <p:cNvPr id="189" name="Shape 189"/>
            <p:cNvSpPr/>
            <p:nvPr/>
          </p:nvSpPr>
          <p:spPr>
            <a:xfrm>
              <a:off x="7221096" y="1611019"/>
              <a:ext cx="1341118" cy="37316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Ethereum Blockchain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6742123" y="1103526"/>
              <a:ext cx="2255520" cy="1037408"/>
            </a:xfrm>
            <a:prstGeom prst="cloud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742124" y="1113675"/>
              <a:ext cx="2332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Public Test Networks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Ropsten, Kovan, Rinkeby</a:t>
              </a:r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5416082" y="2262927"/>
            <a:ext cx="2435543" cy="1037408"/>
            <a:chOff x="6622547" y="2303931"/>
            <a:chExt cx="2435543" cy="1037408"/>
          </a:xfrm>
        </p:grpSpPr>
        <p:sp>
          <p:nvSpPr>
            <p:cNvPr id="193" name="Shape 193"/>
            <p:cNvSpPr/>
            <p:nvPr/>
          </p:nvSpPr>
          <p:spPr>
            <a:xfrm>
              <a:off x="7101520" y="2837294"/>
              <a:ext cx="1341118" cy="34729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Ethereum Blockchain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6622547" y="2303931"/>
              <a:ext cx="2255520" cy="1037408"/>
            </a:xfrm>
            <a:prstGeom prst="cloud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6764890" y="2314079"/>
              <a:ext cx="229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Test Networks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TestRPC</a:t>
              </a:r>
            </a:p>
          </p:txBody>
        </p:sp>
      </p:grpSp>
      <p:sp>
        <p:nvSpPr>
          <p:cNvPr id="196" name="Shape 196"/>
          <p:cNvSpPr/>
          <p:nvPr/>
        </p:nvSpPr>
        <p:spPr>
          <a:xfrm>
            <a:off x="5646801" y="4724262"/>
            <a:ext cx="1778987" cy="336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Dapp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sp>
        <p:nvSpPr>
          <p:cNvPr id="197" name="Shape 197"/>
          <p:cNvSpPr/>
          <p:nvPr/>
        </p:nvSpPr>
        <p:spPr>
          <a:xfrm>
            <a:off x="2348734" y="3988761"/>
            <a:ext cx="2106459" cy="3064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Ethereum clients/EVM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Geth, Parity, Mist, Metamask, </a:t>
            </a:r>
          </a:p>
        </p:txBody>
      </p:sp>
      <p:sp>
        <p:nvSpPr>
          <p:cNvPr id="198" name="Shape 198"/>
          <p:cNvSpPr/>
          <p:nvPr/>
        </p:nvSpPr>
        <p:spPr>
          <a:xfrm>
            <a:off x="1072434" y="3988761"/>
            <a:ext cx="1267831" cy="3064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Ethereum Miner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Geth, ethminer</a:t>
            </a:r>
          </a:p>
        </p:txBody>
      </p:sp>
      <p:sp>
        <p:nvSpPr>
          <p:cNvPr id="199" name="Shape 199"/>
          <p:cNvSpPr/>
          <p:nvPr/>
        </p:nvSpPr>
        <p:spPr>
          <a:xfrm>
            <a:off x="8419552" y="4247760"/>
            <a:ext cx="2256331" cy="317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Contract src: Solidity</a:t>
            </a:r>
          </a:p>
        </p:txBody>
      </p:sp>
      <p:sp>
        <p:nvSpPr>
          <p:cNvPr id="200" name="Shape 200"/>
          <p:cNvSpPr/>
          <p:nvPr/>
        </p:nvSpPr>
        <p:spPr>
          <a:xfrm>
            <a:off x="1074009" y="4724262"/>
            <a:ext cx="3381184" cy="336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</a:p>
        </p:txBody>
      </p:sp>
      <p:sp>
        <p:nvSpPr>
          <p:cNvPr id="201" name="Shape 201"/>
          <p:cNvSpPr/>
          <p:nvPr/>
        </p:nvSpPr>
        <p:spPr>
          <a:xfrm>
            <a:off x="8414057" y="4726525"/>
            <a:ext cx="2256331" cy="3170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Dapp src: html/js</a:t>
            </a:r>
          </a:p>
        </p:txBody>
      </p:sp>
      <p:sp>
        <p:nvSpPr>
          <p:cNvPr id="202" name="Shape 202"/>
          <p:cNvSpPr/>
          <p:nvPr/>
        </p:nvSpPr>
        <p:spPr>
          <a:xfrm>
            <a:off x="8563950" y="2436100"/>
            <a:ext cx="1191600" cy="8406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Oraclize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</a:p>
        </p:txBody>
      </p:sp>
      <p:sp>
        <p:nvSpPr>
          <p:cNvPr id="203" name="Shape 203"/>
          <p:cNvSpPr/>
          <p:nvPr/>
        </p:nvSpPr>
        <p:spPr>
          <a:xfrm>
            <a:off x="8414057" y="5412568"/>
            <a:ext cx="2256331" cy="30505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Zeppelin /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 Contract Lib</a:t>
            </a:r>
          </a:p>
        </p:txBody>
      </p:sp>
      <p:sp>
        <p:nvSpPr>
          <p:cNvPr id="204" name="Shape 204"/>
          <p:cNvSpPr/>
          <p:nvPr/>
        </p:nvSpPr>
        <p:spPr>
          <a:xfrm>
            <a:off x="9924582" y="1771880"/>
            <a:ext cx="785785" cy="361953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</a:p>
        </p:txBody>
      </p:sp>
      <p:sp>
        <p:nvSpPr>
          <p:cNvPr id="205" name="Shape 205"/>
          <p:cNvSpPr/>
          <p:nvPr/>
        </p:nvSpPr>
        <p:spPr>
          <a:xfrm>
            <a:off x="9913182" y="2398108"/>
            <a:ext cx="785785" cy="361953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IPFS</a:t>
            </a:r>
          </a:p>
        </p:txBody>
      </p:sp>
      <p:sp>
        <p:nvSpPr>
          <p:cNvPr id="206" name="Shape 206"/>
          <p:cNvSpPr/>
          <p:nvPr/>
        </p:nvSpPr>
        <p:spPr>
          <a:xfrm>
            <a:off x="9913182" y="3050610"/>
            <a:ext cx="785785" cy="361953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10174283" y="2900244"/>
            <a:ext cx="2863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208" name="Shape 208"/>
          <p:cNvSpPr/>
          <p:nvPr/>
        </p:nvSpPr>
        <p:spPr>
          <a:xfrm>
            <a:off x="7304675" y="2898775"/>
            <a:ext cx="1284600" cy="487200"/>
          </a:xfrm>
          <a:prstGeom prst="leftRightArrowCallout">
            <a:avLst>
              <a:gd name="adj1" fmla="val 14282"/>
              <a:gd name="adj2" fmla="val 25000"/>
              <a:gd name="adj3" fmla="val 33038"/>
              <a:gd name="adj4" fmla="val 64632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Ethereum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</a:p>
        </p:txBody>
      </p:sp>
      <p:cxnSp>
        <p:nvCxnSpPr>
          <p:cNvPr id="209" name="Shape 209"/>
          <p:cNvCxnSpPr>
            <a:endCxn id="202" idx="1"/>
          </p:cNvCxnSpPr>
          <p:nvPr/>
        </p:nvCxnSpPr>
        <p:spPr>
          <a:xfrm>
            <a:off x="6063685" y="2032000"/>
            <a:ext cx="2695200" cy="82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9" idx="2"/>
            <a:endCxn id="202" idx="1"/>
          </p:cNvCxnSpPr>
          <p:nvPr/>
        </p:nvCxnSpPr>
        <p:spPr>
          <a:xfrm>
            <a:off x="7891655" y="1984183"/>
            <a:ext cx="867300" cy="87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208" idx="3"/>
            <a:endCxn id="202" idx="1"/>
          </p:cNvCxnSpPr>
          <p:nvPr/>
        </p:nvCxnSpPr>
        <p:spPr>
          <a:xfrm rot="10800000" flipH="1">
            <a:off x="8589275" y="2856475"/>
            <a:ext cx="169500" cy="28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202" idx="3"/>
            <a:endCxn id="204" idx="3"/>
          </p:cNvCxnSpPr>
          <p:nvPr/>
        </p:nvCxnSpPr>
        <p:spPr>
          <a:xfrm flipV="1">
            <a:off x="9560615" y="2080826"/>
            <a:ext cx="479043" cy="7755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3" name="Shape 213"/>
          <p:cNvCxnSpPr>
            <a:stCxn id="202" idx="3"/>
            <a:endCxn id="205" idx="2"/>
          </p:cNvCxnSpPr>
          <p:nvPr/>
        </p:nvCxnSpPr>
        <p:spPr>
          <a:xfrm rot="10800000" flipH="1">
            <a:off x="9560615" y="2579200"/>
            <a:ext cx="352500" cy="27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4" name="Shape 214"/>
          <p:cNvCxnSpPr>
            <a:stCxn id="202" idx="3"/>
            <a:endCxn id="206" idx="2"/>
          </p:cNvCxnSpPr>
          <p:nvPr/>
        </p:nvCxnSpPr>
        <p:spPr>
          <a:xfrm>
            <a:off x="9560615" y="2856400"/>
            <a:ext cx="352500" cy="37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5" name="Shape 215"/>
          <p:cNvCxnSpPr>
            <a:stCxn id="196" idx="0"/>
            <a:endCxn id="194" idx="1"/>
          </p:cNvCxnSpPr>
          <p:nvPr/>
        </p:nvCxnSpPr>
        <p:spPr>
          <a:xfrm rot="10800000" flipH="1">
            <a:off x="6536295" y="3299262"/>
            <a:ext cx="7500" cy="142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6" name="Shape 216"/>
          <p:cNvCxnSpPr>
            <a:stCxn id="199" idx="0"/>
            <a:endCxn id="194" idx="1"/>
          </p:cNvCxnSpPr>
          <p:nvPr/>
        </p:nvCxnSpPr>
        <p:spPr>
          <a:xfrm rot="10800000">
            <a:off x="6543818" y="3299160"/>
            <a:ext cx="3003900" cy="94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7" name="Shape 217"/>
          <p:cNvCxnSpPr>
            <a:stCxn id="201" idx="1"/>
            <a:endCxn id="196" idx="3"/>
          </p:cNvCxnSpPr>
          <p:nvPr/>
        </p:nvCxnSpPr>
        <p:spPr>
          <a:xfrm flipH="1">
            <a:off x="7425857" y="4885026"/>
            <a:ext cx="988200" cy="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8" name="Shape 218"/>
          <p:cNvCxnSpPr>
            <a:stCxn id="196" idx="1"/>
            <a:endCxn id="200" idx="3"/>
          </p:cNvCxnSpPr>
          <p:nvPr/>
        </p:nvCxnSpPr>
        <p:spPr>
          <a:xfrm rot="10800000">
            <a:off x="4455201" y="4892571"/>
            <a:ext cx="1191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lg" len="lg"/>
            <a:tailEnd type="none" w="med" len="med"/>
          </a:ln>
        </p:spPr>
      </p:cxnSp>
      <p:cxnSp>
        <p:nvCxnSpPr>
          <p:cNvPr id="219" name="Shape 219"/>
          <p:cNvCxnSpPr>
            <a:stCxn id="197" idx="0"/>
            <a:endCxn id="194" idx="1"/>
          </p:cNvCxnSpPr>
          <p:nvPr/>
        </p:nvCxnSpPr>
        <p:spPr>
          <a:xfrm rot="10800000" flipH="1">
            <a:off x="3401964" y="3299361"/>
            <a:ext cx="3141900" cy="68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0" name="Shape 220"/>
          <p:cNvCxnSpPr>
            <a:stCxn id="197" idx="0"/>
            <a:endCxn id="185" idx="2"/>
          </p:cNvCxnSpPr>
          <p:nvPr/>
        </p:nvCxnSpPr>
        <p:spPr>
          <a:xfrm rot="10800000" flipH="1">
            <a:off x="3401964" y="1960161"/>
            <a:ext cx="1869900" cy="202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221" name="Shape 221"/>
          <p:cNvSpPr txBox="1"/>
          <p:nvPr/>
        </p:nvSpPr>
        <p:spPr>
          <a:xfrm>
            <a:off x="1975826" y="5366175"/>
            <a:ext cx="17790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Terminal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24699" y="3291825"/>
            <a:ext cx="10599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</a:t>
            </a:r>
          </a:p>
        </p:txBody>
      </p:sp>
      <p:cxnSp>
        <p:nvCxnSpPr>
          <p:cNvPr id="223" name="Shape 223"/>
          <p:cNvCxnSpPr>
            <a:stCxn id="200" idx="3"/>
            <a:endCxn id="194" idx="1"/>
          </p:cNvCxnSpPr>
          <p:nvPr/>
        </p:nvCxnSpPr>
        <p:spPr>
          <a:xfrm rot="10800000" flipH="1">
            <a:off x="4455193" y="3299271"/>
            <a:ext cx="2088600" cy="159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4" name="Shape 224"/>
          <p:cNvCxnSpPr>
            <a:stCxn id="193" idx="3"/>
            <a:endCxn id="208" idx="1"/>
          </p:cNvCxnSpPr>
          <p:nvPr/>
        </p:nvCxnSpPr>
        <p:spPr>
          <a:xfrm>
            <a:off x="7236173" y="2969937"/>
            <a:ext cx="68400" cy="17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5" name="Shape 225"/>
          <p:cNvSpPr txBox="1"/>
          <p:nvPr/>
        </p:nvSpPr>
        <p:spPr>
          <a:xfrm>
            <a:off x="6536298" y="3582663"/>
            <a:ext cx="13641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Localhost:8545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966379" y="3609784"/>
            <a:ext cx="10599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Ec2-aws:8545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309448" y="5067795"/>
            <a:ext cx="148309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http://Ec2-aws:8080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934394" y="5301301"/>
            <a:ext cx="16095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and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Server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(Ec2-aws)</a:t>
            </a:r>
          </a:p>
        </p:txBody>
      </p:sp>
      <p:sp>
        <p:nvSpPr>
          <p:cNvPr id="229" name="Shape 229"/>
          <p:cNvSpPr/>
          <p:nvPr/>
        </p:nvSpPr>
        <p:spPr>
          <a:xfrm>
            <a:off x="8215313" y="4061637"/>
            <a:ext cx="2628900" cy="104215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802070" y="3541608"/>
            <a:ext cx="116249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$truffle migrate</a:t>
            </a:r>
          </a:p>
        </p:txBody>
      </p:sp>
      <p:sp>
        <p:nvSpPr>
          <p:cNvPr id="231" name="Shape 231"/>
          <p:cNvSpPr/>
          <p:nvPr/>
        </p:nvSpPr>
        <p:spPr>
          <a:xfrm>
            <a:off x="6557975" y="5357250"/>
            <a:ext cx="4286100" cy="837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9483729" y="3805250"/>
            <a:ext cx="11916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files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292927" y="5130800"/>
            <a:ext cx="15699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tools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420025" y="4670375"/>
            <a:ext cx="11916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$npm run dev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B88D929-A11A-4739-BB72-B9D27E397D2B}"/>
              </a:ext>
            </a:extLst>
          </p:cNvPr>
          <p:cNvSpPr/>
          <p:nvPr/>
        </p:nvSpPr>
        <p:spPr>
          <a:xfrm>
            <a:off x="7386332" y="1447384"/>
            <a:ext cx="3744241" cy="2083716"/>
          </a:xfrm>
          <a:custGeom>
            <a:avLst/>
            <a:gdLst>
              <a:gd name="connsiteX0" fmla="*/ 117127 w 3608331"/>
              <a:gd name="connsiteY0" fmla="*/ 1779910 h 2070466"/>
              <a:gd name="connsiteX1" fmla="*/ 1685950 w 3608331"/>
              <a:gd name="connsiteY1" fmla="*/ 2066781 h 2070466"/>
              <a:gd name="connsiteX2" fmla="*/ 3443033 w 3608331"/>
              <a:gd name="connsiteY2" fmla="*/ 1950240 h 2070466"/>
              <a:gd name="connsiteX3" fmla="*/ 3443033 w 3608331"/>
              <a:gd name="connsiteY3" fmla="*/ 1950240 h 2070466"/>
              <a:gd name="connsiteX4" fmla="*/ 3371315 w 3608331"/>
              <a:gd name="connsiteY4" fmla="*/ 13863 h 2070466"/>
              <a:gd name="connsiteX5" fmla="*/ 475715 w 3608331"/>
              <a:gd name="connsiteY5" fmla="*/ 1116522 h 2070466"/>
              <a:gd name="connsiteX6" fmla="*/ 117127 w 3608331"/>
              <a:gd name="connsiteY6" fmla="*/ 1779910 h 2070466"/>
              <a:gd name="connsiteX0" fmla="*/ 117127 w 3792656"/>
              <a:gd name="connsiteY0" fmla="*/ 1779910 h 2071654"/>
              <a:gd name="connsiteX1" fmla="*/ 1685950 w 3792656"/>
              <a:gd name="connsiteY1" fmla="*/ 2066781 h 2071654"/>
              <a:gd name="connsiteX2" fmla="*/ 3443033 w 3792656"/>
              <a:gd name="connsiteY2" fmla="*/ 1950240 h 2071654"/>
              <a:gd name="connsiteX3" fmla="*/ 3792656 w 3792656"/>
              <a:gd name="connsiteY3" fmla="*/ 1815769 h 2071654"/>
              <a:gd name="connsiteX4" fmla="*/ 3371315 w 3792656"/>
              <a:gd name="connsiteY4" fmla="*/ 13863 h 2071654"/>
              <a:gd name="connsiteX5" fmla="*/ 475715 w 3792656"/>
              <a:gd name="connsiteY5" fmla="*/ 1116522 h 2071654"/>
              <a:gd name="connsiteX6" fmla="*/ 117127 w 3792656"/>
              <a:gd name="connsiteY6" fmla="*/ 1779910 h 2071654"/>
              <a:gd name="connsiteX0" fmla="*/ 117127 w 3793642"/>
              <a:gd name="connsiteY0" fmla="*/ 1779910 h 2071654"/>
              <a:gd name="connsiteX1" fmla="*/ 1685950 w 3793642"/>
              <a:gd name="connsiteY1" fmla="*/ 2066781 h 2071654"/>
              <a:gd name="connsiteX2" fmla="*/ 3443033 w 3793642"/>
              <a:gd name="connsiteY2" fmla="*/ 1950240 h 2071654"/>
              <a:gd name="connsiteX3" fmla="*/ 3792656 w 3793642"/>
              <a:gd name="connsiteY3" fmla="*/ 1815769 h 2071654"/>
              <a:gd name="connsiteX4" fmla="*/ 3371315 w 3793642"/>
              <a:gd name="connsiteY4" fmla="*/ 13863 h 2071654"/>
              <a:gd name="connsiteX5" fmla="*/ 475715 w 3793642"/>
              <a:gd name="connsiteY5" fmla="*/ 1116522 h 2071654"/>
              <a:gd name="connsiteX6" fmla="*/ 117127 w 3793642"/>
              <a:gd name="connsiteY6" fmla="*/ 1779910 h 2071654"/>
              <a:gd name="connsiteX0" fmla="*/ 117127 w 3945200"/>
              <a:gd name="connsiteY0" fmla="*/ 1779910 h 2071654"/>
              <a:gd name="connsiteX1" fmla="*/ 1685950 w 3945200"/>
              <a:gd name="connsiteY1" fmla="*/ 2066781 h 2071654"/>
              <a:gd name="connsiteX2" fmla="*/ 3443033 w 3945200"/>
              <a:gd name="connsiteY2" fmla="*/ 1950240 h 2071654"/>
              <a:gd name="connsiteX3" fmla="*/ 3792656 w 3945200"/>
              <a:gd name="connsiteY3" fmla="*/ 1815769 h 2071654"/>
              <a:gd name="connsiteX4" fmla="*/ 3371315 w 3945200"/>
              <a:gd name="connsiteY4" fmla="*/ 13863 h 2071654"/>
              <a:gd name="connsiteX5" fmla="*/ 475715 w 3945200"/>
              <a:gd name="connsiteY5" fmla="*/ 1116522 h 2071654"/>
              <a:gd name="connsiteX6" fmla="*/ 117127 w 3945200"/>
              <a:gd name="connsiteY6" fmla="*/ 1779910 h 2071654"/>
              <a:gd name="connsiteX0" fmla="*/ 117127 w 3919052"/>
              <a:gd name="connsiteY0" fmla="*/ 1779910 h 2080444"/>
              <a:gd name="connsiteX1" fmla="*/ 1685950 w 3919052"/>
              <a:gd name="connsiteY1" fmla="*/ 2066781 h 2080444"/>
              <a:gd name="connsiteX2" fmla="*/ 3792656 w 3919052"/>
              <a:gd name="connsiteY2" fmla="*/ 1815769 h 2080444"/>
              <a:gd name="connsiteX3" fmla="*/ 3371315 w 3919052"/>
              <a:gd name="connsiteY3" fmla="*/ 13863 h 2080444"/>
              <a:gd name="connsiteX4" fmla="*/ 475715 w 3919052"/>
              <a:gd name="connsiteY4" fmla="*/ 1116522 h 2080444"/>
              <a:gd name="connsiteX5" fmla="*/ 117127 w 3919052"/>
              <a:gd name="connsiteY5" fmla="*/ 1779910 h 2080444"/>
              <a:gd name="connsiteX0" fmla="*/ 117127 w 3744241"/>
              <a:gd name="connsiteY0" fmla="*/ 1779910 h 2083716"/>
              <a:gd name="connsiteX1" fmla="*/ 1685950 w 3744241"/>
              <a:gd name="connsiteY1" fmla="*/ 2066781 h 2083716"/>
              <a:gd name="connsiteX2" fmla="*/ 3532679 w 3744241"/>
              <a:gd name="connsiteY2" fmla="*/ 1824734 h 2083716"/>
              <a:gd name="connsiteX3" fmla="*/ 3371315 w 3744241"/>
              <a:gd name="connsiteY3" fmla="*/ 13863 h 2083716"/>
              <a:gd name="connsiteX4" fmla="*/ 475715 w 3744241"/>
              <a:gd name="connsiteY4" fmla="*/ 1116522 h 2083716"/>
              <a:gd name="connsiteX5" fmla="*/ 117127 w 3744241"/>
              <a:gd name="connsiteY5" fmla="*/ 1779910 h 208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4241" h="2083716">
                <a:moveTo>
                  <a:pt x="117127" y="1779910"/>
                </a:moveTo>
                <a:cubicBezTo>
                  <a:pt x="318833" y="1938286"/>
                  <a:pt x="1116691" y="2059310"/>
                  <a:pt x="1685950" y="2066781"/>
                </a:cubicBezTo>
                <a:cubicBezTo>
                  <a:pt x="2255209" y="2074252"/>
                  <a:pt x="3251785" y="2166887"/>
                  <a:pt x="3532679" y="1824734"/>
                </a:cubicBezTo>
                <a:cubicBezTo>
                  <a:pt x="3813573" y="1482581"/>
                  <a:pt x="3865868" y="152816"/>
                  <a:pt x="3371315" y="13863"/>
                </a:cubicBezTo>
                <a:cubicBezTo>
                  <a:pt x="2876762" y="-125090"/>
                  <a:pt x="1013597" y="819193"/>
                  <a:pt x="475715" y="1116522"/>
                </a:cubicBezTo>
                <a:cubicBezTo>
                  <a:pt x="-62167" y="1413851"/>
                  <a:pt x="-84579" y="1621534"/>
                  <a:pt x="117127" y="1779910"/>
                </a:cubicBezTo>
                <a:close/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Shape 230">
            <a:extLst>
              <a:ext uri="{FF2B5EF4-FFF2-40B4-BE49-F238E27FC236}">
                <a16:creationId xmlns:a16="http://schemas.microsoft.com/office/drawing/2014/main" id="{53422E57-76C4-42CC-ADD8-C63F3973C068}"/>
              </a:ext>
            </a:extLst>
          </p:cNvPr>
          <p:cNvSpPr txBox="1"/>
          <p:nvPr/>
        </p:nvSpPr>
        <p:spPr>
          <a:xfrm>
            <a:off x="10010947" y="1480405"/>
            <a:ext cx="116249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only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69FB-7596-426C-8FCB-D9DF3529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SGX Development Environment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BFB4-2799-453B-BBB1-3BE7B9153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Install vs 2015 community (Later version may not work)</a:t>
            </a:r>
          </a:p>
          <a:p>
            <a:r>
              <a:rPr lang="en-US" altLang="zh-CN" dirty="0"/>
              <a:t> Install SGX SDK </a:t>
            </a:r>
          </a:p>
          <a:p>
            <a:pPr lvl="1"/>
            <a:r>
              <a:rPr lang="en-US" altLang="zh-CN" dirty="0">
                <a:hlinkClick r:id="rId2"/>
              </a:rPr>
              <a:t>https://software.intel.com/en-us/sgx-sdk/download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Install Windows SDK 8.1 (Not sure Windows SDK 10 work or not)</a:t>
            </a:r>
          </a:p>
          <a:p>
            <a:r>
              <a:rPr lang="en-US" altLang="zh-CN" dirty="0"/>
              <a:t> Use VS2015 community to open SAFETY\RemoteAttestation.sln</a:t>
            </a:r>
          </a:p>
          <a:p>
            <a:pPr lvl="1"/>
            <a:r>
              <a:rPr lang="en-US" altLang="zh-CN" dirty="0"/>
              <a:t> Configure Properties -&gt; General: (all 3 projects)</a:t>
            </a:r>
          </a:p>
          <a:p>
            <a:pPr lvl="1"/>
            <a:r>
              <a:rPr lang="en-US" altLang="zh-CN" dirty="0"/>
              <a:t> Target Platform Version: 8.1</a:t>
            </a:r>
          </a:p>
          <a:p>
            <a:pPr lvl="1"/>
            <a:r>
              <a:rPr lang="en-US" altLang="zh-CN" dirty="0"/>
              <a:t> Platform Toolset: Visual Studio 2015 (v140)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Shape 98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99" name="Shape 99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 Platform High Level Architecture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38200" y="1598674"/>
            <a:ext cx="152958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Owners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504508" y="1521749"/>
            <a:ext cx="259784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Genetank GWAS Model Training System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617420" y="2581201"/>
            <a:ext cx="43633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018756" y="1521749"/>
            <a:ext cx="218920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Querying Customers</a:t>
            </a:r>
          </a:p>
        </p:txBody>
      </p:sp>
      <p:sp>
        <p:nvSpPr>
          <p:cNvPr id="109" name="Shape 109"/>
          <p:cNvSpPr/>
          <p:nvPr/>
        </p:nvSpPr>
        <p:spPr>
          <a:xfrm>
            <a:off x="4234060" y="5545312"/>
            <a:ext cx="1044706" cy="59474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Encrypted database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3706409" y="2443127"/>
            <a:ext cx="2101477" cy="668263"/>
            <a:chOff x="5570082" y="2554961"/>
            <a:chExt cx="2101477" cy="668263"/>
          </a:xfrm>
        </p:grpSpPr>
        <p:sp>
          <p:nvSpPr>
            <p:cNvPr id="111" name="Shape 111"/>
            <p:cNvSpPr/>
            <p:nvPr/>
          </p:nvSpPr>
          <p:spPr>
            <a:xfrm>
              <a:off x="5570082" y="2554961"/>
              <a:ext cx="2101477" cy="668263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Key Generation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Decrypt-Operate-Encrypt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692578" y="2934649"/>
              <a:ext cx="1641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SGX Enclave (Genesis)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3699524" y="4190871"/>
            <a:ext cx="2108363" cy="1151428"/>
            <a:chOff x="5512507" y="3557276"/>
            <a:chExt cx="2108363" cy="1151428"/>
          </a:xfrm>
        </p:grpSpPr>
        <p:sp>
          <p:nvSpPr>
            <p:cNvPr id="114" name="Shape 114"/>
            <p:cNvSpPr/>
            <p:nvPr/>
          </p:nvSpPr>
          <p:spPr>
            <a:xfrm>
              <a:off x="5512507" y="3610639"/>
              <a:ext cx="2101478" cy="104528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5576140" y="3557276"/>
              <a:ext cx="204473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Homomorphic modeling: (LR, LMM, MAF, χ</a:t>
              </a:r>
              <a:r>
                <a:rPr lang="en-US" sz="1200" baseline="30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HmD</a:t>
              </a: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LD, </a:t>
              </a:r>
              <a:r>
                <a:rPr lang="en-US" sz="12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etc</a:t>
              </a:r>
              <a:endPara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Releasing SGX enclaves for prediction querying services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5653174" y="4431705"/>
              <a:ext cx="15955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GWAS Model Training</a:t>
              </a:r>
            </a:p>
          </p:txBody>
        </p:sp>
      </p:grpSp>
      <p:cxnSp>
        <p:nvCxnSpPr>
          <p:cNvPr id="117" name="Shape 117"/>
          <p:cNvCxnSpPr/>
          <p:nvPr/>
        </p:nvCxnSpPr>
        <p:spPr>
          <a:xfrm>
            <a:off x="1504329" y="3835530"/>
            <a:ext cx="0" cy="3073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</p:cxnSp>
      <p:grpSp>
        <p:nvGrpSpPr>
          <p:cNvPr id="118" name="Shape 118"/>
          <p:cNvGrpSpPr/>
          <p:nvPr/>
        </p:nvGrpSpPr>
        <p:grpSpPr>
          <a:xfrm>
            <a:off x="9128703" y="3237340"/>
            <a:ext cx="1969308" cy="1045280"/>
            <a:chOff x="8874286" y="3834976"/>
            <a:chExt cx="1969308" cy="1045280"/>
          </a:xfrm>
        </p:grpSpPr>
        <p:sp>
          <p:nvSpPr>
            <p:cNvPr id="119" name="Shape 119"/>
            <p:cNvSpPr/>
            <p:nvPr/>
          </p:nvSpPr>
          <p:spPr>
            <a:xfrm>
              <a:off x="8874286" y="3834976"/>
              <a:ext cx="1969307" cy="104528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Manage PK</a:t>
              </a:r>
              <a:r>
                <a:rPr lang="en-US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query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Encrypt customer genome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Query operations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8874286" y="4523561"/>
              <a:ext cx="1969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Customer Software</a:t>
              </a:r>
            </a:p>
          </p:txBody>
        </p:sp>
      </p:grpSp>
      <p:cxnSp>
        <p:nvCxnSpPr>
          <p:cNvPr id="121" name="Shape 121"/>
          <p:cNvCxnSpPr>
            <a:stCxn id="111" idx="1"/>
          </p:cNvCxnSpPr>
          <p:nvPr/>
        </p:nvCxnSpPr>
        <p:spPr>
          <a:xfrm flipH="1">
            <a:off x="2138609" y="2777258"/>
            <a:ext cx="1567800" cy="16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stealth" w="med" len="med"/>
          </a:ln>
        </p:spPr>
      </p:cxnSp>
      <p:cxnSp>
        <p:nvCxnSpPr>
          <p:cNvPr id="122" name="Shape 122"/>
          <p:cNvCxnSpPr>
            <a:stCxn id="111" idx="1"/>
          </p:cNvCxnSpPr>
          <p:nvPr/>
        </p:nvCxnSpPr>
        <p:spPr>
          <a:xfrm flipH="1">
            <a:off x="2138609" y="2777258"/>
            <a:ext cx="1567800" cy="19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stealth" w="med" len="med"/>
          </a:ln>
        </p:spPr>
      </p:cxnSp>
      <p:sp>
        <p:nvSpPr>
          <p:cNvPr id="123" name="Shape 123"/>
          <p:cNvSpPr txBox="1"/>
          <p:nvPr/>
        </p:nvSpPr>
        <p:spPr>
          <a:xfrm>
            <a:off x="2288242" y="408384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PKn</a:t>
            </a:r>
          </a:p>
        </p:txBody>
      </p:sp>
      <p:cxnSp>
        <p:nvCxnSpPr>
          <p:cNvPr id="124" name="Shape 124"/>
          <p:cNvCxnSpPr>
            <a:endCxn id="114" idx="1"/>
          </p:cNvCxnSpPr>
          <p:nvPr/>
        </p:nvCxnSpPr>
        <p:spPr>
          <a:xfrm>
            <a:off x="2138324" y="2940174"/>
            <a:ext cx="1561200" cy="182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25" name="Shape 125"/>
          <p:cNvCxnSpPr>
            <a:endCxn id="114" idx="1"/>
          </p:cNvCxnSpPr>
          <p:nvPr/>
        </p:nvCxnSpPr>
        <p:spPr>
          <a:xfrm rot="10800000" flipH="1">
            <a:off x="2138324" y="4766874"/>
            <a:ext cx="1561200" cy="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2517554" y="4479298"/>
            <a:ext cx="117852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data</a:t>
            </a:r>
          </a:p>
        </p:txBody>
      </p:sp>
      <p:cxnSp>
        <p:nvCxnSpPr>
          <p:cNvPr id="127" name="Shape 127"/>
          <p:cNvCxnSpPr>
            <a:stCxn id="114" idx="2"/>
            <a:endCxn id="109" idx="1"/>
          </p:cNvCxnSpPr>
          <p:nvPr/>
        </p:nvCxnSpPr>
        <p:spPr>
          <a:xfrm>
            <a:off x="4750263" y="5289514"/>
            <a:ext cx="6300" cy="25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128" name="Shape 128"/>
          <p:cNvCxnSpPr>
            <a:stCxn id="119" idx="1"/>
          </p:cNvCxnSpPr>
          <p:nvPr/>
        </p:nvCxnSpPr>
        <p:spPr>
          <a:xfrm flipH="1">
            <a:off x="8340603" y="3759980"/>
            <a:ext cx="788100" cy="34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29" name="Shape 129"/>
          <p:cNvSpPr txBox="1"/>
          <p:nvPr/>
        </p:nvSpPr>
        <p:spPr>
          <a:xfrm>
            <a:off x="8084277" y="3351068"/>
            <a:ext cx="102203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GT Coins to do queries</a:t>
            </a:r>
          </a:p>
        </p:txBody>
      </p:sp>
      <p:cxnSp>
        <p:nvCxnSpPr>
          <p:cNvPr id="130" name="Shape 130"/>
          <p:cNvCxnSpPr>
            <a:stCxn id="111" idx="2"/>
            <a:endCxn id="114" idx="0"/>
          </p:cNvCxnSpPr>
          <p:nvPr/>
        </p:nvCxnSpPr>
        <p:spPr>
          <a:xfrm flipH="1">
            <a:off x="4750247" y="3111390"/>
            <a:ext cx="6900" cy="11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31" name="Shape 131"/>
          <p:cNvSpPr/>
          <p:nvPr/>
        </p:nvSpPr>
        <p:spPr>
          <a:xfrm>
            <a:off x="6557675" y="2247241"/>
            <a:ext cx="2086465" cy="4134705"/>
          </a:xfrm>
          <a:prstGeom prst="roundRect">
            <a:avLst>
              <a:gd name="adj" fmla="val 10909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817874" y="5766893"/>
            <a:ext cx="1529646" cy="28868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 ETHEREUM</a:t>
            </a:r>
          </a:p>
        </p:txBody>
      </p:sp>
      <p:sp>
        <p:nvSpPr>
          <p:cNvPr id="133" name="Shape 133"/>
          <p:cNvSpPr/>
          <p:nvPr/>
        </p:nvSpPr>
        <p:spPr>
          <a:xfrm>
            <a:off x="6817936" y="2831746"/>
            <a:ext cx="1522608" cy="47434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SGX enclave Private Query Services</a:t>
            </a:r>
          </a:p>
        </p:txBody>
      </p:sp>
      <p:cxnSp>
        <p:nvCxnSpPr>
          <p:cNvPr id="134" name="Shape 134"/>
          <p:cNvCxnSpPr>
            <a:stCxn id="119" idx="1"/>
            <a:endCxn id="133" idx="3"/>
          </p:cNvCxnSpPr>
          <p:nvPr/>
        </p:nvCxnSpPr>
        <p:spPr>
          <a:xfrm rot="10800000">
            <a:off x="8340603" y="3068780"/>
            <a:ext cx="788100" cy="69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grpSp>
        <p:nvGrpSpPr>
          <p:cNvPr id="135" name="Shape 135"/>
          <p:cNvGrpSpPr/>
          <p:nvPr/>
        </p:nvGrpSpPr>
        <p:grpSpPr>
          <a:xfrm>
            <a:off x="777367" y="4212241"/>
            <a:ext cx="1468080" cy="1392046"/>
            <a:chOff x="2316379" y="2344084"/>
            <a:chExt cx="1468080" cy="1379166"/>
          </a:xfrm>
        </p:grpSpPr>
        <p:sp>
          <p:nvSpPr>
            <p:cNvPr id="136" name="Shape 136"/>
            <p:cNvSpPr/>
            <p:nvPr/>
          </p:nvSpPr>
          <p:spPr>
            <a:xfrm>
              <a:off x="2316379" y="2344084"/>
              <a:ext cx="1454128" cy="1379166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2731768" y="3219424"/>
              <a:ext cx="653120" cy="46347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Plaintext Genomic DB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439179" y="2631877"/>
              <a:ext cx="1238299" cy="52752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Manage PK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Encrypt data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2462472" y="2344085"/>
              <a:ext cx="1321987" cy="274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DataOwner N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6817874" y="3868983"/>
            <a:ext cx="1522732" cy="47434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SGX enclave Private Query Services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777367" y="2383429"/>
            <a:ext cx="1468080" cy="1392046"/>
            <a:chOff x="2316379" y="2344084"/>
            <a:chExt cx="1468080" cy="1379166"/>
          </a:xfrm>
        </p:grpSpPr>
        <p:sp>
          <p:nvSpPr>
            <p:cNvPr id="142" name="Shape 142"/>
            <p:cNvSpPr/>
            <p:nvPr/>
          </p:nvSpPr>
          <p:spPr>
            <a:xfrm>
              <a:off x="2316379" y="2344084"/>
              <a:ext cx="1454128" cy="1379166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731768" y="3206792"/>
              <a:ext cx="653120" cy="47610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Plaintext Genomic DB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439179" y="2631877"/>
              <a:ext cx="1238299" cy="52752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Manage PK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Encrypt data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462472" y="2344085"/>
              <a:ext cx="1321987" cy="274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DataOwner 1</a:t>
              </a: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3683216" y="3334484"/>
            <a:ext cx="1929305" cy="527280"/>
            <a:chOff x="5570082" y="2554962"/>
            <a:chExt cx="1929305" cy="527280"/>
          </a:xfrm>
        </p:grpSpPr>
        <p:sp>
          <p:nvSpPr>
            <p:cNvPr id="147" name="Shape 147"/>
            <p:cNvSpPr/>
            <p:nvPr/>
          </p:nvSpPr>
          <p:spPr>
            <a:xfrm>
              <a:off x="5570082" y="2554962"/>
              <a:ext cx="1929305" cy="52728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Decrypt-Operate-Encrypt</a:t>
              </a: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5691975" y="2786302"/>
              <a:ext cx="16499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SGX Enclaves (Cloned)</a:t>
              </a: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785609" y="3410600"/>
            <a:ext cx="1929305" cy="527280"/>
            <a:chOff x="5570082" y="2554962"/>
            <a:chExt cx="1929305" cy="527280"/>
          </a:xfrm>
        </p:grpSpPr>
        <p:sp>
          <p:nvSpPr>
            <p:cNvPr id="150" name="Shape 150"/>
            <p:cNvSpPr/>
            <p:nvPr/>
          </p:nvSpPr>
          <p:spPr>
            <a:xfrm>
              <a:off x="5570082" y="2554962"/>
              <a:ext cx="1929305" cy="52728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Decrypt-Operate-Encrypt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5691975" y="2786302"/>
              <a:ext cx="16499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SGX Enclaves (Cloned)</a:t>
              </a: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885925" y="3510710"/>
            <a:ext cx="1929305" cy="527280"/>
            <a:chOff x="5570082" y="2554962"/>
            <a:chExt cx="1929305" cy="527280"/>
          </a:xfrm>
        </p:grpSpPr>
        <p:sp>
          <p:nvSpPr>
            <p:cNvPr id="153" name="Shape 153"/>
            <p:cNvSpPr/>
            <p:nvPr/>
          </p:nvSpPr>
          <p:spPr>
            <a:xfrm>
              <a:off x="5570082" y="2554962"/>
              <a:ext cx="1929305" cy="52728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Decrypt-Operate-Encrypt</a:t>
              </a: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5691975" y="2786302"/>
              <a:ext cx="16499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SGX Enclaves (Cloned)</a:t>
              </a:r>
            </a:p>
          </p:txBody>
        </p:sp>
      </p:grpSp>
      <p:sp>
        <p:nvSpPr>
          <p:cNvPr id="155" name="Shape 155"/>
          <p:cNvSpPr txBox="1"/>
          <p:nvPr/>
        </p:nvSpPr>
        <p:spPr>
          <a:xfrm>
            <a:off x="6417535" y="1521749"/>
            <a:ext cx="2601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GeneTank Token AI Model Sharing System</a:t>
            </a:r>
          </a:p>
        </p:txBody>
      </p:sp>
      <p:cxnSp>
        <p:nvCxnSpPr>
          <p:cNvPr id="156" name="Shape 156"/>
          <p:cNvCxnSpPr>
            <a:stCxn id="115" idx="3"/>
            <a:endCxn id="133" idx="1"/>
          </p:cNvCxnSpPr>
          <p:nvPr/>
        </p:nvCxnSpPr>
        <p:spPr>
          <a:xfrm flipV="1">
            <a:off x="5807887" y="3068917"/>
            <a:ext cx="1010049" cy="15374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7" name="Shape 157"/>
          <p:cNvCxnSpPr>
            <a:stCxn id="115" idx="3"/>
            <a:endCxn id="140" idx="1"/>
          </p:cNvCxnSpPr>
          <p:nvPr/>
        </p:nvCxnSpPr>
        <p:spPr>
          <a:xfrm flipV="1">
            <a:off x="5807887" y="4106154"/>
            <a:ext cx="1009987" cy="5002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6004049" y="4130525"/>
            <a:ext cx="84080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Release</a:t>
            </a:r>
          </a:p>
        </p:txBody>
      </p:sp>
      <p:sp>
        <p:nvSpPr>
          <p:cNvPr id="159" name="Shape 159"/>
          <p:cNvSpPr/>
          <p:nvPr/>
        </p:nvSpPr>
        <p:spPr>
          <a:xfrm>
            <a:off x="509048" y="3177309"/>
            <a:ext cx="5382705" cy="31045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9461"/>
                </a:moveTo>
                <a:lnTo>
                  <a:pt x="67541" y="29820"/>
                </a:lnTo>
                <a:lnTo>
                  <a:pt x="67322" y="742"/>
                </a:lnTo>
                <a:lnTo>
                  <a:pt x="120000" y="0"/>
                </a:lnTo>
                <a:cubicBezTo>
                  <a:pt x="119932" y="39640"/>
                  <a:pt x="119865" y="79281"/>
                  <a:pt x="119798" y="118922"/>
                </a:cubicBezTo>
                <a:lnTo>
                  <a:pt x="403" y="120000"/>
                </a:lnTo>
                <a:cubicBezTo>
                  <a:pt x="336" y="89700"/>
                  <a:pt x="67" y="59760"/>
                  <a:pt x="0" y="29461"/>
                </a:cubicBez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362998" y="2247241"/>
            <a:ext cx="2690638" cy="4134705"/>
          </a:xfrm>
          <a:prstGeom prst="roundRect">
            <a:avLst>
              <a:gd name="adj" fmla="val 10909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83254" y="5774446"/>
            <a:ext cx="267974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Data Owners may train their GWAS Models by themselves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9128703" y="4724915"/>
            <a:ext cx="1946367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LR: Logistic Regression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LMM: Linear Mixed Model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MAF: Minor Allele Frequency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lang="en-US" sz="12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chi-square distribution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Hamming Distance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LD: Linkage Disequilibrium</a:t>
            </a:r>
          </a:p>
        </p:txBody>
      </p:sp>
      <p:sp>
        <p:nvSpPr>
          <p:cNvPr id="163" name="Shape 163"/>
          <p:cNvSpPr/>
          <p:nvPr/>
        </p:nvSpPr>
        <p:spPr>
          <a:xfrm>
            <a:off x="6802204" y="4897876"/>
            <a:ext cx="1529646" cy="48888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Genetank COIN</a:t>
            </a:r>
          </a:p>
        </p:txBody>
      </p:sp>
      <p:cxnSp>
        <p:nvCxnSpPr>
          <p:cNvPr id="164" name="Shape 164"/>
          <p:cNvCxnSpPr>
            <a:stCxn id="119" idx="1"/>
            <a:endCxn id="163" idx="3"/>
          </p:cNvCxnSpPr>
          <p:nvPr/>
        </p:nvCxnSpPr>
        <p:spPr>
          <a:xfrm flipH="1">
            <a:off x="8331903" y="3759980"/>
            <a:ext cx="796800" cy="138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8154151" y="4396832"/>
            <a:ext cx="11584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Genetank Coins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76CF-680D-4803-9CB9-B4E82640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Daily Build and Run Setup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1DD9-1CD6-4849-A9B2-302993045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We maintain a running version on testing network from today</a:t>
            </a:r>
          </a:p>
          <a:p>
            <a:r>
              <a:rPr lang="en-US" altLang="zh-CN" dirty="0"/>
              <a:t> Everyday before you end the day’s work:</a:t>
            </a:r>
          </a:p>
          <a:p>
            <a:pPr lvl="1"/>
            <a:r>
              <a:rPr lang="en-US" altLang="zh-CN" dirty="0"/>
              <a:t> Build your changes in the day</a:t>
            </a:r>
          </a:p>
          <a:p>
            <a:pPr lvl="2"/>
            <a:r>
              <a:rPr lang="en-US" altLang="zh-CN" dirty="0"/>
              <a:t> If you have a bigger changes which can’t be done in one day, create a branch.</a:t>
            </a:r>
          </a:p>
          <a:p>
            <a:pPr lvl="1"/>
            <a:r>
              <a:rPr lang="en-US" altLang="zh-CN" dirty="0"/>
              <a:t> Run your updated version</a:t>
            </a:r>
          </a:p>
          <a:p>
            <a:pPr lvl="1"/>
            <a:r>
              <a:rPr lang="en-US" altLang="zh-CN" dirty="0"/>
              <a:t> Do some sanity operations make sure it would not crash easily</a:t>
            </a:r>
          </a:p>
          <a:p>
            <a:pPr lvl="1"/>
            <a:r>
              <a:rPr lang="en-US" altLang="zh-CN" dirty="0"/>
              <a:t> Commit all the changes include all the branches to the GitHub</a:t>
            </a:r>
          </a:p>
          <a:p>
            <a:r>
              <a:rPr lang="en-US" altLang="zh-CN" dirty="0"/>
              <a:t> Things to be daily Run</a:t>
            </a:r>
          </a:p>
          <a:p>
            <a:pPr lvl="1"/>
            <a:r>
              <a:rPr lang="en-US" altLang="zh-CN" dirty="0"/>
              <a:t> GTT system (on ec2-aws server)</a:t>
            </a:r>
          </a:p>
          <a:p>
            <a:pPr lvl="1"/>
            <a:r>
              <a:rPr lang="en-US" altLang="zh-CN" dirty="0"/>
              <a:t> Model sharing contracts (on ec2-aws server)</a:t>
            </a:r>
          </a:p>
          <a:p>
            <a:pPr lvl="1"/>
            <a:r>
              <a:rPr lang="en-US" altLang="zh-CN" dirty="0"/>
              <a:t> Model web apps (on ec2-aws server)</a:t>
            </a:r>
          </a:p>
          <a:p>
            <a:pPr lvl="1"/>
            <a:r>
              <a:rPr lang="en-US" altLang="zh-CN" dirty="0"/>
              <a:t> SGX enclave (image on ec2-aws server)</a:t>
            </a:r>
          </a:p>
          <a:p>
            <a:pPr lvl="1"/>
            <a:r>
              <a:rPr lang="en-US" altLang="zh-CN" dirty="0"/>
              <a:t> Model runner</a:t>
            </a:r>
          </a:p>
        </p:txBody>
      </p:sp>
    </p:spTree>
    <p:extLst>
      <p:ext uri="{BB962C8B-B14F-4D97-AF65-F5344CB8AC3E}">
        <p14:creationId xmlns:p14="http://schemas.microsoft.com/office/powerpoint/2010/main" val="427789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Run Environment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666565" y="1872169"/>
            <a:ext cx="4840941" cy="12333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034055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030705" y="1855750"/>
            <a:ext cx="11859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TestRPC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Blockchain</a:t>
            </a:r>
          </a:p>
        </p:txBody>
      </p:sp>
      <p:cxnSp>
        <p:nvCxnSpPr>
          <p:cNvPr id="252" name="Shape 252"/>
          <p:cNvCxnSpPr>
            <a:stCxn id="250" idx="3"/>
          </p:cNvCxnSpPr>
          <p:nvPr/>
        </p:nvCxnSpPr>
        <p:spPr>
          <a:xfrm>
            <a:off x="4714540" y="2607085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3" name="Shape 253"/>
          <p:cNvSpPr/>
          <p:nvPr/>
        </p:nvSpPr>
        <p:spPr>
          <a:xfrm>
            <a:off x="6370891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555548" y="2212402"/>
            <a:ext cx="7656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Shape 255"/>
          <p:cNvCxnSpPr>
            <a:cxnSpLocks/>
          </p:cNvCxnSpPr>
          <p:nvPr/>
        </p:nvCxnSpPr>
        <p:spPr>
          <a:xfrm>
            <a:off x="7040802" y="2607085"/>
            <a:ext cx="51783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6" name="Shape 256"/>
          <p:cNvSpPr/>
          <p:nvPr/>
        </p:nvSpPr>
        <p:spPr>
          <a:xfrm>
            <a:off x="4725946" y="3197770"/>
            <a:ext cx="998838" cy="801266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258" name="Shape 258"/>
          <p:cNvCxnSpPr>
            <a:cxnSpLocks/>
            <a:stCxn id="256" idx="0"/>
          </p:cNvCxnSpPr>
          <p:nvPr/>
        </p:nvCxnSpPr>
        <p:spPr>
          <a:xfrm flipV="1">
            <a:off x="5225365" y="2857125"/>
            <a:ext cx="310116" cy="3406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6209564" y="5450941"/>
            <a:ext cx="107272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201919" y="5475886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in TEE Enclave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9180" y="5543756"/>
            <a:ext cx="140514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on a desktop PC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405010" y="5062696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E91E6-93C8-4D40-9DA1-51A52FEF17A3}"/>
              </a:ext>
            </a:extLst>
          </p:cNvPr>
          <p:cNvGrpSpPr/>
          <p:nvPr/>
        </p:nvGrpSpPr>
        <p:grpSpPr>
          <a:xfrm>
            <a:off x="1760308" y="4953391"/>
            <a:ext cx="643812" cy="1075140"/>
            <a:chOff x="5694475" y="4368425"/>
            <a:chExt cx="643812" cy="1075140"/>
          </a:xfrm>
        </p:grpSpPr>
        <p:sp>
          <p:nvSpPr>
            <p:cNvPr id="276" name="Shape 276"/>
            <p:cNvSpPr/>
            <p:nvPr/>
          </p:nvSpPr>
          <p:spPr>
            <a:xfrm>
              <a:off x="5694475" y="4368425"/>
              <a:ext cx="643812" cy="1075140"/>
            </a:xfrm>
            <a:prstGeom prst="cube">
              <a:avLst>
                <a:gd name="adj" fmla="val 54820"/>
              </a:avLst>
            </a:prstGeom>
            <a:solidFill>
              <a:srgbClr val="9FA2AA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Shape 284" descr="LOGO2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07785" y="4457749"/>
              <a:ext cx="353075" cy="4050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Shape 270">
            <a:extLst>
              <a:ext uri="{FF2B5EF4-FFF2-40B4-BE49-F238E27FC236}">
                <a16:creationId xmlns:a16="http://schemas.microsoft.com/office/drawing/2014/main" id="{FB9FDB6D-E331-44AA-B4EE-1B3214DF88BC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2434088" y="4563881"/>
            <a:ext cx="2084124" cy="4177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65" name="Shape 268" descr="LOGO2.png">
            <a:extLst>
              <a:ext uri="{FF2B5EF4-FFF2-40B4-BE49-F238E27FC236}">
                <a16:creationId xmlns:a16="http://schemas.microsoft.com/office/drawing/2014/main" id="{7CA6F250-F0C9-4D14-A03A-E0CA7EFAD29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5845" y="5555084"/>
            <a:ext cx="433519" cy="497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306">
            <a:extLst>
              <a:ext uri="{FF2B5EF4-FFF2-40B4-BE49-F238E27FC236}">
                <a16:creationId xmlns:a16="http://schemas.microsoft.com/office/drawing/2014/main" id="{4E242AB1-9BE9-4FAF-9C88-FEC7F50EDE62}"/>
              </a:ext>
            </a:extLst>
          </p:cNvPr>
          <p:cNvSpPr/>
          <p:nvPr/>
        </p:nvSpPr>
        <p:spPr>
          <a:xfrm>
            <a:off x="5735344" y="3244008"/>
            <a:ext cx="1175114" cy="752209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(GTT)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57" name="Shape 258">
            <a:extLst>
              <a:ext uri="{FF2B5EF4-FFF2-40B4-BE49-F238E27FC236}">
                <a16:creationId xmlns:a16="http://schemas.microsoft.com/office/drawing/2014/main" id="{07A8E7D0-4F3A-4757-8FCD-DBDFB5BAE47A}"/>
              </a:ext>
            </a:extLst>
          </p:cNvPr>
          <p:cNvCxnSpPr>
            <a:cxnSpLocks/>
          </p:cNvCxnSpPr>
          <p:nvPr/>
        </p:nvCxnSpPr>
        <p:spPr>
          <a:xfrm flipH="1" flipV="1">
            <a:off x="5952106" y="2847770"/>
            <a:ext cx="224569" cy="4091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08D7B420-3F3A-4FC8-AB97-7949E40DD45F}"/>
              </a:ext>
            </a:extLst>
          </p:cNvPr>
          <p:cNvSpPr/>
          <p:nvPr/>
        </p:nvSpPr>
        <p:spPr>
          <a:xfrm>
            <a:off x="4518212" y="4567745"/>
            <a:ext cx="849533" cy="827746"/>
          </a:xfrm>
          <a:prstGeom prst="flowChart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</a:t>
            </a:r>
          </a:p>
        </p:txBody>
      </p:sp>
      <p:cxnSp>
        <p:nvCxnSpPr>
          <p:cNvPr id="66" name="Shape 270">
            <a:extLst>
              <a:ext uri="{FF2B5EF4-FFF2-40B4-BE49-F238E27FC236}">
                <a16:creationId xmlns:a16="http://schemas.microsoft.com/office/drawing/2014/main" id="{0C5B1A7E-5381-489A-90FD-98265C7CAF70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5367745" y="4786115"/>
            <a:ext cx="3848508" cy="1955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BFEEA9-7E4F-45AF-A5EC-846840B8F5AA}"/>
              </a:ext>
            </a:extLst>
          </p:cNvPr>
          <p:cNvSpPr/>
          <p:nvPr/>
        </p:nvSpPr>
        <p:spPr>
          <a:xfrm>
            <a:off x="3055267" y="1595724"/>
            <a:ext cx="5649774" cy="4755482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Shape 265">
            <a:extLst>
              <a:ext uri="{FF2B5EF4-FFF2-40B4-BE49-F238E27FC236}">
                <a16:creationId xmlns:a16="http://schemas.microsoft.com/office/drawing/2014/main" id="{CB802135-AD6C-4960-B8FA-23C75EBC48C3}"/>
              </a:ext>
            </a:extLst>
          </p:cNvPr>
          <p:cNvSpPr txBox="1"/>
          <p:nvPr/>
        </p:nvSpPr>
        <p:spPr>
          <a:xfrm>
            <a:off x="2101489" y="2099548"/>
            <a:ext cx="1072729" cy="442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Ec2-aws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458CEB-101E-4684-BA26-1C2E65B23D4F}"/>
              </a:ext>
            </a:extLst>
          </p:cNvPr>
          <p:cNvGrpSpPr/>
          <p:nvPr/>
        </p:nvGrpSpPr>
        <p:grpSpPr>
          <a:xfrm>
            <a:off x="9216253" y="3247366"/>
            <a:ext cx="693682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904E15-942A-45E6-87A7-BA9326FE9CA0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453708F-8A41-414F-B9D2-12FB95993905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User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78" name="Shape 258">
            <a:extLst>
              <a:ext uri="{FF2B5EF4-FFF2-40B4-BE49-F238E27FC236}">
                <a16:creationId xmlns:a16="http://schemas.microsoft.com/office/drawing/2014/main" id="{29F1E69D-F9A6-4757-BF19-44C38CDB0478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052525" y="2980866"/>
            <a:ext cx="1163728" cy="6223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356387-951C-4A60-9E8A-26A08C7F8403}"/>
              </a:ext>
            </a:extLst>
          </p:cNvPr>
          <p:cNvGrpSpPr/>
          <p:nvPr/>
        </p:nvGrpSpPr>
        <p:grpSpPr>
          <a:xfrm>
            <a:off x="1760308" y="3072636"/>
            <a:ext cx="665724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E218A8-10E6-47AF-9854-70987EE82881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80F3B7E-2AB4-4C6B-BDC6-D389304B4B50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Runner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84" name="Shape 258">
            <a:extLst>
              <a:ext uri="{FF2B5EF4-FFF2-40B4-BE49-F238E27FC236}">
                <a16:creationId xmlns:a16="http://schemas.microsoft.com/office/drawing/2014/main" id="{C5546C87-9B24-4131-8D46-EBA8312EF5FD}"/>
              </a:ext>
            </a:extLst>
          </p:cNvPr>
          <p:cNvCxnSpPr>
            <a:cxnSpLocks/>
            <a:stCxn id="83" idx="3"/>
            <a:endCxn id="250" idx="2"/>
          </p:cNvCxnSpPr>
          <p:nvPr/>
        </p:nvCxnSpPr>
        <p:spPr>
          <a:xfrm flipV="1">
            <a:off x="2426032" y="3001759"/>
            <a:ext cx="1948266" cy="4267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F2C026-EEE5-4497-BDC1-9357492A9956}"/>
              </a:ext>
            </a:extLst>
          </p:cNvPr>
          <p:cNvGrpSpPr/>
          <p:nvPr/>
        </p:nvGrpSpPr>
        <p:grpSpPr>
          <a:xfrm>
            <a:off x="3739507" y="3503430"/>
            <a:ext cx="671821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06CFF6-45F9-4E04-A2C7-7F9B22357138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C815EB5-AE74-4872-9943-527C5A90862B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Trainer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639561-1736-40B7-9F50-171E96BEB324}"/>
              </a:ext>
            </a:extLst>
          </p:cNvPr>
          <p:cNvGrpSpPr/>
          <p:nvPr/>
        </p:nvGrpSpPr>
        <p:grpSpPr>
          <a:xfrm>
            <a:off x="10733189" y="4405677"/>
            <a:ext cx="278675" cy="452846"/>
            <a:chOff x="4201885" y="2995749"/>
            <a:chExt cx="278675" cy="452846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0389704-ED01-4A39-BB3B-42A3D69F258F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Flowchart: Delay 93">
              <a:extLst>
                <a:ext uri="{FF2B5EF4-FFF2-40B4-BE49-F238E27FC236}">
                  <a16:creationId xmlns:a16="http://schemas.microsoft.com/office/drawing/2014/main" id="{45813D25-E2C8-403F-B53A-E00106B946C8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5E3873-6B43-4EDD-A8C8-749215108576}"/>
              </a:ext>
            </a:extLst>
          </p:cNvPr>
          <p:cNvSpPr/>
          <p:nvPr/>
        </p:nvSpPr>
        <p:spPr>
          <a:xfrm>
            <a:off x="9216253" y="4566030"/>
            <a:ext cx="693682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cxnSp>
        <p:nvCxnSpPr>
          <p:cNvPr id="97" name="Shape 270">
            <a:extLst>
              <a:ext uri="{FF2B5EF4-FFF2-40B4-BE49-F238E27FC236}">
                <a16:creationId xmlns:a16="http://schemas.microsoft.com/office/drawing/2014/main" id="{04D09FD7-4B02-49EB-9F0C-297822A23BC4}"/>
              </a:ext>
            </a:extLst>
          </p:cNvPr>
          <p:cNvCxnSpPr>
            <a:cxnSpLocks/>
            <a:stCxn id="29" idx="0"/>
            <a:endCxn id="77" idx="2"/>
          </p:cNvCxnSpPr>
          <p:nvPr/>
        </p:nvCxnSpPr>
        <p:spPr>
          <a:xfrm flipV="1">
            <a:off x="9563094" y="3814925"/>
            <a:ext cx="0" cy="751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6A0232-9A5A-4E97-8462-335B7A4BD9FB}"/>
              </a:ext>
            </a:extLst>
          </p:cNvPr>
          <p:cNvSpPr/>
          <p:nvPr/>
        </p:nvSpPr>
        <p:spPr>
          <a:xfrm>
            <a:off x="1760308" y="4343796"/>
            <a:ext cx="673780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2401FBF-B16D-4926-945D-0304B37DBD25}"/>
              </a:ext>
            </a:extLst>
          </p:cNvPr>
          <p:cNvGrpSpPr/>
          <p:nvPr/>
        </p:nvGrpSpPr>
        <p:grpSpPr>
          <a:xfrm>
            <a:off x="659463" y="4362727"/>
            <a:ext cx="278675" cy="452846"/>
            <a:chOff x="4201885" y="2995749"/>
            <a:chExt cx="278675" cy="45284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C703FFF-E09E-4112-A301-BF21F3CF9038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Flowchart: Delay 104">
              <a:extLst>
                <a:ext uri="{FF2B5EF4-FFF2-40B4-BE49-F238E27FC236}">
                  <a16:creationId xmlns:a16="http://schemas.microsoft.com/office/drawing/2014/main" id="{E6945A13-CA3E-4D34-8698-B6D4304271CB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Shape 277">
            <a:extLst>
              <a:ext uri="{FF2B5EF4-FFF2-40B4-BE49-F238E27FC236}">
                <a16:creationId xmlns:a16="http://schemas.microsoft.com/office/drawing/2014/main" id="{26A58C43-E4BF-46A2-868C-1777B85D543C}"/>
              </a:ext>
            </a:extLst>
          </p:cNvPr>
          <p:cNvSpPr txBox="1"/>
          <p:nvPr/>
        </p:nvSpPr>
        <p:spPr>
          <a:xfrm>
            <a:off x="197396" y="4830726"/>
            <a:ext cx="199682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Runner</a:t>
            </a:r>
          </a:p>
        </p:txBody>
      </p:sp>
      <p:cxnSp>
        <p:nvCxnSpPr>
          <p:cNvPr id="107" name="Shape 270">
            <a:extLst>
              <a:ext uri="{FF2B5EF4-FFF2-40B4-BE49-F238E27FC236}">
                <a16:creationId xmlns:a16="http://schemas.microsoft.com/office/drawing/2014/main" id="{B8CF90F4-32BF-427E-A140-17B631373DA3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flipH="1" flipV="1">
            <a:off x="2093170" y="3640195"/>
            <a:ext cx="4028" cy="7036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2" name="Shape 270">
            <a:extLst>
              <a:ext uri="{FF2B5EF4-FFF2-40B4-BE49-F238E27FC236}">
                <a16:creationId xmlns:a16="http://schemas.microsoft.com/office/drawing/2014/main" id="{ED02A122-FFD9-4835-B2C9-E7AB0C5DEA3F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426032" y="5300013"/>
            <a:ext cx="2169813" cy="5037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15" name="Shape 269">
            <a:extLst>
              <a:ext uri="{FF2B5EF4-FFF2-40B4-BE49-F238E27FC236}">
                <a16:creationId xmlns:a16="http://schemas.microsoft.com/office/drawing/2014/main" id="{01390B80-A9B5-4842-B4EB-82061BFD6E4D}"/>
              </a:ext>
            </a:extLst>
          </p:cNvPr>
          <p:cNvSpPr txBox="1"/>
          <p:nvPr/>
        </p:nvSpPr>
        <p:spPr>
          <a:xfrm>
            <a:off x="3124489" y="5516765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</a:t>
            </a:r>
          </a:p>
        </p:txBody>
      </p:sp>
      <p:cxnSp>
        <p:nvCxnSpPr>
          <p:cNvPr id="116" name="Shape 270">
            <a:extLst>
              <a:ext uri="{FF2B5EF4-FFF2-40B4-BE49-F238E27FC236}">
                <a16:creationId xmlns:a16="http://schemas.microsoft.com/office/drawing/2014/main" id="{15B81CE6-6937-43F5-8957-772DBFB29A11}"/>
              </a:ext>
            </a:extLst>
          </p:cNvPr>
          <p:cNvCxnSpPr>
            <a:cxnSpLocks/>
            <a:stCxn id="9" idx="0"/>
            <a:endCxn id="89" idx="2"/>
          </p:cNvCxnSpPr>
          <p:nvPr/>
        </p:nvCxnSpPr>
        <p:spPr>
          <a:xfrm flipH="1" flipV="1">
            <a:off x="4075418" y="4070989"/>
            <a:ext cx="867561" cy="4967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9" name="Shape 258">
            <a:extLst>
              <a:ext uri="{FF2B5EF4-FFF2-40B4-BE49-F238E27FC236}">
                <a16:creationId xmlns:a16="http://schemas.microsoft.com/office/drawing/2014/main" id="{A94D972B-A8B3-443D-B358-217311B43DD7}"/>
              </a:ext>
            </a:extLst>
          </p:cNvPr>
          <p:cNvCxnSpPr>
            <a:cxnSpLocks/>
            <a:stCxn id="88" idx="1"/>
          </p:cNvCxnSpPr>
          <p:nvPr/>
        </p:nvCxnSpPr>
        <p:spPr>
          <a:xfrm flipV="1">
            <a:off x="4252535" y="2838936"/>
            <a:ext cx="927143" cy="6644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Shape 270">
            <a:extLst>
              <a:ext uri="{FF2B5EF4-FFF2-40B4-BE49-F238E27FC236}">
                <a16:creationId xmlns:a16="http://schemas.microsoft.com/office/drawing/2014/main" id="{8F141218-4C5C-4830-8D45-9261DB5A416F}"/>
              </a:ext>
            </a:extLst>
          </p:cNvPr>
          <p:cNvCxnSpPr>
            <a:cxnSpLocks/>
            <a:stCxn id="284" idx="3"/>
            <a:endCxn id="9" idx="1"/>
          </p:cNvCxnSpPr>
          <p:nvPr/>
        </p:nvCxnSpPr>
        <p:spPr>
          <a:xfrm flipV="1">
            <a:off x="2326693" y="4981618"/>
            <a:ext cx="2191519" cy="2636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6" name="Shape 269">
            <a:extLst>
              <a:ext uri="{FF2B5EF4-FFF2-40B4-BE49-F238E27FC236}">
                <a16:creationId xmlns:a16="http://schemas.microsoft.com/office/drawing/2014/main" id="{06BF0AFA-33FC-44D3-BB64-CB535751E5F8}"/>
              </a:ext>
            </a:extLst>
          </p:cNvPr>
          <p:cNvSpPr txBox="1"/>
          <p:nvPr/>
        </p:nvSpPr>
        <p:spPr>
          <a:xfrm>
            <a:off x="9216253" y="5121180"/>
            <a:ext cx="841169" cy="305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page</a:t>
            </a:r>
          </a:p>
        </p:txBody>
      </p:sp>
      <p:sp>
        <p:nvSpPr>
          <p:cNvPr id="127" name="Shape 269">
            <a:extLst>
              <a:ext uri="{FF2B5EF4-FFF2-40B4-BE49-F238E27FC236}">
                <a16:creationId xmlns:a16="http://schemas.microsoft.com/office/drawing/2014/main" id="{20F2D9F6-5D2F-4A05-9DFB-170CAF9591B4}"/>
              </a:ext>
            </a:extLst>
          </p:cNvPr>
          <p:cNvSpPr txBox="1"/>
          <p:nvPr/>
        </p:nvSpPr>
        <p:spPr>
          <a:xfrm>
            <a:off x="1650123" y="4720713"/>
            <a:ext cx="1112722" cy="3463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Runner page</a:t>
            </a:r>
          </a:p>
        </p:txBody>
      </p:sp>
      <p:sp>
        <p:nvSpPr>
          <p:cNvPr id="128" name="Shape 269">
            <a:extLst>
              <a:ext uri="{FF2B5EF4-FFF2-40B4-BE49-F238E27FC236}">
                <a16:creationId xmlns:a16="http://schemas.microsoft.com/office/drawing/2014/main" id="{17BCF575-6489-4351-B046-7EDE7645E34A}"/>
              </a:ext>
            </a:extLst>
          </p:cNvPr>
          <p:cNvSpPr txBox="1"/>
          <p:nvPr/>
        </p:nvSpPr>
        <p:spPr>
          <a:xfrm>
            <a:off x="5374903" y="4535616"/>
            <a:ext cx="936110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Meteor framework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5AE4F7-E341-4407-89AB-C359E86DCC11}"/>
              </a:ext>
            </a:extLst>
          </p:cNvPr>
          <p:cNvCxnSpPr/>
          <p:nvPr/>
        </p:nvCxnSpPr>
        <p:spPr>
          <a:xfrm>
            <a:off x="1271752" y="4148618"/>
            <a:ext cx="99016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Shape 278">
            <a:extLst>
              <a:ext uri="{FF2B5EF4-FFF2-40B4-BE49-F238E27FC236}">
                <a16:creationId xmlns:a16="http://schemas.microsoft.com/office/drawing/2014/main" id="{9116088E-643A-464E-A001-23A8444F27E5}"/>
              </a:ext>
            </a:extLst>
          </p:cNvPr>
          <p:cNvSpPr txBox="1"/>
          <p:nvPr/>
        </p:nvSpPr>
        <p:spPr>
          <a:xfrm>
            <a:off x="7402341" y="3844434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On-Chain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Off-Chain</a:t>
            </a:r>
          </a:p>
        </p:txBody>
      </p:sp>
    </p:spTree>
    <p:extLst>
      <p:ext uri="{BB962C8B-B14F-4D97-AF65-F5344CB8AC3E}">
        <p14:creationId xmlns:p14="http://schemas.microsoft.com/office/powerpoint/2010/main" val="37803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8BE1-D7A0-445A-91A8-5952867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Features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DFE0-244E-46A7-9491-7491E4CE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TestRPC</a:t>
            </a:r>
            <a:r>
              <a:rPr lang="en-US" altLang="zh-CN" dirty="0"/>
              <a:t> blockchain</a:t>
            </a:r>
          </a:p>
          <a:p>
            <a:r>
              <a:rPr lang="en-US" altLang="zh-CN" dirty="0"/>
              <a:t> Model sharing contract</a:t>
            </a:r>
          </a:p>
          <a:p>
            <a:pPr lvl="1"/>
            <a:r>
              <a:rPr lang="en-US" altLang="zh-CN" dirty="0"/>
              <a:t> New model info: signature</a:t>
            </a:r>
          </a:p>
          <a:p>
            <a:pPr lvl="1"/>
            <a:r>
              <a:rPr lang="en-US" altLang="zh-CN" dirty="0"/>
              <a:t> Runner info array</a:t>
            </a:r>
          </a:p>
          <a:p>
            <a:pPr lvl="1"/>
            <a:r>
              <a:rPr lang="en-US" altLang="zh-CN" dirty="0"/>
              <a:t> Revenue distribution </a:t>
            </a:r>
          </a:p>
          <a:p>
            <a:r>
              <a:rPr lang="en-US" altLang="zh-CN" dirty="0"/>
              <a:t> Model sharing web app</a:t>
            </a:r>
          </a:p>
          <a:p>
            <a:pPr lvl="1"/>
            <a:r>
              <a:rPr lang="en-US" altLang="zh-CN" dirty="0"/>
              <a:t> Model list</a:t>
            </a:r>
          </a:p>
          <a:p>
            <a:pPr lvl="1"/>
            <a:r>
              <a:rPr lang="en-US" altLang="zh-CN" dirty="0"/>
              <a:t> Become a runner, Runner list</a:t>
            </a:r>
          </a:p>
          <a:p>
            <a:pPr lvl="1"/>
            <a:r>
              <a:rPr lang="en-US" altLang="zh-CN" dirty="0"/>
              <a:t> Use a model</a:t>
            </a:r>
          </a:p>
          <a:p>
            <a:r>
              <a:rPr lang="en-US" altLang="zh-CN" dirty="0"/>
              <a:t> SGX enclave image</a:t>
            </a:r>
          </a:p>
          <a:p>
            <a:pPr lvl="1"/>
            <a:r>
              <a:rPr lang="en-US" altLang="zh-CN" dirty="0"/>
              <a:t> Empty image</a:t>
            </a:r>
          </a:p>
          <a:p>
            <a:pPr lvl="1"/>
            <a:r>
              <a:rPr lang="en-US" altLang="zh-CN" dirty="0"/>
              <a:t> SGX enclave without AI model</a:t>
            </a:r>
          </a:p>
          <a:p>
            <a:pPr lvl="1"/>
            <a:r>
              <a:rPr lang="en-US" altLang="zh-CN" dirty="0"/>
              <a:t> SGX enclave with AI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GeneTank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GWAS AI Model Sharing Platform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9360679" y="1794808"/>
            <a:ext cx="2648585" cy="4616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Release: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Create a contract for the model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Create a dapp for model running and querying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Install: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runner can download the SGX enclave and install on their computation platform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runner register on the contract as a runner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query: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user gets the address of runner, pays query fee to the contract, and gets credential for SGX enclave from the trainer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user queries the model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model trainer and runner get payed according to the contract if the query succeeds.</a:t>
            </a:r>
          </a:p>
        </p:txBody>
      </p:sp>
      <p:pic>
        <p:nvPicPr>
          <p:cNvPr id="46" name="内容占位符 5">
            <a:extLst>
              <a:ext uri="{FF2B5EF4-FFF2-40B4-BE49-F238E27FC236}">
                <a16:creationId xmlns:a16="http://schemas.microsoft.com/office/drawing/2014/main" id="{F100785A-54FC-4BEB-A1CC-26652987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4" y="4270716"/>
            <a:ext cx="2217883" cy="1237345"/>
          </a:xfrm>
        </p:spPr>
      </p:pic>
      <p:sp>
        <p:nvSpPr>
          <p:cNvPr id="249" name="Shape 249"/>
          <p:cNvSpPr/>
          <p:nvPr/>
        </p:nvSpPr>
        <p:spPr>
          <a:xfrm>
            <a:off x="2223250" y="1872169"/>
            <a:ext cx="6535269" cy="12333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397560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030705" y="1855750"/>
            <a:ext cx="11859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</a:p>
        </p:txBody>
      </p:sp>
      <p:cxnSp>
        <p:nvCxnSpPr>
          <p:cNvPr id="252" name="Shape 252"/>
          <p:cNvCxnSpPr>
            <a:stCxn id="250" idx="3"/>
          </p:cNvCxnSpPr>
          <p:nvPr/>
        </p:nvCxnSpPr>
        <p:spPr>
          <a:xfrm>
            <a:off x="4078045" y="2607085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3" name="Shape 253"/>
          <p:cNvSpPr/>
          <p:nvPr/>
        </p:nvSpPr>
        <p:spPr>
          <a:xfrm>
            <a:off x="6370891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797599" y="2212402"/>
            <a:ext cx="7656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Shape 255"/>
          <p:cNvCxnSpPr>
            <a:cxnSpLocks/>
          </p:cNvCxnSpPr>
          <p:nvPr/>
        </p:nvCxnSpPr>
        <p:spPr>
          <a:xfrm>
            <a:off x="7282853" y="2607085"/>
            <a:ext cx="51783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6" name="Shape 256"/>
          <p:cNvSpPr/>
          <p:nvPr/>
        </p:nvSpPr>
        <p:spPr>
          <a:xfrm>
            <a:off x="4416775" y="3225456"/>
            <a:ext cx="889800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258" name="Shape 258"/>
          <p:cNvCxnSpPr>
            <a:cxnSpLocks/>
            <a:stCxn id="256" idx="0"/>
            <a:endCxn id="253" idx="1"/>
          </p:cNvCxnSpPr>
          <p:nvPr/>
        </p:nvCxnSpPr>
        <p:spPr>
          <a:xfrm flipV="1">
            <a:off x="4861675" y="2607085"/>
            <a:ext cx="1509216" cy="61837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lg" len="lg"/>
          </a:ln>
        </p:spPr>
      </p:cxnSp>
      <p:sp>
        <p:nvSpPr>
          <p:cNvPr id="260" name="Shape 260"/>
          <p:cNvSpPr/>
          <p:nvPr/>
        </p:nvSpPr>
        <p:spPr>
          <a:xfrm>
            <a:off x="2380468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stCxn id="260" idx="3"/>
            <a:endCxn id="250" idx="1"/>
          </p:cNvCxnSpPr>
          <p:nvPr/>
        </p:nvCxnSpPr>
        <p:spPr>
          <a:xfrm>
            <a:off x="3060953" y="2607085"/>
            <a:ext cx="33660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4" name="Shape 264" descr="Image result for AP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4029" y="4230283"/>
            <a:ext cx="1877691" cy="125179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2944983" y="5585864"/>
            <a:ext cx="13326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512945" y="3902809"/>
            <a:ext cx="12846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Model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Blockchain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21043" y="4802564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in TEE Enclave</a:t>
            </a:r>
          </a:p>
        </p:txBody>
      </p:sp>
      <p:cxnSp>
        <p:nvCxnSpPr>
          <p:cNvPr id="270" name="Shape 270"/>
          <p:cNvCxnSpPr>
            <a:cxnSpLocks/>
            <a:endCxn id="65" idx="1"/>
          </p:cNvCxnSpPr>
          <p:nvPr/>
        </p:nvCxnSpPr>
        <p:spPr>
          <a:xfrm flipV="1">
            <a:off x="4257996" y="4625647"/>
            <a:ext cx="413441" cy="679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75C7FE-701D-40A6-9AB4-DBC14151E098}"/>
              </a:ext>
            </a:extLst>
          </p:cNvPr>
          <p:cNvGrpSpPr/>
          <p:nvPr/>
        </p:nvGrpSpPr>
        <p:grpSpPr>
          <a:xfrm>
            <a:off x="7284030" y="3890005"/>
            <a:ext cx="1815102" cy="1815102"/>
            <a:chOff x="7284030" y="3890005"/>
            <a:chExt cx="1815102" cy="1815102"/>
          </a:xfrm>
        </p:grpSpPr>
        <p:sp>
          <p:nvSpPr>
            <p:cNvPr id="272" name="Shape 272"/>
            <p:cNvSpPr/>
            <p:nvPr/>
          </p:nvSpPr>
          <p:spPr>
            <a:xfrm>
              <a:off x="7284030" y="3890005"/>
              <a:ext cx="1815102" cy="18151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Shape 273"/>
            <p:cNvPicPr preferRelativeResize="0"/>
            <p:nvPr/>
          </p:nvPicPr>
          <p:blipFill rotWithShape="1">
            <a:blip r:embed="rId7">
              <a:alphaModFix/>
            </a:blip>
            <a:srcRect l="11510" t="13905" r="74646" b="62668"/>
            <a:stretch/>
          </p:blipFill>
          <p:spPr>
            <a:xfrm>
              <a:off x="7571563" y="4207347"/>
              <a:ext cx="1230115" cy="1179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4" name="Shape 274"/>
          <p:cNvCxnSpPr>
            <a:cxnSpLocks/>
            <a:endCxn id="253" idx="3"/>
          </p:cNvCxnSpPr>
          <p:nvPr/>
        </p:nvCxnSpPr>
        <p:spPr>
          <a:xfrm flipH="1" flipV="1">
            <a:off x="7051376" y="2607085"/>
            <a:ext cx="536596" cy="17698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5495977" y="5585864"/>
            <a:ext cx="146018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Runner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587971" y="5585010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User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E91E6-93C8-4D40-9DA1-51A52FEF17A3}"/>
              </a:ext>
            </a:extLst>
          </p:cNvPr>
          <p:cNvGrpSpPr/>
          <p:nvPr/>
        </p:nvGrpSpPr>
        <p:grpSpPr>
          <a:xfrm>
            <a:off x="5226245" y="4139956"/>
            <a:ext cx="1590876" cy="1463396"/>
            <a:chOff x="5226245" y="4139956"/>
            <a:chExt cx="1590876" cy="1463396"/>
          </a:xfrm>
        </p:grpSpPr>
        <p:sp>
          <p:nvSpPr>
            <p:cNvPr id="275" name="Shape 275"/>
            <p:cNvSpPr/>
            <p:nvPr/>
          </p:nvSpPr>
          <p:spPr>
            <a:xfrm>
              <a:off x="5226245" y="4139956"/>
              <a:ext cx="1590876" cy="1463396"/>
            </a:xfrm>
            <a:prstGeom prst="cloud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5694475" y="4368425"/>
              <a:ext cx="643812" cy="1075140"/>
            </a:xfrm>
            <a:prstGeom prst="cube">
              <a:avLst>
                <a:gd name="adj" fmla="val 54820"/>
              </a:avLst>
            </a:prstGeom>
            <a:solidFill>
              <a:srgbClr val="9FA2AA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Shape 284" descr="LOGO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15059" y="4785728"/>
              <a:ext cx="353075" cy="4050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Shape 265">
            <a:extLst>
              <a:ext uri="{FF2B5EF4-FFF2-40B4-BE49-F238E27FC236}">
                <a16:creationId xmlns:a16="http://schemas.microsoft.com/office/drawing/2014/main" id="{C5E31AB6-CE6A-4451-90CE-12463E73E946}"/>
              </a:ext>
            </a:extLst>
          </p:cNvPr>
          <p:cNvSpPr txBox="1"/>
          <p:nvPr/>
        </p:nvSpPr>
        <p:spPr>
          <a:xfrm>
            <a:off x="205502" y="5585864"/>
            <a:ext cx="186483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Data Owner with BGI-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seq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500 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256">
            <a:extLst>
              <a:ext uri="{FF2B5EF4-FFF2-40B4-BE49-F238E27FC236}">
                <a16:creationId xmlns:a16="http://schemas.microsoft.com/office/drawing/2014/main" id="{E81275ED-91AA-4C4C-A5B7-8F39E49743D6}"/>
              </a:ext>
            </a:extLst>
          </p:cNvPr>
          <p:cNvSpPr/>
          <p:nvPr/>
        </p:nvSpPr>
        <p:spPr>
          <a:xfrm>
            <a:off x="1981370" y="3225456"/>
            <a:ext cx="889800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9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9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Recruit </a:t>
            </a:r>
            <a:endParaRPr lang="en-US" sz="900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50" name="Shape 258">
            <a:extLst>
              <a:ext uri="{FF2B5EF4-FFF2-40B4-BE49-F238E27FC236}">
                <a16:creationId xmlns:a16="http://schemas.microsoft.com/office/drawing/2014/main" id="{F02F7EDE-4768-43A2-8A60-A325C24C113D}"/>
              </a:ext>
            </a:extLst>
          </p:cNvPr>
          <p:cNvCxnSpPr>
            <a:cxnSpLocks/>
            <a:stCxn id="49" idx="0"/>
            <a:endCxn id="250" idx="2"/>
          </p:cNvCxnSpPr>
          <p:nvPr/>
        </p:nvCxnSpPr>
        <p:spPr>
          <a:xfrm flipV="1">
            <a:off x="2426270" y="3001759"/>
            <a:ext cx="1311533" cy="2236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lg" len="lg"/>
          </a:ln>
        </p:spPr>
      </p:cxnSp>
      <p:cxnSp>
        <p:nvCxnSpPr>
          <p:cNvPr id="55" name="Shape 270">
            <a:extLst>
              <a:ext uri="{FF2B5EF4-FFF2-40B4-BE49-F238E27FC236}">
                <a16:creationId xmlns:a16="http://schemas.microsoft.com/office/drawing/2014/main" id="{EFA15152-6C66-4FFC-A861-B5EE9B06B5E6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2426270" y="3822156"/>
            <a:ext cx="496367" cy="59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8" name="Shape 274">
            <a:extLst>
              <a:ext uri="{FF2B5EF4-FFF2-40B4-BE49-F238E27FC236}">
                <a16:creationId xmlns:a16="http://schemas.microsoft.com/office/drawing/2014/main" id="{CA13D881-D09D-43DC-880C-683E38B0A444}"/>
              </a:ext>
            </a:extLst>
          </p:cNvPr>
          <p:cNvCxnSpPr>
            <a:cxnSpLocks/>
          </p:cNvCxnSpPr>
          <p:nvPr/>
        </p:nvCxnSpPr>
        <p:spPr>
          <a:xfrm flipH="1">
            <a:off x="1644944" y="3805761"/>
            <a:ext cx="547407" cy="6892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61" name="Shape 270">
            <a:extLst>
              <a:ext uri="{FF2B5EF4-FFF2-40B4-BE49-F238E27FC236}">
                <a16:creationId xmlns:a16="http://schemas.microsoft.com/office/drawing/2014/main" id="{FB9FDB6D-E331-44AA-B4EE-1B3214DF88BC}"/>
              </a:ext>
            </a:extLst>
          </p:cNvPr>
          <p:cNvCxnSpPr>
            <a:cxnSpLocks/>
          </p:cNvCxnSpPr>
          <p:nvPr/>
        </p:nvCxnSpPr>
        <p:spPr>
          <a:xfrm flipV="1">
            <a:off x="3835991" y="3821067"/>
            <a:ext cx="711931" cy="6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3" name="Shape 266">
            <a:extLst>
              <a:ext uri="{FF2B5EF4-FFF2-40B4-BE49-F238E27FC236}">
                <a16:creationId xmlns:a16="http://schemas.microsoft.com/office/drawing/2014/main" id="{6121CA04-1AA4-470A-8CE3-00BDD415E57F}"/>
              </a:ext>
            </a:extLst>
          </p:cNvPr>
          <p:cNvSpPr txBox="1"/>
          <p:nvPr/>
        </p:nvSpPr>
        <p:spPr>
          <a:xfrm>
            <a:off x="2211116" y="3909106"/>
            <a:ext cx="12846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Recruit data for model training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Shape 268" descr="LOGO2.png">
            <a:extLst>
              <a:ext uri="{FF2B5EF4-FFF2-40B4-BE49-F238E27FC236}">
                <a16:creationId xmlns:a16="http://schemas.microsoft.com/office/drawing/2014/main" id="{7CA6F250-F0C9-4D14-A03A-E0CA7EFAD29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71437" y="4376964"/>
            <a:ext cx="433519" cy="497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270">
            <a:extLst>
              <a:ext uri="{FF2B5EF4-FFF2-40B4-BE49-F238E27FC236}">
                <a16:creationId xmlns:a16="http://schemas.microsoft.com/office/drawing/2014/main" id="{3475FA44-C27F-4566-A85D-B9F8234E456D}"/>
              </a:ext>
            </a:extLst>
          </p:cNvPr>
          <p:cNvCxnSpPr>
            <a:cxnSpLocks/>
            <a:stCxn id="65" idx="3"/>
            <a:endCxn id="284" idx="1"/>
          </p:cNvCxnSpPr>
          <p:nvPr/>
        </p:nvCxnSpPr>
        <p:spPr>
          <a:xfrm>
            <a:off x="5104956" y="4625647"/>
            <a:ext cx="610103" cy="3626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1" name="Shape 306">
            <a:extLst>
              <a:ext uri="{FF2B5EF4-FFF2-40B4-BE49-F238E27FC236}">
                <a16:creationId xmlns:a16="http://schemas.microsoft.com/office/drawing/2014/main" id="{4E242AB1-9BE9-4FAF-9C88-FEC7F50EDE62}"/>
              </a:ext>
            </a:extLst>
          </p:cNvPr>
          <p:cNvSpPr/>
          <p:nvPr/>
        </p:nvSpPr>
        <p:spPr>
          <a:xfrm>
            <a:off x="275660" y="2152142"/>
            <a:ext cx="1284600" cy="9090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(GTT)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52" name="Shape 309">
            <a:extLst>
              <a:ext uri="{FF2B5EF4-FFF2-40B4-BE49-F238E27FC236}">
                <a16:creationId xmlns:a16="http://schemas.microsoft.com/office/drawing/2014/main" id="{EA49F0A6-1A54-48E5-81FE-A2909CEDA37A}"/>
              </a:ext>
            </a:extLst>
          </p:cNvPr>
          <p:cNvCxnSpPr>
            <a:cxnSpLocks/>
            <a:stCxn id="51" idx="3"/>
            <a:endCxn id="260" idx="1"/>
          </p:cNvCxnSpPr>
          <p:nvPr/>
        </p:nvCxnSpPr>
        <p:spPr>
          <a:xfrm>
            <a:off x="1349463" y="2606642"/>
            <a:ext cx="1031005" cy="4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3" name="Shape 310">
            <a:extLst>
              <a:ext uri="{FF2B5EF4-FFF2-40B4-BE49-F238E27FC236}">
                <a16:creationId xmlns:a16="http://schemas.microsoft.com/office/drawing/2014/main" id="{053296F3-BD37-461E-BE60-5C40C49A6AB6}"/>
              </a:ext>
            </a:extLst>
          </p:cNvPr>
          <p:cNvSpPr txBox="1"/>
          <p:nvPr/>
        </p:nvSpPr>
        <p:spPr>
          <a:xfrm>
            <a:off x="1579955" y="2346468"/>
            <a:ext cx="553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</a:t>
            </a:r>
            <a:r>
              <a:rPr lang="zh-CN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17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8BE1-D7A0-445A-91A8-59528678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77400" cy="1325563"/>
          </a:xfrm>
        </p:spPr>
        <p:txBody>
          <a:bodyPr/>
          <a:lstStyle/>
          <a:p>
            <a:r>
              <a:rPr lang="en-US" altLang="zh-CN" dirty="0"/>
              <a:t>Modules and Work Assignment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F15FEB-989A-49A5-8676-A008634A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43580"/>
              </p:ext>
            </p:extLst>
          </p:nvPr>
        </p:nvGraphicFramePr>
        <p:xfrm>
          <a:off x="838200" y="1927160"/>
          <a:ext cx="96774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207">
                  <a:extLst>
                    <a:ext uri="{9D8B030D-6E8A-4147-A177-3AD203B41FA5}">
                      <a16:colId xmlns:a16="http://schemas.microsoft.com/office/drawing/2014/main" val="1428722932"/>
                    </a:ext>
                  </a:extLst>
                </a:gridCol>
                <a:gridCol w="1751107">
                  <a:extLst>
                    <a:ext uri="{9D8B030D-6E8A-4147-A177-3AD203B41FA5}">
                      <a16:colId xmlns:a16="http://schemas.microsoft.com/office/drawing/2014/main" val="2688342400"/>
                    </a:ext>
                  </a:extLst>
                </a:gridCol>
                <a:gridCol w="3289184">
                  <a:extLst>
                    <a:ext uri="{9D8B030D-6E8A-4147-A177-3AD203B41FA5}">
                      <a16:colId xmlns:a16="http://schemas.microsoft.com/office/drawing/2014/main" val="3508019253"/>
                    </a:ext>
                  </a:extLst>
                </a:gridCol>
                <a:gridCol w="1159666">
                  <a:extLst>
                    <a:ext uri="{9D8B030D-6E8A-4147-A177-3AD203B41FA5}">
                      <a16:colId xmlns:a16="http://schemas.microsoft.com/office/drawing/2014/main" val="2906134547"/>
                    </a:ext>
                  </a:extLst>
                </a:gridCol>
                <a:gridCol w="1094202">
                  <a:extLst>
                    <a:ext uri="{9D8B030D-6E8A-4147-A177-3AD203B41FA5}">
                      <a16:colId xmlns:a16="http://schemas.microsoft.com/office/drawing/2014/main" val="1201497929"/>
                    </a:ext>
                  </a:extLst>
                </a:gridCol>
                <a:gridCol w="1010034">
                  <a:extLst>
                    <a:ext uri="{9D8B030D-6E8A-4147-A177-3AD203B41FA5}">
                      <a16:colId xmlns:a16="http://schemas.microsoft.com/office/drawing/2014/main" val="870671766"/>
                    </a:ext>
                  </a:extLst>
                </a:gridCol>
              </a:tblGrid>
              <a:tr h="148528">
                <a:tc>
                  <a:txBody>
                    <a:bodyPr/>
                    <a:lstStyle/>
                    <a:p>
                      <a:r>
                        <a:rPr lang="en-US" altLang="zh-CN" dirty="0"/>
                        <a:t>Modules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 Modules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briefs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End 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97580"/>
                  </a:ext>
                </a:extLst>
              </a:tr>
              <a:tr h="46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AI Model Design and Training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Dianbo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Dec.16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52864"/>
                  </a:ext>
                </a:extLst>
              </a:tr>
              <a:tr h="46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GTT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smart contract and html/</a:t>
                      </a:r>
                      <a:r>
                        <a:rPr lang="en-US" altLang="zh-CN" dirty="0" err="1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GTT create, sell, trade, burn,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Dec.16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50570"/>
                  </a:ext>
                </a:extLst>
              </a:tr>
              <a:tr h="46205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Model Sharing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Smart Contract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Enclave info, runner reg., query transaction ctrl.,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Sandeep /</a:t>
                      </a:r>
                      <a:r>
                        <a:rPr lang="en-US" altLang="zh-CN" dirty="0" err="1"/>
                        <a:t>Shifa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Nov.23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8154"/>
                  </a:ext>
                </a:extLst>
              </a:tr>
              <a:tr h="462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Auditor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auditing records to the smart contract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Shifa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09234"/>
                  </a:ext>
                </a:extLst>
              </a:tr>
              <a:tr h="4620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Runner and user html/</a:t>
                      </a:r>
                      <a:r>
                        <a:rPr lang="en-US" altLang="zh-CN" dirty="0" err="1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Reg. runner, attest runner, encrypt/send user data, perform transaction,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Sandeep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Nov.23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86541"/>
                  </a:ext>
                </a:extLst>
              </a:tr>
              <a:tr h="4620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Trainer web server and html/</a:t>
                      </a:r>
                      <a:r>
                        <a:rPr lang="en-US" altLang="zh-CN" dirty="0" err="1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 </a:t>
                      </a:r>
                      <a:r>
                        <a:rPr lang="en-US" altLang="zh-CN" dirty="0" err="1"/>
                        <a:t>sgx</a:t>
                      </a:r>
                      <a:r>
                        <a:rPr lang="en-US" altLang="zh-CN" dirty="0"/>
                        <a:t> image, attest runner, perform transaction, issue access code,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Lauren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32118"/>
                  </a:ext>
                </a:extLst>
              </a:tr>
              <a:tr h="4620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SGX app and enclave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SGX attest, Manage keys, manage access code, run AI model,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Shifa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Nov.20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9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9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-671428" y="6747444"/>
            <a:ext cx="13534938" cy="110472"/>
            <a:chOff x="-170626" y="0"/>
            <a:chExt cx="13534938" cy="166800"/>
          </a:xfrm>
        </p:grpSpPr>
        <p:sp>
          <p:nvSpPr>
            <p:cNvPr id="293" name="Shape 293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37925" y="244200"/>
            <a:ext cx="103380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Milestones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AB44D-122B-4DCE-A235-E3240380B860}"/>
              </a:ext>
            </a:extLst>
          </p:cNvPr>
          <p:cNvCxnSpPr/>
          <p:nvPr/>
        </p:nvCxnSpPr>
        <p:spPr>
          <a:xfrm>
            <a:off x="1353312" y="5340096"/>
            <a:ext cx="959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FE4C84-985D-4D6D-A8E3-95D3E5D27EBC}"/>
              </a:ext>
            </a:extLst>
          </p:cNvPr>
          <p:cNvCxnSpPr/>
          <p:nvPr/>
        </p:nvCxnSpPr>
        <p:spPr>
          <a:xfrm>
            <a:off x="2157984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B5EB9E-3508-4D81-ABAE-6EC8E789810F}"/>
              </a:ext>
            </a:extLst>
          </p:cNvPr>
          <p:cNvCxnSpPr/>
          <p:nvPr/>
        </p:nvCxnSpPr>
        <p:spPr>
          <a:xfrm>
            <a:off x="3124200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242D6-5F30-4732-B45C-3DDDD9FDCF3C}"/>
              </a:ext>
            </a:extLst>
          </p:cNvPr>
          <p:cNvCxnSpPr/>
          <p:nvPr/>
        </p:nvCxnSpPr>
        <p:spPr>
          <a:xfrm>
            <a:off x="4090416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023792-470F-4383-BA8D-2E55A6D3361E}"/>
              </a:ext>
            </a:extLst>
          </p:cNvPr>
          <p:cNvCxnSpPr/>
          <p:nvPr/>
        </p:nvCxnSpPr>
        <p:spPr>
          <a:xfrm>
            <a:off x="5056632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F56F09-5DC6-4E01-BE4A-DE25BD24CB29}"/>
              </a:ext>
            </a:extLst>
          </p:cNvPr>
          <p:cNvCxnSpPr/>
          <p:nvPr/>
        </p:nvCxnSpPr>
        <p:spPr>
          <a:xfrm>
            <a:off x="6025896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FAA736-07DB-4CF3-8323-FF20DD2576D2}"/>
              </a:ext>
            </a:extLst>
          </p:cNvPr>
          <p:cNvCxnSpPr/>
          <p:nvPr/>
        </p:nvCxnSpPr>
        <p:spPr>
          <a:xfrm>
            <a:off x="6992112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23E605-F117-44D5-BF1B-85248366FA4B}"/>
              </a:ext>
            </a:extLst>
          </p:cNvPr>
          <p:cNvCxnSpPr/>
          <p:nvPr/>
        </p:nvCxnSpPr>
        <p:spPr>
          <a:xfrm>
            <a:off x="7958328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153850-203C-4933-AF7A-DE3278409858}"/>
              </a:ext>
            </a:extLst>
          </p:cNvPr>
          <p:cNvCxnSpPr/>
          <p:nvPr/>
        </p:nvCxnSpPr>
        <p:spPr>
          <a:xfrm>
            <a:off x="8924544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CB805B-0208-4A35-9678-F41159811C38}"/>
              </a:ext>
            </a:extLst>
          </p:cNvPr>
          <p:cNvCxnSpPr/>
          <p:nvPr/>
        </p:nvCxnSpPr>
        <p:spPr>
          <a:xfrm>
            <a:off x="9893808" y="5202936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2B7117-3940-4289-947B-4CFBD2661D4C}"/>
              </a:ext>
            </a:extLst>
          </p:cNvPr>
          <p:cNvSpPr txBox="1"/>
          <p:nvPr/>
        </p:nvSpPr>
        <p:spPr>
          <a:xfrm>
            <a:off x="1478812" y="5065776"/>
            <a:ext cx="9243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Nov.         Dec.           Jan. 2018     Feb.             Mar.            Apr.              May           Jun.              Jul.               Aug.</a:t>
            </a:r>
            <a:endParaRPr lang="zh-CN" alt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93D655-4F0D-4FDB-89A3-7AF05B6C9801}"/>
              </a:ext>
            </a:extLst>
          </p:cNvPr>
          <p:cNvSpPr/>
          <p:nvPr/>
        </p:nvSpPr>
        <p:spPr>
          <a:xfrm>
            <a:off x="1353312" y="3458696"/>
            <a:ext cx="273710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 Model Ph-I</a:t>
            </a:r>
            <a:endParaRPr lang="zh-CN" alt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208AD24-1574-46BA-A404-8B40042784A6}"/>
              </a:ext>
            </a:extLst>
          </p:cNvPr>
          <p:cNvSpPr/>
          <p:nvPr/>
        </p:nvSpPr>
        <p:spPr>
          <a:xfrm>
            <a:off x="1353312" y="4345114"/>
            <a:ext cx="273710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GTT</a:t>
            </a:r>
            <a:endParaRPr lang="zh-CN" alt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3CC02F-1439-4575-89AC-A185FD4486FE}"/>
              </a:ext>
            </a:extLst>
          </p:cNvPr>
          <p:cNvSpPr/>
          <p:nvPr/>
        </p:nvSpPr>
        <p:spPr>
          <a:xfrm>
            <a:off x="1353312" y="2572278"/>
            <a:ext cx="273710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Sharing on Blockchain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32DD7-95C3-4298-9582-2E7432CC5FBE}"/>
              </a:ext>
            </a:extLst>
          </p:cNvPr>
          <p:cNvSpPr txBox="1"/>
          <p:nvPr/>
        </p:nvSpPr>
        <p:spPr>
          <a:xfrm>
            <a:off x="2237132" y="194246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Phase-I</a:t>
            </a:r>
            <a:endParaRPr lang="zh-CN" alt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7EFBA2F-09BF-4613-B787-EA4046849E5A}"/>
              </a:ext>
            </a:extLst>
          </p:cNvPr>
          <p:cNvSpPr/>
          <p:nvPr/>
        </p:nvSpPr>
        <p:spPr>
          <a:xfrm>
            <a:off x="4090415" y="3458696"/>
            <a:ext cx="2892263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 Model Ph-II</a:t>
            </a:r>
            <a:endParaRPr lang="zh-CN" alt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62329D9-D8E4-4DF2-ADE4-DFA1A4E17DCE}"/>
              </a:ext>
            </a:extLst>
          </p:cNvPr>
          <p:cNvSpPr/>
          <p:nvPr/>
        </p:nvSpPr>
        <p:spPr>
          <a:xfrm>
            <a:off x="4090415" y="2572278"/>
            <a:ext cx="2892263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Genetic/health data Sharing</a:t>
            </a:r>
            <a:endParaRPr lang="zh-CN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3EACB8-4AC9-4CFE-838B-FE92B59663EF}"/>
              </a:ext>
            </a:extLst>
          </p:cNvPr>
          <p:cNvSpPr txBox="1"/>
          <p:nvPr/>
        </p:nvSpPr>
        <p:spPr>
          <a:xfrm>
            <a:off x="4655720" y="194246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Phase-II</a:t>
            </a:r>
            <a:endParaRPr lang="zh-CN" alt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1EF8877-40E9-4621-AD9A-6974DE1B0AEC}"/>
              </a:ext>
            </a:extLst>
          </p:cNvPr>
          <p:cNvSpPr/>
          <p:nvPr/>
        </p:nvSpPr>
        <p:spPr>
          <a:xfrm>
            <a:off x="7078754" y="2572278"/>
            <a:ext cx="314248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Homomorphic encryption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150F2-F160-4EDD-870A-6CABC5C88778}"/>
              </a:ext>
            </a:extLst>
          </p:cNvPr>
          <p:cNvSpPr txBox="1"/>
          <p:nvPr/>
        </p:nvSpPr>
        <p:spPr>
          <a:xfrm>
            <a:off x="7926052" y="194246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Phase-III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31AE3-8A4E-45B9-A2A6-DEB934B2369C}"/>
              </a:ext>
            </a:extLst>
          </p:cNvPr>
          <p:cNvSpPr txBox="1"/>
          <p:nvPr/>
        </p:nvSpPr>
        <p:spPr>
          <a:xfrm>
            <a:off x="3492901" y="5647873"/>
            <a:ext cx="4028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Genetank</a:t>
            </a:r>
            <a:r>
              <a:rPr lang="en-US" altLang="zh-CN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Platform Development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-671428" y="6747444"/>
            <a:ext cx="13534938" cy="110472"/>
            <a:chOff x="-170626" y="0"/>
            <a:chExt cx="13534938" cy="166800"/>
          </a:xfrm>
        </p:grpSpPr>
        <p:sp>
          <p:nvSpPr>
            <p:cNvPr id="293" name="Shape 293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37925" y="244200"/>
            <a:ext cx="103380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GeneTank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Token (GTT)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069024" y="2419017"/>
            <a:ext cx="6170100" cy="123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661585" y="275925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519715" y="2402598"/>
            <a:ext cx="1185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</a:p>
        </p:txBody>
      </p:sp>
      <p:cxnSp>
        <p:nvCxnSpPr>
          <p:cNvPr id="302" name="Shape 302"/>
          <p:cNvCxnSpPr>
            <a:stCxn id="300" idx="3"/>
          </p:cNvCxnSpPr>
          <p:nvPr/>
        </p:nvCxnSpPr>
        <p:spPr>
          <a:xfrm>
            <a:off x="5341985" y="3153909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5859901" y="275925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7860351" y="2759250"/>
            <a:ext cx="7656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Shape 305"/>
          <p:cNvCxnSpPr/>
          <p:nvPr/>
        </p:nvCxnSpPr>
        <p:spPr>
          <a:xfrm>
            <a:off x="7345605" y="3153933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643201" y="2540800"/>
            <a:ext cx="1284600" cy="9090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(GTT)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sp>
        <p:nvSpPr>
          <p:cNvPr id="307" name="Shape 307"/>
          <p:cNvSpPr/>
          <p:nvPr/>
        </p:nvSpPr>
        <p:spPr>
          <a:xfrm>
            <a:off x="3554841" y="275925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>
            <a:stCxn id="307" idx="3"/>
            <a:endCxn id="300" idx="1"/>
          </p:cNvCxnSpPr>
          <p:nvPr/>
        </p:nvCxnSpPr>
        <p:spPr>
          <a:xfrm>
            <a:off x="4235241" y="3153909"/>
            <a:ext cx="42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09" name="Shape 309"/>
          <p:cNvCxnSpPr>
            <a:stCxn id="306" idx="3"/>
          </p:cNvCxnSpPr>
          <p:nvPr/>
        </p:nvCxnSpPr>
        <p:spPr>
          <a:xfrm rot="10800000" flipH="1">
            <a:off x="1717003" y="2992900"/>
            <a:ext cx="1539000" cy="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10" name="Shape 310"/>
          <p:cNvSpPr txBox="1"/>
          <p:nvPr/>
        </p:nvSpPr>
        <p:spPr>
          <a:xfrm>
            <a:off x="2118242" y="2611674"/>
            <a:ext cx="7964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“ICO”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31575" y="3855913"/>
            <a:ext cx="10744500" cy="2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GeneTank</a:t>
            </a: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Token (GTT) is coin-like token which is design for payment of </a:t>
            </a:r>
            <a:r>
              <a:rPr lang="en-US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GeneTank</a:t>
            </a: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AI model and other data usages.</a:t>
            </a:r>
          </a:p>
          <a:p>
            <a:pPr marR="0" lvl="0" algn="l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GTT is implemented with a smart contract</a:t>
            </a:r>
          </a:p>
          <a:p>
            <a:pPr marR="0" lvl="0" algn="l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GTT is mineable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-671428" y="6747444"/>
            <a:ext cx="13534938" cy="110472"/>
            <a:chOff x="-170626" y="0"/>
            <a:chExt cx="13534938" cy="166800"/>
          </a:xfrm>
        </p:grpSpPr>
        <p:sp>
          <p:nvSpPr>
            <p:cNvPr id="293" name="Shape 293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37925" y="244200"/>
            <a:ext cx="103380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SGX Eclave Architecture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6658680" y="2017326"/>
            <a:ext cx="4743888" cy="14275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Verifiable security</a:t>
            </a: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Flexible data processing, allow secret algorithms</a:t>
            </a: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endParaRPr lang="en-US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Three module of the enclave software:</a:t>
            </a:r>
          </a:p>
          <a:p>
            <a:pPr marL="457200" lvl="5" indent="-317500">
              <a:buClr>
                <a:schemeClr val="dk1"/>
              </a:buClr>
              <a:buFont typeface="Cambria"/>
              <a:buChar char="●"/>
            </a:pPr>
            <a:endParaRPr lang="en-US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6F08FB4-CA35-4D0D-969F-ACE93BCF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440" y="1822448"/>
            <a:ext cx="5638501" cy="47072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dirty="0"/>
              <a:t> Requirements</a:t>
            </a:r>
          </a:p>
          <a:p>
            <a:pPr lvl="1"/>
            <a:r>
              <a:rPr lang="en-US" altLang="zh-CN" dirty="0"/>
              <a:t> RSA and ECC</a:t>
            </a:r>
          </a:p>
          <a:p>
            <a:pPr lvl="2"/>
            <a:r>
              <a:rPr lang="en-US" altLang="zh-CN" dirty="0"/>
              <a:t> Key generation</a:t>
            </a:r>
          </a:p>
          <a:p>
            <a:pPr lvl="2"/>
            <a:r>
              <a:rPr lang="en-US" altLang="zh-CN" dirty="0"/>
              <a:t> Sign, and signature verification</a:t>
            </a:r>
          </a:p>
          <a:p>
            <a:pPr lvl="2"/>
            <a:r>
              <a:rPr lang="en-US" altLang="zh-CN" dirty="0"/>
              <a:t> Encryption, and decryption</a:t>
            </a:r>
          </a:p>
          <a:p>
            <a:pPr lvl="1"/>
            <a:r>
              <a:rPr lang="en-US" altLang="zh-CN" dirty="0"/>
              <a:t> Remote attestation</a:t>
            </a:r>
          </a:p>
          <a:p>
            <a:pPr lvl="1"/>
            <a:r>
              <a:rPr lang="en-US" altLang="zh-CN" dirty="0"/>
              <a:t> Access code processing</a:t>
            </a:r>
          </a:p>
          <a:p>
            <a:pPr lvl="1"/>
            <a:r>
              <a:rPr lang="en-US" altLang="zh-CN" dirty="0"/>
              <a:t> Run AI model</a:t>
            </a:r>
          </a:p>
        </p:txBody>
      </p:sp>
    </p:spTree>
    <p:extLst>
      <p:ext uri="{BB962C8B-B14F-4D97-AF65-F5344CB8AC3E}">
        <p14:creationId xmlns:p14="http://schemas.microsoft.com/office/powerpoint/2010/main" val="379528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Auditor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 Specification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4DF6-8734-418F-A976-05B65F87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366504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Auditor activities:</a:t>
            </a:r>
          </a:p>
          <a:p>
            <a:pPr lvl="1"/>
            <a:r>
              <a:rPr lang="en-US" altLang="zh-CN" dirty="0"/>
              <a:t> Download the source codes of the enclave</a:t>
            </a:r>
          </a:p>
          <a:p>
            <a:pPr lvl="1"/>
            <a:r>
              <a:rPr lang="en-US" altLang="zh-CN" dirty="0"/>
              <a:t> Compile the codes with the exactly same version of SGXSDK and compiling options used by the model trainer</a:t>
            </a:r>
          </a:p>
          <a:p>
            <a:pPr lvl="1"/>
            <a:r>
              <a:rPr lang="en-US" altLang="zh-CN" dirty="0"/>
              <a:t> Review the source codes and compiling options to check secure flaws</a:t>
            </a:r>
          </a:p>
          <a:p>
            <a:pPr lvl="1"/>
            <a:r>
              <a:rPr lang="en-US" altLang="zh-CN" dirty="0"/>
              <a:t> Use security tools to analyze the enclave</a:t>
            </a:r>
          </a:p>
          <a:p>
            <a:pPr lvl="1"/>
            <a:r>
              <a:rPr lang="en-US" altLang="zh-CN" dirty="0"/>
              <a:t> Verify the enclave signature in the contract from the trainer. If succeed, generate a auditor signature for {</a:t>
            </a:r>
            <a:r>
              <a:rPr lang="en-US" altLang="zh-CN" dirty="0" err="1"/>
              <a:t>enclave.hash</a:t>
            </a:r>
            <a:r>
              <a:rPr lang="en-US" altLang="zh-CN" dirty="0"/>
              <a:t>, </a:t>
            </a:r>
            <a:r>
              <a:rPr lang="en-US" altLang="zh-CN" dirty="0" err="1"/>
              <a:t>enclave.conf</a:t>
            </a:r>
            <a:r>
              <a:rPr lang="en-US" altLang="zh-CN" dirty="0"/>
              <a:t>, </a:t>
            </a:r>
            <a:r>
              <a:rPr lang="en-US" altLang="zh-CN" dirty="0" err="1"/>
              <a:t>trainer.signature.hash</a:t>
            </a:r>
            <a:r>
              <a:rPr lang="en-US" altLang="zh-CN" dirty="0"/>
              <a:t>}.</a:t>
            </a:r>
          </a:p>
          <a:p>
            <a:pPr lvl="1"/>
            <a:r>
              <a:rPr lang="en-US" altLang="zh-CN" dirty="0"/>
              <a:t> Add the auditor signature to the smart contract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Dapp</a:t>
            </a:r>
            <a:r>
              <a:rPr lang="en-US" altLang="zh-CN" dirty="0"/>
              <a:t> features:</a:t>
            </a:r>
          </a:p>
          <a:p>
            <a:pPr lvl="1"/>
            <a:r>
              <a:rPr lang="en-US" altLang="zh-CN" dirty="0"/>
              <a:t> Send the auditor signature to the smart contract</a:t>
            </a:r>
          </a:p>
          <a:p>
            <a:pPr lvl="2"/>
            <a:r>
              <a:rPr lang="en-US" altLang="zh-CN" dirty="0"/>
              <a:t> The smart contract should not accept the auditor signature if the </a:t>
            </a:r>
            <a:r>
              <a:rPr lang="en-US" altLang="zh-CN" dirty="0" err="1"/>
              <a:t>trainer.signature.hash</a:t>
            </a:r>
            <a:r>
              <a:rPr lang="en-US" altLang="zh-CN" dirty="0"/>
              <a:t> doesn’t match the trainer’s signature.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SGX Enclave Feature Specification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4DF6-8734-418F-A976-05B65F87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366504" cy="435133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Untrusted part:</a:t>
            </a:r>
          </a:p>
          <a:p>
            <a:pPr lvl="1"/>
            <a:r>
              <a:rPr lang="en-US" altLang="zh-CN" dirty="0"/>
              <a:t> Access to Ethereum wallet</a:t>
            </a:r>
          </a:p>
          <a:p>
            <a:r>
              <a:rPr lang="en-US" altLang="zh-CN" dirty="0"/>
              <a:t>Trusted part:</a:t>
            </a:r>
          </a:p>
          <a:p>
            <a:pPr lvl="1"/>
            <a:r>
              <a:rPr lang="en-US" altLang="zh-CN" dirty="0"/>
              <a:t> RSA, ECC, Block cryptography</a:t>
            </a:r>
          </a:p>
          <a:p>
            <a:pPr lvl="2"/>
            <a:r>
              <a:rPr lang="en-US" altLang="zh-CN" dirty="0"/>
              <a:t> Key generation</a:t>
            </a:r>
          </a:p>
          <a:p>
            <a:pPr lvl="2"/>
            <a:r>
              <a:rPr lang="en-US" altLang="zh-CN" dirty="0"/>
              <a:t> Sign, and signature verification</a:t>
            </a:r>
          </a:p>
          <a:p>
            <a:pPr lvl="2"/>
            <a:r>
              <a:rPr lang="en-US" altLang="zh-CN" dirty="0"/>
              <a:t> Encryption, and decryption</a:t>
            </a:r>
          </a:p>
          <a:p>
            <a:pPr lvl="1"/>
            <a:r>
              <a:rPr lang="en-US" altLang="zh-CN" dirty="0"/>
              <a:t> Remote attestation</a:t>
            </a:r>
          </a:p>
          <a:p>
            <a:pPr lvl="2"/>
            <a:r>
              <a:rPr lang="en-US" altLang="zh-CN" dirty="0"/>
              <a:t> Provide signature to the verifier</a:t>
            </a:r>
          </a:p>
          <a:p>
            <a:pPr lvl="2"/>
            <a:r>
              <a:rPr lang="en-US" altLang="zh-CN" dirty="0"/>
              <a:t> Create a secure link to the verifier</a:t>
            </a:r>
          </a:p>
          <a:p>
            <a:pPr lvl="1"/>
            <a:r>
              <a:rPr lang="en-US" altLang="zh-CN" dirty="0"/>
              <a:t> Verify the blockchain and the access code</a:t>
            </a:r>
          </a:p>
          <a:p>
            <a:pPr lvl="2"/>
            <a:r>
              <a:rPr lang="en-US" altLang="zh-CN" dirty="0"/>
              <a:t> Verify the access code</a:t>
            </a:r>
          </a:p>
          <a:p>
            <a:pPr lvl="2"/>
            <a:r>
              <a:rPr lang="en-US" altLang="zh-CN" dirty="0"/>
              <a:t> Sign the status (success/canceled) of a access code</a:t>
            </a:r>
          </a:p>
          <a:p>
            <a:pPr lvl="1"/>
            <a:r>
              <a:rPr lang="en-US" altLang="zh-CN" dirty="0"/>
              <a:t> Run AI model</a:t>
            </a:r>
          </a:p>
          <a:p>
            <a:pPr lvl="2"/>
            <a:r>
              <a:rPr lang="en-US" altLang="zh-CN" dirty="0"/>
              <a:t> Integrate the AI model</a:t>
            </a:r>
          </a:p>
          <a:p>
            <a:pPr lvl="2"/>
            <a:r>
              <a:rPr lang="en-US" altLang="zh-CN" dirty="0"/>
              <a:t> Run the AI model if the access code is valid and produce prediction.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47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21395</TotalTime>
  <Words>2256</Words>
  <Application>Microsoft Office PowerPoint</Application>
  <PresentationFormat>Widescreen</PresentationFormat>
  <Paragraphs>498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Century Gothic</vt:lpstr>
      <vt:lpstr>Arial</vt:lpstr>
      <vt:lpstr>宋体</vt:lpstr>
      <vt:lpstr>Office Theme</vt:lpstr>
      <vt:lpstr>Highlights</vt:lpstr>
      <vt:lpstr>GeneTank Platform High Level Architecture</vt:lpstr>
      <vt:lpstr>GeneTank GWAS AI Model Sharing Platform</vt:lpstr>
      <vt:lpstr>Modules and Work Assignment</vt:lpstr>
      <vt:lpstr>Development Milestones</vt:lpstr>
      <vt:lpstr>GeneTank Token (GTT)</vt:lpstr>
      <vt:lpstr>SGX Eclave Architecture</vt:lpstr>
      <vt:lpstr>Auditor Dapp Feature Specification</vt:lpstr>
      <vt:lpstr>SGX Enclave Feature Specification</vt:lpstr>
      <vt:lpstr>Test Setup</vt:lpstr>
      <vt:lpstr>Platform Development Work Breakdown</vt:lpstr>
      <vt:lpstr>AI Model Design and Training</vt:lpstr>
      <vt:lpstr>GeneTank Token (GTT) Development</vt:lpstr>
      <vt:lpstr>AI Model Releasing Software and Tools</vt:lpstr>
      <vt:lpstr>Development Plan (Preliminary)</vt:lpstr>
      <vt:lpstr>Development Environment</vt:lpstr>
      <vt:lpstr>Github Repository and Bug Tracking</vt:lpstr>
      <vt:lpstr>GeneTank Blockchain Development Environment Setup</vt:lpstr>
      <vt:lpstr>SGX Development Environment</vt:lpstr>
      <vt:lpstr>Daily Build and Run Setup</vt:lpstr>
      <vt:lpstr>Daily Run Environment</vt:lpstr>
      <vt:lpstr>Framework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Highlights</dc:title>
  <cp:lastModifiedBy>ShifaZ</cp:lastModifiedBy>
  <cp:revision>71</cp:revision>
  <cp:lastPrinted>2017-11-09T15:05:18Z</cp:lastPrinted>
  <dcterms:modified xsi:type="dcterms:W3CDTF">2017-12-09T12:37:03Z</dcterms:modified>
</cp:coreProperties>
</file>