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65" r:id="rId2"/>
    <p:sldId id="292" r:id="rId3"/>
    <p:sldId id="286" r:id="rId4"/>
    <p:sldId id="291" r:id="rId5"/>
    <p:sldId id="293" r:id="rId6"/>
    <p:sldId id="294" r:id="rId7"/>
    <p:sldId id="295" r:id="rId8"/>
    <p:sldId id="288" r:id="rId9"/>
    <p:sldId id="290" r:id="rId10"/>
    <p:sldId id="289" r:id="rId11"/>
    <p:sldId id="287" r:id="rId12"/>
    <p:sldId id="260" r:id="rId13"/>
    <p:sldId id="261" r:id="rId14"/>
    <p:sldId id="262" r:id="rId15"/>
    <p:sldId id="263" r:id="rId16"/>
    <p:sldId id="285" r:id="rId17"/>
  </p:sldIdLst>
  <p:sldSz cx="12192000" cy="6858000"/>
  <p:notesSz cx="6888163" cy="10020300"/>
  <p:embeddedFontLst>
    <p:embeddedFont>
      <p:font typeface="Century Gothic" panose="020B0502020202020204" pitchFamily="34" charset="0"/>
      <p:regular r:id="rId20"/>
      <p:bold r:id="rId21"/>
      <p:italic r:id="rId22"/>
      <p:boldItalic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" panose="02040503050406030204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2F45FF-7366-42BF-A211-615C46DB16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E5B1C5-E80F-4955-8A3B-991EEC242E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499" y="0"/>
            <a:ext cx="2985170" cy="5020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64B85-1AC1-4300-80EA-DF981593C499}" type="datetimeFigureOut">
              <a:rPr lang="zh-CN" altLang="en-US" smtClean="0"/>
              <a:t>2018/2/20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82D1B-3109-4868-BDB7-71AD4517CE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9A652B-C7EF-4D21-A29A-D7E4247C96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499" y="9518291"/>
            <a:ext cx="2985170" cy="5020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1CF740-D977-4D5B-83C9-093FFBCAB9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62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01698" y="0"/>
            <a:ext cx="2984871" cy="502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204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Shape 28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Shape 361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Shape 362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02" name="Shape 402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Shape 403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Shape 404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1220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876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0375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276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491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2697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2805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Shape 238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Shape 239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871" cy="502754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10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688816" y="4822269"/>
            <a:ext cx="5510474" cy="3945626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Shape 315"/>
          <p:cNvSpPr txBox="1">
            <a:spLocks noGrp="1"/>
          </p:cNvSpPr>
          <p:nvPr>
            <p:ph type="ftr" idx="11"/>
          </p:nvPr>
        </p:nvSpPr>
        <p:spPr>
          <a:xfrm>
            <a:off x="0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reserved @ GeneTank </a:t>
            </a:r>
            <a:r>
              <a:rPr lang="en-US" sz="13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inc.</a:t>
            </a:r>
            <a:endParaRPr lang="en-US"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Shape 316"/>
          <p:cNvSpPr txBox="1">
            <a:spLocks noGrp="1"/>
          </p:cNvSpPr>
          <p:nvPr>
            <p:ph type="sldNum" idx="12"/>
          </p:nvPr>
        </p:nvSpPr>
        <p:spPr>
          <a:xfrm>
            <a:off x="3901698" y="9517546"/>
            <a:ext cx="2984758" cy="502831"/>
          </a:xfrm>
          <a:prstGeom prst="rect">
            <a:avLst/>
          </a:prstGeom>
          <a:noFill/>
          <a:ln>
            <a:noFill/>
          </a:ln>
        </p:spPr>
        <p:txBody>
          <a:bodyPr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2813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254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508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A3ACCAAD-6FDD-4580-9AF3-B7FF6F95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10" y="1690379"/>
            <a:ext cx="415067" cy="47281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A75C7FE-701D-40A6-9AB4-DBC14151E098}"/>
              </a:ext>
            </a:extLst>
          </p:cNvPr>
          <p:cNvGrpSpPr/>
          <p:nvPr/>
        </p:nvGrpSpPr>
        <p:grpSpPr>
          <a:xfrm>
            <a:off x="7284030" y="3890005"/>
            <a:ext cx="1815102" cy="1815102"/>
            <a:chOff x="7284030" y="3890005"/>
            <a:chExt cx="1815102" cy="1815102"/>
          </a:xfrm>
        </p:grpSpPr>
        <p:sp>
          <p:nvSpPr>
            <p:cNvPr id="272" name="Shape 272"/>
            <p:cNvSpPr/>
            <p:nvPr/>
          </p:nvSpPr>
          <p:spPr>
            <a:xfrm>
              <a:off x="7284030" y="3890005"/>
              <a:ext cx="1815102" cy="181510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73" name="Shape 273"/>
            <p:cNvPicPr preferRelativeResize="0"/>
            <p:nvPr/>
          </p:nvPicPr>
          <p:blipFill rotWithShape="1">
            <a:blip r:embed="rId4">
              <a:alphaModFix/>
            </a:blip>
            <a:srcRect l="11510" t="13905" r="74646" b="62668"/>
            <a:stretch/>
          </p:blipFill>
          <p:spPr>
            <a:xfrm>
              <a:off x="7571563" y="4207347"/>
              <a:ext cx="1230115" cy="117923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1" name="Shape 24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6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 </a:t>
            </a: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GWAS AI Model Sharing Platform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6" name="内容占位符 5">
            <a:extLst>
              <a:ext uri="{FF2B5EF4-FFF2-40B4-BE49-F238E27FC236}">
                <a16:creationId xmlns:a16="http://schemas.microsoft.com/office/drawing/2014/main" id="{F100785A-54FC-4BEB-A1CC-26652987C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4" y="4270716"/>
            <a:ext cx="2217883" cy="1237345"/>
          </a:xfrm>
        </p:spPr>
      </p:pic>
      <p:sp>
        <p:nvSpPr>
          <p:cNvPr id="249" name="Shape 249"/>
          <p:cNvSpPr/>
          <p:nvPr/>
        </p:nvSpPr>
        <p:spPr>
          <a:xfrm>
            <a:off x="2223250" y="1872169"/>
            <a:ext cx="3491809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3397560" y="2018316"/>
            <a:ext cx="680485" cy="983444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GenetankAI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 contract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2853416" y="1463153"/>
            <a:ext cx="251562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 On-chain DB</a:t>
            </a:r>
          </a:p>
        </p:txBody>
      </p:sp>
      <p:sp>
        <p:nvSpPr>
          <p:cNvPr id="254" name="Shape 254"/>
          <p:cNvSpPr/>
          <p:nvPr/>
        </p:nvSpPr>
        <p:spPr>
          <a:xfrm>
            <a:off x="4879714" y="2055446"/>
            <a:ext cx="765600" cy="94631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Shape 256"/>
          <p:cNvSpPr/>
          <p:nvPr/>
        </p:nvSpPr>
        <p:spPr>
          <a:xfrm>
            <a:off x="3888234" y="3189101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258" name="Shape 258"/>
          <p:cNvCxnSpPr>
            <a:cxnSpLocks/>
            <a:stCxn id="256" idx="0"/>
          </p:cNvCxnSpPr>
          <p:nvPr/>
        </p:nvCxnSpPr>
        <p:spPr>
          <a:xfrm flipH="1" flipV="1">
            <a:off x="4112396" y="2819081"/>
            <a:ext cx="220738" cy="37002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lg" len="lg"/>
          </a:ln>
        </p:spPr>
      </p:cxnSp>
      <p:sp>
        <p:nvSpPr>
          <p:cNvPr id="260" name="Shape 260"/>
          <p:cNvSpPr/>
          <p:nvPr/>
        </p:nvSpPr>
        <p:spPr>
          <a:xfrm>
            <a:off x="2380468" y="2018315"/>
            <a:ext cx="680485" cy="983444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cxnSpLocks/>
            <a:stCxn id="260" idx="3"/>
            <a:endCxn id="250" idx="1"/>
          </p:cNvCxnSpPr>
          <p:nvPr/>
        </p:nvCxnSpPr>
        <p:spPr>
          <a:xfrm>
            <a:off x="3060953" y="2510037"/>
            <a:ext cx="33660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65" name="Shape 265"/>
          <p:cNvSpPr txBox="1"/>
          <p:nvPr/>
        </p:nvSpPr>
        <p:spPr>
          <a:xfrm>
            <a:off x="2944983" y="5585864"/>
            <a:ext cx="133265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3512945" y="3902809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with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certificates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4730314" y="3928818"/>
            <a:ext cx="959796" cy="4897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packages</a:t>
            </a:r>
          </a:p>
        </p:txBody>
      </p:sp>
      <p:cxnSp>
        <p:nvCxnSpPr>
          <p:cNvPr id="270" name="Shape 270"/>
          <p:cNvCxnSpPr>
            <a:cxnSpLocks/>
            <a:stCxn id="29" idx="3"/>
            <a:endCxn id="15" idx="2"/>
          </p:cNvCxnSpPr>
          <p:nvPr/>
        </p:nvCxnSpPr>
        <p:spPr>
          <a:xfrm flipV="1">
            <a:off x="3979979" y="2501842"/>
            <a:ext cx="2318796" cy="249097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77" name="Shape 277"/>
          <p:cNvSpPr txBox="1"/>
          <p:nvPr/>
        </p:nvSpPr>
        <p:spPr>
          <a:xfrm>
            <a:off x="5495977" y="5585864"/>
            <a:ext cx="146018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Runner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7587971" y="5585010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User</a:t>
            </a:r>
          </a:p>
        </p:txBody>
      </p:sp>
      <p:sp>
        <p:nvSpPr>
          <p:cNvPr id="276" name="Shape 276"/>
          <p:cNvSpPr/>
          <p:nvPr/>
        </p:nvSpPr>
        <p:spPr>
          <a:xfrm>
            <a:off x="5694475" y="4368425"/>
            <a:ext cx="643812" cy="1075140"/>
          </a:xfrm>
          <a:prstGeom prst="cube">
            <a:avLst>
              <a:gd name="adj" fmla="val 54820"/>
            </a:avLst>
          </a:prstGeom>
          <a:solidFill>
            <a:srgbClr val="9FA2A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4" name="Shape 284" descr="LOGO2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715059" y="4785728"/>
            <a:ext cx="353075" cy="40507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Shape 265">
            <a:extLst>
              <a:ext uri="{FF2B5EF4-FFF2-40B4-BE49-F238E27FC236}">
                <a16:creationId xmlns:a16="http://schemas.microsoft.com/office/drawing/2014/main" id="{C5E31AB6-CE6A-4451-90CE-12463E73E946}"/>
              </a:ext>
            </a:extLst>
          </p:cNvPr>
          <p:cNvSpPr txBox="1"/>
          <p:nvPr/>
        </p:nvSpPr>
        <p:spPr>
          <a:xfrm>
            <a:off x="205502" y="5585864"/>
            <a:ext cx="1864836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Data Owner with BGI-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seq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 500 </a:t>
            </a:r>
            <a:endParaRPr lang="en-US" sz="18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Shape 256">
            <a:extLst>
              <a:ext uri="{FF2B5EF4-FFF2-40B4-BE49-F238E27FC236}">
                <a16:creationId xmlns:a16="http://schemas.microsoft.com/office/drawing/2014/main" id="{E81275ED-91AA-4C4C-A5B7-8F39E49743D6}"/>
              </a:ext>
            </a:extLst>
          </p:cNvPr>
          <p:cNvSpPr/>
          <p:nvPr/>
        </p:nvSpPr>
        <p:spPr>
          <a:xfrm>
            <a:off x="1981370" y="3225456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Recruit </a:t>
            </a:r>
            <a:endParaRPr lang="en-US" sz="9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0" name="Shape 258">
            <a:extLst>
              <a:ext uri="{FF2B5EF4-FFF2-40B4-BE49-F238E27FC236}">
                <a16:creationId xmlns:a16="http://schemas.microsoft.com/office/drawing/2014/main" id="{F02F7EDE-4768-43A2-8A60-A325C24C113D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2426270" y="2831215"/>
            <a:ext cx="971290" cy="39424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lg" len="lg"/>
          </a:ln>
        </p:spPr>
      </p:cxnSp>
      <p:cxnSp>
        <p:nvCxnSpPr>
          <p:cNvPr id="55" name="Shape 270">
            <a:extLst>
              <a:ext uri="{FF2B5EF4-FFF2-40B4-BE49-F238E27FC236}">
                <a16:creationId xmlns:a16="http://schemas.microsoft.com/office/drawing/2014/main" id="{EFA15152-6C66-4FFC-A861-B5EE9B06B5E6}"/>
              </a:ext>
            </a:extLst>
          </p:cNvPr>
          <p:cNvCxnSpPr>
            <a:cxnSpLocks/>
            <a:stCxn id="29" idx="1"/>
            <a:endCxn id="49" idx="2"/>
          </p:cNvCxnSpPr>
          <p:nvPr/>
        </p:nvCxnSpPr>
        <p:spPr>
          <a:xfrm flipH="1" flipV="1">
            <a:off x="2426270" y="3822156"/>
            <a:ext cx="485645" cy="11706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58" name="Shape 274">
            <a:extLst>
              <a:ext uri="{FF2B5EF4-FFF2-40B4-BE49-F238E27FC236}">
                <a16:creationId xmlns:a16="http://schemas.microsoft.com/office/drawing/2014/main" id="{CA13D881-D09D-43DC-880C-683E38B0A444}"/>
              </a:ext>
            </a:extLst>
          </p:cNvPr>
          <p:cNvCxnSpPr>
            <a:cxnSpLocks/>
          </p:cNvCxnSpPr>
          <p:nvPr/>
        </p:nvCxnSpPr>
        <p:spPr>
          <a:xfrm flipH="1">
            <a:off x="1644944" y="3805761"/>
            <a:ext cx="547407" cy="6892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61" name="Shape 270">
            <a:extLst>
              <a:ext uri="{FF2B5EF4-FFF2-40B4-BE49-F238E27FC236}">
                <a16:creationId xmlns:a16="http://schemas.microsoft.com/office/drawing/2014/main" id="{FB9FDB6D-E331-44AA-B4EE-1B3214DF88BC}"/>
              </a:ext>
            </a:extLst>
          </p:cNvPr>
          <p:cNvCxnSpPr>
            <a:cxnSpLocks/>
            <a:stCxn id="29" idx="3"/>
            <a:endCxn id="256" idx="2"/>
          </p:cNvCxnSpPr>
          <p:nvPr/>
        </p:nvCxnSpPr>
        <p:spPr>
          <a:xfrm flipV="1">
            <a:off x="3979979" y="3785801"/>
            <a:ext cx="353155" cy="12070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lg" len="lg"/>
          </a:ln>
        </p:spPr>
      </p:cxnSp>
      <p:sp>
        <p:nvSpPr>
          <p:cNvPr id="63" name="Shape 266">
            <a:extLst>
              <a:ext uri="{FF2B5EF4-FFF2-40B4-BE49-F238E27FC236}">
                <a16:creationId xmlns:a16="http://schemas.microsoft.com/office/drawing/2014/main" id="{6121CA04-1AA4-470A-8CE3-00BDD415E57F}"/>
              </a:ext>
            </a:extLst>
          </p:cNvPr>
          <p:cNvSpPr txBox="1"/>
          <p:nvPr/>
        </p:nvSpPr>
        <p:spPr>
          <a:xfrm>
            <a:off x="2211116" y="3909106"/>
            <a:ext cx="1284600" cy="41703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dirty="0">
                <a:solidFill>
                  <a:schemeClr val="accent3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Recruit data for model training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" name="Shape 270">
            <a:extLst>
              <a:ext uri="{FF2B5EF4-FFF2-40B4-BE49-F238E27FC236}">
                <a16:creationId xmlns:a16="http://schemas.microsoft.com/office/drawing/2014/main" id="{3475FA44-C27F-4566-A85D-B9F8234E456D}"/>
              </a:ext>
            </a:extLst>
          </p:cNvPr>
          <p:cNvCxnSpPr>
            <a:cxnSpLocks/>
            <a:stCxn id="15" idx="3"/>
            <a:endCxn id="31" idx="0"/>
          </p:cNvCxnSpPr>
          <p:nvPr/>
        </p:nvCxnSpPr>
        <p:spPr>
          <a:xfrm flipH="1">
            <a:off x="6181265" y="3105546"/>
            <a:ext cx="831212" cy="137001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1" name="Shape 306">
            <a:extLst>
              <a:ext uri="{FF2B5EF4-FFF2-40B4-BE49-F238E27FC236}">
                <a16:creationId xmlns:a16="http://schemas.microsoft.com/office/drawing/2014/main" id="{4E242AB1-9BE9-4FAF-9C88-FEC7F50EDE62}"/>
              </a:ext>
            </a:extLst>
          </p:cNvPr>
          <p:cNvSpPr/>
          <p:nvPr/>
        </p:nvSpPr>
        <p:spPr>
          <a:xfrm>
            <a:off x="275660" y="2152142"/>
            <a:ext cx="1232754" cy="9090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2" name="Shape 309">
            <a:extLst>
              <a:ext uri="{FF2B5EF4-FFF2-40B4-BE49-F238E27FC236}">
                <a16:creationId xmlns:a16="http://schemas.microsoft.com/office/drawing/2014/main" id="{EA49F0A6-1A54-48E5-81FE-A2909CEDA37A}"/>
              </a:ext>
            </a:extLst>
          </p:cNvPr>
          <p:cNvCxnSpPr>
            <a:cxnSpLocks/>
            <a:stCxn id="51" idx="3"/>
            <a:endCxn id="260" idx="1"/>
          </p:cNvCxnSpPr>
          <p:nvPr/>
        </p:nvCxnSpPr>
        <p:spPr>
          <a:xfrm flipV="1">
            <a:off x="1297617" y="2510037"/>
            <a:ext cx="1082851" cy="966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53" name="Shape 310">
            <a:extLst>
              <a:ext uri="{FF2B5EF4-FFF2-40B4-BE49-F238E27FC236}">
                <a16:creationId xmlns:a16="http://schemas.microsoft.com/office/drawing/2014/main" id="{053296F3-BD37-461E-BE60-5C40C49A6AB6}"/>
              </a:ext>
            </a:extLst>
          </p:cNvPr>
          <p:cNvSpPr txBox="1"/>
          <p:nvPr/>
        </p:nvSpPr>
        <p:spPr>
          <a:xfrm>
            <a:off x="1579955" y="2346468"/>
            <a:ext cx="5535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zh-CN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ICO</a:t>
            </a:r>
            <a:r>
              <a:rPr lang="zh-CN" alt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Shape 266">
            <a:extLst>
              <a:ext uri="{FF2B5EF4-FFF2-40B4-BE49-F238E27FC236}">
                <a16:creationId xmlns:a16="http://schemas.microsoft.com/office/drawing/2014/main" id="{26A0BEB8-8557-4484-816B-5373E5F0734E}"/>
              </a:ext>
            </a:extLst>
          </p:cNvPr>
          <p:cNvSpPr txBox="1"/>
          <p:nvPr/>
        </p:nvSpPr>
        <p:spPr>
          <a:xfrm>
            <a:off x="5538964" y="3364218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Phase-I</a:t>
            </a:r>
          </a:p>
        </p:txBody>
      </p:sp>
      <p:sp>
        <p:nvSpPr>
          <p:cNvPr id="57" name="Shape 266">
            <a:extLst>
              <a:ext uri="{FF2B5EF4-FFF2-40B4-BE49-F238E27FC236}">
                <a16:creationId xmlns:a16="http://schemas.microsoft.com/office/drawing/2014/main" id="{6609E65E-5039-4592-AC81-7023EE6500E1}"/>
              </a:ext>
            </a:extLst>
          </p:cNvPr>
          <p:cNvSpPr txBox="1"/>
          <p:nvPr/>
        </p:nvSpPr>
        <p:spPr>
          <a:xfrm>
            <a:off x="1002644" y="3327496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Phase-II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F9A060B0-BD67-4F09-B645-2E6CE0251113}"/>
              </a:ext>
            </a:extLst>
          </p:cNvPr>
          <p:cNvSpPr/>
          <p:nvPr/>
        </p:nvSpPr>
        <p:spPr>
          <a:xfrm>
            <a:off x="6298775" y="1898138"/>
            <a:ext cx="1427403" cy="1207408"/>
          </a:xfrm>
          <a:prstGeom prst="flowChartMagneticDisk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Shape 251">
            <a:extLst>
              <a:ext uri="{FF2B5EF4-FFF2-40B4-BE49-F238E27FC236}">
                <a16:creationId xmlns:a16="http://schemas.microsoft.com/office/drawing/2014/main" id="{50625248-9289-4E99-84D1-89B50E590ADA}"/>
              </a:ext>
            </a:extLst>
          </p:cNvPr>
          <p:cNvSpPr txBox="1"/>
          <p:nvPr/>
        </p:nvSpPr>
        <p:spPr>
          <a:xfrm>
            <a:off x="6033431" y="1502837"/>
            <a:ext cx="251562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ModelRepo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Off-chain DB</a:t>
            </a:r>
          </a:p>
        </p:txBody>
      </p:sp>
      <p:sp>
        <p:nvSpPr>
          <p:cNvPr id="75" name="Shape 269">
            <a:extLst>
              <a:ext uri="{FF2B5EF4-FFF2-40B4-BE49-F238E27FC236}">
                <a16:creationId xmlns:a16="http://schemas.microsoft.com/office/drawing/2014/main" id="{090F49AD-AB99-41AF-A802-2446D9904975}"/>
              </a:ext>
            </a:extLst>
          </p:cNvPr>
          <p:cNvSpPr txBox="1"/>
          <p:nvPr/>
        </p:nvSpPr>
        <p:spPr>
          <a:xfrm>
            <a:off x="5050626" y="4706742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Enclave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E27AB60-F862-4C86-848A-7EDB0EA0F4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1915" y="4458781"/>
            <a:ext cx="1068064" cy="106806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173A0A8-B499-43E7-B56C-39492FDB5A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58345" y="4475559"/>
            <a:ext cx="1045839" cy="1045839"/>
          </a:xfrm>
          <a:prstGeom prst="rect">
            <a:avLst/>
          </a:prstGeom>
        </p:spPr>
      </p:pic>
      <p:cxnSp>
        <p:nvCxnSpPr>
          <p:cNvPr id="92" name="Shape 261">
            <a:extLst>
              <a:ext uri="{FF2B5EF4-FFF2-40B4-BE49-F238E27FC236}">
                <a16:creationId xmlns:a16="http://schemas.microsoft.com/office/drawing/2014/main" id="{1905F5D9-3CD0-4033-81D8-62860313DAC3}"/>
              </a:ext>
            </a:extLst>
          </p:cNvPr>
          <p:cNvCxnSpPr>
            <a:cxnSpLocks/>
          </p:cNvCxnSpPr>
          <p:nvPr/>
        </p:nvCxnSpPr>
        <p:spPr>
          <a:xfrm>
            <a:off x="4469279" y="2510037"/>
            <a:ext cx="33660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93" name="Shape 269">
            <a:extLst>
              <a:ext uri="{FF2B5EF4-FFF2-40B4-BE49-F238E27FC236}">
                <a16:creationId xmlns:a16="http://schemas.microsoft.com/office/drawing/2014/main" id="{3E3CB33E-613D-474F-8BC9-0E7132CBC805}"/>
              </a:ext>
            </a:extLst>
          </p:cNvPr>
          <p:cNvSpPr txBox="1"/>
          <p:nvPr/>
        </p:nvSpPr>
        <p:spPr>
          <a:xfrm>
            <a:off x="6562933" y="2411738"/>
            <a:ext cx="959796" cy="4897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packages</a:t>
            </a:r>
          </a:p>
        </p:txBody>
      </p:sp>
      <p:sp>
        <p:nvSpPr>
          <p:cNvPr id="96" name="Shape 277">
            <a:extLst>
              <a:ext uri="{FF2B5EF4-FFF2-40B4-BE49-F238E27FC236}">
                <a16:creationId xmlns:a16="http://schemas.microsoft.com/office/drawing/2014/main" id="{9469EE9F-7D9F-413A-A017-9D694C53D3F6}"/>
              </a:ext>
            </a:extLst>
          </p:cNvPr>
          <p:cNvSpPr txBox="1"/>
          <p:nvPr/>
        </p:nvSpPr>
        <p:spPr>
          <a:xfrm>
            <a:off x="8118095" y="2990113"/>
            <a:ext cx="1254505" cy="460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Provider</a:t>
            </a:r>
          </a:p>
        </p:txBody>
      </p:sp>
      <p:sp>
        <p:nvSpPr>
          <p:cNvPr id="97" name="Shape 277">
            <a:extLst>
              <a:ext uri="{FF2B5EF4-FFF2-40B4-BE49-F238E27FC236}">
                <a16:creationId xmlns:a16="http://schemas.microsoft.com/office/drawing/2014/main" id="{F1F7E7FD-8847-4DB3-8079-167907984521}"/>
              </a:ext>
            </a:extLst>
          </p:cNvPr>
          <p:cNvSpPr txBox="1"/>
          <p:nvPr/>
        </p:nvSpPr>
        <p:spPr>
          <a:xfrm>
            <a:off x="8118095" y="1967573"/>
            <a:ext cx="1254505" cy="460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IAS</a:t>
            </a:r>
          </a:p>
        </p:txBody>
      </p:sp>
      <p:cxnSp>
        <p:nvCxnSpPr>
          <p:cNvPr id="101" name="Shape 274">
            <a:extLst>
              <a:ext uri="{FF2B5EF4-FFF2-40B4-BE49-F238E27FC236}">
                <a16:creationId xmlns:a16="http://schemas.microsoft.com/office/drawing/2014/main" id="{E0EE8DDB-798F-45D4-8200-5FD7C4580D58}"/>
              </a:ext>
            </a:extLst>
          </p:cNvPr>
          <p:cNvCxnSpPr>
            <a:cxnSpLocks/>
          </p:cNvCxnSpPr>
          <p:nvPr/>
        </p:nvCxnSpPr>
        <p:spPr>
          <a:xfrm flipH="1" flipV="1">
            <a:off x="4916850" y="2939404"/>
            <a:ext cx="1056330" cy="158632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06" name="Shape 270">
            <a:extLst>
              <a:ext uri="{FF2B5EF4-FFF2-40B4-BE49-F238E27FC236}">
                <a16:creationId xmlns:a16="http://schemas.microsoft.com/office/drawing/2014/main" id="{F86312FA-7B3C-43BC-AC56-F781337824D4}"/>
              </a:ext>
            </a:extLst>
          </p:cNvPr>
          <p:cNvCxnSpPr>
            <a:cxnSpLocks/>
            <a:stCxn id="15" idx="3"/>
            <a:endCxn id="273" idx="0"/>
          </p:cNvCxnSpPr>
          <p:nvPr/>
        </p:nvCxnSpPr>
        <p:spPr>
          <a:xfrm>
            <a:off x="7012477" y="3105546"/>
            <a:ext cx="1174144" cy="11018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9" name="Shape 274">
            <a:extLst>
              <a:ext uri="{FF2B5EF4-FFF2-40B4-BE49-F238E27FC236}">
                <a16:creationId xmlns:a16="http://schemas.microsoft.com/office/drawing/2014/main" id="{60CD5E5A-DF01-4AA7-AA4D-0DC665FFA2F3}"/>
              </a:ext>
            </a:extLst>
          </p:cNvPr>
          <p:cNvCxnSpPr>
            <a:cxnSpLocks/>
            <a:stCxn id="96" idx="1"/>
          </p:cNvCxnSpPr>
          <p:nvPr/>
        </p:nvCxnSpPr>
        <p:spPr>
          <a:xfrm flipH="1">
            <a:off x="6335911" y="3220330"/>
            <a:ext cx="1782184" cy="12742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12" name="Shape 274">
            <a:extLst>
              <a:ext uri="{FF2B5EF4-FFF2-40B4-BE49-F238E27FC236}">
                <a16:creationId xmlns:a16="http://schemas.microsoft.com/office/drawing/2014/main" id="{3ECE2253-33FA-4071-AD9B-52BEB8E80E26}"/>
              </a:ext>
            </a:extLst>
          </p:cNvPr>
          <p:cNvCxnSpPr>
            <a:cxnSpLocks/>
            <a:stCxn id="97" idx="2"/>
            <a:endCxn id="96" idx="0"/>
          </p:cNvCxnSpPr>
          <p:nvPr/>
        </p:nvCxnSpPr>
        <p:spPr>
          <a:xfrm>
            <a:off x="8745348" y="2428007"/>
            <a:ext cx="0" cy="5621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15" name="Shape 274">
            <a:extLst>
              <a:ext uri="{FF2B5EF4-FFF2-40B4-BE49-F238E27FC236}">
                <a16:creationId xmlns:a16="http://schemas.microsoft.com/office/drawing/2014/main" id="{54E874D5-9EE9-4661-BB51-237D10E937F3}"/>
              </a:ext>
            </a:extLst>
          </p:cNvPr>
          <p:cNvCxnSpPr>
            <a:cxnSpLocks/>
          </p:cNvCxnSpPr>
          <p:nvPr/>
        </p:nvCxnSpPr>
        <p:spPr>
          <a:xfrm flipV="1">
            <a:off x="6536900" y="4805240"/>
            <a:ext cx="1145071" cy="307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41041795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altLang="zh-CN" sz="3600" dirty="0">
                <a:latin typeface="Century Gothic"/>
                <a:sym typeface="Century Gothic"/>
              </a:rPr>
              <a:t>Smart Contract Data Structure Hierarchy</a:t>
            </a:r>
            <a:endParaRPr lang="en-US" sz="3600" dirty="0">
              <a:latin typeface="Century Gothic"/>
              <a:sym typeface="Century Gothic"/>
            </a:endParaRP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743F2350-D939-4C01-B0D7-C69760BE4023}"/>
              </a:ext>
            </a:extLst>
          </p:cNvPr>
          <p:cNvSpPr/>
          <p:nvPr/>
        </p:nvSpPr>
        <p:spPr>
          <a:xfrm>
            <a:off x="2143800" y="2328018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DD4A0D1-A006-43DD-9D1D-444CCA4044CA}"/>
              </a:ext>
            </a:extLst>
          </p:cNvPr>
          <p:cNvCxnSpPr>
            <a:cxnSpLocks/>
            <a:stCxn id="4" idx="3"/>
            <a:endCxn id="58" idx="1"/>
          </p:cNvCxnSpPr>
          <p:nvPr/>
        </p:nvCxnSpPr>
        <p:spPr>
          <a:xfrm>
            <a:off x="3520790" y="2761651"/>
            <a:ext cx="629159" cy="433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lowchart: Multidocument 57">
            <a:extLst>
              <a:ext uri="{FF2B5EF4-FFF2-40B4-BE49-F238E27FC236}">
                <a16:creationId xmlns:a16="http://schemas.microsoft.com/office/drawing/2014/main" id="{09E176B8-9886-4580-9456-0CE4AC91B776}"/>
              </a:ext>
            </a:extLst>
          </p:cNvPr>
          <p:cNvSpPr/>
          <p:nvPr/>
        </p:nvSpPr>
        <p:spPr>
          <a:xfrm>
            <a:off x="4149949" y="2761651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Package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Flowchart: Multidocument 58">
            <a:extLst>
              <a:ext uri="{FF2B5EF4-FFF2-40B4-BE49-F238E27FC236}">
                <a16:creationId xmlns:a16="http://schemas.microsoft.com/office/drawing/2014/main" id="{6D5E05B3-CF50-4AF7-AA2C-43F636CFDE6E}"/>
              </a:ext>
            </a:extLst>
          </p:cNvPr>
          <p:cNvSpPr/>
          <p:nvPr/>
        </p:nvSpPr>
        <p:spPr>
          <a:xfrm>
            <a:off x="6275570" y="2051827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Auditing Record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0" name="Flowchart: Multidocument 59">
            <a:extLst>
              <a:ext uri="{FF2B5EF4-FFF2-40B4-BE49-F238E27FC236}">
                <a16:creationId xmlns:a16="http://schemas.microsoft.com/office/drawing/2014/main" id="{5F93B8F6-FE29-4957-A26F-0DDDDDAD207B}"/>
              </a:ext>
            </a:extLst>
          </p:cNvPr>
          <p:cNvSpPr/>
          <p:nvPr/>
        </p:nvSpPr>
        <p:spPr>
          <a:xfrm>
            <a:off x="6275570" y="3491421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Runner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EE377E11-E369-4E60-8470-C407AFB4FAA0}"/>
              </a:ext>
            </a:extLst>
          </p:cNvPr>
          <p:cNvCxnSpPr>
            <a:cxnSpLocks/>
            <a:stCxn id="58" idx="3"/>
            <a:endCxn id="60" idx="1"/>
          </p:cNvCxnSpPr>
          <p:nvPr/>
        </p:nvCxnSpPr>
        <p:spPr>
          <a:xfrm>
            <a:off x="5526939" y="3195284"/>
            <a:ext cx="748631" cy="72977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27C4EFB3-02AD-404B-AC22-6B224E5FA84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5526939" y="2485460"/>
            <a:ext cx="748631" cy="7098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CA329A6-A706-458A-9E8E-B46EB1FB7A1F}"/>
              </a:ext>
            </a:extLst>
          </p:cNvPr>
          <p:cNvSpPr txBox="1"/>
          <p:nvPr/>
        </p:nvSpPr>
        <p:spPr>
          <a:xfrm>
            <a:off x="1963560" y="1957313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key: Trainer address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8A5CF28-AB00-4B14-9103-51755AF8C79A}"/>
              </a:ext>
            </a:extLst>
          </p:cNvPr>
          <p:cNvSpPr txBox="1"/>
          <p:nvPr/>
        </p:nvSpPr>
        <p:spPr>
          <a:xfrm>
            <a:off x="4036170" y="2065774"/>
            <a:ext cx="1663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key: Hash of enclave (MRENCLAVE)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43C8213-C89D-4B99-AC34-2843BC03B9B8}"/>
              </a:ext>
            </a:extLst>
          </p:cNvPr>
          <p:cNvSpPr txBox="1"/>
          <p:nvPr/>
        </p:nvSpPr>
        <p:spPr>
          <a:xfrm>
            <a:off x="6061046" y="1718081"/>
            <a:ext cx="192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key: Auditor address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1F0344-847A-405C-961C-96658A6A60CE}"/>
              </a:ext>
            </a:extLst>
          </p:cNvPr>
          <p:cNvSpPr txBox="1"/>
          <p:nvPr/>
        </p:nvSpPr>
        <p:spPr>
          <a:xfrm>
            <a:off x="6018891" y="3177444"/>
            <a:ext cx="192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key: Runner address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Flowchart: Multidocument 79">
            <a:extLst>
              <a:ext uri="{FF2B5EF4-FFF2-40B4-BE49-F238E27FC236}">
                <a16:creationId xmlns:a16="http://schemas.microsoft.com/office/drawing/2014/main" id="{001D3912-69D2-4866-9BBC-49DB129F7FCD}"/>
              </a:ext>
            </a:extLst>
          </p:cNvPr>
          <p:cNvSpPr/>
          <p:nvPr/>
        </p:nvSpPr>
        <p:spPr>
          <a:xfrm>
            <a:off x="4149949" y="4237881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Param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BFF35D98-B2B3-4158-9F65-9FBB43AFFF37}"/>
              </a:ext>
            </a:extLst>
          </p:cNvPr>
          <p:cNvCxnSpPr>
            <a:cxnSpLocks/>
            <a:stCxn id="80" idx="3"/>
            <a:endCxn id="60" idx="2"/>
          </p:cNvCxnSpPr>
          <p:nvPr/>
        </p:nvCxnSpPr>
        <p:spPr>
          <a:xfrm flipV="1">
            <a:off x="5526939" y="4325843"/>
            <a:ext cx="1341374" cy="3456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DE6E1753-E117-4802-9A80-ADDF06D0544E}"/>
              </a:ext>
            </a:extLst>
          </p:cNvPr>
          <p:cNvSpPr txBox="1"/>
          <p:nvPr/>
        </p:nvSpPr>
        <p:spPr>
          <a:xfrm>
            <a:off x="3835369" y="3747433"/>
            <a:ext cx="1924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key: Hash of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3E16025-6B58-46FE-877C-ADF844C252AF}"/>
              </a:ext>
            </a:extLst>
          </p:cNvPr>
          <p:cNvCxnSpPr>
            <a:cxnSpLocks/>
            <a:stCxn id="4" idx="3"/>
            <a:endCxn id="80" idx="1"/>
          </p:cNvCxnSpPr>
          <p:nvPr/>
        </p:nvCxnSpPr>
        <p:spPr>
          <a:xfrm>
            <a:off x="3520790" y="2761651"/>
            <a:ext cx="629159" cy="19098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Flowchart: Multidocument 101">
            <a:extLst>
              <a:ext uri="{FF2B5EF4-FFF2-40B4-BE49-F238E27FC236}">
                <a16:creationId xmlns:a16="http://schemas.microsoft.com/office/drawing/2014/main" id="{D7F076FB-C204-493B-87E1-F191185690F1}"/>
              </a:ext>
            </a:extLst>
          </p:cNvPr>
          <p:cNvSpPr/>
          <p:nvPr/>
        </p:nvSpPr>
        <p:spPr>
          <a:xfrm>
            <a:off x="8495859" y="3876704"/>
            <a:ext cx="1376990" cy="867266"/>
          </a:xfrm>
          <a:prstGeom prst="flowChartMulti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Access codes mapping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A64294F-9A00-44C1-8868-FF89DAD2402A}"/>
              </a:ext>
            </a:extLst>
          </p:cNvPr>
          <p:cNvCxnSpPr>
            <a:cxnSpLocks/>
            <a:stCxn id="60" idx="3"/>
            <a:endCxn id="102" idx="1"/>
          </p:cNvCxnSpPr>
          <p:nvPr/>
        </p:nvCxnSpPr>
        <p:spPr>
          <a:xfrm>
            <a:off x="7652560" y="3925054"/>
            <a:ext cx="843299" cy="3852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F6328ED-B5D4-4879-9F00-0C87E6B6AE94}"/>
              </a:ext>
            </a:extLst>
          </p:cNvPr>
          <p:cNvSpPr txBox="1"/>
          <p:nvPr/>
        </p:nvSpPr>
        <p:spPr>
          <a:xfrm>
            <a:off x="8221943" y="3522338"/>
            <a:ext cx="1924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key: access code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D70AEEA0-B2F3-41E2-B557-F1EFAF78E14B}"/>
              </a:ext>
            </a:extLst>
          </p:cNvPr>
          <p:cNvCxnSpPr>
            <a:cxnSpLocks/>
            <a:stCxn id="60" idx="3"/>
            <a:endCxn id="80" idx="2"/>
          </p:cNvCxnSpPr>
          <p:nvPr/>
        </p:nvCxnSpPr>
        <p:spPr>
          <a:xfrm flipH="1">
            <a:off x="4742692" y="3925054"/>
            <a:ext cx="2909868" cy="1147249"/>
          </a:xfrm>
          <a:prstGeom prst="bentConnector4">
            <a:avLst>
              <a:gd name="adj1" fmla="val -7856"/>
              <a:gd name="adj2" fmla="val 1227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08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-126124" y="6747444"/>
            <a:ext cx="12454758" cy="100896"/>
            <a:chOff x="-170626" y="0"/>
            <a:chExt cx="13534938" cy="166800"/>
          </a:xfrm>
        </p:grpSpPr>
        <p:sp>
          <p:nvSpPr>
            <p:cNvPr id="320" name="Shape 320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Security of SGX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0D447C-1617-4A84-BF2B-950505C6D73F}"/>
              </a:ext>
            </a:extLst>
          </p:cNvPr>
          <p:cNvGrpSpPr/>
          <p:nvPr/>
        </p:nvGrpSpPr>
        <p:grpSpPr>
          <a:xfrm>
            <a:off x="1407015" y="2664185"/>
            <a:ext cx="1212343" cy="592735"/>
            <a:chOff x="705249" y="5119115"/>
            <a:chExt cx="1212343" cy="592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5D0A11-157F-4F82-AEE3-F323872F9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9165" t="38431" r="28095" b="36851"/>
            <a:stretch/>
          </p:blipFill>
          <p:spPr>
            <a:xfrm>
              <a:off x="705249" y="5119115"/>
              <a:ext cx="1212343" cy="59273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D31D28-20CE-4145-892C-DD4A9E738B43}"/>
                </a:ext>
              </a:extLst>
            </p:cNvPr>
            <p:cNvSpPr txBox="1"/>
            <p:nvPr/>
          </p:nvSpPr>
          <p:spPr>
            <a:xfrm>
              <a:off x="882299" y="5257490"/>
              <a:ext cx="95571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SGX </a:t>
              </a:r>
              <a:r>
                <a:rPr lang="en-US" altLang="zh-CN" sz="1050" dirty="0" err="1">
                  <a:solidFill>
                    <a:schemeClr val="bg1"/>
                  </a:solidFill>
                </a:rPr>
                <a:t>Pubkey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232BC9-BF44-4317-A3E9-18A12458241D}"/>
              </a:ext>
            </a:extLst>
          </p:cNvPr>
          <p:cNvGrpSpPr/>
          <p:nvPr/>
        </p:nvGrpSpPr>
        <p:grpSpPr>
          <a:xfrm>
            <a:off x="1159725" y="2887260"/>
            <a:ext cx="1198129" cy="608343"/>
            <a:chOff x="718661" y="5711850"/>
            <a:chExt cx="1198129" cy="60834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E0BA168-92E0-4025-ADF5-8823D9922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9165" t="38431" r="28095" b="36851"/>
            <a:stretch/>
          </p:blipFill>
          <p:spPr>
            <a:xfrm>
              <a:off x="718661" y="5711850"/>
              <a:ext cx="1198129" cy="60834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6CC3A8-F445-4E94-A1CE-D751113E8745}"/>
                </a:ext>
              </a:extLst>
            </p:cNvPr>
            <p:cNvSpPr txBox="1"/>
            <p:nvPr/>
          </p:nvSpPr>
          <p:spPr>
            <a:xfrm>
              <a:off x="889744" y="5853603"/>
              <a:ext cx="917239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bg1"/>
                  </a:solidFill>
                </a:rPr>
                <a:t>SGX </a:t>
              </a:r>
              <a:r>
                <a:rPr lang="en-US" altLang="zh-CN" sz="1050" dirty="0" err="1">
                  <a:solidFill>
                    <a:schemeClr val="bg1"/>
                  </a:solidFill>
                </a:rPr>
                <a:t>Prvkey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Shape 339">
            <a:extLst>
              <a:ext uri="{FF2B5EF4-FFF2-40B4-BE49-F238E27FC236}">
                <a16:creationId xmlns:a16="http://schemas.microsoft.com/office/drawing/2014/main" id="{3C52DE80-2B51-4D14-B6C5-CA424470FB8E}"/>
              </a:ext>
            </a:extLst>
          </p:cNvPr>
          <p:cNvSpPr txBox="1"/>
          <p:nvPr/>
        </p:nvSpPr>
        <p:spPr>
          <a:xfrm>
            <a:off x="996752" y="3383536"/>
            <a:ext cx="1809376" cy="376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Signing key pair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0421E12-264F-411F-88B1-D37DF4E3E2A3}"/>
              </a:ext>
            </a:extLst>
          </p:cNvPr>
          <p:cNvGrpSpPr/>
          <p:nvPr/>
        </p:nvGrpSpPr>
        <p:grpSpPr>
          <a:xfrm>
            <a:off x="4942228" y="1792448"/>
            <a:ext cx="1427675" cy="1219200"/>
            <a:chOff x="1726794" y="5565992"/>
            <a:chExt cx="1427675" cy="12192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6622528-179A-498E-9F6C-D26B0D21A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26794" y="5565992"/>
              <a:ext cx="1427675" cy="1219200"/>
            </a:xfrm>
            <a:prstGeom prst="rect">
              <a:avLst/>
            </a:prstGeom>
          </p:spPr>
        </p:pic>
        <p:sp>
          <p:nvSpPr>
            <p:cNvPr id="50" name="Shape 339">
              <a:extLst>
                <a:ext uri="{FF2B5EF4-FFF2-40B4-BE49-F238E27FC236}">
                  <a16:creationId xmlns:a16="http://schemas.microsoft.com/office/drawing/2014/main" id="{C7C72729-4515-49B5-B843-ED958CFC9755}"/>
                </a:ext>
              </a:extLst>
            </p:cNvPr>
            <p:cNvSpPr txBox="1"/>
            <p:nvPr/>
          </p:nvSpPr>
          <p:spPr>
            <a:xfrm>
              <a:off x="2083887" y="5954452"/>
              <a:ext cx="722241" cy="3031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ts val="1100"/>
                </a:lnSpc>
                <a:buSzPct val="25000"/>
                <a:buNone/>
              </a:pPr>
              <a:r>
                <a:rPr lang="en-US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CPU private key*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D3602192-51F3-4CA7-8F04-9780443DCD0D}"/>
              </a:ext>
            </a:extLst>
          </p:cNvPr>
          <p:cNvSpPr/>
          <p:nvPr/>
        </p:nvSpPr>
        <p:spPr>
          <a:xfrm>
            <a:off x="7014936" y="1894835"/>
            <a:ext cx="1891612" cy="16007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CPU: Calculates the measurement of the newly loaded enclave and verify with the measurement provided by the developer.</a:t>
            </a: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E42FB1-F9B3-480A-A4F3-E1316219ED18}"/>
              </a:ext>
            </a:extLst>
          </p:cNvPr>
          <p:cNvGrpSpPr/>
          <p:nvPr/>
        </p:nvGrpSpPr>
        <p:grpSpPr>
          <a:xfrm>
            <a:off x="1407015" y="1646696"/>
            <a:ext cx="278675" cy="452846"/>
            <a:chOff x="4201885" y="2995749"/>
            <a:chExt cx="278675" cy="45284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300C8AA-8573-47BA-AAFE-A0D2F5A72BB4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Flowchart: Delay 54">
              <a:extLst>
                <a:ext uri="{FF2B5EF4-FFF2-40B4-BE49-F238E27FC236}">
                  <a16:creationId xmlns:a16="http://schemas.microsoft.com/office/drawing/2014/main" id="{F78F2326-350A-4045-A1C3-4EE27808CE85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" name="Shape 339">
            <a:extLst>
              <a:ext uri="{FF2B5EF4-FFF2-40B4-BE49-F238E27FC236}">
                <a16:creationId xmlns:a16="http://schemas.microsoft.com/office/drawing/2014/main" id="{7806F161-6B67-47F6-8E60-5FCC853F5B97}"/>
              </a:ext>
            </a:extLst>
          </p:cNvPr>
          <p:cNvSpPr txBox="1"/>
          <p:nvPr/>
        </p:nvSpPr>
        <p:spPr>
          <a:xfrm>
            <a:off x="1137920" y="2240528"/>
            <a:ext cx="1095539" cy="538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Enclave Developer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91E9860-5840-4D37-8C6C-8B3693D4BF89}"/>
              </a:ext>
            </a:extLst>
          </p:cNvPr>
          <p:cNvGrpSpPr/>
          <p:nvPr/>
        </p:nvGrpSpPr>
        <p:grpSpPr>
          <a:xfrm>
            <a:off x="3154469" y="1872435"/>
            <a:ext cx="1032818" cy="1289957"/>
            <a:chOff x="3560953" y="3495603"/>
            <a:chExt cx="1032818" cy="1289957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111D58-0473-4AEF-A8DD-A260E6C4C7B4}"/>
                </a:ext>
              </a:extLst>
            </p:cNvPr>
            <p:cNvSpPr/>
            <p:nvPr/>
          </p:nvSpPr>
          <p:spPr>
            <a:xfrm>
              <a:off x="3560953" y="3495603"/>
              <a:ext cx="1032818" cy="8694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Enclave image file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1E03C03-1F0D-4CA7-A002-8A8476D5F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553248">
              <a:off x="3869054" y="4167120"/>
              <a:ext cx="586732" cy="618440"/>
            </a:xfrm>
            <a:prstGeom prst="rect">
              <a:avLst/>
            </a:prstGeom>
          </p:spPr>
        </p:pic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BD5C7A67-900F-4F98-9CA4-B00B6E56CA9F}"/>
                </a:ext>
              </a:extLst>
            </p:cNvPr>
            <p:cNvSpPr/>
            <p:nvPr/>
          </p:nvSpPr>
          <p:spPr>
            <a:xfrm>
              <a:off x="3815442" y="4093391"/>
              <a:ext cx="349440" cy="2834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FD273B-A4F2-4F44-9AD3-7E326F21BC6A}"/>
                </a:ext>
              </a:extLst>
            </p:cNvPr>
            <p:cNvCxnSpPr/>
            <p:nvPr/>
          </p:nvCxnSpPr>
          <p:spPr>
            <a:xfrm>
              <a:off x="3789843" y="4365074"/>
              <a:ext cx="37503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Shape 339">
            <a:extLst>
              <a:ext uri="{FF2B5EF4-FFF2-40B4-BE49-F238E27FC236}">
                <a16:creationId xmlns:a16="http://schemas.microsoft.com/office/drawing/2014/main" id="{DC044200-CC72-4AB3-83B9-0E26B25DC635}"/>
              </a:ext>
            </a:extLst>
          </p:cNvPr>
          <p:cNvSpPr txBox="1"/>
          <p:nvPr/>
        </p:nvSpPr>
        <p:spPr>
          <a:xfrm>
            <a:off x="2834524" y="3231713"/>
            <a:ext cx="1748362" cy="494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enclave signed by the developer and audited by 3</a:t>
            </a:r>
            <a:r>
              <a:rPr lang="en-US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parties </a:t>
            </a:r>
          </a:p>
        </p:txBody>
      </p:sp>
      <p:sp>
        <p:nvSpPr>
          <p:cNvPr id="68" name="Shape 339">
            <a:extLst>
              <a:ext uri="{FF2B5EF4-FFF2-40B4-BE49-F238E27FC236}">
                <a16:creationId xmlns:a16="http://schemas.microsoft.com/office/drawing/2014/main" id="{2E5BC34C-8169-4955-972D-01C462EFC458}"/>
              </a:ext>
            </a:extLst>
          </p:cNvPr>
          <p:cNvSpPr txBox="1"/>
          <p:nvPr/>
        </p:nvSpPr>
        <p:spPr>
          <a:xfrm>
            <a:off x="4928867" y="3027103"/>
            <a:ext cx="1558128" cy="409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enabled CPU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BAA561D-F7C6-4F94-89EF-5C1F8EFC1FC6}"/>
              </a:ext>
            </a:extLst>
          </p:cNvPr>
          <p:cNvGrpSpPr/>
          <p:nvPr/>
        </p:nvGrpSpPr>
        <p:grpSpPr>
          <a:xfrm>
            <a:off x="1407015" y="4807549"/>
            <a:ext cx="278675" cy="452846"/>
            <a:chOff x="1407015" y="4807549"/>
            <a:chExt cx="278675" cy="452846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DB633B1-926D-4EB8-A2E6-6B11A1E711CF}"/>
                </a:ext>
              </a:extLst>
            </p:cNvPr>
            <p:cNvSpPr/>
            <p:nvPr/>
          </p:nvSpPr>
          <p:spPr>
            <a:xfrm>
              <a:off x="1454913" y="48075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Flowchart: Delay 70">
              <a:extLst>
                <a:ext uri="{FF2B5EF4-FFF2-40B4-BE49-F238E27FC236}">
                  <a16:creationId xmlns:a16="http://schemas.microsoft.com/office/drawing/2014/main" id="{95540B68-8E2E-463F-B37F-5AA03AEC54EE}"/>
                </a:ext>
              </a:extLst>
            </p:cNvPr>
            <p:cNvSpPr/>
            <p:nvPr/>
          </p:nvSpPr>
          <p:spPr>
            <a:xfrm rot="16200000">
              <a:off x="1389598" y="49643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A3776E-D5B3-4944-BE36-07183EF961BA}"/>
              </a:ext>
            </a:extLst>
          </p:cNvPr>
          <p:cNvGrpSpPr/>
          <p:nvPr/>
        </p:nvGrpSpPr>
        <p:grpSpPr>
          <a:xfrm>
            <a:off x="5515687" y="4802720"/>
            <a:ext cx="278675" cy="452846"/>
            <a:chOff x="5515687" y="4802720"/>
            <a:chExt cx="278675" cy="452846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83C10F-83DB-40C6-AB56-656F5E1064A6}"/>
                </a:ext>
              </a:extLst>
            </p:cNvPr>
            <p:cNvSpPr/>
            <p:nvPr/>
          </p:nvSpPr>
          <p:spPr>
            <a:xfrm>
              <a:off x="5563585" y="4802720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lowchart: Delay 85">
              <a:extLst>
                <a:ext uri="{FF2B5EF4-FFF2-40B4-BE49-F238E27FC236}">
                  <a16:creationId xmlns:a16="http://schemas.microsoft.com/office/drawing/2014/main" id="{82059A3A-0585-42B9-8B9A-58FFEFA863F4}"/>
                </a:ext>
              </a:extLst>
            </p:cNvPr>
            <p:cNvSpPr/>
            <p:nvPr/>
          </p:nvSpPr>
          <p:spPr>
            <a:xfrm rot="16200000">
              <a:off x="5498270" y="4959474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2" name="Shape 339">
            <a:extLst>
              <a:ext uri="{FF2B5EF4-FFF2-40B4-BE49-F238E27FC236}">
                <a16:creationId xmlns:a16="http://schemas.microsoft.com/office/drawing/2014/main" id="{E2326352-BA01-453C-A6D5-3E1DD4AB328D}"/>
              </a:ext>
            </a:extLst>
          </p:cNvPr>
          <p:cNvSpPr txBox="1"/>
          <p:nvPr/>
        </p:nvSpPr>
        <p:spPr>
          <a:xfrm>
            <a:off x="1036294" y="5328591"/>
            <a:ext cx="1094401" cy="538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Enclave attester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9BD97C0-F580-4D39-8ACC-E920C0E17B85}"/>
              </a:ext>
            </a:extLst>
          </p:cNvPr>
          <p:cNvSpPr/>
          <p:nvPr/>
        </p:nvSpPr>
        <p:spPr>
          <a:xfrm>
            <a:off x="2574990" y="4522310"/>
            <a:ext cx="1991776" cy="129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IAS : Intel Attestation Service, verifies the CPU signed enclave certificate with CPU EPID public key</a:t>
            </a:r>
          </a:p>
          <a:p>
            <a:r>
              <a:rPr lang="en-US" altLang="zh-CN" sz="1200" dirty="0">
                <a:solidFill>
                  <a:schemeClr val="tx1"/>
                </a:solidFill>
              </a:rPr>
              <a:t>Attester: Save the attestation report to the blockchain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BE1F22A-C827-4CB0-9AA2-31B2643F190F}"/>
              </a:ext>
            </a:extLst>
          </p:cNvPr>
          <p:cNvSpPr/>
          <p:nvPr/>
        </p:nvSpPr>
        <p:spPr>
          <a:xfrm>
            <a:off x="6999794" y="4522310"/>
            <a:ext cx="2576661" cy="12952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altLang="zh-CN" dirty="0">
                <a:solidFill>
                  <a:schemeClr val="tx1"/>
                </a:solidFill>
              </a:rPr>
              <a:t>. Get the attestation report from the blockchain, exam the auditing and attesting records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. Verify the enclave with its public key (certified by attestation)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D396E00-4D8E-4650-82C9-BEF500BFA952}"/>
              </a:ext>
            </a:extLst>
          </p:cNvPr>
          <p:cNvGrpSpPr/>
          <p:nvPr/>
        </p:nvGrpSpPr>
        <p:grpSpPr>
          <a:xfrm>
            <a:off x="9466719" y="1864558"/>
            <a:ext cx="1352722" cy="1289957"/>
            <a:chOff x="3477171" y="3495603"/>
            <a:chExt cx="1032818" cy="1289957"/>
          </a:xfrm>
        </p:grpSpPr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907651B3-CC50-4AB6-BEF7-81F733BABD5E}"/>
                </a:ext>
              </a:extLst>
            </p:cNvPr>
            <p:cNvSpPr/>
            <p:nvPr/>
          </p:nvSpPr>
          <p:spPr>
            <a:xfrm>
              <a:off x="3477171" y="3495603"/>
              <a:ext cx="1032818" cy="8694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Enclave Certificate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A557DE6-3E3C-4338-88DF-95EF521BC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20553248">
              <a:off x="3785272" y="4167120"/>
              <a:ext cx="586732" cy="618440"/>
            </a:xfrm>
            <a:prstGeom prst="rect">
              <a:avLst/>
            </a:prstGeom>
          </p:spPr>
        </p:pic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E24A4B4A-0C89-47E0-A644-F4A6369C4B4C}"/>
                </a:ext>
              </a:extLst>
            </p:cNvPr>
            <p:cNvSpPr/>
            <p:nvPr/>
          </p:nvSpPr>
          <p:spPr>
            <a:xfrm>
              <a:off x="3731659" y="4093391"/>
              <a:ext cx="349440" cy="283441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88F52E-C7C7-4EB6-AE90-9A52C7D67AB6}"/>
                </a:ext>
              </a:extLst>
            </p:cNvPr>
            <p:cNvCxnSpPr/>
            <p:nvPr/>
          </p:nvCxnSpPr>
          <p:spPr>
            <a:xfrm>
              <a:off x="3706060" y="4365074"/>
              <a:ext cx="375039" cy="0"/>
            </a:xfrm>
            <a:prstGeom prst="line">
              <a:avLst/>
            </a:prstGeom>
            <a:ln w="254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Shape 339">
            <a:extLst>
              <a:ext uri="{FF2B5EF4-FFF2-40B4-BE49-F238E27FC236}">
                <a16:creationId xmlns:a16="http://schemas.microsoft.com/office/drawing/2014/main" id="{0327809C-7E1D-450D-A264-5B3B5F0B6BB0}"/>
              </a:ext>
            </a:extLst>
          </p:cNvPr>
          <p:cNvSpPr txBox="1"/>
          <p:nvPr/>
        </p:nvSpPr>
        <p:spPr>
          <a:xfrm>
            <a:off x="9110232" y="3089047"/>
            <a:ext cx="1942023" cy="615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signed enclave memory measurement and enclave public key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77544672-3255-411A-BAED-0896D0CD19ED}"/>
              </a:ext>
            </a:extLst>
          </p:cNvPr>
          <p:cNvSpPr/>
          <p:nvPr/>
        </p:nvSpPr>
        <p:spPr>
          <a:xfrm>
            <a:off x="2539776" y="2180908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BE66344A-5EA6-4B6E-986B-F4A7108FEEFB}"/>
              </a:ext>
            </a:extLst>
          </p:cNvPr>
          <p:cNvSpPr/>
          <p:nvPr/>
        </p:nvSpPr>
        <p:spPr>
          <a:xfrm>
            <a:off x="4448997" y="2180908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Arrow: Right 87">
            <a:extLst>
              <a:ext uri="{FF2B5EF4-FFF2-40B4-BE49-F238E27FC236}">
                <a16:creationId xmlns:a16="http://schemas.microsoft.com/office/drawing/2014/main" id="{B9185114-B9C4-4624-BCAC-4AA7CC188F66}"/>
              </a:ext>
            </a:extLst>
          </p:cNvPr>
          <p:cNvSpPr/>
          <p:nvPr/>
        </p:nvSpPr>
        <p:spPr>
          <a:xfrm>
            <a:off x="6533419" y="2175359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Arrow: Right 88">
            <a:extLst>
              <a:ext uri="{FF2B5EF4-FFF2-40B4-BE49-F238E27FC236}">
                <a16:creationId xmlns:a16="http://schemas.microsoft.com/office/drawing/2014/main" id="{5A0529E3-2CD4-4A3B-8FC8-B4FCF201BA2A}"/>
              </a:ext>
            </a:extLst>
          </p:cNvPr>
          <p:cNvSpPr/>
          <p:nvPr/>
        </p:nvSpPr>
        <p:spPr>
          <a:xfrm>
            <a:off x="9033379" y="2185703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4B466291-BA62-46A5-B6C6-F19CD075210E}"/>
              </a:ext>
            </a:extLst>
          </p:cNvPr>
          <p:cNvSpPr/>
          <p:nvPr/>
        </p:nvSpPr>
        <p:spPr>
          <a:xfrm>
            <a:off x="2108198" y="5333421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95A4C243-1790-41D4-8F12-5E53DC1B2B76}"/>
              </a:ext>
            </a:extLst>
          </p:cNvPr>
          <p:cNvSpPr/>
          <p:nvPr/>
        </p:nvSpPr>
        <p:spPr>
          <a:xfrm>
            <a:off x="6476621" y="4979307"/>
            <a:ext cx="266352" cy="22114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Shape 339">
            <a:extLst>
              <a:ext uri="{FF2B5EF4-FFF2-40B4-BE49-F238E27FC236}">
                <a16:creationId xmlns:a16="http://schemas.microsoft.com/office/drawing/2014/main" id="{59B42275-63D5-45E6-A892-FC9FB8CECA67}"/>
              </a:ext>
            </a:extLst>
          </p:cNvPr>
          <p:cNvSpPr txBox="1"/>
          <p:nvPr/>
        </p:nvSpPr>
        <p:spPr>
          <a:xfrm>
            <a:off x="941926" y="5932163"/>
            <a:ext cx="3773423" cy="37597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1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* The attestation verify: Is the CPU the Intel secure CPU? Is the enclave the original one from the developer. </a:t>
            </a:r>
          </a:p>
        </p:txBody>
      </p:sp>
      <p:sp>
        <p:nvSpPr>
          <p:cNvPr id="97" name="Shape 339">
            <a:extLst>
              <a:ext uri="{FF2B5EF4-FFF2-40B4-BE49-F238E27FC236}">
                <a16:creationId xmlns:a16="http://schemas.microsoft.com/office/drawing/2014/main" id="{34620029-61C9-4653-83DA-238B744EFC6B}"/>
              </a:ext>
            </a:extLst>
          </p:cNvPr>
          <p:cNvSpPr txBox="1"/>
          <p:nvPr/>
        </p:nvSpPr>
        <p:spPr>
          <a:xfrm>
            <a:off x="4550481" y="3264857"/>
            <a:ext cx="2284140" cy="6155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*The CPU private key is generated while production. Nobody knows it. </a:t>
            </a:r>
          </a:p>
        </p:txBody>
      </p:sp>
      <p:sp>
        <p:nvSpPr>
          <p:cNvPr id="65" name="Shape 339">
            <a:extLst>
              <a:ext uri="{FF2B5EF4-FFF2-40B4-BE49-F238E27FC236}">
                <a16:creationId xmlns:a16="http://schemas.microsoft.com/office/drawing/2014/main" id="{9E51A2F2-78B4-4094-A444-96E08A9B3D59}"/>
              </a:ext>
            </a:extLst>
          </p:cNvPr>
          <p:cNvSpPr txBox="1"/>
          <p:nvPr/>
        </p:nvSpPr>
        <p:spPr>
          <a:xfrm>
            <a:off x="4959965" y="5292850"/>
            <a:ext cx="1769834" cy="5380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Enclave verifier (Who needs to send private data to the enclave)</a:t>
            </a:r>
          </a:p>
        </p:txBody>
      </p:sp>
      <p:sp>
        <p:nvSpPr>
          <p:cNvPr id="91" name="Shape 339">
            <a:extLst>
              <a:ext uri="{FF2B5EF4-FFF2-40B4-BE49-F238E27FC236}">
                <a16:creationId xmlns:a16="http://schemas.microsoft.com/office/drawing/2014/main" id="{AD64E00C-8F34-4C38-B808-625EE5EAE1EA}"/>
              </a:ext>
            </a:extLst>
          </p:cNvPr>
          <p:cNvSpPr txBox="1"/>
          <p:nvPr/>
        </p:nvSpPr>
        <p:spPr>
          <a:xfrm>
            <a:off x="4310765" y="1914650"/>
            <a:ext cx="751451" cy="49421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161CFD3-BED6-4BF2-AECD-3CE097EAC765}"/>
              </a:ext>
            </a:extLst>
          </p:cNvPr>
          <p:cNvCxnSpPr>
            <a:stCxn id="76" idx="3"/>
            <a:endCxn id="71" idx="0"/>
          </p:cNvCxnSpPr>
          <p:nvPr/>
        </p:nvCxnSpPr>
        <p:spPr>
          <a:xfrm flipH="1">
            <a:off x="1407015" y="2299294"/>
            <a:ext cx="9412426" cy="2804346"/>
          </a:xfrm>
          <a:prstGeom prst="bentConnector5">
            <a:avLst>
              <a:gd name="adj1" fmla="val -2429"/>
              <a:gd name="adj2" fmla="val 66027"/>
              <a:gd name="adj3" fmla="val 1024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20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Shape 2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Shape 292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293" name="Shape 293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Shape 294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Shape 295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6" name="Shape 29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1137925" y="244200"/>
            <a:ext cx="103380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 Token (GTT)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9" name="Shape 299"/>
          <p:cNvSpPr/>
          <p:nvPr/>
        </p:nvSpPr>
        <p:spPr>
          <a:xfrm>
            <a:off x="3069024" y="2419017"/>
            <a:ext cx="6170100" cy="123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Shape 300"/>
          <p:cNvSpPr/>
          <p:nvPr/>
        </p:nvSpPr>
        <p:spPr>
          <a:xfrm>
            <a:off x="4661585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Shape 301"/>
          <p:cNvSpPr txBox="1"/>
          <p:nvPr/>
        </p:nvSpPr>
        <p:spPr>
          <a:xfrm>
            <a:off x="4519715" y="2402598"/>
            <a:ext cx="1185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cxnSp>
        <p:nvCxnSpPr>
          <p:cNvPr id="302" name="Shape 302"/>
          <p:cNvCxnSpPr>
            <a:stCxn id="300" idx="3"/>
          </p:cNvCxnSpPr>
          <p:nvPr/>
        </p:nvCxnSpPr>
        <p:spPr>
          <a:xfrm>
            <a:off x="5341985" y="3153909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3" name="Shape 303"/>
          <p:cNvSpPr/>
          <p:nvPr/>
        </p:nvSpPr>
        <p:spPr>
          <a:xfrm>
            <a:off x="5859901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Shape 304"/>
          <p:cNvSpPr/>
          <p:nvPr/>
        </p:nvSpPr>
        <p:spPr>
          <a:xfrm>
            <a:off x="7860351" y="2759250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5" name="Shape 305"/>
          <p:cNvCxnSpPr/>
          <p:nvPr/>
        </p:nvCxnSpPr>
        <p:spPr>
          <a:xfrm>
            <a:off x="7345605" y="3153933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06" name="Shape 306"/>
          <p:cNvSpPr/>
          <p:nvPr/>
        </p:nvSpPr>
        <p:spPr>
          <a:xfrm>
            <a:off x="643201" y="2540800"/>
            <a:ext cx="1284600" cy="9090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307" name="Shape 307"/>
          <p:cNvSpPr/>
          <p:nvPr/>
        </p:nvSpPr>
        <p:spPr>
          <a:xfrm>
            <a:off x="3554841" y="275925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Shape 308"/>
          <p:cNvCxnSpPr>
            <a:stCxn id="307" idx="3"/>
            <a:endCxn id="300" idx="1"/>
          </p:cNvCxnSpPr>
          <p:nvPr/>
        </p:nvCxnSpPr>
        <p:spPr>
          <a:xfrm>
            <a:off x="4235241" y="3153909"/>
            <a:ext cx="42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309" name="Shape 309"/>
          <p:cNvCxnSpPr>
            <a:stCxn id="306" idx="3"/>
          </p:cNvCxnSpPr>
          <p:nvPr/>
        </p:nvCxnSpPr>
        <p:spPr>
          <a:xfrm rot="10800000" flipH="1">
            <a:off x="1717003" y="2992900"/>
            <a:ext cx="1539000" cy="2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10" name="Shape 310"/>
          <p:cNvSpPr txBox="1"/>
          <p:nvPr/>
        </p:nvSpPr>
        <p:spPr>
          <a:xfrm>
            <a:off x="2118242" y="2611674"/>
            <a:ext cx="7964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“ICO”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731575" y="3855913"/>
            <a:ext cx="10744500" cy="200203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GeneTank Token (GTT) is coin-like token which is design for payment of GeneTank AI model and other data usages.</a:t>
            </a:r>
          </a:p>
          <a:p>
            <a:pPr marR="0" lvl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GTT is implemented with a smart contract</a:t>
            </a:r>
          </a:p>
          <a:p>
            <a:pPr marR="0" lvl="0" algn="l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457200" marR="0" lvl="0" indent="-317500" algn="l" rtl="0">
              <a:spcBef>
                <a:spcPts val="0"/>
              </a:spcBef>
              <a:buClr>
                <a:schemeClr val="dk1"/>
              </a:buClr>
              <a:buFont typeface="Cambria"/>
              <a:buChar char="●"/>
            </a:pPr>
            <a:r>
              <a:rPr lang="en-US" dirty="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GTT is mineable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-126124" y="6747444"/>
            <a:ext cx="12454758" cy="100896"/>
            <a:chOff x="-170626" y="0"/>
            <a:chExt cx="13534938" cy="166800"/>
          </a:xfrm>
        </p:grpSpPr>
        <p:sp>
          <p:nvSpPr>
            <p:cNvPr id="320" name="Shape 320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New </a:t>
            </a:r>
            <a:r>
              <a:rPr lang="en-US" altLang="zh-CN" sz="3600" dirty="0">
                <a:latin typeface="Century Gothic"/>
                <a:ea typeface="Century Gothic"/>
                <a:cs typeface="Century Gothic"/>
                <a:sym typeface="Century Gothic"/>
              </a:rPr>
              <a:t>Enclave Version</a:t>
            </a: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Releasing Flow</a:t>
            </a:r>
          </a:p>
        </p:txBody>
      </p:sp>
      <p:sp>
        <p:nvSpPr>
          <p:cNvPr id="326" name="Shape 326"/>
          <p:cNvSpPr/>
          <p:nvPr/>
        </p:nvSpPr>
        <p:spPr>
          <a:xfrm>
            <a:off x="5409890" y="1917594"/>
            <a:ext cx="2669448" cy="123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Shape 327"/>
          <p:cNvSpPr/>
          <p:nvPr/>
        </p:nvSpPr>
        <p:spPr>
          <a:xfrm>
            <a:off x="7002449" y="2257828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860579" y="1901167"/>
            <a:ext cx="1185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sp>
        <p:nvSpPr>
          <p:cNvPr id="333" name="Shape 333"/>
          <p:cNvSpPr/>
          <p:nvPr/>
        </p:nvSpPr>
        <p:spPr>
          <a:xfrm>
            <a:off x="6053139" y="3358894"/>
            <a:ext cx="11184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336" name="Shape 336"/>
          <p:cNvSpPr/>
          <p:nvPr/>
        </p:nvSpPr>
        <p:spPr>
          <a:xfrm>
            <a:off x="5895705" y="2270188"/>
            <a:ext cx="680400" cy="77694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7" name="Shape 337"/>
          <p:cNvCxnSpPr>
            <a:cxnSpLocks/>
            <a:stCxn id="336" idx="3"/>
            <a:endCxn id="327" idx="1"/>
          </p:cNvCxnSpPr>
          <p:nvPr/>
        </p:nvCxnSpPr>
        <p:spPr>
          <a:xfrm flipV="1">
            <a:off x="6576105" y="2652478"/>
            <a:ext cx="426344" cy="618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38" name="Shape 338" descr="Image result for API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44169" y="3445015"/>
            <a:ext cx="1877691" cy="1251794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Shape 339"/>
          <p:cNvSpPr txBox="1"/>
          <p:nvPr/>
        </p:nvSpPr>
        <p:spPr>
          <a:xfrm>
            <a:off x="2862627" y="2904660"/>
            <a:ext cx="1332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340" name="Shape 340"/>
          <p:cNvSpPr txBox="1"/>
          <p:nvPr/>
        </p:nvSpPr>
        <p:spPr>
          <a:xfrm>
            <a:off x="4647898" y="3391165"/>
            <a:ext cx="1284600" cy="461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 new enclave package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Shape 341"/>
          <p:cNvSpPr txBox="1"/>
          <p:nvPr/>
        </p:nvSpPr>
        <p:spPr>
          <a:xfrm>
            <a:off x="6185390" y="4796494"/>
            <a:ext cx="2406396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en-US" altLang="zh-CN" sz="16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ModelRepo</a:t>
            </a:r>
            <a:r>
              <a:rPr lang="en-US" altLang="zh-CN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IPFS/Swarm, etc. are used for off-chain data</a:t>
            </a:r>
            <a:endParaRPr lang="en-US" sz="1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Shape 342" descr="LOGO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405100" y="4552610"/>
            <a:ext cx="433519" cy="49736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Shape 343"/>
          <p:cNvSpPr txBox="1"/>
          <p:nvPr/>
        </p:nvSpPr>
        <p:spPr>
          <a:xfrm>
            <a:off x="4143620" y="5007496"/>
            <a:ext cx="1237715" cy="3304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Enclave Package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Shape 347"/>
          <p:cNvSpPr txBox="1"/>
          <p:nvPr/>
        </p:nvSpPr>
        <p:spPr>
          <a:xfrm>
            <a:off x="3915564" y="416229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❶</a:t>
            </a:r>
          </a:p>
        </p:txBody>
      </p:sp>
      <p:cxnSp>
        <p:nvCxnSpPr>
          <p:cNvPr id="348" name="Shape 348"/>
          <p:cNvCxnSpPr>
            <a:cxnSpLocks/>
            <a:stCxn id="347" idx="3"/>
          </p:cNvCxnSpPr>
          <p:nvPr/>
        </p:nvCxnSpPr>
        <p:spPr>
          <a:xfrm>
            <a:off x="4268664" y="4320844"/>
            <a:ext cx="298875" cy="2968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49" name="Shape 349"/>
          <p:cNvSpPr txBox="1"/>
          <p:nvPr/>
        </p:nvSpPr>
        <p:spPr>
          <a:xfrm>
            <a:off x="4170660" y="447939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❷</a:t>
            </a:r>
          </a:p>
        </p:txBody>
      </p:sp>
      <p:cxnSp>
        <p:nvCxnSpPr>
          <p:cNvPr id="350" name="Shape 350"/>
          <p:cNvCxnSpPr>
            <a:cxnSpLocks/>
            <a:stCxn id="342" idx="0"/>
            <a:endCxn id="333" idx="1"/>
          </p:cNvCxnSpPr>
          <p:nvPr/>
        </p:nvCxnSpPr>
        <p:spPr>
          <a:xfrm flipV="1">
            <a:off x="4621860" y="3657244"/>
            <a:ext cx="1569654" cy="8953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51" name="Shape 351"/>
          <p:cNvSpPr txBox="1"/>
          <p:nvPr/>
        </p:nvSpPr>
        <p:spPr>
          <a:xfrm>
            <a:off x="4932884" y="3876505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❸</a:t>
            </a:r>
          </a:p>
        </p:txBody>
      </p:sp>
      <p:cxnSp>
        <p:nvCxnSpPr>
          <p:cNvPr id="353" name="Shape 353"/>
          <p:cNvCxnSpPr>
            <a:cxnSpLocks/>
            <a:stCxn id="342" idx="3"/>
          </p:cNvCxnSpPr>
          <p:nvPr/>
        </p:nvCxnSpPr>
        <p:spPr>
          <a:xfrm flipV="1">
            <a:off x="4838619" y="4485245"/>
            <a:ext cx="1352745" cy="31604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54" name="Shape 354"/>
          <p:cNvSpPr txBox="1"/>
          <p:nvPr/>
        </p:nvSpPr>
        <p:spPr>
          <a:xfrm>
            <a:off x="5397472" y="4624989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❹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A0D447C-1617-4A84-BF2B-950505C6D73F}"/>
              </a:ext>
            </a:extLst>
          </p:cNvPr>
          <p:cNvGrpSpPr/>
          <p:nvPr/>
        </p:nvGrpSpPr>
        <p:grpSpPr>
          <a:xfrm>
            <a:off x="3046114" y="4617684"/>
            <a:ext cx="1024938" cy="592735"/>
            <a:chOff x="705250" y="5119115"/>
            <a:chExt cx="1024938" cy="59273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5D0A11-157F-4F82-AEE3-F323872F9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rcRect l="29165" t="38431" r="28095" b="36851"/>
            <a:stretch/>
          </p:blipFill>
          <p:spPr>
            <a:xfrm>
              <a:off x="705250" y="5119115"/>
              <a:ext cx="1024938" cy="59273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D31D28-20CE-4145-892C-DD4A9E738B43}"/>
                </a:ext>
              </a:extLst>
            </p:cNvPr>
            <p:cNvSpPr txBox="1"/>
            <p:nvPr/>
          </p:nvSpPr>
          <p:spPr>
            <a:xfrm>
              <a:off x="904071" y="525749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>
                  <a:solidFill>
                    <a:schemeClr val="bg1"/>
                  </a:solidFill>
                </a:rPr>
                <a:t>Pubkey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D232BC9-BF44-4317-A3E9-18A12458241D}"/>
              </a:ext>
            </a:extLst>
          </p:cNvPr>
          <p:cNvGrpSpPr/>
          <p:nvPr/>
        </p:nvGrpSpPr>
        <p:grpSpPr>
          <a:xfrm>
            <a:off x="3059525" y="4926955"/>
            <a:ext cx="1051927" cy="608343"/>
            <a:chOff x="718661" y="5711850"/>
            <a:chExt cx="1051927" cy="608343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E0BA168-92E0-4025-ADF5-8823D9922E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29165" t="38431" r="28095" b="36851"/>
            <a:stretch/>
          </p:blipFill>
          <p:spPr>
            <a:xfrm>
              <a:off x="718661" y="5711850"/>
              <a:ext cx="1051927" cy="608343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6CC3A8-F445-4E94-A1CE-D751113E8745}"/>
                </a:ext>
              </a:extLst>
            </p:cNvPr>
            <p:cNvSpPr txBox="1"/>
            <p:nvPr/>
          </p:nvSpPr>
          <p:spPr>
            <a:xfrm>
              <a:off x="889744" y="5853603"/>
              <a:ext cx="59663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 err="1">
                  <a:solidFill>
                    <a:schemeClr val="bg1"/>
                  </a:solidFill>
                </a:rPr>
                <a:t>Prvkey</a:t>
              </a:r>
              <a:endParaRPr lang="zh-CN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49" name="Shape 339">
            <a:extLst>
              <a:ext uri="{FF2B5EF4-FFF2-40B4-BE49-F238E27FC236}">
                <a16:creationId xmlns:a16="http://schemas.microsoft.com/office/drawing/2014/main" id="{3C52DE80-2B51-4D14-B6C5-CA424470FB8E}"/>
              </a:ext>
            </a:extLst>
          </p:cNvPr>
          <p:cNvSpPr txBox="1"/>
          <p:nvPr/>
        </p:nvSpPr>
        <p:spPr>
          <a:xfrm>
            <a:off x="2812484" y="5394028"/>
            <a:ext cx="1809376" cy="37606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Signing key pair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5F59BFB-279A-4757-B736-7A289F417719}"/>
              </a:ext>
            </a:extLst>
          </p:cNvPr>
          <p:cNvCxnSpPr/>
          <p:nvPr/>
        </p:nvCxnSpPr>
        <p:spPr>
          <a:xfrm flipH="1">
            <a:off x="6860579" y="2652478"/>
            <a:ext cx="554174" cy="706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8909A34-C1F7-4CD9-A834-AFF4F86103F8}"/>
              </a:ext>
            </a:extLst>
          </p:cNvPr>
          <p:cNvGrpSpPr/>
          <p:nvPr/>
        </p:nvGrpSpPr>
        <p:grpSpPr>
          <a:xfrm>
            <a:off x="8558339" y="3098014"/>
            <a:ext cx="278675" cy="452846"/>
            <a:chOff x="4201885" y="2995749"/>
            <a:chExt cx="278675" cy="45284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AE99389-B5A2-48C4-8287-E33DB947B39B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Flowchart: Delay 46">
              <a:extLst>
                <a:ext uri="{FF2B5EF4-FFF2-40B4-BE49-F238E27FC236}">
                  <a16:creationId xmlns:a16="http://schemas.microsoft.com/office/drawing/2014/main" id="{3DA0314E-76B4-4D88-BAAF-36F41DE96A09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8" name="Shape 387">
            <a:extLst>
              <a:ext uri="{FF2B5EF4-FFF2-40B4-BE49-F238E27FC236}">
                <a16:creationId xmlns:a16="http://schemas.microsoft.com/office/drawing/2014/main" id="{CFDDC884-6425-4EE5-8F03-C613471F0DBA}"/>
              </a:ext>
            </a:extLst>
          </p:cNvPr>
          <p:cNvSpPr txBox="1"/>
          <p:nvPr/>
        </p:nvSpPr>
        <p:spPr>
          <a:xfrm>
            <a:off x="8307625" y="3564560"/>
            <a:ext cx="886983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</a:t>
            </a:r>
          </a:p>
        </p:txBody>
      </p:sp>
      <p:cxnSp>
        <p:nvCxnSpPr>
          <p:cNvPr id="52" name="Shape 388">
            <a:extLst>
              <a:ext uri="{FF2B5EF4-FFF2-40B4-BE49-F238E27FC236}">
                <a16:creationId xmlns:a16="http://schemas.microsoft.com/office/drawing/2014/main" id="{0A7F7C29-5108-453E-8D6F-1805FEB9C3E6}"/>
              </a:ext>
            </a:extLst>
          </p:cNvPr>
          <p:cNvCxnSpPr>
            <a:cxnSpLocks/>
            <a:stCxn id="47" idx="0"/>
            <a:endCxn id="333" idx="3"/>
          </p:cNvCxnSpPr>
          <p:nvPr/>
        </p:nvCxnSpPr>
        <p:spPr>
          <a:xfrm flipH="1">
            <a:off x="7033164" y="3394105"/>
            <a:ext cx="1525175" cy="2631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sp>
        <p:nvSpPr>
          <p:cNvPr id="53" name="Shape 397">
            <a:extLst>
              <a:ext uri="{FF2B5EF4-FFF2-40B4-BE49-F238E27FC236}">
                <a16:creationId xmlns:a16="http://schemas.microsoft.com/office/drawing/2014/main" id="{3C99DC08-5900-4B35-A494-2F01F51EB1E8}"/>
              </a:ext>
            </a:extLst>
          </p:cNvPr>
          <p:cNvSpPr txBox="1"/>
          <p:nvPr/>
        </p:nvSpPr>
        <p:spPr>
          <a:xfrm>
            <a:off x="7688389" y="3168283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>
                <a:solidFill>
                  <a:schemeClr val="dk1"/>
                </a:solidFill>
              </a:rPr>
              <a:t>❺</a:t>
            </a:r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5B237ACF-EBCF-4DDD-B75C-6651810BECE5}"/>
              </a:ext>
            </a:extLst>
          </p:cNvPr>
          <p:cNvSpPr/>
          <p:nvPr/>
        </p:nvSpPr>
        <p:spPr>
          <a:xfrm>
            <a:off x="6191364" y="4144537"/>
            <a:ext cx="1207008" cy="709032"/>
          </a:xfrm>
          <a:prstGeom prst="flowChartMagneticDisk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ModelRepo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Shape 3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5" name="Shape 365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366" name="Shape 366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Shape 367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Shape 368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9" name="Shape 3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370" name="Shape 370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Shape 371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New Enclave Instance Registering Flow</a:t>
            </a:r>
          </a:p>
        </p:txBody>
      </p:sp>
      <p:sp>
        <p:nvSpPr>
          <p:cNvPr id="372" name="Shape 372"/>
          <p:cNvSpPr/>
          <p:nvPr/>
        </p:nvSpPr>
        <p:spPr>
          <a:xfrm>
            <a:off x="4467541" y="1918270"/>
            <a:ext cx="3336741" cy="123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Shape 373"/>
          <p:cNvSpPr/>
          <p:nvPr/>
        </p:nvSpPr>
        <p:spPr>
          <a:xfrm>
            <a:off x="5733654" y="2258512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Shape 374"/>
          <p:cNvSpPr txBox="1"/>
          <p:nvPr/>
        </p:nvSpPr>
        <p:spPr>
          <a:xfrm>
            <a:off x="5591784" y="1901851"/>
            <a:ext cx="1185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cxnSp>
        <p:nvCxnSpPr>
          <p:cNvPr id="375" name="Shape 375"/>
          <p:cNvCxnSpPr>
            <a:stCxn id="373" idx="3"/>
          </p:cNvCxnSpPr>
          <p:nvPr/>
        </p:nvCxnSpPr>
        <p:spPr>
          <a:xfrm>
            <a:off x="6414054" y="2653162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376" name="Shape 376"/>
          <p:cNvSpPr/>
          <p:nvPr/>
        </p:nvSpPr>
        <p:spPr>
          <a:xfrm>
            <a:off x="6931970" y="2258512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Shape 379"/>
          <p:cNvSpPr/>
          <p:nvPr/>
        </p:nvSpPr>
        <p:spPr>
          <a:xfrm>
            <a:off x="5628944" y="3364291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381" name="Shape 381"/>
          <p:cNvSpPr/>
          <p:nvPr/>
        </p:nvSpPr>
        <p:spPr>
          <a:xfrm>
            <a:off x="4626910" y="2258512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Shape 382"/>
          <p:cNvCxnSpPr>
            <a:stCxn id="381" idx="3"/>
            <a:endCxn id="373" idx="1"/>
          </p:cNvCxnSpPr>
          <p:nvPr/>
        </p:nvCxnSpPr>
        <p:spPr>
          <a:xfrm>
            <a:off x="5307310" y="2653162"/>
            <a:ext cx="4263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A3ADD89-1D10-4218-BF80-A7C047E63E67}"/>
              </a:ext>
            </a:extLst>
          </p:cNvPr>
          <p:cNvGrpSpPr/>
          <p:nvPr/>
        </p:nvGrpSpPr>
        <p:grpSpPr>
          <a:xfrm>
            <a:off x="4172265" y="4529588"/>
            <a:ext cx="1673538" cy="947100"/>
            <a:chOff x="4401908" y="4173703"/>
            <a:chExt cx="1673538" cy="947100"/>
          </a:xfrm>
        </p:grpSpPr>
        <p:sp>
          <p:nvSpPr>
            <p:cNvPr id="380" name="Shape 380"/>
            <p:cNvSpPr/>
            <p:nvPr/>
          </p:nvSpPr>
          <p:spPr>
            <a:xfrm>
              <a:off x="4401920" y="4173703"/>
              <a:ext cx="1673526" cy="947100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lvl="0" rtl="0">
                <a:spcBef>
                  <a:spcPts val="0"/>
                </a:spcBef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ModelRepo</a:t>
              </a:r>
              <a:endPara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83" name="Shape 383" descr="LOGO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90488" y="4541696"/>
              <a:ext cx="433519" cy="49736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4" name="Shape 384"/>
            <p:cNvSpPr txBox="1"/>
            <p:nvPr/>
          </p:nvSpPr>
          <p:spPr>
            <a:xfrm>
              <a:off x="4401908" y="4559528"/>
              <a:ext cx="11304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Enclave packages</a:t>
              </a:r>
            </a:p>
          </p:txBody>
        </p:sp>
      </p:grpSp>
      <p:sp>
        <p:nvSpPr>
          <p:cNvPr id="385" name="Shape 385"/>
          <p:cNvSpPr/>
          <p:nvPr/>
        </p:nvSpPr>
        <p:spPr>
          <a:xfrm>
            <a:off x="7239780" y="3540335"/>
            <a:ext cx="1590840" cy="1463400"/>
          </a:xfrm>
          <a:prstGeom prst="cloud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Shape 386"/>
          <p:cNvSpPr/>
          <p:nvPr/>
        </p:nvSpPr>
        <p:spPr>
          <a:xfrm>
            <a:off x="7708010" y="3768804"/>
            <a:ext cx="643800" cy="1075200"/>
          </a:xfrm>
          <a:prstGeom prst="cube">
            <a:avLst>
              <a:gd name="adj" fmla="val 54820"/>
            </a:avLst>
          </a:prstGeom>
          <a:solidFill>
            <a:srgbClr val="9FA2A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Shape 387"/>
          <p:cNvSpPr txBox="1"/>
          <p:nvPr/>
        </p:nvSpPr>
        <p:spPr>
          <a:xfrm>
            <a:off x="7473996" y="4916172"/>
            <a:ext cx="1105784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Enclave Instance</a:t>
            </a:r>
          </a:p>
        </p:txBody>
      </p:sp>
      <p:cxnSp>
        <p:nvCxnSpPr>
          <p:cNvPr id="388" name="Shape 388"/>
          <p:cNvCxnSpPr>
            <a:endCxn id="379" idx="3"/>
          </p:cNvCxnSpPr>
          <p:nvPr/>
        </p:nvCxnSpPr>
        <p:spPr>
          <a:xfrm rot="10800000">
            <a:off x="6380369" y="3662641"/>
            <a:ext cx="1331700" cy="380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lg" len="lg"/>
            <a:tailEnd type="triangle" w="lg" len="lg"/>
          </a:ln>
        </p:spPr>
      </p:cxnSp>
      <p:pic>
        <p:nvPicPr>
          <p:cNvPr id="390" name="Shape 390" descr="LOGO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728594" y="4186107"/>
            <a:ext cx="353075" cy="405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Shape 391"/>
          <p:cNvCxnSpPr/>
          <p:nvPr/>
        </p:nvCxnSpPr>
        <p:spPr>
          <a:xfrm rot="10800000" flipH="1">
            <a:off x="5659254" y="2732212"/>
            <a:ext cx="381000" cy="5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2" name="Shape 392"/>
          <p:cNvCxnSpPr/>
          <p:nvPr/>
        </p:nvCxnSpPr>
        <p:spPr>
          <a:xfrm rot="10800000">
            <a:off x="6040569" y="2717178"/>
            <a:ext cx="487500" cy="5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93" name="Shape 393"/>
          <p:cNvCxnSpPr>
            <a:cxnSpLocks/>
            <a:stCxn id="383" idx="3"/>
            <a:endCxn id="44" idx="0"/>
          </p:cNvCxnSpPr>
          <p:nvPr/>
        </p:nvCxnSpPr>
        <p:spPr>
          <a:xfrm flipV="1">
            <a:off x="5694364" y="4957024"/>
            <a:ext cx="796050" cy="1892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pic>
        <p:nvPicPr>
          <p:cNvPr id="394" name="Shape 394" descr="Image result for AP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084974" y="3540324"/>
            <a:ext cx="1877691" cy="1251794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Shape 395"/>
          <p:cNvSpPr txBox="1"/>
          <p:nvPr/>
        </p:nvSpPr>
        <p:spPr>
          <a:xfrm>
            <a:off x="2357508" y="4916176"/>
            <a:ext cx="1332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396" name="Shape 396"/>
          <p:cNvSpPr/>
          <p:nvPr/>
        </p:nvSpPr>
        <p:spPr>
          <a:xfrm>
            <a:off x="3900668" y="4171522"/>
            <a:ext cx="3807342" cy="261500"/>
          </a:xfrm>
          <a:custGeom>
            <a:avLst/>
            <a:gdLst>
              <a:gd name="connsiteX0" fmla="*/ 157276 w 157276"/>
              <a:gd name="connsiteY0" fmla="*/ 9730 h 24970"/>
              <a:gd name="connsiteX1" fmla="*/ 42781 w 157276"/>
              <a:gd name="connsiteY1" fmla="*/ 342 h 24970"/>
              <a:gd name="connsiteX2" fmla="*/ 0 w 157276"/>
              <a:gd name="connsiteY2" fmla="*/ 24970 h 24970"/>
              <a:gd name="connsiteX0" fmla="*/ 157276 w 157276"/>
              <a:gd name="connsiteY0" fmla="*/ 10460 h 25700"/>
              <a:gd name="connsiteX1" fmla="*/ 119048 w 157276"/>
              <a:gd name="connsiteY1" fmla="*/ 4763 h 25700"/>
              <a:gd name="connsiteX2" fmla="*/ 42781 w 157276"/>
              <a:gd name="connsiteY2" fmla="*/ 1072 h 25700"/>
              <a:gd name="connsiteX3" fmla="*/ 0 w 157276"/>
              <a:gd name="connsiteY3" fmla="*/ 25700 h 25700"/>
              <a:gd name="connsiteX0" fmla="*/ 141629 w 141629"/>
              <a:gd name="connsiteY0" fmla="*/ 10460 h 10460"/>
              <a:gd name="connsiteX1" fmla="*/ 103401 w 141629"/>
              <a:gd name="connsiteY1" fmla="*/ 4763 h 10460"/>
              <a:gd name="connsiteX2" fmla="*/ 27134 w 141629"/>
              <a:gd name="connsiteY2" fmla="*/ 1072 h 10460"/>
              <a:gd name="connsiteX3" fmla="*/ 0 w 141629"/>
              <a:gd name="connsiteY3" fmla="*/ 3754 h 1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1629" h="10460" extrusionOk="0">
                <a:moveTo>
                  <a:pt x="141629" y="10460"/>
                </a:moveTo>
                <a:cubicBezTo>
                  <a:pt x="133954" y="9633"/>
                  <a:pt x="122483" y="6328"/>
                  <a:pt x="103401" y="4763"/>
                </a:cubicBezTo>
                <a:cubicBezTo>
                  <a:pt x="84319" y="3198"/>
                  <a:pt x="45671" y="-2295"/>
                  <a:pt x="27134" y="1072"/>
                </a:cubicBezTo>
                <a:cubicBezTo>
                  <a:pt x="921" y="3612"/>
                  <a:pt x="13309" y="1722"/>
                  <a:pt x="0" y="3754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397" name="Shape 397"/>
          <p:cNvSpPr txBox="1"/>
          <p:nvPr/>
        </p:nvSpPr>
        <p:spPr>
          <a:xfrm>
            <a:off x="5919317" y="473454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</a:rPr>
              <a:t>❶</a:t>
            </a:r>
            <a:r>
              <a:rPr lang="en-US" altLang="zh-CN" dirty="0"/>
              <a:t> 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398" name="Shape 398"/>
          <p:cNvSpPr txBox="1"/>
          <p:nvPr/>
        </p:nvSpPr>
        <p:spPr>
          <a:xfrm>
            <a:off x="6899883" y="445809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❷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6647047" y="4010843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❸</a:t>
            </a:r>
          </a:p>
        </p:txBody>
      </p:sp>
      <p:sp>
        <p:nvSpPr>
          <p:cNvPr id="40" name="Shape 397">
            <a:extLst>
              <a:ext uri="{FF2B5EF4-FFF2-40B4-BE49-F238E27FC236}">
                <a16:creationId xmlns:a16="http://schemas.microsoft.com/office/drawing/2014/main" id="{B65C9F86-F1E2-420E-86F2-F1E504062F9D}"/>
              </a:ext>
            </a:extLst>
          </p:cNvPr>
          <p:cNvSpPr txBox="1"/>
          <p:nvPr/>
        </p:nvSpPr>
        <p:spPr>
          <a:xfrm>
            <a:off x="6672140" y="3481108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❹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2" name="Shape 396">
            <a:extLst>
              <a:ext uri="{FF2B5EF4-FFF2-40B4-BE49-F238E27FC236}">
                <a16:creationId xmlns:a16="http://schemas.microsoft.com/office/drawing/2014/main" id="{9D78590B-961F-41B2-B5DB-B0C698B1696E}"/>
              </a:ext>
            </a:extLst>
          </p:cNvPr>
          <p:cNvSpPr/>
          <p:nvPr/>
        </p:nvSpPr>
        <p:spPr>
          <a:xfrm>
            <a:off x="6760514" y="4680954"/>
            <a:ext cx="977690" cy="290177"/>
          </a:xfrm>
          <a:custGeom>
            <a:avLst/>
            <a:gdLst>
              <a:gd name="connsiteX0" fmla="*/ 157276 w 157276"/>
              <a:gd name="connsiteY0" fmla="*/ 9730 h 24970"/>
              <a:gd name="connsiteX1" fmla="*/ 42781 w 157276"/>
              <a:gd name="connsiteY1" fmla="*/ 342 h 24970"/>
              <a:gd name="connsiteX2" fmla="*/ 0 w 157276"/>
              <a:gd name="connsiteY2" fmla="*/ 24970 h 24970"/>
              <a:gd name="connsiteX0" fmla="*/ 157276 w 157276"/>
              <a:gd name="connsiteY0" fmla="*/ 10460 h 25700"/>
              <a:gd name="connsiteX1" fmla="*/ 119048 w 157276"/>
              <a:gd name="connsiteY1" fmla="*/ 4763 h 25700"/>
              <a:gd name="connsiteX2" fmla="*/ 42781 w 157276"/>
              <a:gd name="connsiteY2" fmla="*/ 1072 h 25700"/>
              <a:gd name="connsiteX3" fmla="*/ 0 w 157276"/>
              <a:gd name="connsiteY3" fmla="*/ 25700 h 25700"/>
              <a:gd name="connsiteX0" fmla="*/ 141629 w 141629"/>
              <a:gd name="connsiteY0" fmla="*/ 10460 h 10460"/>
              <a:gd name="connsiteX1" fmla="*/ 103401 w 141629"/>
              <a:gd name="connsiteY1" fmla="*/ 4763 h 10460"/>
              <a:gd name="connsiteX2" fmla="*/ 27134 w 141629"/>
              <a:gd name="connsiteY2" fmla="*/ 1072 h 10460"/>
              <a:gd name="connsiteX3" fmla="*/ 0 w 141629"/>
              <a:gd name="connsiteY3" fmla="*/ 3754 h 10460"/>
              <a:gd name="connsiteX0" fmla="*/ 135166 w 135166"/>
              <a:gd name="connsiteY0" fmla="*/ 8997 h 8997"/>
              <a:gd name="connsiteX1" fmla="*/ 103401 w 135166"/>
              <a:gd name="connsiteY1" fmla="*/ 4763 h 8997"/>
              <a:gd name="connsiteX2" fmla="*/ 27134 w 135166"/>
              <a:gd name="connsiteY2" fmla="*/ 1072 h 8997"/>
              <a:gd name="connsiteX3" fmla="*/ 0 w 135166"/>
              <a:gd name="connsiteY3" fmla="*/ 3754 h 8997"/>
              <a:gd name="connsiteX0" fmla="*/ 10000 w 10000"/>
              <a:gd name="connsiteY0" fmla="*/ 5827 h 5827"/>
              <a:gd name="connsiteX1" fmla="*/ 7650 w 10000"/>
              <a:gd name="connsiteY1" fmla="*/ 1121 h 5827"/>
              <a:gd name="connsiteX2" fmla="*/ 0 w 10000"/>
              <a:gd name="connsiteY2" fmla="*/ 0 h 5827"/>
              <a:gd name="connsiteX0" fmla="*/ 2748 w 2748"/>
              <a:gd name="connsiteY0" fmla="*/ 8153 h 23971"/>
              <a:gd name="connsiteX1" fmla="*/ 398 w 2748"/>
              <a:gd name="connsiteY1" fmla="*/ 77 h 23971"/>
              <a:gd name="connsiteX2" fmla="*/ 1354 w 2748"/>
              <a:gd name="connsiteY2" fmla="*/ 23967 h 23971"/>
              <a:gd name="connsiteX0" fmla="*/ 11376 w 11376"/>
              <a:gd name="connsiteY0" fmla="*/ 3418 h 10015"/>
              <a:gd name="connsiteX1" fmla="*/ 2824 w 11376"/>
              <a:gd name="connsiteY1" fmla="*/ 49 h 10015"/>
              <a:gd name="connsiteX2" fmla="*/ 6303 w 11376"/>
              <a:gd name="connsiteY2" fmla="*/ 10015 h 10015"/>
              <a:gd name="connsiteX0" fmla="*/ 10413 w 10743"/>
              <a:gd name="connsiteY0" fmla="*/ 3423 h 9438"/>
              <a:gd name="connsiteX1" fmla="*/ 1861 w 10743"/>
              <a:gd name="connsiteY1" fmla="*/ 54 h 9438"/>
              <a:gd name="connsiteX2" fmla="*/ 10743 w 10743"/>
              <a:gd name="connsiteY2" fmla="*/ 9438 h 9438"/>
              <a:gd name="connsiteX0" fmla="*/ 6474 w 6781"/>
              <a:gd name="connsiteY0" fmla="*/ 45 h 6418"/>
              <a:gd name="connsiteX1" fmla="*/ 2349 w 6781"/>
              <a:gd name="connsiteY1" fmla="*/ 6343 h 6418"/>
              <a:gd name="connsiteX2" fmla="*/ 6781 w 6781"/>
              <a:gd name="connsiteY2" fmla="*/ 6418 h 6418"/>
              <a:gd name="connsiteX0" fmla="*/ 9547 w 10000"/>
              <a:gd name="connsiteY0" fmla="*/ 685 h 10615"/>
              <a:gd name="connsiteX1" fmla="*/ 3464 w 10000"/>
              <a:gd name="connsiteY1" fmla="*/ 10498 h 10615"/>
              <a:gd name="connsiteX2" fmla="*/ 10000 w 10000"/>
              <a:gd name="connsiteY2" fmla="*/ 10615 h 10615"/>
              <a:gd name="connsiteX0" fmla="*/ 6326 w 6779"/>
              <a:gd name="connsiteY0" fmla="*/ 685 h 11497"/>
              <a:gd name="connsiteX1" fmla="*/ 243 w 6779"/>
              <a:gd name="connsiteY1" fmla="*/ 10498 h 11497"/>
              <a:gd name="connsiteX2" fmla="*/ 6779 w 6779"/>
              <a:gd name="connsiteY2" fmla="*/ 10615 h 11497"/>
              <a:gd name="connsiteX0" fmla="*/ 9332 w 10000"/>
              <a:gd name="connsiteY0" fmla="*/ 596 h 11875"/>
              <a:gd name="connsiteX1" fmla="*/ 358 w 10000"/>
              <a:gd name="connsiteY1" fmla="*/ 9131 h 11875"/>
              <a:gd name="connsiteX2" fmla="*/ 10000 w 10000"/>
              <a:gd name="connsiteY2" fmla="*/ 9233 h 11875"/>
              <a:gd name="connsiteX0" fmla="*/ 9332 w 10000"/>
              <a:gd name="connsiteY0" fmla="*/ 596 h 10918"/>
              <a:gd name="connsiteX1" fmla="*/ 358 w 10000"/>
              <a:gd name="connsiteY1" fmla="*/ 9131 h 10918"/>
              <a:gd name="connsiteX2" fmla="*/ 10000 w 10000"/>
              <a:gd name="connsiteY2" fmla="*/ 9233 h 10918"/>
              <a:gd name="connsiteX0" fmla="*/ 9332 w 10000"/>
              <a:gd name="connsiteY0" fmla="*/ 596 h 12952"/>
              <a:gd name="connsiteX1" fmla="*/ 358 w 10000"/>
              <a:gd name="connsiteY1" fmla="*/ 9131 h 12952"/>
              <a:gd name="connsiteX2" fmla="*/ 10000 w 10000"/>
              <a:gd name="connsiteY2" fmla="*/ 9233 h 12952"/>
              <a:gd name="connsiteX0" fmla="*/ 765 w 22466"/>
              <a:gd name="connsiteY0" fmla="*/ 14381 h 14381"/>
              <a:gd name="connsiteX1" fmla="*/ 12824 w 22466"/>
              <a:gd name="connsiteY1" fmla="*/ 3020 h 14381"/>
              <a:gd name="connsiteX2" fmla="*/ 22466 w 22466"/>
              <a:gd name="connsiteY2" fmla="*/ 3122 h 14381"/>
              <a:gd name="connsiteX0" fmla="*/ 1512 w 23213"/>
              <a:gd name="connsiteY0" fmla="*/ 11361 h 11361"/>
              <a:gd name="connsiteX1" fmla="*/ 13571 w 23213"/>
              <a:gd name="connsiteY1" fmla="*/ 0 h 11361"/>
              <a:gd name="connsiteX2" fmla="*/ 23213 w 23213"/>
              <a:gd name="connsiteY2" fmla="*/ 102 h 11361"/>
              <a:gd name="connsiteX0" fmla="*/ 1512 w 23213"/>
              <a:gd name="connsiteY0" fmla="*/ 11361 h 11361"/>
              <a:gd name="connsiteX1" fmla="*/ 13571 w 23213"/>
              <a:gd name="connsiteY1" fmla="*/ 0 h 11361"/>
              <a:gd name="connsiteX2" fmla="*/ 23213 w 23213"/>
              <a:gd name="connsiteY2" fmla="*/ 102 h 11361"/>
              <a:gd name="connsiteX0" fmla="*/ 1067 w 22768"/>
              <a:gd name="connsiteY0" fmla="*/ 11381 h 11381"/>
              <a:gd name="connsiteX1" fmla="*/ 13126 w 22768"/>
              <a:gd name="connsiteY1" fmla="*/ 20 h 11381"/>
              <a:gd name="connsiteX2" fmla="*/ 22768 w 22768"/>
              <a:gd name="connsiteY2" fmla="*/ 122 h 11381"/>
              <a:gd name="connsiteX0" fmla="*/ 1662 w 23363"/>
              <a:gd name="connsiteY0" fmla="*/ 11259 h 11259"/>
              <a:gd name="connsiteX1" fmla="*/ 8920 w 23363"/>
              <a:gd name="connsiteY1" fmla="*/ 2239 h 11259"/>
              <a:gd name="connsiteX2" fmla="*/ 23363 w 23363"/>
              <a:gd name="connsiteY2" fmla="*/ 0 h 11259"/>
              <a:gd name="connsiteX0" fmla="*/ 73 w 21774"/>
              <a:gd name="connsiteY0" fmla="*/ 11259 h 11259"/>
              <a:gd name="connsiteX1" fmla="*/ 7331 w 21774"/>
              <a:gd name="connsiteY1" fmla="*/ 2239 h 11259"/>
              <a:gd name="connsiteX2" fmla="*/ 21774 w 21774"/>
              <a:gd name="connsiteY2" fmla="*/ 0 h 11259"/>
              <a:gd name="connsiteX0" fmla="*/ 0 w 21701"/>
              <a:gd name="connsiteY0" fmla="*/ 11259 h 11449"/>
              <a:gd name="connsiteX1" fmla="*/ 7258 w 21701"/>
              <a:gd name="connsiteY1" fmla="*/ 2239 h 11449"/>
              <a:gd name="connsiteX2" fmla="*/ 21701 w 21701"/>
              <a:gd name="connsiteY2" fmla="*/ 0 h 11449"/>
              <a:gd name="connsiteX0" fmla="*/ 0 w 24444"/>
              <a:gd name="connsiteY0" fmla="*/ 11259 h 11449"/>
              <a:gd name="connsiteX1" fmla="*/ 10001 w 24444"/>
              <a:gd name="connsiteY1" fmla="*/ 2239 h 11449"/>
              <a:gd name="connsiteX2" fmla="*/ 24444 w 24444"/>
              <a:gd name="connsiteY2" fmla="*/ 0 h 11449"/>
              <a:gd name="connsiteX0" fmla="*/ 0 w 24444"/>
              <a:gd name="connsiteY0" fmla="*/ 11377 h 11537"/>
              <a:gd name="connsiteX1" fmla="*/ 13430 w 24444"/>
              <a:gd name="connsiteY1" fmla="*/ 16 h 11537"/>
              <a:gd name="connsiteX2" fmla="*/ 24444 w 24444"/>
              <a:gd name="connsiteY2" fmla="*/ 118 h 11537"/>
              <a:gd name="connsiteX0" fmla="*/ 0 w 24444"/>
              <a:gd name="connsiteY0" fmla="*/ 11361 h 11534"/>
              <a:gd name="connsiteX1" fmla="*/ 13430 w 24444"/>
              <a:gd name="connsiteY1" fmla="*/ 0 h 11534"/>
              <a:gd name="connsiteX2" fmla="*/ 24444 w 24444"/>
              <a:gd name="connsiteY2" fmla="*/ 102 h 11534"/>
              <a:gd name="connsiteX0" fmla="*/ 0 w 24444"/>
              <a:gd name="connsiteY0" fmla="*/ 11361 h 11534"/>
              <a:gd name="connsiteX1" fmla="*/ 13430 w 24444"/>
              <a:gd name="connsiteY1" fmla="*/ 0 h 11534"/>
              <a:gd name="connsiteX2" fmla="*/ 24444 w 24444"/>
              <a:gd name="connsiteY2" fmla="*/ 102 h 11534"/>
              <a:gd name="connsiteX0" fmla="*/ 0 w 24444"/>
              <a:gd name="connsiteY0" fmla="*/ 12207 h 12380"/>
              <a:gd name="connsiteX1" fmla="*/ 13430 w 24444"/>
              <a:gd name="connsiteY1" fmla="*/ 846 h 12380"/>
              <a:gd name="connsiteX2" fmla="*/ 24444 w 24444"/>
              <a:gd name="connsiteY2" fmla="*/ 948 h 12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44" h="12380" extrusionOk="0">
                <a:moveTo>
                  <a:pt x="0" y="12207"/>
                </a:moveTo>
                <a:cubicBezTo>
                  <a:pt x="5416" y="13993"/>
                  <a:pt x="7552" y="1455"/>
                  <a:pt x="13430" y="846"/>
                </a:cubicBezTo>
                <a:cubicBezTo>
                  <a:pt x="18899" y="850"/>
                  <a:pt x="18784" y="-1126"/>
                  <a:pt x="24444" y="948"/>
                </a:cubicBez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triangle" w="lg" len="lg"/>
            <a:tailEnd type="triangle" w="lg" len="lg"/>
          </a:ln>
        </p:spPr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3580825-F468-485E-90D0-5169A183E0AB}"/>
              </a:ext>
            </a:extLst>
          </p:cNvPr>
          <p:cNvGrpSpPr/>
          <p:nvPr/>
        </p:nvGrpSpPr>
        <p:grpSpPr>
          <a:xfrm>
            <a:off x="6490414" y="4660933"/>
            <a:ext cx="278675" cy="452846"/>
            <a:chOff x="4201885" y="2995749"/>
            <a:chExt cx="278675" cy="45284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95EE16C-5BA5-4AF9-8B02-E70E98148EB2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Flowchart: Delay 43">
              <a:extLst>
                <a:ext uri="{FF2B5EF4-FFF2-40B4-BE49-F238E27FC236}">
                  <a16:creationId xmlns:a16="http://schemas.microsoft.com/office/drawing/2014/main" id="{4E3F5E87-3459-4F9A-826A-6E4BB64A6F89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Shape 387">
            <a:extLst>
              <a:ext uri="{FF2B5EF4-FFF2-40B4-BE49-F238E27FC236}">
                <a16:creationId xmlns:a16="http://schemas.microsoft.com/office/drawing/2014/main" id="{322C5ABA-EC15-4B73-AAE7-B80E4D7F81C0}"/>
              </a:ext>
            </a:extLst>
          </p:cNvPr>
          <p:cNvSpPr txBox="1"/>
          <p:nvPr/>
        </p:nvSpPr>
        <p:spPr>
          <a:xfrm>
            <a:off x="6200808" y="5098455"/>
            <a:ext cx="14601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Runner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Shape 406"/>
          <p:cNvGrpSpPr/>
          <p:nvPr/>
        </p:nvGrpSpPr>
        <p:grpSpPr>
          <a:xfrm>
            <a:off x="8153400" y="3356170"/>
            <a:ext cx="1815112" cy="1815112"/>
            <a:chOff x="807330" y="1675100"/>
            <a:chExt cx="2077500" cy="2077500"/>
          </a:xfrm>
        </p:grpSpPr>
        <p:sp>
          <p:nvSpPr>
            <p:cNvPr id="407" name="Shape 407"/>
            <p:cNvSpPr/>
            <p:nvPr/>
          </p:nvSpPr>
          <p:spPr>
            <a:xfrm>
              <a:off x="807330" y="1675100"/>
              <a:ext cx="2077500" cy="207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8" name="Shape 408"/>
            <p:cNvPicPr preferRelativeResize="0"/>
            <p:nvPr/>
          </p:nvPicPr>
          <p:blipFill rotWithShape="1">
            <a:blip r:embed="rId3">
              <a:alphaModFix/>
            </a:blip>
            <a:srcRect l="11510" t="13903" r="74646" b="62669"/>
            <a:stretch/>
          </p:blipFill>
          <p:spPr>
            <a:xfrm>
              <a:off x="1136446" y="2038335"/>
              <a:ext cx="1408013" cy="134977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1" name="Shape 4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2" name="Shape 412"/>
          <p:cNvGrpSpPr/>
          <p:nvPr/>
        </p:nvGrpSpPr>
        <p:grpSpPr>
          <a:xfrm>
            <a:off x="-671428" y="6747444"/>
            <a:ext cx="13534938" cy="110472"/>
            <a:chOff x="-170626" y="0"/>
            <a:chExt cx="13534938" cy="166800"/>
          </a:xfrm>
        </p:grpSpPr>
        <p:sp>
          <p:nvSpPr>
            <p:cNvPr id="413" name="Shape 413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Shape 414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Shape 415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6" name="Shape 4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417" name="Shape 417"/>
          <p:cNvPicPr preferRelativeResize="0"/>
          <p:nvPr/>
        </p:nvPicPr>
        <p:blipFill rotWithShape="1">
          <a:blip r:embed="rId5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Shape 41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AI Model Querying Flow</a:t>
            </a:r>
          </a:p>
        </p:txBody>
      </p:sp>
      <p:sp>
        <p:nvSpPr>
          <p:cNvPr id="419" name="Shape 419"/>
          <p:cNvSpPr/>
          <p:nvPr/>
        </p:nvSpPr>
        <p:spPr>
          <a:xfrm>
            <a:off x="4967537" y="2050487"/>
            <a:ext cx="4627315" cy="1233300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Shape 420"/>
          <p:cNvSpPr/>
          <p:nvPr/>
        </p:nvSpPr>
        <p:spPr>
          <a:xfrm>
            <a:off x="5408272" y="239072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Shape 421"/>
          <p:cNvSpPr txBox="1"/>
          <p:nvPr/>
        </p:nvSpPr>
        <p:spPr>
          <a:xfrm>
            <a:off x="5266402" y="2034068"/>
            <a:ext cx="1185900" cy="369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cxnSp>
        <p:nvCxnSpPr>
          <p:cNvPr id="422" name="Shape 422"/>
          <p:cNvCxnSpPr>
            <a:stCxn id="420" idx="3"/>
          </p:cNvCxnSpPr>
          <p:nvPr/>
        </p:nvCxnSpPr>
        <p:spPr>
          <a:xfrm>
            <a:off x="6088672" y="2785379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23" name="Shape 423"/>
          <p:cNvSpPr/>
          <p:nvPr/>
        </p:nvSpPr>
        <p:spPr>
          <a:xfrm>
            <a:off x="6606588" y="2390729"/>
            <a:ext cx="6804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Shape 424"/>
          <p:cNvSpPr/>
          <p:nvPr/>
        </p:nvSpPr>
        <p:spPr>
          <a:xfrm>
            <a:off x="8607038" y="2390720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Shape 425"/>
          <p:cNvCxnSpPr/>
          <p:nvPr/>
        </p:nvCxnSpPr>
        <p:spPr>
          <a:xfrm>
            <a:off x="8092292" y="2785403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426" name="Shape 426"/>
          <p:cNvSpPr/>
          <p:nvPr/>
        </p:nvSpPr>
        <p:spPr>
          <a:xfrm>
            <a:off x="5303562" y="3496508"/>
            <a:ext cx="889800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430" name="Shape 430"/>
          <p:cNvSpPr/>
          <p:nvPr/>
        </p:nvSpPr>
        <p:spPr>
          <a:xfrm>
            <a:off x="6555798" y="3755685"/>
            <a:ext cx="1590840" cy="1362630"/>
          </a:xfrm>
          <a:prstGeom prst="cloud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Shape 431"/>
          <p:cNvSpPr/>
          <p:nvPr/>
        </p:nvSpPr>
        <p:spPr>
          <a:xfrm>
            <a:off x="7001628" y="3901021"/>
            <a:ext cx="643800" cy="1075200"/>
          </a:xfrm>
          <a:prstGeom prst="cube">
            <a:avLst>
              <a:gd name="adj" fmla="val 54820"/>
            </a:avLst>
          </a:prstGeom>
          <a:solidFill>
            <a:srgbClr val="9FA2AA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Shape 432"/>
          <p:cNvSpPr txBox="1"/>
          <p:nvPr/>
        </p:nvSpPr>
        <p:spPr>
          <a:xfrm>
            <a:off x="6767614" y="5048389"/>
            <a:ext cx="14601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Runner</a:t>
            </a:r>
          </a:p>
        </p:txBody>
      </p:sp>
      <p:pic>
        <p:nvPicPr>
          <p:cNvPr id="434" name="Shape 434" descr="LOGO2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022212" y="4318324"/>
            <a:ext cx="353075" cy="4050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5" name="Shape 435"/>
          <p:cNvCxnSpPr/>
          <p:nvPr/>
        </p:nvCxnSpPr>
        <p:spPr>
          <a:xfrm rot="10800000" flipH="1">
            <a:off x="5333872" y="2864429"/>
            <a:ext cx="381000" cy="59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436" name="Shape 436"/>
          <p:cNvCxnSpPr/>
          <p:nvPr/>
        </p:nvCxnSpPr>
        <p:spPr>
          <a:xfrm rot="10800000">
            <a:off x="5715187" y="2849395"/>
            <a:ext cx="487500" cy="594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437" name="Shape 437" descr="Image result for API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23842" y="3710691"/>
            <a:ext cx="1877691" cy="1251794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Shape 438"/>
          <p:cNvSpPr txBox="1"/>
          <p:nvPr/>
        </p:nvSpPr>
        <p:spPr>
          <a:xfrm>
            <a:off x="2819190" y="5048834"/>
            <a:ext cx="1332600" cy="646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6026137" y="5145618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❶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7996910" y="450160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❷</a:t>
            </a:r>
          </a:p>
        </p:txBody>
      </p:sp>
      <p:sp>
        <p:nvSpPr>
          <p:cNvPr id="441" name="Shape 441"/>
          <p:cNvSpPr txBox="1"/>
          <p:nvPr/>
        </p:nvSpPr>
        <p:spPr>
          <a:xfrm>
            <a:off x="8236068" y="3289311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❸</a:t>
            </a:r>
          </a:p>
        </p:txBody>
      </p:sp>
      <p:sp>
        <p:nvSpPr>
          <p:cNvPr id="442" name="Shape 442"/>
          <p:cNvSpPr txBox="1"/>
          <p:nvPr/>
        </p:nvSpPr>
        <p:spPr>
          <a:xfrm>
            <a:off x="8573097" y="5047835"/>
            <a:ext cx="1092282" cy="27006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</p:txBody>
      </p:sp>
      <p:sp>
        <p:nvSpPr>
          <p:cNvPr id="444" name="Shape 444"/>
          <p:cNvSpPr/>
          <p:nvPr/>
        </p:nvSpPr>
        <p:spPr>
          <a:xfrm>
            <a:off x="6083787" y="3370338"/>
            <a:ext cx="2663975" cy="423875"/>
          </a:xfrm>
          <a:custGeom>
            <a:avLst/>
            <a:gdLst>
              <a:gd name="connsiteX0" fmla="*/ 106559 w 106559"/>
              <a:gd name="connsiteY0" fmla="*/ 23283 h 23283"/>
              <a:gd name="connsiteX1" fmla="*/ 73031 w 106559"/>
              <a:gd name="connsiteY1" fmla="*/ 118 h 23283"/>
              <a:gd name="connsiteX2" fmla="*/ 0 w 106559"/>
              <a:gd name="connsiteY2" fmla="*/ 20357 h 23283"/>
              <a:gd name="connsiteX0" fmla="*/ 106559 w 106559"/>
              <a:gd name="connsiteY0" fmla="*/ 17114 h 17114"/>
              <a:gd name="connsiteX1" fmla="*/ 66082 w 106559"/>
              <a:gd name="connsiteY1" fmla="*/ 167 h 17114"/>
              <a:gd name="connsiteX2" fmla="*/ 0 w 106559"/>
              <a:gd name="connsiteY2" fmla="*/ 14188 h 17114"/>
              <a:gd name="connsiteX0" fmla="*/ 106559 w 106559"/>
              <a:gd name="connsiteY0" fmla="*/ 17114 h 17114"/>
              <a:gd name="connsiteX1" fmla="*/ 66082 w 106559"/>
              <a:gd name="connsiteY1" fmla="*/ 167 h 17114"/>
              <a:gd name="connsiteX2" fmla="*/ 0 w 106559"/>
              <a:gd name="connsiteY2" fmla="*/ 14188 h 17114"/>
              <a:gd name="connsiteX0" fmla="*/ 106559 w 106559"/>
              <a:gd name="connsiteY0" fmla="*/ 16955 h 16955"/>
              <a:gd name="connsiteX1" fmla="*/ 66082 w 106559"/>
              <a:gd name="connsiteY1" fmla="*/ 8 h 16955"/>
              <a:gd name="connsiteX2" fmla="*/ 0 w 106559"/>
              <a:gd name="connsiteY2" fmla="*/ 14029 h 16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559" h="16955" extrusionOk="0">
                <a:moveTo>
                  <a:pt x="106559" y="16955"/>
                </a:moveTo>
                <a:cubicBezTo>
                  <a:pt x="100971" y="13094"/>
                  <a:pt x="82744" y="-359"/>
                  <a:pt x="66082" y="8"/>
                </a:cubicBezTo>
                <a:cubicBezTo>
                  <a:pt x="49053" y="740"/>
                  <a:pt x="11074" y="11997"/>
                  <a:pt x="0" y="140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502D581-087A-410D-AE1B-DDF563A01E38}"/>
              </a:ext>
            </a:extLst>
          </p:cNvPr>
          <p:cNvCxnSpPr>
            <a:cxnSpLocks/>
            <a:stCxn id="431" idx="4"/>
          </p:cNvCxnSpPr>
          <p:nvPr/>
        </p:nvCxnSpPr>
        <p:spPr>
          <a:xfrm flipV="1">
            <a:off x="7292497" y="4556773"/>
            <a:ext cx="1216577" cy="5831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cxnSp>
      <p:sp>
        <p:nvSpPr>
          <p:cNvPr id="44" name="Shape 357">
            <a:extLst>
              <a:ext uri="{FF2B5EF4-FFF2-40B4-BE49-F238E27FC236}">
                <a16:creationId xmlns:a16="http://schemas.microsoft.com/office/drawing/2014/main" id="{6C63E7D9-B9EA-4E2F-9407-989C5B60234D}"/>
              </a:ext>
            </a:extLst>
          </p:cNvPr>
          <p:cNvSpPr txBox="1"/>
          <p:nvPr/>
        </p:nvSpPr>
        <p:spPr>
          <a:xfrm>
            <a:off x="7970449" y="3461894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</a:rPr>
              <a:t>❺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F308BF-CAE3-4799-AF49-CECEE8026899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4174421" y="3983507"/>
            <a:ext cx="1620740" cy="2851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45" name="Shape 443">
            <a:extLst>
              <a:ext uri="{FF2B5EF4-FFF2-40B4-BE49-F238E27FC236}">
                <a16:creationId xmlns:a16="http://schemas.microsoft.com/office/drawing/2014/main" id="{158D9823-ACAA-426D-8F68-35C0C4D10DE2}"/>
              </a:ext>
            </a:extLst>
          </p:cNvPr>
          <p:cNvSpPr/>
          <p:nvPr/>
        </p:nvSpPr>
        <p:spPr>
          <a:xfrm>
            <a:off x="7370200" y="4132912"/>
            <a:ext cx="1267600" cy="289803"/>
          </a:xfrm>
          <a:custGeom>
            <a:avLst/>
            <a:gdLst>
              <a:gd name="connsiteX0" fmla="*/ 51888 w 51888"/>
              <a:gd name="connsiteY0" fmla="*/ 15545 h 17409"/>
              <a:gd name="connsiteX1" fmla="*/ 5559 w 51888"/>
              <a:gd name="connsiteY1" fmla="*/ 305 h 17409"/>
              <a:gd name="connsiteX2" fmla="*/ 6563 w 51888"/>
              <a:gd name="connsiteY2" fmla="*/ 17409 h 17409"/>
              <a:gd name="connsiteX0" fmla="*/ 45325 w 45325"/>
              <a:gd name="connsiteY0" fmla="*/ 9614 h 11478"/>
              <a:gd name="connsiteX1" fmla="*/ 16567 w 45325"/>
              <a:gd name="connsiteY1" fmla="*/ 470 h 11478"/>
              <a:gd name="connsiteX2" fmla="*/ 0 w 45325"/>
              <a:gd name="connsiteY2" fmla="*/ 11478 h 11478"/>
              <a:gd name="connsiteX0" fmla="*/ 50704 w 50704"/>
              <a:gd name="connsiteY0" fmla="*/ 9614 h 16857"/>
              <a:gd name="connsiteX1" fmla="*/ 21946 w 50704"/>
              <a:gd name="connsiteY1" fmla="*/ 470 h 16857"/>
              <a:gd name="connsiteX2" fmla="*/ 0 w 50704"/>
              <a:gd name="connsiteY2" fmla="*/ 16857 h 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04" h="16857" extrusionOk="0">
                <a:moveTo>
                  <a:pt x="50704" y="9614"/>
                </a:moveTo>
                <a:cubicBezTo>
                  <a:pt x="42982" y="7074"/>
                  <a:pt x="38405" y="-2171"/>
                  <a:pt x="21946" y="470"/>
                </a:cubicBezTo>
                <a:cubicBezTo>
                  <a:pt x="5486" y="3111"/>
                  <a:pt x="8737" y="11675"/>
                  <a:pt x="0" y="1685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sp>
      <p:sp>
        <p:nvSpPr>
          <p:cNvPr id="53" name="Shape 443">
            <a:extLst>
              <a:ext uri="{FF2B5EF4-FFF2-40B4-BE49-F238E27FC236}">
                <a16:creationId xmlns:a16="http://schemas.microsoft.com/office/drawing/2014/main" id="{8F422A5B-EF2D-4F70-841F-DEEAE964B2BB}"/>
              </a:ext>
            </a:extLst>
          </p:cNvPr>
          <p:cNvSpPr/>
          <p:nvPr/>
        </p:nvSpPr>
        <p:spPr>
          <a:xfrm>
            <a:off x="5795161" y="3606443"/>
            <a:ext cx="2817071" cy="436645"/>
          </a:xfrm>
          <a:custGeom>
            <a:avLst/>
            <a:gdLst>
              <a:gd name="connsiteX0" fmla="*/ 209580 w 209580"/>
              <a:gd name="connsiteY0" fmla="*/ 31005 h 31005"/>
              <a:gd name="connsiteX1" fmla="*/ 163251 w 209580"/>
              <a:gd name="connsiteY1" fmla="*/ 15765 h 31005"/>
              <a:gd name="connsiteX2" fmla="*/ 0 w 209580"/>
              <a:gd name="connsiteY2" fmla="*/ 768 h 31005"/>
              <a:gd name="connsiteX0" fmla="*/ 209580 w 209580"/>
              <a:gd name="connsiteY0" fmla="*/ 30237 h 30237"/>
              <a:gd name="connsiteX1" fmla="*/ 163251 w 209580"/>
              <a:gd name="connsiteY1" fmla="*/ 14997 h 30237"/>
              <a:gd name="connsiteX2" fmla="*/ 0 w 209580"/>
              <a:gd name="connsiteY2" fmla="*/ 0 h 30237"/>
              <a:gd name="connsiteX0" fmla="*/ 209580 w 209580"/>
              <a:gd name="connsiteY0" fmla="*/ 30237 h 30237"/>
              <a:gd name="connsiteX1" fmla="*/ 132527 w 209580"/>
              <a:gd name="connsiteY1" fmla="*/ 24141 h 30237"/>
              <a:gd name="connsiteX2" fmla="*/ 0 w 209580"/>
              <a:gd name="connsiteY2" fmla="*/ 0 h 30237"/>
              <a:gd name="connsiteX0" fmla="*/ 209580 w 209580"/>
              <a:gd name="connsiteY0" fmla="*/ 30237 h 30237"/>
              <a:gd name="connsiteX1" fmla="*/ 108095 w 209580"/>
              <a:gd name="connsiteY1" fmla="*/ 250 h 30237"/>
              <a:gd name="connsiteX2" fmla="*/ 0 w 209580"/>
              <a:gd name="connsiteY2" fmla="*/ 0 h 30237"/>
              <a:gd name="connsiteX0" fmla="*/ 209580 w 209580"/>
              <a:gd name="connsiteY0" fmla="*/ 65199 h 65199"/>
              <a:gd name="connsiteX1" fmla="*/ 108835 w 209580"/>
              <a:gd name="connsiteY1" fmla="*/ 78 h 65199"/>
              <a:gd name="connsiteX2" fmla="*/ 0 w 209580"/>
              <a:gd name="connsiteY2" fmla="*/ 34962 h 65199"/>
              <a:gd name="connsiteX0" fmla="*/ 209580 w 209580"/>
              <a:gd name="connsiteY0" fmla="*/ 67108 h 67108"/>
              <a:gd name="connsiteX1" fmla="*/ 108835 w 209580"/>
              <a:gd name="connsiteY1" fmla="*/ 1987 h 67108"/>
              <a:gd name="connsiteX2" fmla="*/ 0 w 209580"/>
              <a:gd name="connsiteY2" fmla="*/ 36871 h 67108"/>
              <a:gd name="connsiteX0" fmla="*/ 209580 w 209580"/>
              <a:gd name="connsiteY0" fmla="*/ 67108 h 67108"/>
              <a:gd name="connsiteX1" fmla="*/ 108835 w 209580"/>
              <a:gd name="connsiteY1" fmla="*/ 1987 h 67108"/>
              <a:gd name="connsiteX2" fmla="*/ 0 w 209580"/>
              <a:gd name="connsiteY2" fmla="*/ 36871 h 67108"/>
              <a:gd name="connsiteX0" fmla="*/ 228089 w 228089"/>
              <a:gd name="connsiteY0" fmla="*/ 67108 h 67108"/>
              <a:gd name="connsiteX1" fmla="*/ 127344 w 228089"/>
              <a:gd name="connsiteY1" fmla="*/ 1987 h 67108"/>
              <a:gd name="connsiteX2" fmla="*/ 0 w 228089"/>
              <a:gd name="connsiteY2" fmla="*/ 57951 h 67108"/>
              <a:gd name="connsiteX0" fmla="*/ 228089 w 228089"/>
              <a:gd name="connsiteY0" fmla="*/ 67108 h 67108"/>
              <a:gd name="connsiteX1" fmla="*/ 127344 w 228089"/>
              <a:gd name="connsiteY1" fmla="*/ 1987 h 67108"/>
              <a:gd name="connsiteX2" fmla="*/ 0 w 228089"/>
              <a:gd name="connsiteY2" fmla="*/ 57951 h 67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089" h="67108" extrusionOk="0">
                <a:moveTo>
                  <a:pt x="228089" y="67108"/>
                </a:moveTo>
                <a:cubicBezTo>
                  <a:pt x="220367" y="64568"/>
                  <a:pt x="188965" y="-13302"/>
                  <a:pt x="127344" y="1987"/>
                </a:cubicBezTo>
                <a:cubicBezTo>
                  <a:pt x="107923" y="10249"/>
                  <a:pt x="54973" y="55347"/>
                  <a:pt x="0" y="5795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F91329C-606C-4358-8984-39B7170DAB9D}"/>
              </a:ext>
            </a:extLst>
          </p:cNvPr>
          <p:cNvCxnSpPr>
            <a:cxnSpLocks/>
            <a:endCxn id="53" idx="2"/>
          </p:cNvCxnSpPr>
          <p:nvPr/>
        </p:nvCxnSpPr>
        <p:spPr>
          <a:xfrm flipH="1" flipV="1">
            <a:off x="5795161" y="3983507"/>
            <a:ext cx="1067436" cy="11874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52" name="Shape 397">
            <a:extLst>
              <a:ext uri="{FF2B5EF4-FFF2-40B4-BE49-F238E27FC236}">
                <a16:creationId xmlns:a16="http://schemas.microsoft.com/office/drawing/2014/main" id="{EA17FEE9-24F9-4DA0-854D-D84C3E520322}"/>
              </a:ext>
            </a:extLst>
          </p:cNvPr>
          <p:cNvSpPr txBox="1"/>
          <p:nvPr/>
        </p:nvSpPr>
        <p:spPr>
          <a:xfrm>
            <a:off x="8027880" y="3881606"/>
            <a:ext cx="353100" cy="31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/>
            <a:r>
              <a:rPr lang="en-US" altLang="zh-CN" dirty="0"/>
              <a:t>❹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49" name="Flowchart: Magnetic Disk 48">
            <a:extLst>
              <a:ext uri="{FF2B5EF4-FFF2-40B4-BE49-F238E27FC236}">
                <a16:creationId xmlns:a16="http://schemas.microsoft.com/office/drawing/2014/main" id="{868D5678-2601-4D08-AE48-2D11D27E77CA}"/>
              </a:ext>
            </a:extLst>
          </p:cNvPr>
          <p:cNvSpPr/>
          <p:nvPr/>
        </p:nvSpPr>
        <p:spPr>
          <a:xfrm>
            <a:off x="4813328" y="4372692"/>
            <a:ext cx="1207008" cy="709032"/>
          </a:xfrm>
          <a:prstGeom prst="flowChartMagneticDisk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ModelRepo</a:t>
            </a:r>
            <a:endParaRPr lang="zh-CN" altLang="en-US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1A4409B-7148-4C18-AC2C-DE00FB72FD2E}"/>
              </a:ext>
            </a:extLst>
          </p:cNvPr>
          <p:cNvSpPr/>
          <p:nvPr/>
        </p:nvSpPr>
        <p:spPr>
          <a:xfrm>
            <a:off x="5614416" y="4800600"/>
            <a:ext cx="3099816" cy="886001"/>
          </a:xfrm>
          <a:custGeom>
            <a:avLst/>
            <a:gdLst>
              <a:gd name="connsiteX0" fmla="*/ 3099816 w 3099816"/>
              <a:gd name="connsiteY0" fmla="*/ 0 h 1110739"/>
              <a:gd name="connsiteX1" fmla="*/ 1691640 w 3099816"/>
              <a:gd name="connsiteY1" fmla="*/ 1106424 h 1110739"/>
              <a:gd name="connsiteX2" fmla="*/ 0 w 3099816"/>
              <a:gd name="connsiteY2" fmla="*/ 310896 h 1110739"/>
              <a:gd name="connsiteX0" fmla="*/ 3099816 w 3099816"/>
              <a:gd name="connsiteY0" fmla="*/ 0 h 886001"/>
              <a:gd name="connsiteX1" fmla="*/ 1691640 w 3099816"/>
              <a:gd name="connsiteY1" fmla="*/ 877824 h 886001"/>
              <a:gd name="connsiteX2" fmla="*/ 0 w 3099816"/>
              <a:gd name="connsiteY2" fmla="*/ 310896 h 886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9816" h="886001">
                <a:moveTo>
                  <a:pt x="3099816" y="0"/>
                </a:moveTo>
                <a:cubicBezTo>
                  <a:pt x="2654046" y="527304"/>
                  <a:pt x="2208276" y="826008"/>
                  <a:pt x="1691640" y="877824"/>
                </a:cubicBezTo>
                <a:cubicBezTo>
                  <a:pt x="1175004" y="929640"/>
                  <a:pt x="587502" y="734568"/>
                  <a:pt x="0" y="310896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lg" len="lg"/>
            <a:tailEnd type="triangle" w="lg" len="lg"/>
          </a:ln>
        </p:spPr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Shape 3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Shape 319"/>
          <p:cNvGrpSpPr/>
          <p:nvPr/>
        </p:nvGrpSpPr>
        <p:grpSpPr>
          <a:xfrm>
            <a:off x="-126124" y="6747444"/>
            <a:ext cx="12454758" cy="100896"/>
            <a:chOff x="-170626" y="0"/>
            <a:chExt cx="13534938" cy="166800"/>
          </a:xfrm>
        </p:grpSpPr>
        <p:sp>
          <p:nvSpPr>
            <p:cNvPr id="320" name="Shape 320"/>
            <p:cNvSpPr/>
            <p:nvPr/>
          </p:nvSpPr>
          <p:spPr>
            <a:xfrm>
              <a:off x="-170626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Shape 321"/>
            <p:cNvSpPr/>
            <p:nvPr/>
          </p:nvSpPr>
          <p:spPr>
            <a:xfrm>
              <a:off x="4340993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Shape 322"/>
            <p:cNvSpPr/>
            <p:nvPr/>
          </p:nvSpPr>
          <p:spPr>
            <a:xfrm>
              <a:off x="8852612" y="0"/>
              <a:ext cx="4511700" cy="166800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Shape 3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324" name="Shape 324"/>
          <p:cNvPicPr preferRelativeResize="0"/>
          <p:nvPr/>
        </p:nvPicPr>
        <p:blipFill rotWithShape="1">
          <a:blip r:embed="rId4">
            <a:alphaModFix/>
          </a:blip>
          <a:srcRect t="54558" b="12971"/>
          <a:stretch/>
        </p:blipFill>
        <p:spPr>
          <a:xfrm>
            <a:off x="194153" y="49517"/>
            <a:ext cx="1284659" cy="87429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Shape 325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600" cy="1325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SGX APP </a:t>
            </a:r>
            <a:r>
              <a:rPr lang="en-US" altLang="zh-CN" sz="3600" dirty="0">
                <a:latin typeface="Century Gothic"/>
                <a:ea typeface="Century Gothic"/>
                <a:cs typeface="Century Gothic"/>
                <a:sym typeface="Century Gothic"/>
              </a:rPr>
              <a:t>and</a:t>
            </a:r>
            <a:r>
              <a:rPr lang="zh-CN" alt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3600" dirty="0">
                <a:latin typeface="Century Gothic"/>
                <a:ea typeface="Century Gothic"/>
                <a:cs typeface="Century Gothic"/>
                <a:sym typeface="Century Gothic"/>
              </a:rPr>
              <a:t>Enclave</a:t>
            </a:r>
            <a:r>
              <a:rPr lang="zh-CN" altLang="en-US" sz="36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altLang="zh-CN" sz="3600" dirty="0">
                <a:latin typeface="Century Gothic"/>
                <a:ea typeface="Century Gothic"/>
                <a:cs typeface="Century Gothic"/>
                <a:sym typeface="Century Gothic"/>
              </a:rPr>
              <a:t>Design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96DAC89D-0788-4339-89D1-A7B2DAFB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677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 Enclave feature requirements</a:t>
            </a:r>
          </a:p>
          <a:p>
            <a:pPr lvl="1"/>
            <a:r>
              <a:rPr lang="en-US" altLang="zh-CN" dirty="0"/>
              <a:t> Remote attestation</a:t>
            </a:r>
          </a:p>
          <a:p>
            <a:pPr lvl="2"/>
            <a:r>
              <a:rPr lang="en-US" altLang="zh-CN" dirty="0"/>
              <a:t> by model trainer, users</a:t>
            </a:r>
          </a:p>
          <a:p>
            <a:pPr lvl="1"/>
            <a:r>
              <a:rPr lang="en-US" altLang="zh-CN" dirty="0"/>
              <a:t> HE key management</a:t>
            </a:r>
          </a:p>
          <a:p>
            <a:pPr lvl="2"/>
            <a:r>
              <a:rPr lang="en-US" altLang="zh-CN" dirty="0"/>
              <a:t> key generation</a:t>
            </a:r>
          </a:p>
          <a:p>
            <a:pPr lvl="2"/>
            <a:r>
              <a:rPr lang="en-US" altLang="zh-CN" dirty="0"/>
              <a:t> sending public key</a:t>
            </a:r>
          </a:p>
          <a:p>
            <a:pPr lvl="2"/>
            <a:r>
              <a:rPr lang="en-US" altLang="zh-CN" dirty="0"/>
              <a:t> private key sealing and cloning</a:t>
            </a:r>
          </a:p>
          <a:p>
            <a:pPr lvl="1"/>
            <a:r>
              <a:rPr lang="en-US" altLang="zh-CN" dirty="0"/>
              <a:t> HE decryption and encryption</a:t>
            </a:r>
          </a:p>
          <a:p>
            <a:pPr lvl="1"/>
            <a:r>
              <a:rPr lang="en-US" altLang="zh-CN" dirty="0"/>
              <a:t> AI Model training/running</a:t>
            </a:r>
          </a:p>
          <a:p>
            <a:r>
              <a:rPr lang="en-US" altLang="zh-CN" dirty="0"/>
              <a:t> Enclave modules</a:t>
            </a:r>
          </a:p>
          <a:p>
            <a:pPr lvl="1"/>
            <a:r>
              <a:rPr lang="en-US" altLang="zh-CN" dirty="0"/>
              <a:t> Remote attestation</a:t>
            </a:r>
          </a:p>
          <a:p>
            <a:pPr lvl="1"/>
            <a:r>
              <a:rPr lang="en-US" altLang="zh-CN" dirty="0"/>
              <a:t> Key management</a:t>
            </a:r>
          </a:p>
          <a:p>
            <a:pPr lvl="1"/>
            <a:r>
              <a:rPr lang="en-US" altLang="zh-CN" dirty="0"/>
              <a:t> HE crypto</a:t>
            </a:r>
          </a:p>
          <a:p>
            <a:pPr lvl="1"/>
            <a:r>
              <a:rPr lang="en-US" altLang="zh-CN" dirty="0"/>
              <a:t> AI model</a:t>
            </a:r>
            <a:endParaRPr lang="zh-CN" alt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9391FB4-1C22-46E2-BDD7-199C2E933ED0}"/>
              </a:ext>
            </a:extLst>
          </p:cNvPr>
          <p:cNvSpPr txBox="1">
            <a:spLocks/>
          </p:cNvSpPr>
          <p:nvPr/>
        </p:nvSpPr>
        <p:spPr>
          <a:xfrm>
            <a:off x="6095877" y="1825625"/>
            <a:ext cx="5663184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228600" marR="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85800" marR="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CN" dirty="0"/>
              <a:t> APP feature requirements</a:t>
            </a:r>
          </a:p>
          <a:p>
            <a:pPr lvl="1"/>
            <a:r>
              <a:rPr lang="en-US" altLang="zh-CN" dirty="0"/>
              <a:t> Enclave management (ID, etc.)</a:t>
            </a:r>
          </a:p>
          <a:p>
            <a:pPr lvl="1"/>
            <a:r>
              <a:rPr lang="en-US" altLang="zh-CN" dirty="0"/>
              <a:t> Enclave communication support</a:t>
            </a:r>
          </a:p>
          <a:p>
            <a:pPr lvl="1"/>
            <a:r>
              <a:rPr lang="en-US" altLang="zh-CN" dirty="0"/>
              <a:t> Query transaction management</a:t>
            </a:r>
          </a:p>
          <a:p>
            <a:r>
              <a:rPr lang="en-US" altLang="zh-CN" dirty="0"/>
              <a:t> APP modules</a:t>
            </a:r>
          </a:p>
          <a:p>
            <a:pPr lvl="1"/>
            <a:r>
              <a:rPr lang="en-US" altLang="zh-CN" dirty="0"/>
              <a:t> Enclave management</a:t>
            </a:r>
          </a:p>
          <a:p>
            <a:pPr lvl="1"/>
            <a:r>
              <a:rPr lang="en-US" altLang="zh-CN" dirty="0"/>
              <a:t> Communication module</a:t>
            </a:r>
          </a:p>
          <a:p>
            <a:pPr lvl="1"/>
            <a:r>
              <a:rPr lang="en-US" altLang="zh-CN" dirty="0"/>
              <a:t> Query management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777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-228600" algn="ctr" rtl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Century Gothic"/>
              <a:buNone/>
            </a:pPr>
            <a:r>
              <a:rPr lang="en-US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GeneTank </a:t>
            </a:r>
            <a:r>
              <a:rPr lang="en-US" altLang="zh-CN" sz="36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GWAS AI Model Sharing Platform</a:t>
            </a:r>
            <a:endParaRPr lang="en-US" sz="36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6407496" y="1869139"/>
            <a:ext cx="3068294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7581805" y="2015286"/>
            <a:ext cx="680485" cy="983444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GenetankAI</a:t>
            </a: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smart contract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7581805" y="3226799"/>
            <a:ext cx="1662779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On-chain DB</a:t>
            </a:r>
          </a:p>
        </p:txBody>
      </p:sp>
      <p:sp>
        <p:nvSpPr>
          <p:cNvPr id="254" name="Shape 254"/>
          <p:cNvSpPr/>
          <p:nvPr/>
        </p:nvSpPr>
        <p:spPr>
          <a:xfrm>
            <a:off x="8667960" y="2025585"/>
            <a:ext cx="765600" cy="946313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Shape 260"/>
          <p:cNvSpPr/>
          <p:nvPr/>
        </p:nvSpPr>
        <p:spPr>
          <a:xfrm>
            <a:off x="6564713" y="2015285"/>
            <a:ext cx="680485" cy="983444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Shape 261"/>
          <p:cNvCxnSpPr>
            <a:cxnSpLocks/>
            <a:stCxn id="260" idx="3"/>
            <a:endCxn id="250" idx="1"/>
          </p:cNvCxnSpPr>
          <p:nvPr/>
        </p:nvCxnSpPr>
        <p:spPr>
          <a:xfrm>
            <a:off x="7245198" y="2507007"/>
            <a:ext cx="33660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F9A060B0-BD67-4F09-B645-2E6CE0251113}"/>
              </a:ext>
            </a:extLst>
          </p:cNvPr>
          <p:cNvSpPr/>
          <p:nvPr/>
        </p:nvSpPr>
        <p:spPr>
          <a:xfrm>
            <a:off x="6191253" y="4176276"/>
            <a:ext cx="1700019" cy="939414"/>
          </a:xfrm>
          <a:prstGeom prst="flowChartMagneticDisk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Public Repositories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Shape 269">
            <a:extLst>
              <a:ext uri="{FF2B5EF4-FFF2-40B4-BE49-F238E27FC236}">
                <a16:creationId xmlns:a16="http://schemas.microsoft.com/office/drawing/2014/main" id="{090F49AD-AB99-41AF-A802-2446D9904975}"/>
              </a:ext>
            </a:extLst>
          </p:cNvPr>
          <p:cNvSpPr txBox="1"/>
          <p:nvPr/>
        </p:nvSpPr>
        <p:spPr>
          <a:xfrm>
            <a:off x="3737096" y="5141839"/>
            <a:ext cx="2632209" cy="3029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Execution Environments (TEEs)</a:t>
            </a:r>
          </a:p>
        </p:txBody>
      </p:sp>
      <p:cxnSp>
        <p:nvCxnSpPr>
          <p:cNvPr id="92" name="Shape 261">
            <a:extLst>
              <a:ext uri="{FF2B5EF4-FFF2-40B4-BE49-F238E27FC236}">
                <a16:creationId xmlns:a16="http://schemas.microsoft.com/office/drawing/2014/main" id="{1905F5D9-3CD0-4033-81D8-62860313DAC3}"/>
              </a:ext>
            </a:extLst>
          </p:cNvPr>
          <p:cNvCxnSpPr>
            <a:cxnSpLocks/>
          </p:cNvCxnSpPr>
          <p:nvPr/>
        </p:nvCxnSpPr>
        <p:spPr>
          <a:xfrm>
            <a:off x="8257525" y="2480176"/>
            <a:ext cx="336607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cxnSp>
        <p:nvCxnSpPr>
          <p:cNvPr id="101" name="Shape 274">
            <a:extLst>
              <a:ext uri="{FF2B5EF4-FFF2-40B4-BE49-F238E27FC236}">
                <a16:creationId xmlns:a16="http://schemas.microsoft.com/office/drawing/2014/main" id="{E0EE8DDB-798F-45D4-8200-5FD7C4580D58}"/>
              </a:ext>
            </a:extLst>
          </p:cNvPr>
          <p:cNvCxnSpPr>
            <a:cxnSpLocks/>
          </p:cNvCxnSpPr>
          <p:nvPr/>
        </p:nvCxnSpPr>
        <p:spPr>
          <a:xfrm flipH="1" flipV="1">
            <a:off x="5895075" y="2091536"/>
            <a:ext cx="669638" cy="2058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42733-6821-4E98-9DD8-D0E567A8FAEF}"/>
              </a:ext>
            </a:extLst>
          </p:cNvPr>
          <p:cNvCxnSpPr>
            <a:cxnSpLocks/>
          </p:cNvCxnSpPr>
          <p:nvPr/>
        </p:nvCxnSpPr>
        <p:spPr>
          <a:xfrm>
            <a:off x="4353134" y="3558346"/>
            <a:ext cx="519320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Shape 251">
            <a:extLst>
              <a:ext uri="{FF2B5EF4-FFF2-40B4-BE49-F238E27FC236}">
                <a16:creationId xmlns:a16="http://schemas.microsoft.com/office/drawing/2014/main" id="{BE45C867-20CF-4580-928A-0619B347BF83}"/>
              </a:ext>
            </a:extLst>
          </p:cNvPr>
          <p:cNvSpPr txBox="1"/>
          <p:nvPr/>
        </p:nvSpPr>
        <p:spPr>
          <a:xfrm>
            <a:off x="6960163" y="1470756"/>
            <a:ext cx="251562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Blockchain</a:t>
            </a:r>
          </a:p>
        </p:txBody>
      </p:sp>
      <p:sp>
        <p:nvSpPr>
          <p:cNvPr id="71" name="Shape 251">
            <a:extLst>
              <a:ext uri="{FF2B5EF4-FFF2-40B4-BE49-F238E27FC236}">
                <a16:creationId xmlns:a16="http://schemas.microsoft.com/office/drawing/2014/main" id="{EEBE2C59-AB89-4D61-9916-65DB03DDAEC8}"/>
              </a:ext>
            </a:extLst>
          </p:cNvPr>
          <p:cNvSpPr txBox="1"/>
          <p:nvPr/>
        </p:nvSpPr>
        <p:spPr>
          <a:xfrm>
            <a:off x="7575505" y="3576961"/>
            <a:ext cx="1559351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Off-chain DB</a:t>
            </a:r>
          </a:p>
        </p:txBody>
      </p:sp>
      <p:sp>
        <p:nvSpPr>
          <p:cNvPr id="72" name="Shape 306">
            <a:extLst>
              <a:ext uri="{FF2B5EF4-FFF2-40B4-BE49-F238E27FC236}">
                <a16:creationId xmlns:a16="http://schemas.microsoft.com/office/drawing/2014/main" id="{6B50F3A6-9ED0-4BDE-A0BE-92E286CCF096}"/>
              </a:ext>
            </a:extLst>
          </p:cNvPr>
          <p:cNvSpPr/>
          <p:nvPr/>
        </p:nvSpPr>
        <p:spPr>
          <a:xfrm>
            <a:off x="4877771" y="2507007"/>
            <a:ext cx="1127109" cy="581281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Contract</a:t>
            </a:r>
          </a:p>
        </p:txBody>
      </p:sp>
      <p:sp>
        <p:nvSpPr>
          <p:cNvPr id="74" name="Shape 256">
            <a:extLst>
              <a:ext uri="{FF2B5EF4-FFF2-40B4-BE49-F238E27FC236}">
                <a16:creationId xmlns:a16="http://schemas.microsoft.com/office/drawing/2014/main" id="{B7701D74-1467-4C03-9841-00D1515731AE}"/>
              </a:ext>
            </a:extLst>
          </p:cNvPr>
          <p:cNvSpPr/>
          <p:nvPr/>
        </p:nvSpPr>
        <p:spPr>
          <a:xfrm>
            <a:off x="4902361" y="1847414"/>
            <a:ext cx="1143017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sharing</a:t>
            </a:r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sp>
        <p:nvSpPr>
          <p:cNvPr id="79" name="Shape 277">
            <a:extLst>
              <a:ext uri="{FF2B5EF4-FFF2-40B4-BE49-F238E27FC236}">
                <a16:creationId xmlns:a16="http://schemas.microsoft.com/office/drawing/2014/main" id="{505AB3E9-5DF4-4735-B3B9-6D01D5FD168B}"/>
              </a:ext>
            </a:extLst>
          </p:cNvPr>
          <p:cNvSpPr txBox="1"/>
          <p:nvPr/>
        </p:nvSpPr>
        <p:spPr>
          <a:xfrm>
            <a:off x="510235" y="2559776"/>
            <a:ext cx="146018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Provider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Shape 277">
            <a:extLst>
              <a:ext uri="{FF2B5EF4-FFF2-40B4-BE49-F238E27FC236}">
                <a16:creationId xmlns:a16="http://schemas.microsoft.com/office/drawing/2014/main" id="{73E4E4C2-9091-4816-A000-2E07D464538D}"/>
              </a:ext>
            </a:extLst>
          </p:cNvPr>
          <p:cNvSpPr txBox="1"/>
          <p:nvPr/>
        </p:nvSpPr>
        <p:spPr>
          <a:xfrm>
            <a:off x="582957" y="4501774"/>
            <a:ext cx="1460187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Data/Service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7B56796-37A0-4C2D-A86B-5C4423BEE400}"/>
              </a:ext>
            </a:extLst>
          </p:cNvPr>
          <p:cNvGrpSpPr/>
          <p:nvPr/>
        </p:nvGrpSpPr>
        <p:grpSpPr>
          <a:xfrm>
            <a:off x="902927" y="1964641"/>
            <a:ext cx="645964" cy="558917"/>
            <a:chOff x="9480461" y="4405677"/>
            <a:chExt cx="645964" cy="558917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B925531-E6B4-498C-AAEA-9B93969053F0}"/>
                </a:ext>
              </a:extLst>
            </p:cNvPr>
            <p:cNvGrpSpPr/>
            <p:nvPr/>
          </p:nvGrpSpPr>
          <p:grpSpPr>
            <a:xfrm>
              <a:off x="9480461" y="4405677"/>
              <a:ext cx="278675" cy="452846"/>
              <a:chOff x="4201885" y="2995749"/>
              <a:chExt cx="278675" cy="452846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DD421105-8A6B-4B68-B81E-147CDBCED32D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Flowchart: Delay 107">
                <a:extLst>
                  <a:ext uri="{FF2B5EF4-FFF2-40B4-BE49-F238E27FC236}">
                    <a16:creationId xmlns:a16="http://schemas.microsoft.com/office/drawing/2014/main" id="{77237848-ECF8-4057-B1B5-9B3D1625646A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31C4C1A-CBC6-43BF-8254-877237BD81D1}"/>
                </a:ext>
              </a:extLst>
            </p:cNvPr>
            <p:cNvGrpSpPr/>
            <p:nvPr/>
          </p:nvGrpSpPr>
          <p:grpSpPr>
            <a:xfrm>
              <a:off x="9847750" y="4410854"/>
              <a:ext cx="278675" cy="452846"/>
              <a:chOff x="4201885" y="2995749"/>
              <a:chExt cx="278675" cy="452846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69DD7E7-91C9-46F1-A1F5-87CDCBF3494A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Flowchart: Delay 104">
                <a:extLst>
                  <a:ext uri="{FF2B5EF4-FFF2-40B4-BE49-F238E27FC236}">
                    <a16:creationId xmlns:a16="http://schemas.microsoft.com/office/drawing/2014/main" id="{A9402839-1218-424D-99F8-43DDFC4277F6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EC965787-CBB3-4F59-A718-1E4959211A0D}"/>
                </a:ext>
              </a:extLst>
            </p:cNvPr>
            <p:cNvGrpSpPr/>
            <p:nvPr/>
          </p:nvGrpSpPr>
          <p:grpSpPr>
            <a:xfrm>
              <a:off x="9667696" y="4511748"/>
              <a:ext cx="278675" cy="452846"/>
              <a:chOff x="4201885" y="2995749"/>
              <a:chExt cx="278675" cy="452846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563C4A7E-95AC-473A-809C-7919A7BE57FC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" name="Flowchart: Delay 102">
                <a:extLst>
                  <a:ext uri="{FF2B5EF4-FFF2-40B4-BE49-F238E27FC236}">
                    <a16:creationId xmlns:a16="http://schemas.microsoft.com/office/drawing/2014/main" id="{F2CD7D93-548B-4FC6-AAAC-9A930ED46CF8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29" name="Shape 274">
            <a:extLst>
              <a:ext uri="{FF2B5EF4-FFF2-40B4-BE49-F238E27FC236}">
                <a16:creationId xmlns:a16="http://schemas.microsoft.com/office/drawing/2014/main" id="{4FA565BF-FEE5-43A1-B7EB-4CC6775A3436}"/>
              </a:ext>
            </a:extLst>
          </p:cNvPr>
          <p:cNvCxnSpPr>
            <a:cxnSpLocks/>
          </p:cNvCxnSpPr>
          <p:nvPr/>
        </p:nvCxnSpPr>
        <p:spPr>
          <a:xfrm flipH="1">
            <a:off x="5881056" y="2679300"/>
            <a:ext cx="683657" cy="1596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1CB94AD4-E020-4030-9600-C73093F7D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683" y="4325883"/>
            <a:ext cx="810051" cy="8100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DABEA3B-E882-4480-83E1-C5FFB1ECE9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4809" y="4242558"/>
            <a:ext cx="810051" cy="81005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89372C20-5731-4328-B485-FD479319A1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90" y="4131483"/>
            <a:ext cx="810051" cy="81005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992107-64C6-47AF-862C-B1EE0A5A0CE5}"/>
              </a:ext>
            </a:extLst>
          </p:cNvPr>
          <p:cNvCxnSpPr>
            <a:cxnSpLocks/>
            <a:stCxn id="171" idx="3"/>
          </p:cNvCxnSpPr>
          <p:nvPr/>
        </p:nvCxnSpPr>
        <p:spPr>
          <a:xfrm flipV="1">
            <a:off x="2752817" y="2111744"/>
            <a:ext cx="2107314" cy="217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Shape 269">
            <a:extLst>
              <a:ext uri="{FF2B5EF4-FFF2-40B4-BE49-F238E27FC236}">
                <a16:creationId xmlns:a16="http://schemas.microsoft.com/office/drawing/2014/main" id="{67746101-B02A-41E0-92C9-7EAF69FCCCEF}"/>
              </a:ext>
            </a:extLst>
          </p:cNvPr>
          <p:cNvSpPr txBox="1"/>
          <p:nvPr/>
        </p:nvSpPr>
        <p:spPr>
          <a:xfrm>
            <a:off x="3146522" y="1911318"/>
            <a:ext cx="1130165" cy="32578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register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0C99C14-9B62-4622-B8E8-AEB0D03AD0A6}"/>
              </a:ext>
            </a:extLst>
          </p:cNvPr>
          <p:cNvCxnSpPr>
            <a:cxnSpLocks/>
            <a:stCxn id="190" idx="3"/>
          </p:cNvCxnSpPr>
          <p:nvPr/>
        </p:nvCxnSpPr>
        <p:spPr>
          <a:xfrm flipV="1">
            <a:off x="2727021" y="3102518"/>
            <a:ext cx="1991090" cy="117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Shape 269">
            <a:extLst>
              <a:ext uri="{FF2B5EF4-FFF2-40B4-BE49-F238E27FC236}">
                <a16:creationId xmlns:a16="http://schemas.microsoft.com/office/drawing/2014/main" id="{BA5F2D1D-A00F-41A9-94CC-2A81B914636E}"/>
              </a:ext>
            </a:extLst>
          </p:cNvPr>
          <p:cNvSpPr txBox="1"/>
          <p:nvPr/>
        </p:nvSpPr>
        <p:spPr>
          <a:xfrm>
            <a:off x="2624736" y="3597437"/>
            <a:ext cx="1204243" cy="4813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searching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2B80F6A-FB12-46CB-9A01-CC54CAF32C3F}"/>
              </a:ext>
            </a:extLst>
          </p:cNvPr>
          <p:cNvCxnSpPr>
            <a:cxnSpLocks/>
          </p:cNvCxnSpPr>
          <p:nvPr/>
        </p:nvCxnSpPr>
        <p:spPr>
          <a:xfrm flipH="1" flipV="1">
            <a:off x="2815587" y="2326330"/>
            <a:ext cx="1899096" cy="76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47FEEF4F-BEC0-475B-8CB0-99941C680351}"/>
              </a:ext>
            </a:extLst>
          </p:cNvPr>
          <p:cNvCxnSpPr>
            <a:cxnSpLocks/>
          </p:cNvCxnSpPr>
          <p:nvPr/>
        </p:nvCxnSpPr>
        <p:spPr>
          <a:xfrm>
            <a:off x="4210978" y="2178294"/>
            <a:ext cx="2232551" cy="203576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30C72014-64F2-411A-92FC-8DABED2D1C58}"/>
              </a:ext>
            </a:extLst>
          </p:cNvPr>
          <p:cNvCxnSpPr>
            <a:cxnSpLocks/>
          </p:cNvCxnSpPr>
          <p:nvPr/>
        </p:nvCxnSpPr>
        <p:spPr>
          <a:xfrm>
            <a:off x="2734419" y="2483631"/>
            <a:ext cx="2073607" cy="185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0D894048-B26C-4A2B-B6B0-22208D2D6D40}"/>
              </a:ext>
            </a:extLst>
          </p:cNvPr>
          <p:cNvCxnSpPr>
            <a:cxnSpLocks/>
            <a:endCxn id="190" idx="3"/>
          </p:cNvCxnSpPr>
          <p:nvPr/>
        </p:nvCxnSpPr>
        <p:spPr>
          <a:xfrm flipH="1" flipV="1">
            <a:off x="2727021" y="4280920"/>
            <a:ext cx="1949458" cy="25238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Shape 269">
            <a:extLst>
              <a:ext uri="{FF2B5EF4-FFF2-40B4-BE49-F238E27FC236}">
                <a16:creationId xmlns:a16="http://schemas.microsoft.com/office/drawing/2014/main" id="{73795E35-B3CD-4F0B-8804-B00D24A45E58}"/>
              </a:ext>
            </a:extLst>
          </p:cNvPr>
          <p:cNvSpPr txBox="1"/>
          <p:nvPr/>
        </p:nvSpPr>
        <p:spPr>
          <a:xfrm>
            <a:off x="3069638" y="4344639"/>
            <a:ext cx="1141340" cy="4813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service req</a:t>
            </a:r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esting</a:t>
            </a:r>
          </a:p>
        </p:txBody>
      </p:sp>
      <p:sp>
        <p:nvSpPr>
          <p:cNvPr id="171" name="Shape 260">
            <a:extLst>
              <a:ext uri="{FF2B5EF4-FFF2-40B4-BE49-F238E27FC236}">
                <a16:creationId xmlns:a16="http://schemas.microsoft.com/office/drawing/2014/main" id="{12C26D5B-CF16-41E2-85EC-59F36C468C22}"/>
              </a:ext>
            </a:extLst>
          </p:cNvPr>
          <p:cNvSpPr/>
          <p:nvPr/>
        </p:nvSpPr>
        <p:spPr>
          <a:xfrm>
            <a:off x="2072332" y="2069459"/>
            <a:ext cx="680485" cy="51879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3EDBBB9-8BA7-44DA-BE0E-2EFDBC7BA61A}"/>
              </a:ext>
            </a:extLst>
          </p:cNvPr>
          <p:cNvGrpSpPr/>
          <p:nvPr/>
        </p:nvGrpSpPr>
        <p:grpSpPr>
          <a:xfrm>
            <a:off x="849711" y="3891625"/>
            <a:ext cx="645964" cy="558917"/>
            <a:chOff x="9480461" y="4405677"/>
            <a:chExt cx="645964" cy="558917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D2E2BDD-921A-4717-BFA3-70ABB47C466F}"/>
                </a:ext>
              </a:extLst>
            </p:cNvPr>
            <p:cNvGrpSpPr/>
            <p:nvPr/>
          </p:nvGrpSpPr>
          <p:grpSpPr>
            <a:xfrm>
              <a:off x="9480461" y="4405677"/>
              <a:ext cx="278675" cy="452846"/>
              <a:chOff x="4201885" y="2995749"/>
              <a:chExt cx="278675" cy="452846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74CBEB1F-8685-4562-9195-01CF463E33C2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Flowchart: Delay 184">
                <a:extLst>
                  <a:ext uri="{FF2B5EF4-FFF2-40B4-BE49-F238E27FC236}">
                    <a16:creationId xmlns:a16="http://schemas.microsoft.com/office/drawing/2014/main" id="{D43B14F9-9A48-4AF7-B22D-55791E0CEB37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C3AD5D3-63E7-4F19-941E-0DB2446764A6}"/>
                </a:ext>
              </a:extLst>
            </p:cNvPr>
            <p:cNvGrpSpPr/>
            <p:nvPr/>
          </p:nvGrpSpPr>
          <p:grpSpPr>
            <a:xfrm>
              <a:off x="9847750" y="4410854"/>
              <a:ext cx="278675" cy="452846"/>
              <a:chOff x="4201885" y="2995749"/>
              <a:chExt cx="278675" cy="452846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CC0779F-CC6C-4906-9338-B194E85E4439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Flowchart: Delay 182">
                <a:extLst>
                  <a:ext uri="{FF2B5EF4-FFF2-40B4-BE49-F238E27FC236}">
                    <a16:creationId xmlns:a16="http://schemas.microsoft.com/office/drawing/2014/main" id="{52724838-044B-4E42-8C3D-BB7FAC3B8915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05B83D77-D428-402E-ABF9-E11FA0FE4317}"/>
                </a:ext>
              </a:extLst>
            </p:cNvPr>
            <p:cNvGrpSpPr/>
            <p:nvPr/>
          </p:nvGrpSpPr>
          <p:grpSpPr>
            <a:xfrm>
              <a:off x="9667696" y="4511748"/>
              <a:ext cx="278675" cy="452846"/>
              <a:chOff x="4201885" y="2995749"/>
              <a:chExt cx="278675" cy="452846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6C11F04-B3C9-43AD-A26F-4504B9BB9DD5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Flowchart: Delay 180">
                <a:extLst>
                  <a:ext uri="{FF2B5EF4-FFF2-40B4-BE49-F238E27FC236}">
                    <a16:creationId xmlns:a16="http://schemas.microsoft.com/office/drawing/2014/main" id="{978038A8-C4F2-4DDC-BAB2-E10675923CD1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90" name="Shape 260">
            <a:extLst>
              <a:ext uri="{FF2B5EF4-FFF2-40B4-BE49-F238E27FC236}">
                <a16:creationId xmlns:a16="http://schemas.microsoft.com/office/drawing/2014/main" id="{6E506014-7139-4321-B370-483B656A2B07}"/>
              </a:ext>
            </a:extLst>
          </p:cNvPr>
          <p:cNvSpPr/>
          <p:nvPr/>
        </p:nvSpPr>
        <p:spPr>
          <a:xfrm>
            <a:off x="2046536" y="4021521"/>
            <a:ext cx="680485" cy="518797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94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sz="3600" dirty="0">
                <a:latin typeface="Century Gothic"/>
                <a:sym typeface="Century Gothic"/>
              </a:rPr>
              <a:t>Development </a:t>
            </a:r>
            <a:r>
              <a:rPr lang="en-US" altLang="zh-CN" sz="3600" dirty="0">
                <a:latin typeface="Century Gothic"/>
              </a:rPr>
              <a:t>Framework</a:t>
            </a:r>
            <a:endParaRPr lang="en-US" sz="3600" dirty="0">
              <a:latin typeface="Century Gothic"/>
              <a:sym typeface="Century Gothic"/>
            </a:endParaRPr>
          </a:p>
        </p:txBody>
      </p:sp>
      <p:sp>
        <p:nvSpPr>
          <p:cNvPr id="249" name="Shape 249"/>
          <p:cNvSpPr/>
          <p:nvPr/>
        </p:nvSpPr>
        <p:spPr>
          <a:xfrm>
            <a:off x="3666565" y="1872169"/>
            <a:ext cx="4840941" cy="123337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42719B"/>
            </a:solidFill>
            <a:prstDash val="dash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Shape 250"/>
          <p:cNvSpPr/>
          <p:nvPr/>
        </p:nvSpPr>
        <p:spPr>
          <a:xfrm>
            <a:off x="4034055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Contract1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Shape 251"/>
          <p:cNvSpPr txBox="1"/>
          <p:nvPr/>
        </p:nvSpPr>
        <p:spPr>
          <a:xfrm>
            <a:off x="5030705" y="1855750"/>
            <a:ext cx="1185966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TestRPC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Blockchain</a:t>
            </a:r>
          </a:p>
        </p:txBody>
      </p:sp>
      <p:cxnSp>
        <p:nvCxnSpPr>
          <p:cNvPr id="252" name="Shape 252"/>
          <p:cNvCxnSpPr>
            <a:stCxn id="250" idx="3"/>
          </p:cNvCxnSpPr>
          <p:nvPr/>
        </p:nvCxnSpPr>
        <p:spPr>
          <a:xfrm>
            <a:off x="4714540" y="2607085"/>
            <a:ext cx="5178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3" name="Shape 253"/>
          <p:cNvSpPr/>
          <p:nvPr/>
        </p:nvSpPr>
        <p:spPr>
          <a:xfrm>
            <a:off x="6370891" y="2212411"/>
            <a:ext cx="680485" cy="789348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TransactionN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Contracta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Contractb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Shape 254"/>
          <p:cNvSpPr/>
          <p:nvPr/>
        </p:nvSpPr>
        <p:spPr>
          <a:xfrm>
            <a:off x="7555548" y="2212402"/>
            <a:ext cx="765600" cy="789300"/>
          </a:xfrm>
          <a:prstGeom prst="rect">
            <a:avLst/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36000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TransactionM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Contractx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Contracty</a:t>
            </a:r>
            <a:endParaRPr lang="en-US"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 ...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Hash signature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5" name="Shape 255"/>
          <p:cNvCxnSpPr>
            <a:cxnSpLocks/>
          </p:cNvCxnSpPr>
          <p:nvPr/>
        </p:nvCxnSpPr>
        <p:spPr>
          <a:xfrm>
            <a:off x="7040802" y="2607085"/>
            <a:ext cx="51783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med" len="med"/>
            <a:tailEnd type="triangle" w="lg" len="lg"/>
          </a:ln>
        </p:spPr>
      </p:cxnSp>
      <p:sp>
        <p:nvSpPr>
          <p:cNvPr id="256" name="Shape 256"/>
          <p:cNvSpPr/>
          <p:nvPr/>
        </p:nvSpPr>
        <p:spPr>
          <a:xfrm>
            <a:off x="4725946" y="3197770"/>
            <a:ext cx="998838" cy="801266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9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258" name="Shape 258"/>
          <p:cNvCxnSpPr>
            <a:cxnSpLocks/>
            <a:stCxn id="256" idx="0"/>
          </p:cNvCxnSpPr>
          <p:nvPr/>
        </p:nvCxnSpPr>
        <p:spPr>
          <a:xfrm flipV="1">
            <a:off x="5225365" y="2857125"/>
            <a:ext cx="310116" cy="34064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265" name="Shape 265"/>
          <p:cNvSpPr txBox="1"/>
          <p:nvPr/>
        </p:nvSpPr>
        <p:spPr>
          <a:xfrm>
            <a:off x="9622240" y="6110769"/>
            <a:ext cx="10727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Trainer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5201919" y="5475886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 in TEE Enclave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569180" y="5543756"/>
            <a:ext cx="1405143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SGX on a desktop PC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Shape 278"/>
          <p:cNvSpPr txBox="1"/>
          <p:nvPr/>
        </p:nvSpPr>
        <p:spPr>
          <a:xfrm>
            <a:off x="10405010" y="5062696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CE91E6-93C8-4D40-9DA1-51A52FEF17A3}"/>
              </a:ext>
            </a:extLst>
          </p:cNvPr>
          <p:cNvGrpSpPr/>
          <p:nvPr/>
        </p:nvGrpSpPr>
        <p:grpSpPr>
          <a:xfrm>
            <a:off x="1796965" y="5287225"/>
            <a:ext cx="643812" cy="1075140"/>
            <a:chOff x="5694475" y="4368425"/>
            <a:chExt cx="643812" cy="1075140"/>
          </a:xfrm>
        </p:grpSpPr>
        <p:sp>
          <p:nvSpPr>
            <p:cNvPr id="276" name="Shape 276"/>
            <p:cNvSpPr/>
            <p:nvPr/>
          </p:nvSpPr>
          <p:spPr>
            <a:xfrm>
              <a:off x="5694475" y="4368425"/>
              <a:ext cx="643812" cy="1075140"/>
            </a:xfrm>
            <a:prstGeom prst="cube">
              <a:avLst>
                <a:gd name="adj" fmla="val 54820"/>
              </a:avLst>
            </a:prstGeom>
            <a:solidFill>
              <a:srgbClr val="9FA2AA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84" name="Shape 284" descr="LOGO2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907785" y="4457749"/>
              <a:ext cx="353075" cy="405071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61" name="Shape 270">
            <a:extLst>
              <a:ext uri="{FF2B5EF4-FFF2-40B4-BE49-F238E27FC236}">
                <a16:creationId xmlns:a16="http://schemas.microsoft.com/office/drawing/2014/main" id="{FB9FDB6D-E331-44AA-B4EE-1B3214DF88BC}"/>
              </a:ext>
            </a:extLst>
          </p:cNvPr>
          <p:cNvCxnSpPr>
            <a:cxnSpLocks/>
            <a:stCxn id="102" idx="3"/>
            <a:endCxn id="9" idx="1"/>
          </p:cNvCxnSpPr>
          <p:nvPr/>
        </p:nvCxnSpPr>
        <p:spPr>
          <a:xfrm>
            <a:off x="2434088" y="4563881"/>
            <a:ext cx="2084124" cy="41773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65" name="Shape 268" descr="LOGO2.png">
            <a:extLst>
              <a:ext uri="{FF2B5EF4-FFF2-40B4-BE49-F238E27FC236}">
                <a16:creationId xmlns:a16="http://schemas.microsoft.com/office/drawing/2014/main" id="{7CA6F250-F0C9-4D14-A03A-E0CA7EFAD297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595845" y="5555084"/>
            <a:ext cx="433519" cy="4973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306">
            <a:extLst>
              <a:ext uri="{FF2B5EF4-FFF2-40B4-BE49-F238E27FC236}">
                <a16:creationId xmlns:a16="http://schemas.microsoft.com/office/drawing/2014/main" id="{4E242AB1-9BE9-4FAF-9C88-FEC7F50EDE62}"/>
              </a:ext>
            </a:extLst>
          </p:cNvPr>
          <p:cNvSpPr/>
          <p:nvPr/>
        </p:nvSpPr>
        <p:spPr>
          <a:xfrm>
            <a:off x="5735344" y="3244008"/>
            <a:ext cx="1175114" cy="752209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GeneTank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Token (GTT)</a:t>
            </a: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57" name="Shape 258">
            <a:extLst>
              <a:ext uri="{FF2B5EF4-FFF2-40B4-BE49-F238E27FC236}">
                <a16:creationId xmlns:a16="http://schemas.microsoft.com/office/drawing/2014/main" id="{07A8E7D0-4F3A-4757-8FCD-DBDFB5BAE47A}"/>
              </a:ext>
            </a:extLst>
          </p:cNvPr>
          <p:cNvCxnSpPr>
            <a:cxnSpLocks/>
          </p:cNvCxnSpPr>
          <p:nvPr/>
        </p:nvCxnSpPr>
        <p:spPr>
          <a:xfrm flipH="1" flipV="1">
            <a:off x="5952106" y="2847770"/>
            <a:ext cx="224569" cy="40915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none" w="med" len="med"/>
            <a:tailEnd type="triangle" w="med" len="med"/>
          </a:ln>
        </p:spPr>
      </p:cxn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08D7B420-3F3A-4FC8-AB97-7949E40DD45F}"/>
              </a:ext>
            </a:extLst>
          </p:cNvPr>
          <p:cNvSpPr/>
          <p:nvPr/>
        </p:nvSpPr>
        <p:spPr>
          <a:xfrm>
            <a:off x="4518212" y="4567745"/>
            <a:ext cx="1206572" cy="827746"/>
          </a:xfrm>
          <a:prstGeom prst="flowChart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lvl="0">
              <a:buSzPct val="25000"/>
            </a:pPr>
            <a:r>
              <a:rPr lang="en-US" altLang="zh-CN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ModelRepo</a:t>
            </a:r>
            <a:endParaRPr lang="en-US" altLang="zh-CN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Server</a:t>
            </a:r>
          </a:p>
        </p:txBody>
      </p:sp>
      <p:cxnSp>
        <p:nvCxnSpPr>
          <p:cNvPr id="66" name="Shape 270">
            <a:extLst>
              <a:ext uri="{FF2B5EF4-FFF2-40B4-BE49-F238E27FC236}">
                <a16:creationId xmlns:a16="http://schemas.microsoft.com/office/drawing/2014/main" id="{0C5B1A7E-5381-489A-90FD-98265C7CAF70}"/>
              </a:ext>
            </a:extLst>
          </p:cNvPr>
          <p:cNvCxnSpPr>
            <a:cxnSpLocks/>
            <a:stCxn id="9" idx="3"/>
            <a:endCxn id="29" idx="1"/>
          </p:cNvCxnSpPr>
          <p:nvPr/>
        </p:nvCxnSpPr>
        <p:spPr>
          <a:xfrm flipV="1">
            <a:off x="5724784" y="4786115"/>
            <a:ext cx="3491469" cy="1955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BFEEA9-7E4F-45AF-A5EC-846840B8F5AA}"/>
              </a:ext>
            </a:extLst>
          </p:cNvPr>
          <p:cNvSpPr/>
          <p:nvPr/>
        </p:nvSpPr>
        <p:spPr>
          <a:xfrm>
            <a:off x="3055267" y="1595724"/>
            <a:ext cx="5649774" cy="4755482"/>
          </a:xfrm>
          <a:prstGeom prst="round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Shape 265">
            <a:extLst>
              <a:ext uri="{FF2B5EF4-FFF2-40B4-BE49-F238E27FC236}">
                <a16:creationId xmlns:a16="http://schemas.microsoft.com/office/drawing/2014/main" id="{CB802135-AD6C-4960-B8FA-23C75EBC48C3}"/>
              </a:ext>
            </a:extLst>
          </p:cNvPr>
          <p:cNvSpPr txBox="1"/>
          <p:nvPr/>
        </p:nvSpPr>
        <p:spPr>
          <a:xfrm>
            <a:off x="8678282" y="2034194"/>
            <a:ext cx="1928758" cy="44294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SzPct val="25000"/>
            </a:pP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//blockchain.genetank.ai</a:t>
            </a:r>
            <a:r>
              <a:rPr lang="pt-BR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8545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458CEB-101E-4684-BA26-1C2E65B23D4F}"/>
              </a:ext>
            </a:extLst>
          </p:cNvPr>
          <p:cNvGrpSpPr/>
          <p:nvPr/>
        </p:nvGrpSpPr>
        <p:grpSpPr>
          <a:xfrm>
            <a:off x="9216253" y="3247366"/>
            <a:ext cx="693682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04E15-942A-45E6-87A7-BA9326FE9CA0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453708F-8A41-414F-B9D2-12FB95993905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User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78" name="Shape 258">
            <a:extLst>
              <a:ext uri="{FF2B5EF4-FFF2-40B4-BE49-F238E27FC236}">
                <a16:creationId xmlns:a16="http://schemas.microsoft.com/office/drawing/2014/main" id="{29F1E69D-F9A6-4757-BF19-44C38CDB0478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8052525" y="2980866"/>
            <a:ext cx="1163728" cy="62235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356387-951C-4A60-9E8A-26A08C7F8403}"/>
              </a:ext>
            </a:extLst>
          </p:cNvPr>
          <p:cNvGrpSpPr/>
          <p:nvPr/>
        </p:nvGrpSpPr>
        <p:grpSpPr>
          <a:xfrm>
            <a:off x="1760308" y="3072636"/>
            <a:ext cx="665724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9E218A8-10E6-47AF-9854-70987EE82881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080F3B7E-2AB4-4C6B-BDC6-D389304B4B50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Runner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84" name="Shape 258">
            <a:extLst>
              <a:ext uri="{FF2B5EF4-FFF2-40B4-BE49-F238E27FC236}">
                <a16:creationId xmlns:a16="http://schemas.microsoft.com/office/drawing/2014/main" id="{C5546C87-9B24-4131-8D46-EBA8312EF5FD}"/>
              </a:ext>
            </a:extLst>
          </p:cNvPr>
          <p:cNvCxnSpPr>
            <a:cxnSpLocks/>
            <a:stCxn id="83" idx="3"/>
            <a:endCxn id="250" idx="2"/>
          </p:cNvCxnSpPr>
          <p:nvPr/>
        </p:nvCxnSpPr>
        <p:spPr>
          <a:xfrm flipV="1">
            <a:off x="2426032" y="3001759"/>
            <a:ext cx="1948266" cy="42673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3F2C026-EEE5-4497-BDC1-9357492A9956}"/>
              </a:ext>
            </a:extLst>
          </p:cNvPr>
          <p:cNvGrpSpPr/>
          <p:nvPr/>
        </p:nvGrpSpPr>
        <p:grpSpPr>
          <a:xfrm>
            <a:off x="3804703" y="3423029"/>
            <a:ext cx="671821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06CFF6-45F9-4E04-A2C7-7F9B22357138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C815EB5-AE74-4872-9943-527C5A90862B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Trainer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F639561-1736-40B7-9F50-171E96BEB324}"/>
              </a:ext>
            </a:extLst>
          </p:cNvPr>
          <p:cNvGrpSpPr/>
          <p:nvPr/>
        </p:nvGrpSpPr>
        <p:grpSpPr>
          <a:xfrm>
            <a:off x="10733189" y="4405677"/>
            <a:ext cx="278675" cy="452846"/>
            <a:chOff x="4201885" y="2995749"/>
            <a:chExt cx="278675" cy="452846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0389704-ED01-4A39-BB3B-42A3D69F258F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Flowchart: Delay 93">
              <a:extLst>
                <a:ext uri="{FF2B5EF4-FFF2-40B4-BE49-F238E27FC236}">
                  <a16:creationId xmlns:a16="http://schemas.microsoft.com/office/drawing/2014/main" id="{45813D25-E2C8-403F-B53A-E00106B946C8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5E3873-6B43-4EDD-A8C8-749215108576}"/>
              </a:ext>
            </a:extLst>
          </p:cNvPr>
          <p:cNvSpPr/>
          <p:nvPr/>
        </p:nvSpPr>
        <p:spPr>
          <a:xfrm>
            <a:off x="9216253" y="4566030"/>
            <a:ext cx="693682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cxnSp>
        <p:nvCxnSpPr>
          <p:cNvPr id="97" name="Shape 270">
            <a:extLst>
              <a:ext uri="{FF2B5EF4-FFF2-40B4-BE49-F238E27FC236}">
                <a16:creationId xmlns:a16="http://schemas.microsoft.com/office/drawing/2014/main" id="{04D09FD7-4B02-49EB-9F0C-297822A23BC4}"/>
              </a:ext>
            </a:extLst>
          </p:cNvPr>
          <p:cNvCxnSpPr>
            <a:cxnSpLocks/>
            <a:stCxn id="29" idx="0"/>
            <a:endCxn id="77" idx="2"/>
          </p:cNvCxnSpPr>
          <p:nvPr/>
        </p:nvCxnSpPr>
        <p:spPr>
          <a:xfrm flipV="1">
            <a:off x="9563094" y="3814925"/>
            <a:ext cx="0" cy="75110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76A0232-9A5A-4E97-8462-335B7A4BD9FB}"/>
              </a:ext>
            </a:extLst>
          </p:cNvPr>
          <p:cNvSpPr/>
          <p:nvPr/>
        </p:nvSpPr>
        <p:spPr>
          <a:xfrm>
            <a:off x="1760308" y="4343796"/>
            <a:ext cx="673780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22401FBF-B16D-4926-945D-0304B37DBD25}"/>
              </a:ext>
            </a:extLst>
          </p:cNvPr>
          <p:cNvGrpSpPr/>
          <p:nvPr/>
        </p:nvGrpSpPr>
        <p:grpSpPr>
          <a:xfrm>
            <a:off x="659463" y="4362727"/>
            <a:ext cx="278675" cy="452846"/>
            <a:chOff x="4201885" y="2995749"/>
            <a:chExt cx="278675" cy="452846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5C703FFF-E09E-4112-A301-BF21F3CF9038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Flowchart: Delay 104">
              <a:extLst>
                <a:ext uri="{FF2B5EF4-FFF2-40B4-BE49-F238E27FC236}">
                  <a16:creationId xmlns:a16="http://schemas.microsoft.com/office/drawing/2014/main" id="{E6945A13-CA3E-4D34-8698-B6D4304271CB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6" name="Shape 277">
            <a:extLst>
              <a:ext uri="{FF2B5EF4-FFF2-40B4-BE49-F238E27FC236}">
                <a16:creationId xmlns:a16="http://schemas.microsoft.com/office/drawing/2014/main" id="{26A58C43-E4BF-46A2-868C-1777B85D543C}"/>
              </a:ext>
            </a:extLst>
          </p:cNvPr>
          <p:cNvSpPr txBox="1"/>
          <p:nvPr/>
        </p:nvSpPr>
        <p:spPr>
          <a:xfrm>
            <a:off x="197396" y="4830726"/>
            <a:ext cx="1996820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</a:t>
            </a:r>
          </a:p>
          <a:p>
            <a:pP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</a:t>
            </a:r>
          </a:p>
        </p:txBody>
      </p:sp>
      <p:cxnSp>
        <p:nvCxnSpPr>
          <p:cNvPr id="107" name="Shape 270">
            <a:extLst>
              <a:ext uri="{FF2B5EF4-FFF2-40B4-BE49-F238E27FC236}">
                <a16:creationId xmlns:a16="http://schemas.microsoft.com/office/drawing/2014/main" id="{B8CF90F4-32BF-427E-A140-17B631373DA3}"/>
              </a:ext>
            </a:extLst>
          </p:cNvPr>
          <p:cNvCxnSpPr>
            <a:cxnSpLocks/>
            <a:stCxn id="102" idx="0"/>
            <a:endCxn id="83" idx="2"/>
          </p:cNvCxnSpPr>
          <p:nvPr/>
        </p:nvCxnSpPr>
        <p:spPr>
          <a:xfrm flipH="1" flipV="1">
            <a:off x="2093170" y="3640195"/>
            <a:ext cx="4028" cy="70360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2" name="Shape 270">
            <a:extLst>
              <a:ext uri="{FF2B5EF4-FFF2-40B4-BE49-F238E27FC236}">
                <a16:creationId xmlns:a16="http://schemas.microsoft.com/office/drawing/2014/main" id="{ED02A122-FFD9-4835-B2C9-E7AB0C5DEA3F}"/>
              </a:ext>
            </a:extLst>
          </p:cNvPr>
          <p:cNvCxnSpPr>
            <a:cxnSpLocks/>
            <a:stCxn id="284" idx="3"/>
            <a:endCxn id="65" idx="1"/>
          </p:cNvCxnSpPr>
          <p:nvPr/>
        </p:nvCxnSpPr>
        <p:spPr>
          <a:xfrm>
            <a:off x="2363350" y="5579085"/>
            <a:ext cx="2232495" cy="22468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none" w="med" len="med"/>
          </a:ln>
        </p:spPr>
      </p:cxnSp>
      <p:sp>
        <p:nvSpPr>
          <p:cNvPr id="115" name="Shape 269">
            <a:extLst>
              <a:ext uri="{FF2B5EF4-FFF2-40B4-BE49-F238E27FC236}">
                <a16:creationId xmlns:a16="http://schemas.microsoft.com/office/drawing/2014/main" id="{01390B80-A9B5-4842-B4EB-82061BFD6E4D}"/>
              </a:ext>
            </a:extLst>
          </p:cNvPr>
          <p:cNvSpPr txBox="1"/>
          <p:nvPr/>
        </p:nvSpPr>
        <p:spPr>
          <a:xfrm>
            <a:off x="3124580" y="5443909"/>
            <a:ext cx="841169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and install</a:t>
            </a:r>
          </a:p>
        </p:txBody>
      </p:sp>
      <p:cxnSp>
        <p:nvCxnSpPr>
          <p:cNvPr id="116" name="Shape 270">
            <a:extLst>
              <a:ext uri="{FF2B5EF4-FFF2-40B4-BE49-F238E27FC236}">
                <a16:creationId xmlns:a16="http://schemas.microsoft.com/office/drawing/2014/main" id="{15B81CE6-6937-43F5-8957-772DBFB29A11}"/>
              </a:ext>
            </a:extLst>
          </p:cNvPr>
          <p:cNvCxnSpPr>
            <a:cxnSpLocks/>
            <a:stCxn id="9" idx="0"/>
            <a:endCxn id="89" idx="2"/>
          </p:cNvCxnSpPr>
          <p:nvPr/>
        </p:nvCxnSpPr>
        <p:spPr>
          <a:xfrm flipH="1" flipV="1">
            <a:off x="4140614" y="3990588"/>
            <a:ext cx="980884" cy="57715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9" name="Shape 258">
            <a:extLst>
              <a:ext uri="{FF2B5EF4-FFF2-40B4-BE49-F238E27FC236}">
                <a16:creationId xmlns:a16="http://schemas.microsoft.com/office/drawing/2014/main" id="{A94D972B-A8B3-443D-B358-217311B43DD7}"/>
              </a:ext>
            </a:extLst>
          </p:cNvPr>
          <p:cNvCxnSpPr>
            <a:cxnSpLocks/>
            <a:stCxn id="88" idx="1"/>
          </p:cNvCxnSpPr>
          <p:nvPr/>
        </p:nvCxnSpPr>
        <p:spPr>
          <a:xfrm flipV="1">
            <a:off x="4317731" y="2758535"/>
            <a:ext cx="927143" cy="6644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Shape 270">
            <a:extLst>
              <a:ext uri="{FF2B5EF4-FFF2-40B4-BE49-F238E27FC236}">
                <a16:creationId xmlns:a16="http://schemas.microsoft.com/office/drawing/2014/main" id="{8F141218-4C5C-4830-8D45-9261DB5A416F}"/>
              </a:ext>
            </a:extLst>
          </p:cNvPr>
          <p:cNvCxnSpPr>
            <a:cxnSpLocks/>
          </p:cNvCxnSpPr>
          <p:nvPr/>
        </p:nvCxnSpPr>
        <p:spPr>
          <a:xfrm flipV="1">
            <a:off x="2458869" y="5154752"/>
            <a:ext cx="2049368" cy="24073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26" name="Shape 269">
            <a:extLst>
              <a:ext uri="{FF2B5EF4-FFF2-40B4-BE49-F238E27FC236}">
                <a16:creationId xmlns:a16="http://schemas.microsoft.com/office/drawing/2014/main" id="{06BF0AFA-33FC-44D3-BB64-CB535751E5F8}"/>
              </a:ext>
            </a:extLst>
          </p:cNvPr>
          <p:cNvSpPr txBox="1"/>
          <p:nvPr/>
        </p:nvSpPr>
        <p:spPr>
          <a:xfrm>
            <a:off x="8918692" y="5039960"/>
            <a:ext cx="1372789" cy="2615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User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Shape 269">
            <a:extLst>
              <a:ext uri="{FF2B5EF4-FFF2-40B4-BE49-F238E27FC236}">
                <a16:creationId xmlns:a16="http://schemas.microsoft.com/office/drawing/2014/main" id="{20F2D9F6-5D2F-4A05-9DFB-170CAF9591B4}"/>
              </a:ext>
            </a:extLst>
          </p:cNvPr>
          <p:cNvSpPr txBox="1"/>
          <p:nvPr/>
        </p:nvSpPr>
        <p:spPr>
          <a:xfrm>
            <a:off x="1506686" y="4720713"/>
            <a:ext cx="1474366" cy="30519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Runner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Shape 269">
            <a:extLst>
              <a:ext uri="{FF2B5EF4-FFF2-40B4-BE49-F238E27FC236}">
                <a16:creationId xmlns:a16="http://schemas.microsoft.com/office/drawing/2014/main" id="{17BCF575-6489-4351-B046-7EDE7645E34A}"/>
              </a:ext>
            </a:extLst>
          </p:cNvPr>
          <p:cNvSpPr txBox="1"/>
          <p:nvPr/>
        </p:nvSpPr>
        <p:spPr>
          <a:xfrm>
            <a:off x="5840350" y="4481428"/>
            <a:ext cx="936110" cy="67332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Meteor framework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B5AE4F7-E341-4407-89AB-C359E86DCC11}"/>
              </a:ext>
            </a:extLst>
          </p:cNvPr>
          <p:cNvCxnSpPr/>
          <p:nvPr/>
        </p:nvCxnSpPr>
        <p:spPr>
          <a:xfrm>
            <a:off x="1271752" y="4148618"/>
            <a:ext cx="990169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Shape 278">
            <a:extLst>
              <a:ext uri="{FF2B5EF4-FFF2-40B4-BE49-F238E27FC236}">
                <a16:creationId xmlns:a16="http://schemas.microsoft.com/office/drawing/2014/main" id="{9116088E-643A-464E-A001-23A8444F27E5}"/>
              </a:ext>
            </a:extLst>
          </p:cNvPr>
          <p:cNvSpPr txBox="1"/>
          <p:nvPr/>
        </p:nvSpPr>
        <p:spPr>
          <a:xfrm>
            <a:off x="7402341" y="3844434"/>
            <a:ext cx="1213708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On-Chain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Off-Chain</a:t>
            </a:r>
          </a:p>
        </p:txBody>
      </p:sp>
      <p:sp>
        <p:nvSpPr>
          <p:cNvPr id="67" name="Shape 269">
            <a:extLst>
              <a:ext uri="{FF2B5EF4-FFF2-40B4-BE49-F238E27FC236}">
                <a16:creationId xmlns:a16="http://schemas.microsoft.com/office/drawing/2014/main" id="{AE25959C-33C1-4159-9094-05CC4D2940DE}"/>
              </a:ext>
            </a:extLst>
          </p:cNvPr>
          <p:cNvSpPr txBox="1"/>
          <p:nvPr/>
        </p:nvSpPr>
        <p:spPr>
          <a:xfrm>
            <a:off x="1051964" y="3916136"/>
            <a:ext cx="1335640" cy="2584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Web3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</a:t>
            </a:r>
            <a:endParaRPr lang="en-US"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FCDFD74-BB71-44ED-9858-E5CDA0398692}"/>
              </a:ext>
            </a:extLst>
          </p:cNvPr>
          <p:cNvSpPr/>
          <p:nvPr/>
        </p:nvSpPr>
        <p:spPr>
          <a:xfrm>
            <a:off x="8900600" y="5640937"/>
            <a:ext cx="693682" cy="44016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/>
              <a:t>Browser</a:t>
            </a:r>
            <a:endParaRPr lang="zh-CN" altLang="en-US" dirty="0"/>
          </a:p>
        </p:txBody>
      </p:sp>
      <p:sp>
        <p:nvSpPr>
          <p:cNvPr id="74" name="Shape 269">
            <a:extLst>
              <a:ext uri="{FF2B5EF4-FFF2-40B4-BE49-F238E27FC236}">
                <a16:creationId xmlns:a16="http://schemas.microsoft.com/office/drawing/2014/main" id="{145B9CAC-65F5-4470-A0B9-3F50CB9751F1}"/>
              </a:ext>
            </a:extLst>
          </p:cNvPr>
          <p:cNvSpPr txBox="1"/>
          <p:nvPr/>
        </p:nvSpPr>
        <p:spPr>
          <a:xfrm>
            <a:off x="8351811" y="6071778"/>
            <a:ext cx="1336564" cy="3220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Trainer web page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Shape 270">
            <a:extLst>
              <a:ext uri="{FF2B5EF4-FFF2-40B4-BE49-F238E27FC236}">
                <a16:creationId xmlns:a16="http://schemas.microsoft.com/office/drawing/2014/main" id="{1A253141-8FCD-4E10-BB4D-C9E47453B36F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5724784" y="5154750"/>
            <a:ext cx="3175816" cy="70627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01CB4E6-4CE8-4E98-A105-DE9BABEC3527}"/>
              </a:ext>
            </a:extLst>
          </p:cNvPr>
          <p:cNvGrpSpPr/>
          <p:nvPr/>
        </p:nvGrpSpPr>
        <p:grpSpPr>
          <a:xfrm>
            <a:off x="9879930" y="5693174"/>
            <a:ext cx="278675" cy="452846"/>
            <a:chOff x="4201885" y="2995749"/>
            <a:chExt cx="278675" cy="452846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783DA93-1B0D-4656-A35C-01F727D5FCFB}"/>
                </a:ext>
              </a:extLst>
            </p:cNvPr>
            <p:cNvSpPr/>
            <p:nvPr/>
          </p:nvSpPr>
          <p:spPr>
            <a:xfrm>
              <a:off x="4249783" y="2995749"/>
              <a:ext cx="182880" cy="139337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Flowchart: Delay 85">
              <a:extLst>
                <a:ext uri="{FF2B5EF4-FFF2-40B4-BE49-F238E27FC236}">
                  <a16:creationId xmlns:a16="http://schemas.microsoft.com/office/drawing/2014/main" id="{A492192E-B80F-4A33-B6DC-ECE883F11D8D}"/>
                </a:ext>
              </a:extLst>
            </p:cNvPr>
            <p:cNvSpPr/>
            <p:nvPr/>
          </p:nvSpPr>
          <p:spPr>
            <a:xfrm rot="16200000">
              <a:off x="4184468" y="3152503"/>
              <a:ext cx="313509" cy="278675"/>
            </a:xfrm>
            <a:prstGeom prst="flowChartDelay">
              <a:avLst/>
            </a:prstGeom>
            <a:gradFill flip="none" rotWithShape="1">
              <a:gsLst>
                <a:gs pos="0">
                  <a:schemeClr val="accent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accent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accent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0" name="Shape 265">
            <a:extLst>
              <a:ext uri="{FF2B5EF4-FFF2-40B4-BE49-F238E27FC236}">
                <a16:creationId xmlns:a16="http://schemas.microsoft.com/office/drawing/2014/main" id="{4B8E6D01-5131-4552-B687-FAB28B0ED664}"/>
              </a:ext>
            </a:extLst>
          </p:cNvPr>
          <p:cNvSpPr txBox="1"/>
          <p:nvPr/>
        </p:nvSpPr>
        <p:spPr>
          <a:xfrm>
            <a:off x="6721591" y="5626802"/>
            <a:ext cx="1072729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Model Server</a:t>
            </a:r>
          </a:p>
        </p:txBody>
      </p:sp>
      <p:sp>
        <p:nvSpPr>
          <p:cNvPr id="91" name="Shape 269">
            <a:extLst>
              <a:ext uri="{FF2B5EF4-FFF2-40B4-BE49-F238E27FC236}">
                <a16:creationId xmlns:a16="http://schemas.microsoft.com/office/drawing/2014/main" id="{C6E1C281-AF74-48D4-BEF0-F68B3D11CAEA}"/>
              </a:ext>
            </a:extLst>
          </p:cNvPr>
          <p:cNvSpPr txBox="1"/>
          <p:nvPr/>
        </p:nvSpPr>
        <p:spPr>
          <a:xfrm>
            <a:off x="4503197" y="5048746"/>
            <a:ext cx="1336564" cy="32200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 </a:t>
            </a:r>
            <a:r>
              <a:rPr lang="en-US" sz="12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javascript</a:t>
            </a:r>
            <a:endParaRPr lang="en-US" sz="12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Shape 269">
            <a:extLst>
              <a:ext uri="{FF2B5EF4-FFF2-40B4-BE49-F238E27FC236}">
                <a16:creationId xmlns:a16="http://schemas.microsoft.com/office/drawing/2014/main" id="{3828A434-60E3-4F40-989D-9D1B1B5A957F}"/>
              </a:ext>
            </a:extLst>
          </p:cNvPr>
          <p:cNvSpPr txBox="1"/>
          <p:nvPr/>
        </p:nvSpPr>
        <p:spPr>
          <a:xfrm>
            <a:off x="10282154" y="5579084"/>
            <a:ext cx="1336564" cy="3220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2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Model Training</a:t>
            </a:r>
          </a:p>
        </p:txBody>
      </p:sp>
      <p:sp>
        <p:nvSpPr>
          <p:cNvPr id="96" name="Flowchart: Document 95">
            <a:extLst>
              <a:ext uri="{FF2B5EF4-FFF2-40B4-BE49-F238E27FC236}">
                <a16:creationId xmlns:a16="http://schemas.microsoft.com/office/drawing/2014/main" id="{29D7EE3C-9E24-43DA-8CAD-A0D3AB3C28EA}"/>
              </a:ext>
            </a:extLst>
          </p:cNvPr>
          <p:cNvSpPr/>
          <p:nvPr/>
        </p:nvSpPr>
        <p:spPr>
          <a:xfrm>
            <a:off x="358725" y="1449155"/>
            <a:ext cx="1615598" cy="1182521"/>
          </a:xfrm>
          <a:prstGeom prst="flowChartDocumen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 Website</a:t>
            </a:r>
          </a:p>
          <a:p>
            <a:pPr lvl="0">
              <a:buSzPct val="25000"/>
            </a:pPr>
            <a:endParaRPr lang="en-US" altLang="zh-CN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buSzPct val="25000"/>
            </a:pPr>
            <a:r>
              <a:rPr lang="en-US" altLang="zh-CN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of models and links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D3F89C-97AF-41EE-AC0D-76324E64105B}"/>
              </a:ext>
            </a:extLst>
          </p:cNvPr>
          <p:cNvCxnSpPr/>
          <p:nvPr/>
        </p:nvCxnSpPr>
        <p:spPr>
          <a:xfrm>
            <a:off x="1371600" y="2099548"/>
            <a:ext cx="3104924" cy="260222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Shape 269">
            <a:extLst>
              <a:ext uri="{FF2B5EF4-FFF2-40B4-BE49-F238E27FC236}">
                <a16:creationId xmlns:a16="http://schemas.microsoft.com/office/drawing/2014/main" id="{89A61609-01AD-4B67-8447-AE8F931BADA3}"/>
              </a:ext>
            </a:extLst>
          </p:cNvPr>
          <p:cNvSpPr txBox="1"/>
          <p:nvPr/>
        </p:nvSpPr>
        <p:spPr>
          <a:xfrm>
            <a:off x="6672263" y="3480988"/>
            <a:ext cx="634157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Shape 269">
            <a:extLst>
              <a:ext uri="{FF2B5EF4-FFF2-40B4-BE49-F238E27FC236}">
                <a16:creationId xmlns:a16="http://schemas.microsoft.com/office/drawing/2014/main" id="{667FDDDD-7A7B-4A26-91B5-164FC3216191}"/>
              </a:ext>
            </a:extLst>
          </p:cNvPr>
          <p:cNvSpPr txBox="1"/>
          <p:nvPr/>
        </p:nvSpPr>
        <p:spPr>
          <a:xfrm>
            <a:off x="4870477" y="3718618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Sandeep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Shape 269">
            <a:extLst>
              <a:ext uri="{FF2B5EF4-FFF2-40B4-BE49-F238E27FC236}">
                <a16:creationId xmlns:a16="http://schemas.microsoft.com/office/drawing/2014/main" id="{A463934A-8691-472B-8A32-BF8989D26A06}"/>
              </a:ext>
            </a:extLst>
          </p:cNvPr>
          <p:cNvSpPr txBox="1"/>
          <p:nvPr/>
        </p:nvSpPr>
        <p:spPr>
          <a:xfrm>
            <a:off x="8831447" y="4349294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Larry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269">
            <a:extLst>
              <a:ext uri="{FF2B5EF4-FFF2-40B4-BE49-F238E27FC236}">
                <a16:creationId xmlns:a16="http://schemas.microsoft.com/office/drawing/2014/main" id="{386903BC-375B-4870-BC3E-2EF1E04E183B}"/>
              </a:ext>
            </a:extLst>
          </p:cNvPr>
          <p:cNvSpPr txBox="1"/>
          <p:nvPr/>
        </p:nvSpPr>
        <p:spPr>
          <a:xfrm>
            <a:off x="2212169" y="4095198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Sandeep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Shape 269">
            <a:extLst>
              <a:ext uri="{FF2B5EF4-FFF2-40B4-BE49-F238E27FC236}">
                <a16:creationId xmlns:a16="http://schemas.microsoft.com/office/drawing/2014/main" id="{2DC64D1E-E787-44B1-9C38-36DFB2BA822D}"/>
              </a:ext>
            </a:extLst>
          </p:cNvPr>
          <p:cNvSpPr txBox="1"/>
          <p:nvPr/>
        </p:nvSpPr>
        <p:spPr>
          <a:xfrm>
            <a:off x="8071722" y="5841052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269">
            <a:extLst>
              <a:ext uri="{FF2B5EF4-FFF2-40B4-BE49-F238E27FC236}">
                <a16:creationId xmlns:a16="http://schemas.microsoft.com/office/drawing/2014/main" id="{CA5EB181-7A33-4E43-94AC-5E86349B7C68}"/>
              </a:ext>
            </a:extLst>
          </p:cNvPr>
          <p:cNvSpPr txBox="1"/>
          <p:nvPr/>
        </p:nvSpPr>
        <p:spPr>
          <a:xfrm>
            <a:off x="10672184" y="5877880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Dianbo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269">
            <a:extLst>
              <a:ext uri="{FF2B5EF4-FFF2-40B4-BE49-F238E27FC236}">
                <a16:creationId xmlns:a16="http://schemas.microsoft.com/office/drawing/2014/main" id="{2E9FC30B-054D-49F6-BAEB-70D8978D234C}"/>
              </a:ext>
            </a:extLst>
          </p:cNvPr>
          <p:cNvSpPr txBox="1"/>
          <p:nvPr/>
        </p:nvSpPr>
        <p:spPr>
          <a:xfrm>
            <a:off x="5853390" y="5659421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Shifa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269">
            <a:extLst>
              <a:ext uri="{FF2B5EF4-FFF2-40B4-BE49-F238E27FC236}">
                <a16:creationId xmlns:a16="http://schemas.microsoft.com/office/drawing/2014/main" id="{80C40828-7573-40CD-8964-54AA10ADBCBF}"/>
              </a:ext>
            </a:extLst>
          </p:cNvPr>
          <p:cNvSpPr txBox="1"/>
          <p:nvPr/>
        </p:nvSpPr>
        <p:spPr>
          <a:xfrm>
            <a:off x="5164253" y="5227677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03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712341" y="6802576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3781745" y="6486948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altLang="zh-CN" sz="3600" dirty="0">
                <a:latin typeface="Century Gothic"/>
                <a:sym typeface="Century Gothic"/>
              </a:rPr>
              <a:t>Phase-II </a:t>
            </a:r>
            <a:r>
              <a:rPr lang="en-US" sz="3600" dirty="0">
                <a:latin typeface="Century Gothic"/>
                <a:sym typeface="Century Gothic"/>
              </a:rPr>
              <a:t>Development </a:t>
            </a:r>
            <a:r>
              <a:rPr lang="en-US" altLang="zh-CN" sz="3600" dirty="0">
                <a:latin typeface="Century Gothic"/>
              </a:rPr>
              <a:t>Framework</a:t>
            </a:r>
            <a:endParaRPr lang="en-US" sz="3600" dirty="0">
              <a:latin typeface="Century Gothic"/>
              <a:sym typeface="Century Gothic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602CCA2-F0E9-4224-8451-5256568C7910}"/>
              </a:ext>
            </a:extLst>
          </p:cNvPr>
          <p:cNvGrpSpPr/>
          <p:nvPr/>
        </p:nvGrpSpPr>
        <p:grpSpPr>
          <a:xfrm>
            <a:off x="6222597" y="1220018"/>
            <a:ext cx="3714388" cy="1206974"/>
            <a:chOff x="5054708" y="1258164"/>
            <a:chExt cx="3714388" cy="1206974"/>
          </a:xfrm>
        </p:grpSpPr>
        <p:sp>
          <p:nvSpPr>
            <p:cNvPr id="249" name="Shape 249"/>
            <p:cNvSpPr/>
            <p:nvPr/>
          </p:nvSpPr>
          <p:spPr>
            <a:xfrm>
              <a:off x="5054708" y="1258164"/>
              <a:ext cx="3714388" cy="1206974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201856" y="1555429"/>
              <a:ext cx="680485" cy="789348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1440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 0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Transaction1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Transaction2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 ...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Hash signature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5495020" y="1275805"/>
              <a:ext cx="2849870" cy="2124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Ropsten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en-US" sz="1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testnet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Blockchain</a:t>
              </a:r>
            </a:p>
          </p:txBody>
        </p:sp>
        <p:cxnSp>
          <p:nvCxnSpPr>
            <p:cNvPr id="252" name="Shape 252"/>
            <p:cNvCxnSpPr>
              <a:stCxn id="250" idx="3"/>
            </p:cNvCxnSpPr>
            <p:nvPr/>
          </p:nvCxnSpPr>
          <p:spPr>
            <a:xfrm>
              <a:off x="5882341" y="1950103"/>
              <a:ext cx="51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638022" y="1572003"/>
              <a:ext cx="705885" cy="789348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144000" rIns="91425" bIns="45700" anchor="ctr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Block N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Transaction a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Transaction b 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...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Hash signature</a:t>
              </a:r>
            </a:p>
            <a:p>
              <a:pPr>
                <a:buSzPct val="25000"/>
              </a:pPr>
              <a:endParaRPr sz="800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7812475" y="1571994"/>
              <a:ext cx="765600" cy="789300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36000" rIns="91425" bIns="45700" anchor="t" anchorCtr="0">
              <a:noAutofit/>
            </a:bodyPr>
            <a:lstStyle/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Block M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Transaction x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Transaction y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... ...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Hash</a:t>
              </a:r>
            </a:p>
            <a:p>
              <a:pPr>
                <a:buSzPct val="25000"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cs typeface="Calibri"/>
                  <a:sym typeface="Calibri"/>
                </a:rPr>
                <a:t> signature</a:t>
              </a:r>
            </a:p>
            <a:p>
              <a:pPr>
                <a:buSzPct val="25000"/>
              </a:pPr>
              <a:endParaRPr sz="800" dirty="0">
                <a:solidFill>
                  <a:schemeClr val="dk1"/>
                </a:solidFill>
                <a:latin typeface="Calibri"/>
                <a:cs typeface="Calibri"/>
                <a:sym typeface="Calibri"/>
              </a:endParaRPr>
            </a:p>
          </p:txBody>
        </p:sp>
        <p:cxnSp>
          <p:nvCxnSpPr>
            <p:cNvPr id="255" name="Shape 255"/>
            <p:cNvCxnSpPr>
              <a:cxnSpLocks/>
            </p:cNvCxnSpPr>
            <p:nvPr/>
          </p:nvCxnSpPr>
          <p:spPr>
            <a:xfrm>
              <a:off x="7297729" y="1966677"/>
              <a:ext cx="51783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277" name="Shape 277"/>
          <p:cNvSpPr txBox="1"/>
          <p:nvPr/>
        </p:nvSpPr>
        <p:spPr>
          <a:xfrm>
            <a:off x="1413480" y="4178860"/>
            <a:ext cx="159541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Enclaves: </a:t>
            </a:r>
            <a:r>
              <a:rPr lang="en-US" sz="16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(Linux)</a:t>
            </a:r>
          </a:p>
          <a:p>
            <a:pPr marL="92075" indent="-92075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Data validation</a:t>
            </a:r>
          </a:p>
          <a:p>
            <a:pPr marL="92075" indent="-92075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AI training</a:t>
            </a:r>
          </a:p>
          <a:p>
            <a:pPr marL="92075" indent="-92075">
              <a:buSzPct val="100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Query service</a:t>
            </a:r>
            <a:r>
              <a:rPr lang="en-US" altLang="zh-CN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9339518" y="4893782"/>
            <a:ext cx="1194022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Genetank Customers</a:t>
            </a:r>
          </a:p>
          <a:p>
            <a:pPr marL="87313" marR="0" lvl="0" indent="-87313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Donor</a:t>
            </a:r>
          </a:p>
          <a:p>
            <a:pPr marL="87313" marR="0" lvl="0" indent="-87313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Trainer</a:t>
            </a:r>
          </a:p>
          <a:p>
            <a:pPr marL="87313" marR="0" lvl="0" indent="-87313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Runner</a:t>
            </a:r>
          </a:p>
          <a:p>
            <a:pPr marL="87313" marR="0" lvl="0" indent="-87313" algn="l" rtl="0">
              <a:spcBef>
                <a:spcPts val="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</a:t>
            </a:r>
          </a:p>
        </p:txBody>
      </p:sp>
      <p:cxnSp>
        <p:nvCxnSpPr>
          <p:cNvPr id="66" name="Shape 270">
            <a:extLst>
              <a:ext uri="{FF2B5EF4-FFF2-40B4-BE49-F238E27FC236}">
                <a16:creationId xmlns:a16="http://schemas.microsoft.com/office/drawing/2014/main" id="{0C5B1A7E-5381-489A-90FD-98265C7CAF70}"/>
              </a:ext>
            </a:extLst>
          </p:cNvPr>
          <p:cNvCxnSpPr>
            <a:cxnSpLocks/>
            <a:stCxn id="64" idx="3"/>
            <a:endCxn id="29" idx="1"/>
          </p:cNvCxnSpPr>
          <p:nvPr/>
        </p:nvCxnSpPr>
        <p:spPr>
          <a:xfrm flipV="1">
            <a:off x="7341178" y="4932570"/>
            <a:ext cx="488732" cy="468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458CEB-101E-4684-BA26-1C2E65B23D4F}"/>
              </a:ext>
            </a:extLst>
          </p:cNvPr>
          <p:cNvGrpSpPr/>
          <p:nvPr/>
        </p:nvGrpSpPr>
        <p:grpSpPr>
          <a:xfrm>
            <a:off x="7891750" y="3583642"/>
            <a:ext cx="784312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04E15-942A-45E6-87A7-BA9326FE9CA0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453708F-8A41-414F-B9D2-12FB95993905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Ethereum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78" name="Shape 258">
            <a:extLst>
              <a:ext uri="{FF2B5EF4-FFF2-40B4-BE49-F238E27FC236}">
                <a16:creationId xmlns:a16="http://schemas.microsoft.com/office/drawing/2014/main" id="{29F1E69D-F9A6-4757-BF19-44C38CDB0478}"/>
              </a:ext>
            </a:extLst>
          </p:cNvPr>
          <p:cNvCxnSpPr>
            <a:cxnSpLocks/>
            <a:stCxn id="77" idx="3"/>
            <a:endCxn id="256" idx="2"/>
          </p:cNvCxnSpPr>
          <p:nvPr/>
        </p:nvCxnSpPr>
        <p:spPr>
          <a:xfrm flipV="1">
            <a:off x="8676062" y="3423460"/>
            <a:ext cx="93033" cy="51603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05E3873-6B43-4EDD-A8C8-749215108576}"/>
              </a:ext>
            </a:extLst>
          </p:cNvPr>
          <p:cNvSpPr/>
          <p:nvPr/>
        </p:nvSpPr>
        <p:spPr>
          <a:xfrm>
            <a:off x="7829910" y="4566030"/>
            <a:ext cx="939185" cy="73307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Browser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Frontend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97" name="Shape 270">
            <a:extLst>
              <a:ext uri="{FF2B5EF4-FFF2-40B4-BE49-F238E27FC236}">
                <a16:creationId xmlns:a16="http://schemas.microsoft.com/office/drawing/2014/main" id="{04D09FD7-4B02-49EB-9F0C-297822A23BC4}"/>
              </a:ext>
            </a:extLst>
          </p:cNvPr>
          <p:cNvCxnSpPr>
            <a:cxnSpLocks/>
            <a:stCxn id="29" idx="0"/>
            <a:endCxn id="77" idx="2"/>
          </p:cNvCxnSpPr>
          <p:nvPr/>
        </p:nvCxnSpPr>
        <p:spPr>
          <a:xfrm flipH="1" flipV="1">
            <a:off x="8283906" y="4151201"/>
            <a:ext cx="15597" cy="41482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90" name="Shape 265">
            <a:extLst>
              <a:ext uri="{FF2B5EF4-FFF2-40B4-BE49-F238E27FC236}">
                <a16:creationId xmlns:a16="http://schemas.microsoft.com/office/drawing/2014/main" id="{4B8E6D01-5131-4552-B687-FAB28B0ED664}"/>
              </a:ext>
            </a:extLst>
          </p:cNvPr>
          <p:cNvSpPr txBox="1"/>
          <p:nvPr/>
        </p:nvSpPr>
        <p:spPr>
          <a:xfrm>
            <a:off x="1362982" y="1641540"/>
            <a:ext cx="888135" cy="466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PayPal</a:t>
            </a:r>
          </a:p>
        </p:txBody>
      </p:sp>
      <p:sp>
        <p:nvSpPr>
          <p:cNvPr id="100" name="Shape 269">
            <a:extLst>
              <a:ext uri="{FF2B5EF4-FFF2-40B4-BE49-F238E27FC236}">
                <a16:creationId xmlns:a16="http://schemas.microsoft.com/office/drawing/2014/main" id="{A463934A-8691-472B-8A32-BF8989D26A06}"/>
              </a:ext>
            </a:extLst>
          </p:cNvPr>
          <p:cNvSpPr txBox="1"/>
          <p:nvPr/>
        </p:nvSpPr>
        <p:spPr>
          <a:xfrm>
            <a:off x="8374396" y="5476608"/>
            <a:ext cx="781876" cy="4907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Anne,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Sandeep,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Larry,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Dianbo</a:t>
            </a: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Shifa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Shape 269">
            <a:extLst>
              <a:ext uri="{FF2B5EF4-FFF2-40B4-BE49-F238E27FC236}">
                <a16:creationId xmlns:a16="http://schemas.microsoft.com/office/drawing/2014/main" id="{CA5EB181-7A33-4E43-94AC-5E86349B7C68}"/>
              </a:ext>
            </a:extLst>
          </p:cNvPr>
          <p:cNvSpPr txBox="1"/>
          <p:nvPr/>
        </p:nvSpPr>
        <p:spPr>
          <a:xfrm>
            <a:off x="2734663" y="4714351"/>
            <a:ext cx="781876" cy="42917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Dianbo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Shape 269">
            <a:extLst>
              <a:ext uri="{FF2B5EF4-FFF2-40B4-BE49-F238E27FC236}">
                <a16:creationId xmlns:a16="http://schemas.microsoft.com/office/drawing/2014/main" id="{2E9FC30B-054D-49F6-BAEB-70D8978D234C}"/>
              </a:ext>
            </a:extLst>
          </p:cNvPr>
          <p:cNvSpPr txBox="1"/>
          <p:nvPr/>
        </p:nvSpPr>
        <p:spPr>
          <a:xfrm>
            <a:off x="1728046" y="6086546"/>
            <a:ext cx="781876" cy="2231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Shifa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97881-5DFF-447E-8342-7E9FBEB09C36}"/>
              </a:ext>
            </a:extLst>
          </p:cNvPr>
          <p:cNvGrpSpPr/>
          <p:nvPr/>
        </p:nvGrpSpPr>
        <p:grpSpPr>
          <a:xfrm>
            <a:off x="9480461" y="4405677"/>
            <a:ext cx="645964" cy="558917"/>
            <a:chOff x="9480461" y="4405677"/>
            <a:chExt cx="645964" cy="5589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F639561-1736-40B7-9F50-171E96BEB324}"/>
                </a:ext>
              </a:extLst>
            </p:cNvPr>
            <p:cNvGrpSpPr/>
            <p:nvPr/>
          </p:nvGrpSpPr>
          <p:grpSpPr>
            <a:xfrm>
              <a:off x="9480461" y="4405677"/>
              <a:ext cx="278675" cy="452846"/>
              <a:chOff x="4201885" y="2995749"/>
              <a:chExt cx="278675" cy="45284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89704-ED01-4A39-BB3B-42A3D69F258F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Flowchart: Delay 93">
                <a:extLst>
                  <a:ext uri="{FF2B5EF4-FFF2-40B4-BE49-F238E27FC236}">
                    <a16:creationId xmlns:a16="http://schemas.microsoft.com/office/drawing/2014/main" id="{45813D25-E2C8-403F-B53A-E00106B946C8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01CB4E6-4CE8-4E98-A105-DE9BABEC3527}"/>
                </a:ext>
              </a:extLst>
            </p:cNvPr>
            <p:cNvGrpSpPr/>
            <p:nvPr/>
          </p:nvGrpSpPr>
          <p:grpSpPr>
            <a:xfrm>
              <a:off x="9847750" y="4410854"/>
              <a:ext cx="278675" cy="452846"/>
              <a:chOff x="4201885" y="2995749"/>
              <a:chExt cx="278675" cy="45284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83DA93-1B0D-4656-A35C-01F727D5FCFB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A492192E-B80F-4A33-B6DC-ECE883F11D8D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6F2C66E-F18D-48F0-9361-1F1AB4DFA550}"/>
                </a:ext>
              </a:extLst>
            </p:cNvPr>
            <p:cNvGrpSpPr/>
            <p:nvPr/>
          </p:nvGrpSpPr>
          <p:grpSpPr>
            <a:xfrm>
              <a:off x="9667696" y="4511748"/>
              <a:ext cx="278675" cy="452846"/>
              <a:chOff x="4201885" y="2995749"/>
              <a:chExt cx="278675" cy="452846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DFA0F1C-D2A0-4E62-87C3-B2E952C53748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Flowchart: Delay 119">
                <a:extLst>
                  <a:ext uri="{FF2B5EF4-FFF2-40B4-BE49-F238E27FC236}">
                    <a16:creationId xmlns:a16="http://schemas.microsoft.com/office/drawing/2014/main" id="{A8F710F7-65C4-4279-99BD-28404C7E73CB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cxnSp>
        <p:nvCxnSpPr>
          <p:cNvPr id="121" name="Shape 258">
            <a:extLst>
              <a:ext uri="{FF2B5EF4-FFF2-40B4-BE49-F238E27FC236}">
                <a16:creationId xmlns:a16="http://schemas.microsoft.com/office/drawing/2014/main" id="{E1864D42-A9F6-496C-B3E8-16BA1B8A0A70}"/>
              </a:ext>
            </a:extLst>
          </p:cNvPr>
          <p:cNvCxnSpPr>
            <a:cxnSpLocks/>
            <a:stCxn id="107" idx="0"/>
            <a:endCxn id="90" idx="2"/>
          </p:cNvCxnSpPr>
          <p:nvPr/>
        </p:nvCxnSpPr>
        <p:spPr>
          <a:xfrm flipH="1" flipV="1">
            <a:off x="1807050" y="2107650"/>
            <a:ext cx="722684" cy="910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BB22B1-6A4D-467D-8966-1565974BD13E}"/>
              </a:ext>
            </a:extLst>
          </p:cNvPr>
          <p:cNvSpPr/>
          <p:nvPr/>
        </p:nvSpPr>
        <p:spPr>
          <a:xfrm>
            <a:off x="6401993" y="4575392"/>
            <a:ext cx="939185" cy="7237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Meteor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Backend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52C6F9-319C-488A-8A98-39B84646A03B}"/>
              </a:ext>
            </a:extLst>
          </p:cNvPr>
          <p:cNvSpPr/>
          <p:nvPr/>
        </p:nvSpPr>
        <p:spPr>
          <a:xfrm>
            <a:off x="6222597" y="4417332"/>
            <a:ext cx="2756811" cy="10142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Shape 258">
            <a:extLst>
              <a:ext uri="{FF2B5EF4-FFF2-40B4-BE49-F238E27FC236}">
                <a16:creationId xmlns:a16="http://schemas.microsoft.com/office/drawing/2014/main" id="{93FC4C7D-D868-4674-A931-BDA0E0049D93}"/>
              </a:ext>
            </a:extLst>
          </p:cNvPr>
          <p:cNvCxnSpPr>
            <a:cxnSpLocks/>
            <a:stCxn id="77" idx="1"/>
            <a:endCxn id="51" idx="2"/>
          </p:cNvCxnSpPr>
          <p:nvPr/>
        </p:nvCxnSpPr>
        <p:spPr>
          <a:xfrm flipH="1" flipV="1">
            <a:off x="7449424" y="3419930"/>
            <a:ext cx="442326" cy="51956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83" name="Shape 258">
            <a:extLst>
              <a:ext uri="{FF2B5EF4-FFF2-40B4-BE49-F238E27FC236}">
                <a16:creationId xmlns:a16="http://schemas.microsoft.com/office/drawing/2014/main" id="{ECE9D745-206D-4F22-A1CF-039E5C065906}"/>
              </a:ext>
            </a:extLst>
          </p:cNvPr>
          <p:cNvCxnSpPr>
            <a:cxnSpLocks/>
            <a:stCxn id="112" idx="2"/>
            <a:endCxn id="107" idx="0"/>
          </p:cNvCxnSpPr>
          <p:nvPr/>
        </p:nvCxnSpPr>
        <p:spPr>
          <a:xfrm flipH="1">
            <a:off x="2529734" y="2107650"/>
            <a:ext cx="385058" cy="910115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E7E5B970-7CA2-4633-AA52-F4CE9E322FFA}"/>
              </a:ext>
            </a:extLst>
          </p:cNvPr>
          <p:cNvSpPr/>
          <p:nvPr/>
        </p:nvSpPr>
        <p:spPr>
          <a:xfrm>
            <a:off x="3928039" y="3741789"/>
            <a:ext cx="1940967" cy="1202597"/>
          </a:xfrm>
          <a:prstGeom prst="cloud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Ethereum 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Devp2p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communication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network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Shape 270">
            <a:extLst>
              <a:ext uri="{FF2B5EF4-FFF2-40B4-BE49-F238E27FC236}">
                <a16:creationId xmlns:a16="http://schemas.microsoft.com/office/drawing/2014/main" id="{948B3A43-A551-4A70-8420-63BD00AA2DF8}"/>
              </a:ext>
            </a:extLst>
          </p:cNvPr>
          <p:cNvCxnSpPr>
            <a:cxnSpLocks/>
            <a:stCxn id="26" idx="2"/>
            <a:endCxn id="74" idx="3"/>
          </p:cNvCxnSpPr>
          <p:nvPr/>
        </p:nvCxnSpPr>
        <p:spPr>
          <a:xfrm flipH="1">
            <a:off x="3626654" y="4343088"/>
            <a:ext cx="307406" cy="135841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02" name="Shape 270">
            <a:extLst>
              <a:ext uri="{FF2B5EF4-FFF2-40B4-BE49-F238E27FC236}">
                <a16:creationId xmlns:a16="http://schemas.microsoft.com/office/drawing/2014/main" id="{6455FCE5-2EE0-4C92-9DFE-79CAD147A13C}"/>
              </a:ext>
            </a:extLst>
          </p:cNvPr>
          <p:cNvCxnSpPr>
            <a:cxnSpLocks/>
            <a:stCxn id="64" idx="1"/>
            <a:endCxn id="26" idx="0"/>
          </p:cNvCxnSpPr>
          <p:nvPr/>
        </p:nvCxnSpPr>
        <p:spPr>
          <a:xfrm flipH="1" flipV="1">
            <a:off x="5867389" y="4343088"/>
            <a:ext cx="534604" cy="59416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03" name="Shape 277">
            <a:extLst>
              <a:ext uri="{FF2B5EF4-FFF2-40B4-BE49-F238E27FC236}">
                <a16:creationId xmlns:a16="http://schemas.microsoft.com/office/drawing/2014/main" id="{CFD6AA18-C1D4-427B-B79E-38A9403B11FF}"/>
              </a:ext>
            </a:extLst>
          </p:cNvPr>
          <p:cNvSpPr txBox="1"/>
          <p:nvPr/>
        </p:nvSpPr>
        <p:spPr>
          <a:xfrm>
            <a:off x="5847340" y="5418592"/>
            <a:ext cx="1149790" cy="3370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en-US" sz="18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Dapp</a:t>
            </a:r>
          </a:p>
          <a:p>
            <a:pPr>
              <a:buSzPct val="25000"/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Win</a:t>
            </a:r>
          </a:p>
          <a:p>
            <a:pPr>
              <a:buSzPct val="25000"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Mac</a:t>
            </a:r>
          </a:p>
          <a:p>
            <a:pPr>
              <a:buSzPct val="25000"/>
            </a:pPr>
            <a:r>
              <a:rPr lang="en-US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Android</a:t>
            </a:r>
          </a:p>
          <a:p>
            <a:pPr>
              <a:buSzPct val="25000"/>
            </a:pPr>
            <a:r>
              <a:rPr lang="en-US" sz="1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Ios</a:t>
            </a:r>
            <a:endParaRPr lang="en-US" sz="1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2F8ADD52-B899-4879-8658-6E0A592658FF}"/>
              </a:ext>
            </a:extLst>
          </p:cNvPr>
          <p:cNvSpPr/>
          <p:nvPr/>
        </p:nvSpPr>
        <p:spPr>
          <a:xfrm>
            <a:off x="2831666" y="5443909"/>
            <a:ext cx="794988" cy="51519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Meteor</a:t>
            </a:r>
          </a:p>
          <a:p>
            <a:pPr algn="ctr"/>
            <a:r>
              <a:rPr lang="en-US" altLang="zh-CN" dirty="0">
                <a:solidFill>
                  <a:srgbClr val="C00000"/>
                </a:solidFill>
              </a:rPr>
              <a:t>Backend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9A47236-263C-40AE-9D7C-0389B6BA7BF3}"/>
              </a:ext>
            </a:extLst>
          </p:cNvPr>
          <p:cNvSpPr/>
          <p:nvPr/>
        </p:nvSpPr>
        <p:spPr>
          <a:xfrm>
            <a:off x="1757832" y="5504332"/>
            <a:ext cx="794988" cy="51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Enclave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9183CC9-1186-4614-A124-327A7D3283C7}"/>
              </a:ext>
            </a:extLst>
          </p:cNvPr>
          <p:cNvSpPr/>
          <p:nvPr/>
        </p:nvSpPr>
        <p:spPr>
          <a:xfrm>
            <a:off x="1663471" y="5303065"/>
            <a:ext cx="2084174" cy="7959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7BDEE7A0-C825-4E59-A646-460D0B299A1E}"/>
              </a:ext>
            </a:extLst>
          </p:cNvPr>
          <p:cNvSpPr/>
          <p:nvPr/>
        </p:nvSpPr>
        <p:spPr>
          <a:xfrm>
            <a:off x="1813692" y="5441072"/>
            <a:ext cx="794988" cy="51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Enclave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2000A6F-D201-4FBB-9117-BE8747A0F9CF}"/>
              </a:ext>
            </a:extLst>
          </p:cNvPr>
          <p:cNvSpPr/>
          <p:nvPr/>
        </p:nvSpPr>
        <p:spPr>
          <a:xfrm>
            <a:off x="1885188" y="5375164"/>
            <a:ext cx="794988" cy="51519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dirty="0">
                <a:solidFill>
                  <a:srgbClr val="C00000"/>
                </a:solidFill>
              </a:rPr>
              <a:t>Enclaves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E48F086-9069-4431-89DE-BC69A8DA56CC}"/>
              </a:ext>
            </a:extLst>
          </p:cNvPr>
          <p:cNvGrpSpPr/>
          <p:nvPr/>
        </p:nvGrpSpPr>
        <p:grpSpPr>
          <a:xfrm>
            <a:off x="6809429" y="2285286"/>
            <a:ext cx="2569577" cy="1214645"/>
            <a:chOff x="5426661" y="2329108"/>
            <a:chExt cx="2569577" cy="1214645"/>
          </a:xfrm>
        </p:grpSpPr>
        <p:cxnSp>
          <p:nvCxnSpPr>
            <p:cNvPr id="258" name="Shape 258"/>
            <p:cNvCxnSpPr>
              <a:cxnSpLocks/>
              <a:stCxn id="256" idx="0"/>
            </p:cNvCxnSpPr>
            <p:nvPr/>
          </p:nvCxnSpPr>
          <p:spPr>
            <a:xfrm flipH="1" flipV="1">
              <a:off x="7319258" y="2329108"/>
              <a:ext cx="67068" cy="33690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51" name="Shape 306">
              <a:extLst>
                <a:ext uri="{FF2B5EF4-FFF2-40B4-BE49-F238E27FC236}">
                  <a16:creationId xmlns:a16="http://schemas.microsoft.com/office/drawing/2014/main" id="{4E242AB1-9BE9-4FAF-9C88-FEC7F50EDE62}"/>
                </a:ext>
              </a:extLst>
            </p:cNvPr>
            <p:cNvSpPr/>
            <p:nvPr/>
          </p:nvSpPr>
          <p:spPr>
            <a:xfrm>
              <a:off x="5426661" y="2659422"/>
              <a:ext cx="1279990" cy="804330"/>
            </a:xfrm>
            <a:prstGeom prst="verticalScroll">
              <a:avLst>
                <a:gd name="adj" fmla="val 23190"/>
              </a:avLst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GeneTank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Token (GTT)</a:t>
              </a:r>
            </a:p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en-US" sz="1050" b="1" dirty="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Contract</a:t>
              </a:r>
            </a:p>
          </p:txBody>
        </p:sp>
        <p:sp>
          <p:nvSpPr>
            <p:cNvPr id="98" name="Shape 269">
              <a:extLst>
                <a:ext uri="{FF2B5EF4-FFF2-40B4-BE49-F238E27FC236}">
                  <a16:creationId xmlns:a16="http://schemas.microsoft.com/office/drawing/2014/main" id="{89A61609-01AD-4B67-8447-AE8F931BADA3}"/>
                </a:ext>
              </a:extLst>
            </p:cNvPr>
            <p:cNvSpPr txBox="1"/>
            <p:nvPr/>
          </p:nvSpPr>
          <p:spPr>
            <a:xfrm>
              <a:off x="5780768" y="3250195"/>
              <a:ext cx="634157" cy="29355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altLang="zh-CN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Anne</a:t>
              </a:r>
              <a:endPara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A07ACC7-741C-4702-A42F-CD01CD6EC9C5}"/>
                </a:ext>
              </a:extLst>
            </p:cNvPr>
            <p:cNvGrpSpPr/>
            <p:nvPr/>
          </p:nvGrpSpPr>
          <p:grpSpPr>
            <a:xfrm>
              <a:off x="6776414" y="2666016"/>
              <a:ext cx="1219824" cy="801266"/>
              <a:chOff x="4631831" y="2718000"/>
              <a:chExt cx="1374629" cy="801266"/>
            </a:xfrm>
          </p:grpSpPr>
          <p:sp>
            <p:nvSpPr>
              <p:cNvPr id="256" name="Shape 256"/>
              <p:cNvSpPr/>
              <p:nvPr/>
            </p:nvSpPr>
            <p:spPr>
              <a:xfrm>
                <a:off x="4631831" y="2718000"/>
                <a:ext cx="1374629" cy="801266"/>
              </a:xfrm>
              <a:prstGeom prst="verticalScroll">
                <a:avLst>
                  <a:gd name="adj" fmla="val 23190"/>
                </a:avLst>
              </a:prstGeom>
              <a:noFill/>
              <a:ln w="12700" cap="flat" cmpd="sng">
                <a:solidFill>
                  <a:srgbClr val="42719B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 err="1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GenetankAI</a:t>
                </a:r>
                <a:r>
                  <a:rPr lang="en-US" sz="1000" b="1" dirty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L="0" marR="0" lvl="0" indent="0" algn="ctr" rtl="0">
                  <a:spcBef>
                    <a:spcPts val="0"/>
                  </a:spcBef>
                  <a:buSzPct val="25000"/>
                  <a:buNone/>
                </a:pPr>
                <a:r>
                  <a:rPr lang="en-US" sz="1000" b="1" dirty="0">
                    <a:solidFill>
                      <a:srgbClr val="C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Contract V2</a:t>
                </a:r>
              </a:p>
            </p:txBody>
          </p:sp>
          <p:sp>
            <p:nvSpPr>
              <p:cNvPr id="99" name="Shape 269">
                <a:extLst>
                  <a:ext uri="{FF2B5EF4-FFF2-40B4-BE49-F238E27FC236}">
                    <a16:creationId xmlns:a16="http://schemas.microsoft.com/office/drawing/2014/main" id="{667FDDDD-7A7B-4A26-91B5-164FC3216191}"/>
                  </a:ext>
                </a:extLst>
              </p:cNvPr>
              <p:cNvSpPr txBox="1"/>
              <p:nvPr/>
            </p:nvSpPr>
            <p:spPr>
              <a:xfrm>
                <a:off x="4920015" y="3236371"/>
                <a:ext cx="898142" cy="212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SzPct val="25000"/>
                  <a:buNone/>
                </a:pPr>
                <a:r>
                  <a:rPr lang="en-US" altLang="zh-CN" sz="12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Sandeep</a:t>
                </a:r>
                <a:endParaRPr lang="en-US" sz="12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7" name="Shape 258">
              <a:extLst>
                <a:ext uri="{FF2B5EF4-FFF2-40B4-BE49-F238E27FC236}">
                  <a16:creationId xmlns:a16="http://schemas.microsoft.com/office/drawing/2014/main" id="{FB4B8B50-9F65-4264-AAE1-54B5C8066AF0}"/>
                </a:ext>
              </a:extLst>
            </p:cNvPr>
            <p:cNvCxnSpPr>
              <a:cxnSpLocks/>
              <a:stCxn id="51" idx="3"/>
              <a:endCxn id="256" idx="1"/>
            </p:cNvCxnSpPr>
            <p:nvPr/>
          </p:nvCxnSpPr>
          <p:spPr>
            <a:xfrm>
              <a:off x="6520127" y="3061587"/>
              <a:ext cx="442101" cy="5062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105" name="Shape 258">
              <a:extLst>
                <a:ext uri="{FF2B5EF4-FFF2-40B4-BE49-F238E27FC236}">
                  <a16:creationId xmlns:a16="http://schemas.microsoft.com/office/drawing/2014/main" id="{21032DC3-0F88-49DF-8DBB-F13CC92BE0F5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 flipV="1">
              <a:off x="6066656" y="2352883"/>
              <a:ext cx="69374" cy="30653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dash"/>
              <a:miter lim="800000"/>
              <a:headEnd type="none" w="med" len="med"/>
              <a:tailEnd type="triangle" w="med" len="med"/>
            </a:ln>
          </p:spPr>
        </p:cxn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8597019-7B63-474F-9C88-E0FF600C34AB}"/>
              </a:ext>
            </a:extLst>
          </p:cNvPr>
          <p:cNvSpPr/>
          <p:nvPr/>
        </p:nvSpPr>
        <p:spPr>
          <a:xfrm>
            <a:off x="1648308" y="3017765"/>
            <a:ext cx="1762852" cy="8454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SzPct val="25000"/>
            </a:pPr>
            <a:r>
              <a:rPr lang="en-US" altLang="zh-CN" sz="1600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Genetank Server:</a:t>
            </a:r>
          </a:p>
          <a:p>
            <a:pPr marL="84138" indent="-84138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ModelRepo</a:t>
            </a:r>
            <a:endParaRPr lang="en-US" altLang="zh-CN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4138" indent="-84138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Attestation service</a:t>
            </a:r>
          </a:p>
          <a:p>
            <a:pPr marL="84138" indent="-84138"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E-com platform</a:t>
            </a:r>
          </a:p>
        </p:txBody>
      </p:sp>
      <p:sp>
        <p:nvSpPr>
          <p:cNvPr id="112" name="Shape 277">
            <a:extLst>
              <a:ext uri="{FF2B5EF4-FFF2-40B4-BE49-F238E27FC236}">
                <a16:creationId xmlns:a16="http://schemas.microsoft.com/office/drawing/2014/main" id="{262A6548-147E-48A8-A424-54E2ED787B4C}"/>
              </a:ext>
            </a:extLst>
          </p:cNvPr>
          <p:cNvSpPr txBox="1"/>
          <p:nvPr/>
        </p:nvSpPr>
        <p:spPr>
          <a:xfrm>
            <a:off x="2442138" y="1647216"/>
            <a:ext cx="945308" cy="460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Intel IAS</a:t>
            </a:r>
          </a:p>
        </p:txBody>
      </p:sp>
      <p:cxnSp>
        <p:nvCxnSpPr>
          <p:cNvPr id="119" name="Shape 270">
            <a:extLst>
              <a:ext uri="{FF2B5EF4-FFF2-40B4-BE49-F238E27FC236}">
                <a16:creationId xmlns:a16="http://schemas.microsoft.com/office/drawing/2014/main" id="{F90E1B58-9973-40D4-9F2E-2840AFCFC8FB}"/>
              </a:ext>
            </a:extLst>
          </p:cNvPr>
          <p:cNvCxnSpPr>
            <a:cxnSpLocks/>
            <a:stCxn id="26" idx="2"/>
            <a:endCxn id="107" idx="3"/>
          </p:cNvCxnSpPr>
          <p:nvPr/>
        </p:nvCxnSpPr>
        <p:spPr>
          <a:xfrm flipH="1" flipV="1">
            <a:off x="3411160" y="3440505"/>
            <a:ext cx="522900" cy="90258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8" name="Shape 278">
            <a:extLst>
              <a:ext uri="{FF2B5EF4-FFF2-40B4-BE49-F238E27FC236}">
                <a16:creationId xmlns:a16="http://schemas.microsoft.com/office/drawing/2014/main" id="{66571393-0FB6-4E69-A5F6-FDB8E80FDA06}"/>
              </a:ext>
            </a:extLst>
          </p:cNvPr>
          <p:cNvSpPr txBox="1"/>
          <p:nvPr/>
        </p:nvSpPr>
        <p:spPr>
          <a:xfrm>
            <a:off x="6871231" y="5402690"/>
            <a:ext cx="1804831" cy="113375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GTT wallet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management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search</a:t>
            </a:r>
          </a:p>
        </p:txBody>
      </p:sp>
      <p:sp>
        <p:nvSpPr>
          <p:cNvPr id="150" name="Shape 278">
            <a:extLst>
              <a:ext uri="{FF2B5EF4-FFF2-40B4-BE49-F238E27FC236}">
                <a16:creationId xmlns:a16="http://schemas.microsoft.com/office/drawing/2014/main" id="{3E007AD0-9427-4D32-951B-A44B0484A90C}"/>
              </a:ext>
            </a:extLst>
          </p:cNvPr>
          <p:cNvSpPr txBox="1"/>
          <p:nvPr/>
        </p:nvSpPr>
        <p:spPr>
          <a:xfrm>
            <a:off x="2802440" y="6109245"/>
            <a:ext cx="1804831" cy="33537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Enclave management</a:t>
            </a:r>
          </a:p>
        </p:txBody>
      </p:sp>
      <p:sp>
        <p:nvSpPr>
          <p:cNvPr id="186" name="Shape 269">
            <a:extLst>
              <a:ext uri="{FF2B5EF4-FFF2-40B4-BE49-F238E27FC236}">
                <a16:creationId xmlns:a16="http://schemas.microsoft.com/office/drawing/2014/main" id="{1E7E42E6-4D12-4CDA-967C-912A37CA6839}"/>
              </a:ext>
            </a:extLst>
          </p:cNvPr>
          <p:cNvSpPr txBox="1"/>
          <p:nvPr/>
        </p:nvSpPr>
        <p:spPr>
          <a:xfrm>
            <a:off x="1663470" y="3863244"/>
            <a:ext cx="1747689" cy="2012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Shifa</a:t>
            </a: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</a:t>
            </a:r>
            <a:r>
              <a:rPr lang="zh-CN" alt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Lauren,</a:t>
            </a:r>
            <a:r>
              <a:rPr lang="zh-CN" alt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Sandeep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6CCB649-F866-460E-A314-A84FD569D8F0}"/>
              </a:ext>
            </a:extLst>
          </p:cNvPr>
          <p:cNvGrpSpPr/>
          <p:nvPr/>
        </p:nvGrpSpPr>
        <p:grpSpPr>
          <a:xfrm>
            <a:off x="4005322" y="2436381"/>
            <a:ext cx="784312" cy="567559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4CF20C9-0C12-496F-8937-565B539AAF86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Rectangle: Rounded Corners 188">
              <a:extLst>
                <a:ext uri="{FF2B5EF4-FFF2-40B4-BE49-F238E27FC236}">
                  <a16:creationId xmlns:a16="http://schemas.microsoft.com/office/drawing/2014/main" id="{3A69C853-45A1-48C6-99DC-78842610D2A1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Genetank</a:t>
              </a:r>
            </a:p>
            <a:p>
              <a:pPr algn="ctr"/>
              <a:r>
                <a:rPr lang="en-US" altLang="zh-CN" sz="1200" b="1" dirty="0"/>
                <a:t>Wallet</a:t>
              </a:r>
              <a:endParaRPr lang="zh-CN" altLang="en-US" sz="1200" b="1" dirty="0"/>
            </a:p>
          </p:txBody>
        </p:sp>
      </p:grpSp>
      <p:cxnSp>
        <p:nvCxnSpPr>
          <p:cNvPr id="190" name="Shape 270">
            <a:extLst>
              <a:ext uri="{FF2B5EF4-FFF2-40B4-BE49-F238E27FC236}">
                <a16:creationId xmlns:a16="http://schemas.microsoft.com/office/drawing/2014/main" id="{D11E77B5-F980-42FF-8785-A56D85ED7210}"/>
              </a:ext>
            </a:extLst>
          </p:cNvPr>
          <p:cNvCxnSpPr>
            <a:cxnSpLocks/>
            <a:stCxn id="189" idx="1"/>
            <a:endCxn id="107" idx="3"/>
          </p:cNvCxnSpPr>
          <p:nvPr/>
        </p:nvCxnSpPr>
        <p:spPr>
          <a:xfrm flipH="1">
            <a:off x="3411160" y="2792235"/>
            <a:ext cx="594162" cy="64827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93" name="Shape 258">
            <a:extLst>
              <a:ext uri="{FF2B5EF4-FFF2-40B4-BE49-F238E27FC236}">
                <a16:creationId xmlns:a16="http://schemas.microsoft.com/office/drawing/2014/main" id="{B8F3FFE4-5981-4908-BB7A-AE4F8EE15A88}"/>
              </a:ext>
            </a:extLst>
          </p:cNvPr>
          <p:cNvCxnSpPr>
            <a:cxnSpLocks/>
            <a:stCxn id="249" idx="1"/>
            <a:endCxn id="189" idx="3"/>
          </p:cNvCxnSpPr>
          <p:nvPr/>
        </p:nvCxnSpPr>
        <p:spPr>
          <a:xfrm flipH="1">
            <a:off x="4789634" y="1823505"/>
            <a:ext cx="1432963" cy="96873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12" name="Shape 269">
            <a:extLst>
              <a:ext uri="{FF2B5EF4-FFF2-40B4-BE49-F238E27FC236}">
                <a16:creationId xmlns:a16="http://schemas.microsoft.com/office/drawing/2014/main" id="{0508F6D9-8615-4747-9672-64271E9376E4}"/>
              </a:ext>
            </a:extLst>
          </p:cNvPr>
          <p:cNvSpPr txBox="1"/>
          <p:nvPr/>
        </p:nvSpPr>
        <p:spPr>
          <a:xfrm>
            <a:off x="1283899" y="2773113"/>
            <a:ext cx="1238419" cy="3609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altLang="zh-CN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/ Meteor</a:t>
            </a:r>
            <a:endParaRPr lang="en-US"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746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82604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altLang="zh-CN" sz="3600" dirty="0">
                <a:latin typeface="Century Gothic"/>
                <a:sym typeface="Century Gothic"/>
              </a:rPr>
              <a:t>Phase-II </a:t>
            </a:r>
            <a:r>
              <a:rPr lang="en-US" sz="3600" dirty="0">
                <a:latin typeface="Century Gothic"/>
                <a:sym typeface="Century Gothic"/>
              </a:rPr>
              <a:t>Development </a:t>
            </a:r>
            <a:r>
              <a:rPr lang="en-US" altLang="zh-CN" sz="3600" dirty="0">
                <a:latin typeface="Century Gothic"/>
              </a:rPr>
              <a:t>Framework</a:t>
            </a:r>
            <a:endParaRPr lang="en-US" sz="3600" dirty="0">
              <a:latin typeface="Century Gothic"/>
              <a:sym typeface="Century Gothic"/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A02ADAA-1368-4A7A-9F72-C2C8FD98341F}"/>
              </a:ext>
            </a:extLst>
          </p:cNvPr>
          <p:cNvGrpSpPr/>
          <p:nvPr/>
        </p:nvGrpSpPr>
        <p:grpSpPr>
          <a:xfrm>
            <a:off x="2299302" y="1117792"/>
            <a:ext cx="3478595" cy="1174610"/>
            <a:chOff x="5171922" y="1345001"/>
            <a:chExt cx="3478595" cy="1174610"/>
          </a:xfrm>
        </p:grpSpPr>
        <p:sp>
          <p:nvSpPr>
            <p:cNvPr id="249" name="Shape 249"/>
            <p:cNvSpPr/>
            <p:nvPr/>
          </p:nvSpPr>
          <p:spPr>
            <a:xfrm>
              <a:off x="5171922" y="1361421"/>
              <a:ext cx="3478595" cy="1158190"/>
            </a:xfrm>
            <a:prstGeom prst="roundRect">
              <a:avLst>
                <a:gd name="adj" fmla="val 16667"/>
              </a:avLst>
            </a:prstGeom>
            <a:noFill/>
            <a:ln w="12700" cap="flat" cmpd="sng">
              <a:solidFill>
                <a:srgbClr val="42719B"/>
              </a:solidFill>
              <a:prstDash val="dash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Shape 250"/>
            <p:cNvSpPr/>
            <p:nvPr/>
          </p:nvSpPr>
          <p:spPr>
            <a:xfrm>
              <a:off x="5316454" y="1626565"/>
              <a:ext cx="680485" cy="789348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Transaction1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Contract1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 ...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Hash signature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Shape 251"/>
            <p:cNvSpPr txBox="1"/>
            <p:nvPr/>
          </p:nvSpPr>
          <p:spPr>
            <a:xfrm>
              <a:off x="6536061" y="1345001"/>
              <a:ext cx="19614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Blockchain</a:t>
              </a:r>
            </a:p>
          </p:txBody>
        </p:sp>
        <p:cxnSp>
          <p:nvCxnSpPr>
            <p:cNvPr id="252" name="Shape 252"/>
            <p:cNvCxnSpPr>
              <a:stCxn id="250" idx="3"/>
            </p:cNvCxnSpPr>
            <p:nvPr/>
          </p:nvCxnSpPr>
          <p:spPr>
            <a:xfrm>
              <a:off x="5996939" y="2021239"/>
              <a:ext cx="517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  <p:sp>
          <p:nvSpPr>
            <p:cNvPr id="253" name="Shape 253"/>
            <p:cNvSpPr/>
            <p:nvPr/>
          </p:nvSpPr>
          <p:spPr>
            <a:xfrm>
              <a:off x="6604339" y="1644983"/>
              <a:ext cx="680485" cy="789348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TransactionN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Contractn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 ...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Hash signature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7788996" y="1644974"/>
              <a:ext cx="765600" cy="789300"/>
            </a:xfrm>
            <a:prstGeom prst="rect">
              <a:avLst/>
            </a:prstGeom>
            <a:noFill/>
            <a:ln w="12700" cap="flat" cmpd="sng">
              <a:solidFill>
                <a:srgbClr val="42719B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36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TransactionM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Contractm</a:t>
              </a:r>
              <a:endParaRPr lang="en-US"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... ...</a:t>
              </a:r>
            </a:p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Hash signature</a:t>
              </a:r>
            </a:p>
            <a:p>
              <a:pPr marL="0" marR="0" lvl="0" indent="0" algn="l" rtl="0">
                <a:spcBef>
                  <a:spcPts val="0"/>
                </a:spcBef>
                <a:buNone/>
              </a:pPr>
              <a:endParaRPr sz="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5" name="Shape 255"/>
            <p:cNvCxnSpPr>
              <a:cxnSpLocks/>
            </p:cNvCxnSpPr>
            <p:nvPr/>
          </p:nvCxnSpPr>
          <p:spPr>
            <a:xfrm>
              <a:off x="7274250" y="2039657"/>
              <a:ext cx="517831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miter lim="800000"/>
              <a:headEnd type="none" w="med" len="med"/>
              <a:tailEnd type="triangle" w="lg" len="lg"/>
            </a:ln>
          </p:spPr>
        </p:cxnSp>
      </p:grpSp>
      <p:sp>
        <p:nvSpPr>
          <p:cNvPr id="278" name="Shape 278"/>
          <p:cNvSpPr txBox="1"/>
          <p:nvPr/>
        </p:nvSpPr>
        <p:spPr>
          <a:xfrm>
            <a:off x="244943" y="4902036"/>
            <a:ext cx="1471962" cy="4755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Participants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8458CEB-101E-4684-BA26-1C2E65B23D4F}"/>
              </a:ext>
            </a:extLst>
          </p:cNvPr>
          <p:cNvGrpSpPr/>
          <p:nvPr/>
        </p:nvGrpSpPr>
        <p:grpSpPr>
          <a:xfrm>
            <a:off x="1908540" y="3171512"/>
            <a:ext cx="1015737" cy="874840"/>
            <a:chOff x="1629104" y="5065986"/>
            <a:chExt cx="578068" cy="56755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04E15-942A-45E6-87A7-BA9326FE9CA0}"/>
                </a:ext>
              </a:extLst>
            </p:cNvPr>
            <p:cNvSpPr/>
            <p:nvPr/>
          </p:nvSpPr>
          <p:spPr>
            <a:xfrm>
              <a:off x="1650125" y="5065986"/>
              <a:ext cx="451946" cy="157655"/>
            </a:xfrm>
            <a:custGeom>
              <a:avLst/>
              <a:gdLst>
                <a:gd name="connsiteX0" fmla="*/ 0 w 451945"/>
                <a:gd name="connsiteY0" fmla="*/ 157655 h 157655"/>
                <a:gd name="connsiteX1" fmla="*/ 420414 w 451945"/>
                <a:gd name="connsiteY1" fmla="*/ 0 h 157655"/>
                <a:gd name="connsiteX2" fmla="*/ 451945 w 451945"/>
                <a:gd name="connsiteY2" fmla="*/ 31531 h 157655"/>
                <a:gd name="connsiteX3" fmla="*/ 441435 w 451945"/>
                <a:gd name="connsiteY3" fmla="*/ 157655 h 157655"/>
                <a:gd name="connsiteX0" fmla="*/ 0 w 451946"/>
                <a:gd name="connsiteY0" fmla="*/ 157655 h 157655"/>
                <a:gd name="connsiteX1" fmla="*/ 420414 w 451946"/>
                <a:gd name="connsiteY1" fmla="*/ 0 h 157655"/>
                <a:gd name="connsiteX2" fmla="*/ 451945 w 451946"/>
                <a:gd name="connsiteY2" fmla="*/ 31531 h 157655"/>
                <a:gd name="connsiteX3" fmla="*/ 451946 w 451946"/>
                <a:gd name="connsiteY3" fmla="*/ 157655 h 15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946" h="157655">
                  <a:moveTo>
                    <a:pt x="0" y="157655"/>
                  </a:moveTo>
                  <a:lnTo>
                    <a:pt x="420414" y="0"/>
                  </a:lnTo>
                  <a:lnTo>
                    <a:pt x="451945" y="31531"/>
                  </a:lnTo>
                  <a:cubicBezTo>
                    <a:pt x="451945" y="73572"/>
                    <a:pt x="451946" y="115614"/>
                    <a:pt x="451946" y="157655"/>
                  </a:cubicBezTo>
                </a:path>
              </a:pathLst>
            </a:cu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E453708F-8A41-414F-B9D2-12FB95993905}"/>
                </a:ext>
              </a:extLst>
            </p:cNvPr>
            <p:cNvSpPr/>
            <p:nvPr/>
          </p:nvSpPr>
          <p:spPr>
            <a:xfrm>
              <a:off x="1629104" y="5210135"/>
              <a:ext cx="578068" cy="42341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zh-CN" sz="1200" b="1" dirty="0"/>
                <a:t>Blockchain</a:t>
              </a:r>
            </a:p>
            <a:p>
              <a:pPr algn="ctr"/>
              <a:r>
                <a:rPr lang="en-US" altLang="zh-CN" sz="1200" b="1" dirty="0"/>
                <a:t>Wallet</a:t>
              </a:r>
            </a:p>
            <a:p>
              <a:pPr algn="ctr"/>
              <a:r>
                <a:rPr lang="en-US" altLang="zh-CN" sz="1200" b="1" dirty="0"/>
                <a:t>Software</a:t>
              </a:r>
              <a:endParaRPr lang="zh-CN" altLang="en-US" sz="1200" b="1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197881-5DFF-447E-8342-7E9FBEB09C36}"/>
              </a:ext>
            </a:extLst>
          </p:cNvPr>
          <p:cNvGrpSpPr/>
          <p:nvPr/>
        </p:nvGrpSpPr>
        <p:grpSpPr>
          <a:xfrm>
            <a:off x="556447" y="4314318"/>
            <a:ext cx="645964" cy="558917"/>
            <a:chOff x="9480461" y="4405677"/>
            <a:chExt cx="645964" cy="558917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F639561-1736-40B7-9F50-171E96BEB324}"/>
                </a:ext>
              </a:extLst>
            </p:cNvPr>
            <p:cNvGrpSpPr/>
            <p:nvPr/>
          </p:nvGrpSpPr>
          <p:grpSpPr>
            <a:xfrm>
              <a:off x="9480461" y="4405677"/>
              <a:ext cx="278675" cy="452846"/>
              <a:chOff x="4201885" y="2995749"/>
              <a:chExt cx="278675" cy="452846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389704-ED01-4A39-BB3B-42A3D69F258F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Flowchart: Delay 93">
                <a:extLst>
                  <a:ext uri="{FF2B5EF4-FFF2-40B4-BE49-F238E27FC236}">
                    <a16:creationId xmlns:a16="http://schemas.microsoft.com/office/drawing/2014/main" id="{45813D25-E2C8-403F-B53A-E00106B946C8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01CB4E6-4CE8-4E98-A105-DE9BABEC3527}"/>
                </a:ext>
              </a:extLst>
            </p:cNvPr>
            <p:cNvGrpSpPr/>
            <p:nvPr/>
          </p:nvGrpSpPr>
          <p:grpSpPr>
            <a:xfrm>
              <a:off x="9847750" y="4410854"/>
              <a:ext cx="278675" cy="452846"/>
              <a:chOff x="4201885" y="2995749"/>
              <a:chExt cx="278675" cy="452846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6783DA93-1B0D-4656-A35C-01F727D5FCFB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Flowchart: Delay 85">
                <a:extLst>
                  <a:ext uri="{FF2B5EF4-FFF2-40B4-BE49-F238E27FC236}">
                    <a16:creationId xmlns:a16="http://schemas.microsoft.com/office/drawing/2014/main" id="{A492192E-B80F-4A33-B6DC-ECE883F11D8D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6F2C66E-F18D-48F0-9361-1F1AB4DFA550}"/>
                </a:ext>
              </a:extLst>
            </p:cNvPr>
            <p:cNvGrpSpPr/>
            <p:nvPr/>
          </p:nvGrpSpPr>
          <p:grpSpPr>
            <a:xfrm>
              <a:off x="9667696" y="4511748"/>
              <a:ext cx="278675" cy="452846"/>
              <a:chOff x="4201885" y="2995749"/>
              <a:chExt cx="278675" cy="452846"/>
            </a:xfrm>
          </p:grpSpPr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DFA0F1C-D2A0-4E62-87C3-B2E952C53748}"/>
                  </a:ext>
                </a:extLst>
              </p:cNvPr>
              <p:cNvSpPr/>
              <p:nvPr/>
            </p:nvSpPr>
            <p:spPr>
              <a:xfrm>
                <a:off x="4249783" y="2995749"/>
                <a:ext cx="182880" cy="139337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0" name="Flowchart: Delay 119">
                <a:extLst>
                  <a:ext uri="{FF2B5EF4-FFF2-40B4-BE49-F238E27FC236}">
                    <a16:creationId xmlns:a16="http://schemas.microsoft.com/office/drawing/2014/main" id="{A8F710F7-65C4-4279-99BD-28404C7E73CB}"/>
                  </a:ext>
                </a:extLst>
              </p:cNvPr>
              <p:cNvSpPr/>
              <p:nvPr/>
            </p:nvSpPr>
            <p:spPr>
              <a:xfrm rot="16200000">
                <a:off x="4184468" y="3152503"/>
                <a:ext cx="313509" cy="278675"/>
              </a:xfrm>
              <a:prstGeom prst="flowChartDelay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  <a:tint val="66000"/>
                      <a:satMod val="160000"/>
                    </a:schemeClr>
                  </a:gs>
                  <a:gs pos="50000">
                    <a:schemeClr val="accent2">
                      <a:lumMod val="60000"/>
                      <a:lumOff val="40000"/>
                      <a:tint val="44500"/>
                      <a:satMod val="160000"/>
                    </a:schemeClr>
                  </a:gs>
                  <a:gs pos="100000">
                    <a:schemeClr val="accent2">
                      <a:lumMod val="60000"/>
                      <a:lumOff val="40000"/>
                      <a:tint val="23500"/>
                      <a:satMod val="1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FBB22B1-6A4D-467D-8966-1565974BD13E}"/>
              </a:ext>
            </a:extLst>
          </p:cNvPr>
          <p:cNvSpPr/>
          <p:nvPr/>
        </p:nvSpPr>
        <p:spPr>
          <a:xfrm>
            <a:off x="1908540" y="4342901"/>
            <a:ext cx="1023897" cy="6728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buSzPct val="25000"/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Distributed</a:t>
            </a:r>
          </a:p>
          <a:p>
            <a:pPr algn="ctr">
              <a:buSzPct val="25000"/>
            </a:pPr>
            <a:r>
              <a:rPr lang="en-US" altLang="zh-CN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App (Dapp)</a:t>
            </a:r>
          </a:p>
        </p:txBody>
      </p:sp>
      <p:cxnSp>
        <p:nvCxnSpPr>
          <p:cNvPr id="81" name="Shape 258">
            <a:extLst>
              <a:ext uri="{FF2B5EF4-FFF2-40B4-BE49-F238E27FC236}">
                <a16:creationId xmlns:a16="http://schemas.microsoft.com/office/drawing/2014/main" id="{37ABC5D5-A466-4519-914F-230A56046590}"/>
              </a:ext>
            </a:extLst>
          </p:cNvPr>
          <p:cNvCxnSpPr>
            <a:cxnSpLocks/>
          </p:cNvCxnSpPr>
          <p:nvPr/>
        </p:nvCxnSpPr>
        <p:spPr>
          <a:xfrm flipH="1">
            <a:off x="2918336" y="4831095"/>
            <a:ext cx="821080" cy="27737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26" name="Cloud 25">
            <a:extLst>
              <a:ext uri="{FF2B5EF4-FFF2-40B4-BE49-F238E27FC236}">
                <a16:creationId xmlns:a16="http://schemas.microsoft.com/office/drawing/2014/main" id="{E7E5B970-7CA2-4633-AA52-F4CE9E322FFA}"/>
              </a:ext>
            </a:extLst>
          </p:cNvPr>
          <p:cNvSpPr/>
          <p:nvPr/>
        </p:nvSpPr>
        <p:spPr>
          <a:xfrm>
            <a:off x="3626985" y="3995593"/>
            <a:ext cx="2219551" cy="120259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P2P messaging system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1" name="Cloud 40">
            <a:extLst>
              <a:ext uri="{FF2B5EF4-FFF2-40B4-BE49-F238E27FC236}">
                <a16:creationId xmlns:a16="http://schemas.microsoft.com/office/drawing/2014/main" id="{27DA0E02-0A08-4ABE-95F7-B17A7CE76C5A}"/>
              </a:ext>
            </a:extLst>
          </p:cNvPr>
          <p:cNvSpPr/>
          <p:nvPr/>
        </p:nvSpPr>
        <p:spPr>
          <a:xfrm>
            <a:off x="6317020" y="1145193"/>
            <a:ext cx="2881410" cy="1482661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A9CDDA4-29CD-4DBB-A477-290C9C330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8912" y="1596752"/>
            <a:ext cx="1731414" cy="750484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40E9C1D7-DEEF-47DE-B159-95F0C3F9D1D7}"/>
              </a:ext>
            </a:extLst>
          </p:cNvPr>
          <p:cNvGrpSpPr/>
          <p:nvPr/>
        </p:nvGrpSpPr>
        <p:grpSpPr>
          <a:xfrm>
            <a:off x="6732719" y="3263587"/>
            <a:ext cx="1917604" cy="2907843"/>
            <a:chOff x="836482" y="3570514"/>
            <a:chExt cx="1917604" cy="2907843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5B86F4E-165C-4909-AD2C-8F22C62F8969}"/>
                </a:ext>
              </a:extLst>
            </p:cNvPr>
            <p:cNvGrpSpPr/>
            <p:nvPr/>
          </p:nvGrpSpPr>
          <p:grpSpPr>
            <a:xfrm>
              <a:off x="1026071" y="3675625"/>
              <a:ext cx="1427675" cy="1219200"/>
              <a:chOff x="1726794" y="5565992"/>
              <a:chExt cx="1427675" cy="1219200"/>
            </a:xfrm>
          </p:grpSpPr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8CC6FE5C-FD44-4E1C-95EB-5029DB3054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26794" y="5565992"/>
                <a:ext cx="1427675" cy="1219200"/>
              </a:xfrm>
              <a:prstGeom prst="rect">
                <a:avLst/>
              </a:prstGeom>
            </p:spPr>
          </p:pic>
          <p:sp>
            <p:nvSpPr>
              <p:cNvPr id="106" name="Shape 339">
                <a:extLst>
                  <a:ext uri="{FF2B5EF4-FFF2-40B4-BE49-F238E27FC236}">
                    <a16:creationId xmlns:a16="http://schemas.microsoft.com/office/drawing/2014/main" id="{FA9C208B-5D23-4627-A17A-7D7B6B3E7C79}"/>
                  </a:ext>
                </a:extLst>
              </p:cNvPr>
              <p:cNvSpPr txBox="1"/>
              <p:nvPr/>
            </p:nvSpPr>
            <p:spPr>
              <a:xfrm>
                <a:off x="2083887" y="5954452"/>
                <a:ext cx="722241" cy="30318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25" tIns="45700" rIns="91425" bIns="45700" anchor="t" anchorCtr="0">
                <a:noAutofit/>
              </a:bodyPr>
              <a:lstStyle/>
              <a:p>
                <a:pPr marL="0" marR="0" lvl="0" indent="0" algn="ctr" rtl="0">
                  <a:lnSpc>
                    <a:spcPts val="1100"/>
                  </a:lnSpc>
                  <a:buSzPct val="25000"/>
                  <a:buNone/>
                </a:pPr>
                <a:r>
                  <a:rPr lang="en-US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CPU private key</a:t>
                </a: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C931C722-7F72-41BF-8DD0-0BF9BBC9E544}"/>
                </a:ext>
              </a:extLst>
            </p:cNvPr>
            <p:cNvGrpSpPr/>
            <p:nvPr/>
          </p:nvGrpSpPr>
          <p:grpSpPr>
            <a:xfrm>
              <a:off x="1232112" y="5188400"/>
              <a:ext cx="1032818" cy="1289957"/>
              <a:chOff x="3560953" y="3495603"/>
              <a:chExt cx="1032818" cy="1289957"/>
            </a:xfrm>
          </p:grpSpPr>
          <p:sp>
            <p:nvSpPr>
              <p:cNvPr id="108" name="Rectangle: Rounded Corners 107">
                <a:extLst>
                  <a:ext uri="{FF2B5EF4-FFF2-40B4-BE49-F238E27FC236}">
                    <a16:creationId xmlns:a16="http://schemas.microsoft.com/office/drawing/2014/main" id="{DDF19B79-195C-4A67-AE8F-A28F464EC1E7}"/>
                  </a:ext>
                </a:extLst>
              </p:cNvPr>
              <p:cNvSpPr/>
              <p:nvPr/>
            </p:nvSpPr>
            <p:spPr>
              <a:xfrm>
                <a:off x="3560953" y="3495603"/>
                <a:ext cx="1032818" cy="8694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Protected memory image </a:t>
                </a:r>
                <a:endParaRPr lang="zh-CN" altLang="en-US" dirty="0">
                  <a:solidFill>
                    <a:schemeClr val="tx1"/>
                  </a:solidFill>
                </a:endParaRPr>
              </a:p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3943D8E0-4180-4A19-A114-7D15F89EDB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20553248">
                <a:off x="3869054" y="4167120"/>
                <a:ext cx="586732" cy="618440"/>
              </a:xfrm>
              <a:prstGeom prst="rect">
                <a:avLst/>
              </a:prstGeom>
            </p:spPr>
          </p:pic>
          <p:sp>
            <p:nvSpPr>
              <p:cNvPr id="113" name="Isosceles Triangle 112">
                <a:extLst>
                  <a:ext uri="{FF2B5EF4-FFF2-40B4-BE49-F238E27FC236}">
                    <a16:creationId xmlns:a16="http://schemas.microsoft.com/office/drawing/2014/main" id="{138C7917-D922-4C55-AD18-377192C670BC}"/>
                  </a:ext>
                </a:extLst>
              </p:cNvPr>
              <p:cNvSpPr/>
              <p:nvPr/>
            </p:nvSpPr>
            <p:spPr>
              <a:xfrm>
                <a:off x="3815442" y="4093391"/>
                <a:ext cx="349440" cy="283441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9489E42B-07D1-4756-BA87-7CE1B6F23E2E}"/>
                  </a:ext>
                </a:extLst>
              </p:cNvPr>
              <p:cNvCxnSpPr/>
              <p:nvPr/>
            </p:nvCxnSpPr>
            <p:spPr>
              <a:xfrm>
                <a:off x="3789843" y="4365074"/>
                <a:ext cx="375039" cy="0"/>
              </a:xfrm>
              <a:prstGeom prst="line">
                <a:avLst/>
              </a:prstGeom>
              <a:ln w="2540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EC29811-D77C-413D-B0A1-0A3B9370FFFB}"/>
                </a:ext>
              </a:extLst>
            </p:cNvPr>
            <p:cNvSpPr/>
            <p:nvPr/>
          </p:nvSpPr>
          <p:spPr>
            <a:xfrm>
              <a:off x="836482" y="3570514"/>
              <a:ext cx="1917604" cy="288335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Arrow: Left-Right 43">
              <a:extLst>
                <a:ext uri="{FF2B5EF4-FFF2-40B4-BE49-F238E27FC236}">
                  <a16:creationId xmlns:a16="http://schemas.microsoft.com/office/drawing/2014/main" id="{DC757882-9085-43B0-9E20-F287FF7022D4}"/>
                </a:ext>
              </a:extLst>
            </p:cNvPr>
            <p:cNvSpPr/>
            <p:nvPr/>
          </p:nvSpPr>
          <p:spPr>
            <a:xfrm>
              <a:off x="1026071" y="4893782"/>
              <a:ext cx="1521186" cy="294618"/>
            </a:xfrm>
            <a:prstGeom prst="leftRightArrow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Shape 269">
              <a:extLst>
                <a:ext uri="{FF2B5EF4-FFF2-40B4-BE49-F238E27FC236}">
                  <a16:creationId xmlns:a16="http://schemas.microsoft.com/office/drawing/2014/main" id="{8AF506B2-C46B-4373-AD00-13AAB8BB8870}"/>
                </a:ext>
              </a:extLst>
            </p:cNvPr>
            <p:cNvSpPr txBox="1"/>
            <p:nvPr/>
          </p:nvSpPr>
          <p:spPr>
            <a:xfrm>
              <a:off x="1499418" y="4911491"/>
              <a:ext cx="818262" cy="246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en-US" sz="12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</a:t>
              </a:r>
            </a:p>
          </p:txBody>
        </p:sp>
      </p:grpSp>
      <p:sp>
        <p:nvSpPr>
          <p:cNvPr id="116" name="Shape 278">
            <a:extLst>
              <a:ext uri="{FF2B5EF4-FFF2-40B4-BE49-F238E27FC236}">
                <a16:creationId xmlns:a16="http://schemas.microsoft.com/office/drawing/2014/main" id="{121A26D2-5548-4911-8FE7-E4DB0BFECA93}"/>
              </a:ext>
            </a:extLst>
          </p:cNvPr>
          <p:cNvSpPr txBox="1"/>
          <p:nvPr/>
        </p:nvSpPr>
        <p:spPr>
          <a:xfrm>
            <a:off x="6647947" y="2670922"/>
            <a:ext cx="1973345" cy="6463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Trusted Execution Environment</a:t>
            </a:r>
          </a:p>
        </p:txBody>
      </p:sp>
      <p:cxnSp>
        <p:nvCxnSpPr>
          <p:cNvPr id="119" name="Shape 258">
            <a:extLst>
              <a:ext uri="{FF2B5EF4-FFF2-40B4-BE49-F238E27FC236}">
                <a16:creationId xmlns:a16="http://schemas.microsoft.com/office/drawing/2014/main" id="{DF9C1B74-1EC5-4ED0-9CAD-B592148D5854}"/>
              </a:ext>
            </a:extLst>
          </p:cNvPr>
          <p:cNvCxnSpPr>
            <a:cxnSpLocks/>
            <a:endCxn id="76" idx="2"/>
          </p:cNvCxnSpPr>
          <p:nvPr/>
        </p:nvCxnSpPr>
        <p:spPr>
          <a:xfrm flipH="1">
            <a:off x="2739599" y="2292402"/>
            <a:ext cx="711172" cy="9277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2" name="Shape 258">
            <a:extLst>
              <a:ext uri="{FF2B5EF4-FFF2-40B4-BE49-F238E27FC236}">
                <a16:creationId xmlns:a16="http://schemas.microsoft.com/office/drawing/2014/main" id="{2FC88A90-7B3E-4525-95C9-F7A549B5A1FE}"/>
              </a:ext>
            </a:extLst>
          </p:cNvPr>
          <p:cNvCxnSpPr>
            <a:cxnSpLocks/>
            <a:endCxn id="77" idx="3"/>
          </p:cNvCxnSpPr>
          <p:nvPr/>
        </p:nvCxnSpPr>
        <p:spPr>
          <a:xfrm flipH="1" flipV="1">
            <a:off x="2924277" y="3720028"/>
            <a:ext cx="874216" cy="54851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3" name="Shape 258">
            <a:extLst>
              <a:ext uri="{FF2B5EF4-FFF2-40B4-BE49-F238E27FC236}">
                <a16:creationId xmlns:a16="http://schemas.microsoft.com/office/drawing/2014/main" id="{1FFDDCA8-C84B-4D9F-9FC2-9F4BC14BF5B1}"/>
              </a:ext>
            </a:extLst>
          </p:cNvPr>
          <p:cNvCxnSpPr>
            <a:cxnSpLocks/>
          </p:cNvCxnSpPr>
          <p:nvPr/>
        </p:nvCxnSpPr>
        <p:spPr>
          <a:xfrm flipV="1">
            <a:off x="5077256" y="2381431"/>
            <a:ext cx="1470787" cy="159690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cxnSp>
        <p:nvCxnSpPr>
          <p:cNvPr id="124" name="Shape 258">
            <a:extLst>
              <a:ext uri="{FF2B5EF4-FFF2-40B4-BE49-F238E27FC236}">
                <a16:creationId xmlns:a16="http://schemas.microsoft.com/office/drawing/2014/main" id="{558A3FD8-145B-4FE5-B001-52C52D5C1F63}"/>
              </a:ext>
            </a:extLst>
          </p:cNvPr>
          <p:cNvCxnSpPr>
            <a:cxnSpLocks/>
          </p:cNvCxnSpPr>
          <p:nvPr/>
        </p:nvCxnSpPr>
        <p:spPr>
          <a:xfrm>
            <a:off x="5481768" y="4969691"/>
            <a:ext cx="1166179" cy="43790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36" name="Shape 306">
            <a:extLst>
              <a:ext uri="{FF2B5EF4-FFF2-40B4-BE49-F238E27FC236}">
                <a16:creationId xmlns:a16="http://schemas.microsoft.com/office/drawing/2014/main" id="{DAD89CD7-AAB8-464E-A20F-CAA24D04E24B}"/>
              </a:ext>
            </a:extLst>
          </p:cNvPr>
          <p:cNvSpPr/>
          <p:nvPr/>
        </p:nvSpPr>
        <p:spPr>
          <a:xfrm>
            <a:off x="773497" y="1800150"/>
            <a:ext cx="1127109" cy="581281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Contract</a:t>
            </a:r>
          </a:p>
        </p:txBody>
      </p:sp>
      <p:sp>
        <p:nvSpPr>
          <p:cNvPr id="137" name="Shape 256">
            <a:extLst>
              <a:ext uri="{FF2B5EF4-FFF2-40B4-BE49-F238E27FC236}">
                <a16:creationId xmlns:a16="http://schemas.microsoft.com/office/drawing/2014/main" id="{3BC6FEBA-B3EF-48D2-9EA4-F641DFA7BDE1}"/>
              </a:ext>
            </a:extLst>
          </p:cNvPr>
          <p:cNvSpPr/>
          <p:nvPr/>
        </p:nvSpPr>
        <p:spPr>
          <a:xfrm>
            <a:off x="798087" y="1140557"/>
            <a:ext cx="1143017" cy="596700"/>
          </a:xfrm>
          <a:prstGeom prst="verticalScroll">
            <a:avLst>
              <a:gd name="adj" fmla="val 23190"/>
            </a:avLst>
          </a:prstGeom>
          <a:noFill/>
          <a:ln w="12700" cap="flat" cmpd="sng">
            <a:solidFill>
              <a:srgbClr val="42719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sharing</a:t>
            </a:r>
            <a:endParaRPr lang="en-US" sz="105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05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</a:t>
            </a:r>
          </a:p>
        </p:txBody>
      </p:sp>
      <p:cxnSp>
        <p:nvCxnSpPr>
          <p:cNvPr id="138" name="Shape 274">
            <a:extLst>
              <a:ext uri="{FF2B5EF4-FFF2-40B4-BE49-F238E27FC236}">
                <a16:creationId xmlns:a16="http://schemas.microsoft.com/office/drawing/2014/main" id="{96003B7C-FA75-44F4-84B7-7BDA41343BEB}"/>
              </a:ext>
            </a:extLst>
          </p:cNvPr>
          <p:cNvCxnSpPr>
            <a:cxnSpLocks/>
          </p:cNvCxnSpPr>
          <p:nvPr/>
        </p:nvCxnSpPr>
        <p:spPr>
          <a:xfrm flipH="1" flipV="1">
            <a:off x="1751895" y="1381458"/>
            <a:ext cx="669638" cy="205806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cxnSp>
        <p:nvCxnSpPr>
          <p:cNvPr id="139" name="Shape 274">
            <a:extLst>
              <a:ext uri="{FF2B5EF4-FFF2-40B4-BE49-F238E27FC236}">
                <a16:creationId xmlns:a16="http://schemas.microsoft.com/office/drawing/2014/main" id="{11609342-DC30-494C-873E-C12335C960FA}"/>
              </a:ext>
            </a:extLst>
          </p:cNvPr>
          <p:cNvCxnSpPr>
            <a:cxnSpLocks/>
          </p:cNvCxnSpPr>
          <p:nvPr/>
        </p:nvCxnSpPr>
        <p:spPr>
          <a:xfrm flipH="1">
            <a:off x="1737876" y="1969222"/>
            <a:ext cx="683657" cy="159698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lg" len="lg"/>
            <a:tailEnd type="triangle" w="lg" len="lg"/>
          </a:ln>
        </p:spPr>
      </p:cxnSp>
      <p:sp>
        <p:nvSpPr>
          <p:cNvPr id="140" name="Shape 278">
            <a:extLst>
              <a:ext uri="{FF2B5EF4-FFF2-40B4-BE49-F238E27FC236}">
                <a16:creationId xmlns:a16="http://schemas.microsoft.com/office/drawing/2014/main" id="{E361F373-7149-42B2-973E-F30E1B93B76D}"/>
              </a:ext>
            </a:extLst>
          </p:cNvPr>
          <p:cNvSpPr txBox="1"/>
          <p:nvPr/>
        </p:nvSpPr>
        <p:spPr>
          <a:xfrm>
            <a:off x="6714653" y="1223801"/>
            <a:ext cx="1973345" cy="35628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altLang="zh-CN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</a:t>
            </a: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Shape 274">
            <a:extLst>
              <a:ext uri="{FF2B5EF4-FFF2-40B4-BE49-F238E27FC236}">
                <a16:creationId xmlns:a16="http://schemas.microsoft.com/office/drawing/2014/main" id="{D6D5440A-EC97-4266-9162-508CD8DB4FA6}"/>
              </a:ext>
            </a:extLst>
          </p:cNvPr>
          <p:cNvCxnSpPr>
            <a:cxnSpLocks/>
            <a:stCxn id="77" idx="2"/>
            <a:endCxn id="64" idx="0"/>
          </p:cNvCxnSpPr>
          <p:nvPr/>
        </p:nvCxnSpPr>
        <p:spPr>
          <a:xfrm>
            <a:off x="2416409" y="4046352"/>
            <a:ext cx="4080" cy="29654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dash"/>
            <a:miter lim="800000"/>
            <a:headEnd type="triangle" w="med" len="med"/>
            <a:tailEnd type="triangle" w="med" len="med"/>
          </a:ln>
        </p:spPr>
      </p:cxnSp>
      <p:sp>
        <p:nvSpPr>
          <p:cNvPr id="149" name="Flowchart: Magnetic Disk 148">
            <a:extLst>
              <a:ext uri="{FF2B5EF4-FFF2-40B4-BE49-F238E27FC236}">
                <a16:creationId xmlns:a16="http://schemas.microsoft.com/office/drawing/2014/main" id="{1D587FD3-87B6-4367-8FB7-C3BB2CFE40A5}"/>
              </a:ext>
            </a:extLst>
          </p:cNvPr>
          <p:cNvSpPr/>
          <p:nvPr/>
        </p:nvSpPr>
        <p:spPr>
          <a:xfrm>
            <a:off x="1901916" y="5160918"/>
            <a:ext cx="1016419" cy="601784"/>
          </a:xfrm>
          <a:prstGeom prst="flowChartMagneticDisk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Private Data Storage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DB3FCE9-6F54-42D7-BBB5-351B07E5225C}"/>
              </a:ext>
            </a:extLst>
          </p:cNvPr>
          <p:cNvSpPr/>
          <p:nvPr/>
        </p:nvSpPr>
        <p:spPr>
          <a:xfrm>
            <a:off x="1716905" y="3004457"/>
            <a:ext cx="1407414" cy="300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" name="Shape 278">
            <a:extLst>
              <a:ext uri="{FF2B5EF4-FFF2-40B4-BE49-F238E27FC236}">
                <a16:creationId xmlns:a16="http://schemas.microsoft.com/office/drawing/2014/main" id="{1233B713-37C0-461C-84DB-3FAF2A541DDD}"/>
              </a:ext>
            </a:extLst>
          </p:cNvPr>
          <p:cNvSpPr txBox="1"/>
          <p:nvPr/>
        </p:nvSpPr>
        <p:spPr>
          <a:xfrm>
            <a:off x="1926872" y="5993216"/>
            <a:ext cx="1402004" cy="2484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</a:p>
        </p:txBody>
      </p:sp>
    </p:spTree>
    <p:extLst>
      <p:ext uri="{BB962C8B-B14F-4D97-AF65-F5344CB8AC3E}">
        <p14:creationId xmlns:p14="http://schemas.microsoft.com/office/powerpoint/2010/main" val="2228487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3.googleusercontent.com/QsIPtn3dodLQp9Em1zFYteG7tecGHuLX87VQDokerWwxnxKQHctnlJGd2kM3RwK3gXTHC55DxUF5UHjS7ZAt5kqAzV57FCabrRqQUiYt_KlMLAgQWSe5wski0sIz4A1QFs148OXt">
            <a:extLst>
              <a:ext uri="{FF2B5EF4-FFF2-40B4-BE49-F238E27FC236}">
                <a16:creationId xmlns:a16="http://schemas.microsoft.com/office/drawing/2014/main" id="{465FEC04-AD85-43B6-BAD8-7CB707D52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389" y="553131"/>
            <a:ext cx="504825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E49398-E518-4F28-ABAA-A3FDA3A8C2E2}"/>
              </a:ext>
            </a:extLst>
          </p:cNvPr>
          <p:cNvSpPr/>
          <p:nvPr/>
        </p:nvSpPr>
        <p:spPr>
          <a:xfrm>
            <a:off x="2511637" y="553131"/>
            <a:ext cx="2419592" cy="1544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Dapp GTT Wallet buy GTT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EC8B5A-2F26-4B2C-B22E-757B507887CD}"/>
              </a:ext>
            </a:extLst>
          </p:cNvPr>
          <p:cNvSpPr/>
          <p:nvPr/>
        </p:nvSpPr>
        <p:spPr>
          <a:xfrm>
            <a:off x="6710536" y="1974522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Genetank e-com server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42EEEE-54F8-4F12-A3D4-124B89FC13B8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6586207" y="1661226"/>
            <a:ext cx="718689" cy="31329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2A7A5D2-2B15-4C43-B182-55A33F5431DE}"/>
              </a:ext>
            </a:extLst>
          </p:cNvPr>
          <p:cNvSpPr txBox="1"/>
          <p:nvPr/>
        </p:nvSpPr>
        <p:spPr>
          <a:xfrm>
            <a:off x="6547685" y="1730540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3.1</a:t>
            </a:r>
            <a:endParaRPr lang="zh-CN" altLang="en-US" sz="12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7534A8-D837-458E-85E9-5F2A3D024061}"/>
              </a:ext>
            </a:extLst>
          </p:cNvPr>
          <p:cNvSpPr/>
          <p:nvPr/>
        </p:nvSpPr>
        <p:spPr>
          <a:xfrm>
            <a:off x="6710536" y="2825743"/>
            <a:ext cx="1188720" cy="3712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GTT smart contract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6C2376-37F3-45F2-A4CA-AE6EA433459C}"/>
              </a:ext>
            </a:extLst>
          </p:cNvPr>
          <p:cNvCxnSpPr>
            <a:cxnSpLocks/>
            <a:stCxn id="10" idx="0"/>
            <a:endCxn id="3" idx="2"/>
          </p:cNvCxnSpPr>
          <p:nvPr/>
        </p:nvCxnSpPr>
        <p:spPr>
          <a:xfrm flipV="1">
            <a:off x="7304896" y="2345807"/>
            <a:ext cx="0" cy="479936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8E94302-A4AC-4B12-AFC0-B95A3D8B896A}"/>
              </a:ext>
            </a:extLst>
          </p:cNvPr>
          <p:cNvSpPr txBox="1"/>
          <p:nvPr/>
        </p:nvSpPr>
        <p:spPr>
          <a:xfrm>
            <a:off x="7304896" y="2325887"/>
            <a:ext cx="247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3.2 transfer GTT from Genetank account to buyer’s account</a:t>
            </a:r>
            <a:endParaRPr lang="zh-CN" altLang="en-US" sz="1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A14DC-1DF3-457C-BCFB-DD0853A4BA33}"/>
              </a:ext>
            </a:extLst>
          </p:cNvPr>
          <p:cNvSpPr/>
          <p:nvPr/>
        </p:nvSpPr>
        <p:spPr>
          <a:xfrm>
            <a:off x="2511637" y="4322499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Number of GTT to sell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ABD355-5612-40DC-99B6-A95D118045D3}"/>
              </a:ext>
            </a:extLst>
          </p:cNvPr>
          <p:cNvSpPr/>
          <p:nvPr/>
        </p:nvSpPr>
        <p:spPr>
          <a:xfrm>
            <a:off x="2511637" y="4047309"/>
            <a:ext cx="1505192" cy="1654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Dapp Sell GTT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954A5A-8B31-4C79-BD00-47501F1A9718}"/>
              </a:ext>
            </a:extLst>
          </p:cNvPr>
          <p:cNvSpPr/>
          <p:nvPr/>
        </p:nvSpPr>
        <p:spPr>
          <a:xfrm>
            <a:off x="4548922" y="4322499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Send Approve to GTT contract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93A6B4-9A29-4289-B183-050E5DD1F119}"/>
              </a:ext>
            </a:extLst>
          </p:cNvPr>
          <p:cNvSpPr/>
          <p:nvPr/>
        </p:nvSpPr>
        <p:spPr>
          <a:xfrm>
            <a:off x="4548922" y="5190006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Genetank e-com server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8D82DE-9466-4723-8162-E8FBB402CC44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3700357" y="4508142"/>
            <a:ext cx="848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F8DAF5-0EE9-46AB-AB15-0147C64CFAE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5143282" y="4693784"/>
            <a:ext cx="0" cy="4962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200EF7E-21E5-4B61-A7E6-6DD9DD48AFB5}"/>
              </a:ext>
            </a:extLst>
          </p:cNvPr>
          <p:cNvSpPr/>
          <p:nvPr/>
        </p:nvSpPr>
        <p:spPr>
          <a:xfrm>
            <a:off x="6586207" y="5190006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PayPal Web Services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716DDF-538B-4F1B-9150-F7B5C8DED559}"/>
              </a:ext>
            </a:extLst>
          </p:cNvPr>
          <p:cNvSpPr/>
          <p:nvPr/>
        </p:nvSpPr>
        <p:spPr>
          <a:xfrm>
            <a:off x="4548922" y="6071749"/>
            <a:ext cx="1188720" cy="371285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Transfer from GTT contract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4BC61-6322-4C61-8EF2-C2EEA28BC11E}"/>
              </a:ext>
            </a:extLst>
          </p:cNvPr>
          <p:cNvSpPr txBox="1"/>
          <p:nvPr/>
        </p:nvSpPr>
        <p:spPr>
          <a:xfrm>
            <a:off x="3866926" y="4206756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1</a:t>
            </a:r>
            <a:endParaRPr lang="zh-CN" altLang="en-US" sz="12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A5DE7E-6F6E-4FCE-A522-8BF590A47691}"/>
              </a:ext>
            </a:extLst>
          </p:cNvPr>
          <p:cNvSpPr txBox="1"/>
          <p:nvPr/>
        </p:nvSpPr>
        <p:spPr>
          <a:xfrm>
            <a:off x="5897953" y="4198125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4</a:t>
            </a:r>
            <a:endParaRPr lang="zh-CN" altLang="en-US" sz="1200" b="1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D5B6BE-00F9-4516-BFF0-DAA76B7BE95E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5737642" y="5375649"/>
            <a:ext cx="848565" cy="0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1705CD-B227-4390-A900-8AD6EDEA1A40}"/>
              </a:ext>
            </a:extLst>
          </p:cNvPr>
          <p:cNvSpPr txBox="1"/>
          <p:nvPr/>
        </p:nvSpPr>
        <p:spPr>
          <a:xfrm>
            <a:off x="5892298" y="5065632"/>
            <a:ext cx="3978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3.1</a:t>
            </a:r>
            <a:endParaRPr lang="zh-CN" altLang="en-US" sz="12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BB9E757-741D-49F1-8939-CE532DABAD94}"/>
              </a:ext>
            </a:extLst>
          </p:cNvPr>
          <p:cNvCxnSpPr>
            <a:cxnSpLocks/>
            <a:stCxn id="22" idx="2"/>
            <a:endCxn id="31" idx="0"/>
          </p:cNvCxnSpPr>
          <p:nvPr/>
        </p:nvCxnSpPr>
        <p:spPr>
          <a:xfrm>
            <a:off x="5143282" y="5561291"/>
            <a:ext cx="0" cy="510458"/>
          </a:xfrm>
          <a:prstGeom prst="straightConnector1">
            <a:avLst/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368139-D7DE-4A4E-A69E-BC1B78851E2F}"/>
              </a:ext>
            </a:extLst>
          </p:cNvPr>
          <p:cNvSpPr txBox="1"/>
          <p:nvPr/>
        </p:nvSpPr>
        <p:spPr>
          <a:xfrm>
            <a:off x="5181628" y="5610084"/>
            <a:ext cx="247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3.2 transfer GTT from seller’s account to </a:t>
            </a:r>
            <a:r>
              <a:rPr lang="en-US" altLang="zh-CN" sz="1200" b="1" dirty="0" err="1"/>
              <a:t>Genetank’s</a:t>
            </a:r>
            <a:r>
              <a:rPr lang="en-US" altLang="zh-CN" sz="1200" b="1" dirty="0"/>
              <a:t> account</a:t>
            </a:r>
            <a:endParaRPr lang="zh-CN" altLang="en-US" sz="12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D404D78-17B0-485D-8FD9-1D7EB2A7ACA2}"/>
              </a:ext>
            </a:extLst>
          </p:cNvPr>
          <p:cNvSpPr/>
          <p:nvPr/>
        </p:nvSpPr>
        <p:spPr>
          <a:xfrm>
            <a:off x="6586207" y="4322498"/>
            <a:ext cx="1188720" cy="3712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zh-CN" sz="1100" dirty="0">
                <a:solidFill>
                  <a:schemeClr val="tx1"/>
                </a:solidFill>
              </a:rPr>
              <a:t>Complete</a:t>
            </a:r>
            <a:endParaRPr lang="zh-CN" altLang="en-US" sz="1100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4253162-81FF-49F7-A874-82EC662592EB}"/>
              </a:ext>
            </a:extLst>
          </p:cNvPr>
          <p:cNvCxnSpPr>
            <a:cxnSpLocks/>
            <a:stCxn id="21" idx="3"/>
            <a:endCxn id="48" idx="1"/>
          </p:cNvCxnSpPr>
          <p:nvPr/>
        </p:nvCxnSpPr>
        <p:spPr>
          <a:xfrm flipV="1">
            <a:off x="5737642" y="4508141"/>
            <a:ext cx="8485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1585CCF-5938-4A1D-8EDF-812A8E27F47D}"/>
              </a:ext>
            </a:extLst>
          </p:cNvPr>
          <p:cNvSpPr txBox="1"/>
          <p:nvPr/>
        </p:nvSpPr>
        <p:spPr>
          <a:xfrm>
            <a:off x="4824888" y="47886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/>
              <a:t>2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0557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822EA8-B63B-4883-9314-B99A6C0FB92B}"/>
              </a:ext>
            </a:extLst>
          </p:cNvPr>
          <p:cNvSpPr/>
          <p:nvPr/>
        </p:nvSpPr>
        <p:spPr>
          <a:xfrm>
            <a:off x="2688772" y="1502229"/>
            <a:ext cx="3026227" cy="182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8CE470-0834-4AFC-BDBC-D69F6669F2BF}"/>
              </a:ext>
            </a:extLst>
          </p:cNvPr>
          <p:cNvSpPr/>
          <p:nvPr/>
        </p:nvSpPr>
        <p:spPr>
          <a:xfrm>
            <a:off x="3037116" y="1719944"/>
            <a:ext cx="1349828" cy="39188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 Scripts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8CE6A5-C962-40DB-BA13-1369B34BE6AB}"/>
              </a:ext>
            </a:extLst>
          </p:cNvPr>
          <p:cNvSpPr/>
          <p:nvPr/>
        </p:nvSpPr>
        <p:spPr>
          <a:xfrm>
            <a:off x="3037116" y="2220686"/>
            <a:ext cx="1349828" cy="39188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B4822A-6148-4B8B-90F8-3C56460CB20D}"/>
              </a:ext>
            </a:extLst>
          </p:cNvPr>
          <p:cNvSpPr/>
          <p:nvPr/>
        </p:nvSpPr>
        <p:spPr>
          <a:xfrm>
            <a:off x="3037115" y="2721428"/>
            <a:ext cx="2351313" cy="38100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 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D68536-6CAF-4D64-8EF5-D1F6F6D9BE8D}"/>
              </a:ext>
            </a:extLst>
          </p:cNvPr>
          <p:cNvSpPr/>
          <p:nvPr/>
        </p:nvSpPr>
        <p:spPr>
          <a:xfrm>
            <a:off x="4528459" y="1719944"/>
            <a:ext cx="859969" cy="8926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management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F8504-1651-4E79-80EB-E15DD761FC7A}"/>
              </a:ext>
            </a:extLst>
          </p:cNvPr>
          <p:cNvSpPr/>
          <p:nvPr/>
        </p:nvSpPr>
        <p:spPr>
          <a:xfrm>
            <a:off x="2764971" y="4806041"/>
            <a:ext cx="6487884" cy="359230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Encrypted shared memory extension on disk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E9DE6-A7DE-466E-A0C3-F9CE22165550}"/>
              </a:ext>
            </a:extLst>
          </p:cNvPr>
          <p:cNvSpPr/>
          <p:nvPr/>
        </p:nvSpPr>
        <p:spPr>
          <a:xfrm>
            <a:off x="2688772" y="1235529"/>
            <a:ext cx="1453250" cy="28847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Enclave1..N-1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3C970B-3D5D-46B0-A6BF-F483F461A462}"/>
              </a:ext>
            </a:extLst>
          </p:cNvPr>
          <p:cNvSpPr/>
          <p:nvPr/>
        </p:nvSpPr>
        <p:spPr>
          <a:xfrm>
            <a:off x="6270175" y="1491344"/>
            <a:ext cx="3026227" cy="18288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5D61D9-66C2-483B-901A-2B4B4C43C07B}"/>
              </a:ext>
            </a:extLst>
          </p:cNvPr>
          <p:cNvSpPr/>
          <p:nvPr/>
        </p:nvSpPr>
        <p:spPr>
          <a:xfrm>
            <a:off x="6618519" y="1709059"/>
            <a:ext cx="1349828" cy="39188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 Scripts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3168AF-51D7-4A2F-BDB3-54A773F39411}"/>
              </a:ext>
            </a:extLst>
          </p:cNvPr>
          <p:cNvSpPr/>
          <p:nvPr/>
        </p:nvSpPr>
        <p:spPr>
          <a:xfrm>
            <a:off x="6618519" y="2209801"/>
            <a:ext cx="1349828" cy="391885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VM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09BEA-AD16-4825-89D2-57BF1192BE4F}"/>
              </a:ext>
            </a:extLst>
          </p:cNvPr>
          <p:cNvSpPr/>
          <p:nvPr/>
        </p:nvSpPr>
        <p:spPr>
          <a:xfrm>
            <a:off x="6618518" y="2710543"/>
            <a:ext cx="2351313" cy="381001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Virtual Memory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4BDE870-5915-4045-B884-2B76552F0BEA}"/>
              </a:ext>
            </a:extLst>
          </p:cNvPr>
          <p:cNvSpPr/>
          <p:nvPr/>
        </p:nvSpPr>
        <p:spPr>
          <a:xfrm>
            <a:off x="8109862" y="1709059"/>
            <a:ext cx="859969" cy="892627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Data management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D56F232-28D3-40A1-B381-F2047740D132}"/>
              </a:ext>
            </a:extLst>
          </p:cNvPr>
          <p:cNvSpPr/>
          <p:nvPr/>
        </p:nvSpPr>
        <p:spPr>
          <a:xfrm>
            <a:off x="6270175" y="1181101"/>
            <a:ext cx="1306282" cy="25037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EnclaveN..M-1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20FFC737-7636-434C-8548-22363B1C91F8}"/>
              </a:ext>
            </a:extLst>
          </p:cNvPr>
          <p:cNvSpPr/>
          <p:nvPr/>
        </p:nvSpPr>
        <p:spPr>
          <a:xfrm>
            <a:off x="3984171" y="4229099"/>
            <a:ext cx="206829" cy="576942"/>
          </a:xfrm>
          <a:prstGeom prst="upDown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5576F0-F327-401A-B680-66D7E3431CB4}"/>
              </a:ext>
            </a:extLst>
          </p:cNvPr>
          <p:cNvSpPr/>
          <p:nvPr/>
        </p:nvSpPr>
        <p:spPr>
          <a:xfrm>
            <a:off x="3037115" y="3548744"/>
            <a:ext cx="2351313" cy="68035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Encrypted large shared memory in untrusted space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864E9B-A86B-4F8A-94C1-317C523CA37B}"/>
              </a:ext>
            </a:extLst>
          </p:cNvPr>
          <p:cNvSpPr/>
          <p:nvPr/>
        </p:nvSpPr>
        <p:spPr>
          <a:xfrm>
            <a:off x="2530932" y="947059"/>
            <a:ext cx="3380011" cy="35813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82A87-432E-42B5-B28B-51AD361EBB54}"/>
              </a:ext>
            </a:extLst>
          </p:cNvPr>
          <p:cNvSpPr/>
          <p:nvPr/>
        </p:nvSpPr>
        <p:spPr>
          <a:xfrm>
            <a:off x="2530932" y="593272"/>
            <a:ext cx="1066798" cy="29935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Enclave 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68A504-F672-47C3-9E14-7F5D3D135C53}"/>
              </a:ext>
            </a:extLst>
          </p:cNvPr>
          <p:cNvSpPr/>
          <p:nvPr/>
        </p:nvSpPr>
        <p:spPr>
          <a:xfrm>
            <a:off x="6711044" y="3548744"/>
            <a:ext cx="2351313" cy="680353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Encrypted large shared memory in untrusted space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87AB34-36F1-44F2-88E1-578CA5D366EA}"/>
              </a:ext>
            </a:extLst>
          </p:cNvPr>
          <p:cNvSpPr/>
          <p:nvPr/>
        </p:nvSpPr>
        <p:spPr>
          <a:xfrm>
            <a:off x="6085115" y="947059"/>
            <a:ext cx="3380011" cy="358139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1ACED8-8B20-4A9F-AAC7-1D81A90B4747}"/>
              </a:ext>
            </a:extLst>
          </p:cNvPr>
          <p:cNvSpPr/>
          <p:nvPr/>
        </p:nvSpPr>
        <p:spPr>
          <a:xfrm>
            <a:off x="6085115" y="593272"/>
            <a:ext cx="1066798" cy="299358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Enclave Application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Arrow: Up-Down 24">
            <a:extLst>
              <a:ext uri="{FF2B5EF4-FFF2-40B4-BE49-F238E27FC236}">
                <a16:creationId xmlns:a16="http://schemas.microsoft.com/office/drawing/2014/main" id="{ABE302D6-8AC8-4FC3-9661-C52CD1412CB9}"/>
              </a:ext>
            </a:extLst>
          </p:cNvPr>
          <p:cNvSpPr/>
          <p:nvPr/>
        </p:nvSpPr>
        <p:spPr>
          <a:xfrm>
            <a:off x="7783285" y="4218210"/>
            <a:ext cx="206829" cy="576942"/>
          </a:xfrm>
          <a:prstGeom prst="upDown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Arrow: Up-Down 25">
            <a:extLst>
              <a:ext uri="{FF2B5EF4-FFF2-40B4-BE49-F238E27FC236}">
                <a16:creationId xmlns:a16="http://schemas.microsoft.com/office/drawing/2014/main" id="{4B500686-ED40-421B-8C49-9E574895B7C5}"/>
              </a:ext>
            </a:extLst>
          </p:cNvPr>
          <p:cNvSpPr/>
          <p:nvPr/>
        </p:nvSpPr>
        <p:spPr>
          <a:xfrm>
            <a:off x="3984170" y="3091542"/>
            <a:ext cx="206830" cy="457200"/>
          </a:xfrm>
          <a:prstGeom prst="upDown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Arrow: Up-Down 26">
            <a:extLst>
              <a:ext uri="{FF2B5EF4-FFF2-40B4-BE49-F238E27FC236}">
                <a16:creationId xmlns:a16="http://schemas.microsoft.com/office/drawing/2014/main" id="{930D5BDF-8008-4A84-8189-4BC08EEBBD7B}"/>
              </a:ext>
            </a:extLst>
          </p:cNvPr>
          <p:cNvSpPr/>
          <p:nvPr/>
        </p:nvSpPr>
        <p:spPr>
          <a:xfrm>
            <a:off x="7794174" y="3091542"/>
            <a:ext cx="206830" cy="457200"/>
          </a:xfrm>
          <a:prstGeom prst="upDownArrow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08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Process 45">
            <a:extLst>
              <a:ext uri="{FF2B5EF4-FFF2-40B4-BE49-F238E27FC236}">
                <a16:creationId xmlns:a16="http://schemas.microsoft.com/office/drawing/2014/main" id="{E7485ADA-2B95-40CF-874B-EEE4BBBC1DAE}"/>
              </a:ext>
            </a:extLst>
          </p:cNvPr>
          <p:cNvSpPr/>
          <p:nvPr/>
        </p:nvSpPr>
        <p:spPr>
          <a:xfrm>
            <a:off x="2079338" y="5357928"/>
            <a:ext cx="7132320" cy="930167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altLang="zh-CN" sz="3600" dirty="0">
                <a:latin typeface="Century Gothic"/>
                <a:sym typeface="Century Gothic"/>
              </a:rPr>
              <a:t>Diagram of</a:t>
            </a:r>
            <a:r>
              <a:rPr lang="zh-CN" altLang="en-US" sz="3600" dirty="0">
                <a:latin typeface="Century Gothic"/>
                <a:sym typeface="Century Gothic"/>
              </a:rPr>
              <a:t> </a:t>
            </a:r>
            <a:r>
              <a:rPr lang="en-US" altLang="zh-CN" sz="3600" dirty="0">
                <a:latin typeface="Century Gothic"/>
                <a:sym typeface="Century Gothic"/>
              </a:rPr>
              <a:t>Blockchain</a:t>
            </a:r>
            <a:r>
              <a:rPr lang="zh-CN" altLang="en-US" sz="3600" dirty="0">
                <a:latin typeface="Century Gothic"/>
                <a:sym typeface="Century Gothic"/>
              </a:rPr>
              <a:t> </a:t>
            </a:r>
            <a:r>
              <a:rPr lang="en-US" altLang="zh-CN" sz="3600" dirty="0">
                <a:latin typeface="Century Gothic"/>
                <a:sym typeface="Century Gothic"/>
              </a:rPr>
              <a:t>Modules</a:t>
            </a:r>
            <a:endParaRPr lang="en-US" sz="3600" dirty="0">
              <a:latin typeface="Century Gothic"/>
              <a:sym typeface="Century Gothic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A27D2146-533F-43DA-871B-EC616397AB29}"/>
              </a:ext>
            </a:extLst>
          </p:cNvPr>
          <p:cNvSpPr/>
          <p:nvPr/>
        </p:nvSpPr>
        <p:spPr>
          <a:xfrm>
            <a:off x="2079338" y="1659435"/>
            <a:ext cx="7132320" cy="141366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Flowchart: Process 98">
            <a:extLst>
              <a:ext uri="{FF2B5EF4-FFF2-40B4-BE49-F238E27FC236}">
                <a16:creationId xmlns:a16="http://schemas.microsoft.com/office/drawing/2014/main" id="{8406CB1A-6128-4656-8451-FF9B7C232FBB}"/>
              </a:ext>
            </a:extLst>
          </p:cNvPr>
          <p:cNvSpPr/>
          <p:nvPr/>
        </p:nvSpPr>
        <p:spPr>
          <a:xfrm>
            <a:off x="2079338" y="4044558"/>
            <a:ext cx="7132320" cy="121425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BD90E-2E57-4574-A447-A2C0718BC17A}"/>
              </a:ext>
            </a:extLst>
          </p:cNvPr>
          <p:cNvSpPr txBox="1"/>
          <p:nvPr/>
        </p:nvSpPr>
        <p:spPr>
          <a:xfrm>
            <a:off x="2048338" y="4809526"/>
            <a:ext cx="15007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Customer DAPP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78724A83-7C00-496F-9EA6-1629E05E4A0A}"/>
              </a:ext>
            </a:extLst>
          </p:cNvPr>
          <p:cNvSpPr/>
          <p:nvPr/>
        </p:nvSpPr>
        <p:spPr>
          <a:xfrm>
            <a:off x="4000622" y="4188536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Trainer Frontend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9" name="Flowchart: Process 108">
            <a:extLst>
              <a:ext uri="{FF2B5EF4-FFF2-40B4-BE49-F238E27FC236}">
                <a16:creationId xmlns:a16="http://schemas.microsoft.com/office/drawing/2014/main" id="{E0787EFD-B532-4DD2-AA56-B0D01F2FC7FC}"/>
              </a:ext>
            </a:extLst>
          </p:cNvPr>
          <p:cNvSpPr/>
          <p:nvPr/>
        </p:nvSpPr>
        <p:spPr>
          <a:xfrm>
            <a:off x="5746599" y="4188536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Runner Frontend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0" name="Flowchart: Process 109">
            <a:extLst>
              <a:ext uri="{FF2B5EF4-FFF2-40B4-BE49-F238E27FC236}">
                <a16:creationId xmlns:a16="http://schemas.microsoft.com/office/drawing/2014/main" id="{746CC4E5-A357-4CA6-A767-92AFFA00143B}"/>
              </a:ext>
            </a:extLst>
          </p:cNvPr>
          <p:cNvSpPr/>
          <p:nvPr/>
        </p:nvSpPr>
        <p:spPr>
          <a:xfrm>
            <a:off x="7703933" y="4188536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Querying Frontend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Flowchart: Process 113">
            <a:extLst>
              <a:ext uri="{FF2B5EF4-FFF2-40B4-BE49-F238E27FC236}">
                <a16:creationId xmlns:a16="http://schemas.microsoft.com/office/drawing/2014/main" id="{83E73976-EBE5-47B7-8346-07D4CF823FE9}"/>
              </a:ext>
            </a:extLst>
          </p:cNvPr>
          <p:cNvSpPr/>
          <p:nvPr/>
        </p:nvSpPr>
        <p:spPr>
          <a:xfrm>
            <a:off x="4000622" y="3205615"/>
            <a:ext cx="1315701" cy="315360"/>
          </a:xfrm>
          <a:prstGeom prst="flowChartProcess">
            <a:avLst/>
          </a:prstGeom>
          <a:solidFill>
            <a:schemeClr val="tx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Trainer 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7" name="Flowchart: Process 116">
            <a:extLst>
              <a:ext uri="{FF2B5EF4-FFF2-40B4-BE49-F238E27FC236}">
                <a16:creationId xmlns:a16="http://schemas.microsoft.com/office/drawing/2014/main" id="{E570ADE6-1B70-400F-96B8-436453FA65B2}"/>
              </a:ext>
            </a:extLst>
          </p:cNvPr>
          <p:cNvSpPr/>
          <p:nvPr/>
        </p:nvSpPr>
        <p:spPr>
          <a:xfrm>
            <a:off x="5746599" y="3225924"/>
            <a:ext cx="1315701" cy="315360"/>
          </a:xfrm>
          <a:prstGeom prst="flowChartProcess">
            <a:avLst/>
          </a:prstGeom>
          <a:solidFill>
            <a:schemeClr val="tx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Runner 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8" name="Flowchart: Process 117">
            <a:extLst>
              <a:ext uri="{FF2B5EF4-FFF2-40B4-BE49-F238E27FC236}">
                <a16:creationId xmlns:a16="http://schemas.microsoft.com/office/drawing/2014/main" id="{4EFBE349-B991-4FE8-B549-603F876AB7CD}"/>
              </a:ext>
            </a:extLst>
          </p:cNvPr>
          <p:cNvSpPr/>
          <p:nvPr/>
        </p:nvSpPr>
        <p:spPr>
          <a:xfrm>
            <a:off x="7703933" y="3225924"/>
            <a:ext cx="1315701" cy="315360"/>
          </a:xfrm>
          <a:prstGeom prst="flowChartProcess">
            <a:avLst/>
          </a:prstGeom>
          <a:solidFill>
            <a:schemeClr val="tx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User 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D5E8A133-587C-47EE-AF69-B73BCAFAD17F}"/>
              </a:ext>
            </a:extLst>
          </p:cNvPr>
          <p:cNvSpPr/>
          <p:nvPr/>
        </p:nvSpPr>
        <p:spPr>
          <a:xfrm>
            <a:off x="2172080" y="4188536"/>
            <a:ext cx="1315701" cy="631241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Auditor Frontend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21389E84-A667-4EEF-875A-2BBB6EB9FFCD}"/>
              </a:ext>
            </a:extLst>
          </p:cNvPr>
          <p:cNvSpPr/>
          <p:nvPr/>
        </p:nvSpPr>
        <p:spPr>
          <a:xfrm>
            <a:off x="2172079" y="3205615"/>
            <a:ext cx="1315701" cy="315360"/>
          </a:xfrm>
          <a:prstGeom prst="flowChartProcess">
            <a:avLst/>
          </a:prstGeom>
          <a:solidFill>
            <a:schemeClr val="tx2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Auditor Wallet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C98676C-A2C9-4D44-B6DD-0FFDAAA61969}"/>
              </a:ext>
            </a:extLst>
          </p:cNvPr>
          <p:cNvSpPr txBox="1"/>
          <p:nvPr/>
        </p:nvSpPr>
        <p:spPr>
          <a:xfrm>
            <a:off x="2028337" y="1595724"/>
            <a:ext cx="2383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tx1"/>
                </a:solidFill>
              </a:rPr>
              <a:t>GenetankAI</a:t>
            </a:r>
            <a:r>
              <a:rPr lang="en-US" altLang="zh-CN" dirty="0">
                <a:solidFill>
                  <a:schemeClr val="tx1"/>
                </a:solidFill>
              </a:rPr>
              <a:t> Smart Contract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1BDE1D90-9F12-4AD5-AFAC-877C49FD9ED3}"/>
              </a:ext>
            </a:extLst>
          </p:cNvPr>
          <p:cNvSpPr/>
          <p:nvPr/>
        </p:nvSpPr>
        <p:spPr>
          <a:xfrm>
            <a:off x="2172079" y="2530787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Auditor 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C045ACD2-45BA-49EA-BA50-11910B4254A2}"/>
              </a:ext>
            </a:extLst>
          </p:cNvPr>
          <p:cNvSpPr/>
          <p:nvPr/>
        </p:nvSpPr>
        <p:spPr>
          <a:xfrm>
            <a:off x="4000622" y="2530787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Trainer 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882C5C60-5A76-48DE-AB41-843D5530E4F0}"/>
              </a:ext>
            </a:extLst>
          </p:cNvPr>
          <p:cNvSpPr/>
          <p:nvPr/>
        </p:nvSpPr>
        <p:spPr>
          <a:xfrm>
            <a:off x="5746599" y="2530787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Runner 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627BA984-6DA6-42D7-A23E-F7BF97DC3BEA}"/>
              </a:ext>
            </a:extLst>
          </p:cNvPr>
          <p:cNvSpPr/>
          <p:nvPr/>
        </p:nvSpPr>
        <p:spPr>
          <a:xfrm>
            <a:off x="7703933" y="2530787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Querying 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C2ECD40D-3CB6-490A-B212-091E6B2EFAB9}"/>
              </a:ext>
            </a:extLst>
          </p:cNvPr>
          <p:cNvSpPr/>
          <p:nvPr/>
        </p:nvSpPr>
        <p:spPr>
          <a:xfrm>
            <a:off x="7376328" y="1847056"/>
            <a:ext cx="1643306" cy="324483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Sharing Functions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" name="Shape 269">
            <a:extLst>
              <a:ext uri="{FF2B5EF4-FFF2-40B4-BE49-F238E27FC236}">
                <a16:creationId xmlns:a16="http://schemas.microsoft.com/office/drawing/2014/main" id="{89547DFD-1DB3-4DD1-A50E-6AB693EA164A}"/>
              </a:ext>
            </a:extLst>
          </p:cNvPr>
          <p:cNvSpPr txBox="1"/>
          <p:nvPr/>
        </p:nvSpPr>
        <p:spPr>
          <a:xfrm>
            <a:off x="2079338" y="3743356"/>
            <a:ext cx="9053602" cy="219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Nodejs Web3 interface</a:t>
            </a:r>
          </a:p>
        </p:txBody>
      </p:sp>
      <p:sp>
        <p:nvSpPr>
          <p:cNvPr id="136" name="Shape 269">
            <a:extLst>
              <a:ext uri="{FF2B5EF4-FFF2-40B4-BE49-F238E27FC236}">
                <a16:creationId xmlns:a16="http://schemas.microsoft.com/office/drawing/2014/main" id="{2585C65C-6363-46B4-B2A8-78F5EB26B849}"/>
              </a:ext>
            </a:extLst>
          </p:cNvPr>
          <p:cNvSpPr txBox="1"/>
          <p:nvPr/>
        </p:nvSpPr>
        <p:spPr>
          <a:xfrm>
            <a:off x="7546407" y="5432368"/>
            <a:ext cx="1473227" cy="5760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ym typeface="Calibri"/>
              </a:rPr>
              <a:t>GeneTank Attestation Service (GTAS)</a:t>
            </a:r>
          </a:p>
        </p:txBody>
      </p:sp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A9200B81-2D99-4ED2-8BEE-8A3E64F71284}"/>
              </a:ext>
            </a:extLst>
          </p:cNvPr>
          <p:cNvSpPr/>
          <p:nvPr/>
        </p:nvSpPr>
        <p:spPr>
          <a:xfrm>
            <a:off x="9633834" y="4043040"/>
            <a:ext cx="1499107" cy="2058162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FD459EA7-6FC3-4491-9E4D-A46AB46E295D}"/>
              </a:ext>
            </a:extLst>
          </p:cNvPr>
          <p:cNvSpPr/>
          <p:nvPr/>
        </p:nvSpPr>
        <p:spPr>
          <a:xfrm>
            <a:off x="9733961" y="5072880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Trusted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494A852A-C88A-4749-B8CD-8DAF233EEE98}"/>
              </a:ext>
            </a:extLst>
          </p:cNvPr>
          <p:cNvSpPr/>
          <p:nvPr/>
        </p:nvSpPr>
        <p:spPr>
          <a:xfrm>
            <a:off x="9733961" y="4188535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Untrusted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AE6F3F2-CB89-4397-BF09-31D64BD42FD7}"/>
              </a:ext>
            </a:extLst>
          </p:cNvPr>
          <p:cNvSpPr txBox="1"/>
          <p:nvPr/>
        </p:nvSpPr>
        <p:spPr>
          <a:xfrm>
            <a:off x="9784494" y="5748773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SGX enclave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635C1A9-CD4D-4C8A-900A-7752C83BB90F}"/>
              </a:ext>
            </a:extLst>
          </p:cNvPr>
          <p:cNvCxnSpPr>
            <a:cxnSpLocks/>
            <a:stCxn id="117" idx="2"/>
            <a:endCxn id="139" idx="0"/>
          </p:cNvCxnSpPr>
          <p:nvPr/>
        </p:nvCxnSpPr>
        <p:spPr>
          <a:xfrm rot="16200000" flipH="1">
            <a:off x="8074506" y="1871228"/>
            <a:ext cx="647251" cy="3987362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31342AE4-EE1A-493E-9FAB-659865B675EC}"/>
              </a:ext>
            </a:extLst>
          </p:cNvPr>
          <p:cNvCxnSpPr>
            <a:stCxn id="110" idx="3"/>
            <a:endCxn id="139" idx="1"/>
          </p:cNvCxnSpPr>
          <p:nvPr/>
        </p:nvCxnSpPr>
        <p:spPr>
          <a:xfrm flipV="1">
            <a:off x="9019634" y="4504156"/>
            <a:ext cx="714327" cy="1"/>
          </a:xfrm>
          <a:prstGeom prst="bentConnector3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45A974E-028D-4CEB-B586-FF33038B770B}"/>
              </a:ext>
            </a:extLst>
          </p:cNvPr>
          <p:cNvCxnSpPr>
            <a:cxnSpLocks/>
            <a:endCxn id="139" idx="1"/>
          </p:cNvCxnSpPr>
          <p:nvPr/>
        </p:nvCxnSpPr>
        <p:spPr>
          <a:xfrm flipV="1">
            <a:off x="8992202" y="4504156"/>
            <a:ext cx="741759" cy="110029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D7CF192-E927-48C9-845F-EF5D67BFC688}"/>
              </a:ext>
            </a:extLst>
          </p:cNvPr>
          <p:cNvSpPr txBox="1"/>
          <p:nvPr/>
        </p:nvSpPr>
        <p:spPr>
          <a:xfrm>
            <a:off x="9159394" y="422856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A156F0E-7A21-4F22-82FE-C48DD2530542}"/>
              </a:ext>
            </a:extLst>
          </p:cNvPr>
          <p:cNvSpPr txBox="1"/>
          <p:nvPr/>
        </p:nvSpPr>
        <p:spPr>
          <a:xfrm>
            <a:off x="2048338" y="6009295"/>
            <a:ext cx="10999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ModelRepo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F97739E6-8B01-44A4-B9D0-DA0A62BF9634}"/>
              </a:ext>
            </a:extLst>
          </p:cNvPr>
          <p:cNvSpPr/>
          <p:nvPr/>
        </p:nvSpPr>
        <p:spPr>
          <a:xfrm>
            <a:off x="2730537" y="5438313"/>
            <a:ext cx="1012220" cy="56418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Packages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5" name="Flowchart: Document 54">
            <a:extLst>
              <a:ext uri="{FF2B5EF4-FFF2-40B4-BE49-F238E27FC236}">
                <a16:creationId xmlns:a16="http://schemas.microsoft.com/office/drawing/2014/main" id="{E29C63F5-4D2D-455F-AAC4-BBE4D17C5411}"/>
              </a:ext>
            </a:extLst>
          </p:cNvPr>
          <p:cNvSpPr/>
          <p:nvPr/>
        </p:nvSpPr>
        <p:spPr>
          <a:xfrm>
            <a:off x="4418658" y="4714818"/>
            <a:ext cx="1106904" cy="4024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Parameters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6" name="Flowchart: Document 55">
            <a:extLst>
              <a:ext uri="{FF2B5EF4-FFF2-40B4-BE49-F238E27FC236}">
                <a16:creationId xmlns:a16="http://schemas.microsoft.com/office/drawing/2014/main" id="{1E1A28DB-F08D-49BE-AFB1-9368EB6493AE}"/>
              </a:ext>
            </a:extLst>
          </p:cNvPr>
          <p:cNvSpPr/>
          <p:nvPr/>
        </p:nvSpPr>
        <p:spPr>
          <a:xfrm>
            <a:off x="5814028" y="5438313"/>
            <a:ext cx="1106904" cy="56418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Instances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7" name="Flowchart: Document 56">
            <a:extLst>
              <a:ext uri="{FF2B5EF4-FFF2-40B4-BE49-F238E27FC236}">
                <a16:creationId xmlns:a16="http://schemas.microsoft.com/office/drawing/2014/main" id="{729480B9-CF90-4314-8426-4046561074F9}"/>
              </a:ext>
            </a:extLst>
          </p:cNvPr>
          <p:cNvSpPr/>
          <p:nvPr/>
        </p:nvSpPr>
        <p:spPr>
          <a:xfrm>
            <a:off x="8058768" y="4749977"/>
            <a:ext cx="1106904" cy="402485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Genetic 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1" name="Flowchart: Document 60">
            <a:extLst>
              <a:ext uri="{FF2B5EF4-FFF2-40B4-BE49-F238E27FC236}">
                <a16:creationId xmlns:a16="http://schemas.microsoft.com/office/drawing/2014/main" id="{7D998890-1C90-49FE-BEC8-7A526E0188B3}"/>
              </a:ext>
            </a:extLst>
          </p:cNvPr>
          <p:cNvSpPr/>
          <p:nvPr/>
        </p:nvSpPr>
        <p:spPr>
          <a:xfrm>
            <a:off x="2242259" y="1878319"/>
            <a:ext cx="1012220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Packages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Flowchart: Document 61">
            <a:extLst>
              <a:ext uri="{FF2B5EF4-FFF2-40B4-BE49-F238E27FC236}">
                <a16:creationId xmlns:a16="http://schemas.microsoft.com/office/drawing/2014/main" id="{F5724049-DC7E-4F56-9DC3-932FF67884E9}"/>
              </a:ext>
            </a:extLst>
          </p:cNvPr>
          <p:cNvSpPr/>
          <p:nvPr/>
        </p:nvSpPr>
        <p:spPr>
          <a:xfrm>
            <a:off x="3494512" y="1878318"/>
            <a:ext cx="1012220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</a:t>
            </a:r>
            <a:r>
              <a:rPr lang="en-US" altLang="zh-CN" dirty="0" err="1">
                <a:solidFill>
                  <a:schemeClr val="tx1"/>
                </a:solidFill>
              </a:rPr>
              <a:t>Params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3" name="Flowchart: Document 62">
            <a:extLst>
              <a:ext uri="{FF2B5EF4-FFF2-40B4-BE49-F238E27FC236}">
                <a16:creationId xmlns:a16="http://schemas.microsoft.com/office/drawing/2014/main" id="{339C6519-5A94-47A4-84F7-F169A433E631}"/>
              </a:ext>
            </a:extLst>
          </p:cNvPr>
          <p:cNvSpPr/>
          <p:nvPr/>
        </p:nvSpPr>
        <p:spPr>
          <a:xfrm>
            <a:off x="4752018" y="1878317"/>
            <a:ext cx="1012220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Instances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4" name="Flowchart: Document 63">
            <a:extLst>
              <a:ext uri="{FF2B5EF4-FFF2-40B4-BE49-F238E27FC236}">
                <a16:creationId xmlns:a16="http://schemas.microsoft.com/office/drawing/2014/main" id="{83A1143C-1E24-451A-A5A9-DF4EA94173EE}"/>
              </a:ext>
            </a:extLst>
          </p:cNvPr>
          <p:cNvSpPr/>
          <p:nvPr/>
        </p:nvSpPr>
        <p:spPr>
          <a:xfrm>
            <a:off x="6004271" y="1878317"/>
            <a:ext cx="1012220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Access Codes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DD64DEC-A03C-4817-AF68-20AF1DE172C5}"/>
              </a:ext>
            </a:extLst>
          </p:cNvPr>
          <p:cNvSpPr/>
          <p:nvPr/>
        </p:nvSpPr>
        <p:spPr>
          <a:xfrm>
            <a:off x="9733962" y="2024072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Functional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FE063E9E-B134-4699-8EA0-E6093AEE881A}"/>
              </a:ext>
            </a:extLst>
          </p:cNvPr>
          <p:cNvSpPr/>
          <p:nvPr/>
        </p:nvSpPr>
        <p:spPr>
          <a:xfrm>
            <a:off x="9743385" y="2623043"/>
            <a:ext cx="1306277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9CBE7-3CED-4274-94E8-FEF1C4131DDF}"/>
              </a:ext>
            </a:extLst>
          </p:cNvPr>
          <p:cNvSpPr txBox="1"/>
          <p:nvPr/>
        </p:nvSpPr>
        <p:spPr>
          <a:xfrm>
            <a:off x="9565158" y="163609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Legend: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Flowchart: Document 49">
            <a:extLst>
              <a:ext uri="{FF2B5EF4-FFF2-40B4-BE49-F238E27FC236}">
                <a16:creationId xmlns:a16="http://schemas.microsoft.com/office/drawing/2014/main" id="{64EDE310-72AE-4790-9735-90A33EF0BACD}"/>
              </a:ext>
            </a:extLst>
          </p:cNvPr>
          <p:cNvSpPr/>
          <p:nvPr/>
        </p:nvSpPr>
        <p:spPr>
          <a:xfrm>
            <a:off x="4198566" y="5438313"/>
            <a:ext cx="1106904" cy="564184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Model </a:t>
            </a:r>
            <a:r>
              <a:rPr lang="en-US" altLang="zh-CN" dirty="0" err="1">
                <a:solidFill>
                  <a:schemeClr val="tx1"/>
                </a:solidFill>
              </a:rPr>
              <a:t>Params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891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Shape 2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13000" y="255437"/>
            <a:ext cx="1965754" cy="129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Shape 242"/>
          <p:cNvGrpSpPr/>
          <p:nvPr/>
        </p:nvGrpSpPr>
        <p:grpSpPr>
          <a:xfrm>
            <a:off x="-671428" y="6747444"/>
            <a:ext cx="13534857" cy="110556"/>
            <a:chOff x="-170626" y="0"/>
            <a:chExt cx="13534857" cy="166915"/>
          </a:xfrm>
        </p:grpSpPr>
        <p:sp>
          <p:nvSpPr>
            <p:cNvPr id="243" name="Shape 243"/>
            <p:cNvSpPr/>
            <p:nvPr/>
          </p:nvSpPr>
          <p:spPr>
            <a:xfrm>
              <a:off x="-170626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DE9E46"/>
            </a:solidFill>
            <a:ln w="12700" cap="flat" cmpd="sng">
              <a:solidFill>
                <a:srgbClr val="DE9E46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4340993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727583"/>
            </a:solidFill>
            <a:ln w="12700" cap="flat" cmpd="sng">
              <a:solidFill>
                <a:srgbClr val="727583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8852612" y="0"/>
              <a:ext cx="4511619" cy="166915"/>
            </a:xfrm>
            <a:prstGeom prst="parallelogram">
              <a:avLst>
                <a:gd name="adj" fmla="val 114362"/>
              </a:avLst>
            </a:prstGeom>
            <a:solidFill>
              <a:srgbClr val="A94E2A"/>
            </a:solidFill>
            <a:ln w="12700" cap="flat" cmpd="sng">
              <a:solidFill>
                <a:srgbClr val="A94E2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Shape 24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n-US" sz="1200" dirty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@ GeneTank, Inc. All rights reserved</a:t>
            </a:r>
          </a:p>
        </p:txBody>
      </p:sp>
      <p:pic>
        <p:nvPicPr>
          <p:cNvPr id="247" name="Shape 247"/>
          <p:cNvPicPr preferRelativeResize="0"/>
          <p:nvPr/>
        </p:nvPicPr>
        <p:blipFill rotWithShape="1">
          <a:blip r:embed="rId4">
            <a:alphaModFix/>
          </a:blip>
          <a:srcRect t="54560" b="12970"/>
          <a:stretch/>
        </p:blipFill>
        <p:spPr>
          <a:xfrm>
            <a:off x="194153" y="49517"/>
            <a:ext cx="1284659" cy="874292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Shape 248"/>
          <p:cNvSpPr txBox="1">
            <a:spLocks noGrp="1"/>
          </p:cNvSpPr>
          <p:nvPr>
            <p:ph type="title"/>
          </p:nvPr>
        </p:nvSpPr>
        <p:spPr>
          <a:xfrm>
            <a:off x="1137920" y="244192"/>
            <a:ext cx="10035524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lvl="0" indent="-228600" algn="ctr"/>
            <a:r>
              <a:rPr lang="en-US" altLang="zh-CN" sz="3600" dirty="0">
                <a:latin typeface="Century Gothic"/>
                <a:sym typeface="Century Gothic"/>
              </a:rPr>
              <a:t>SGX Enclave Module Diagram</a:t>
            </a:r>
            <a:endParaRPr lang="en-US" sz="3600" dirty="0">
              <a:latin typeface="Century Gothic"/>
              <a:sym typeface="Century Gothic"/>
            </a:endParaRPr>
          </a:p>
        </p:txBody>
      </p:sp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A9200B81-2D99-4ED2-8BEE-8A3E64F71284}"/>
              </a:ext>
            </a:extLst>
          </p:cNvPr>
          <p:cNvSpPr/>
          <p:nvPr/>
        </p:nvSpPr>
        <p:spPr>
          <a:xfrm>
            <a:off x="3947160" y="2138520"/>
            <a:ext cx="3044952" cy="3112290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FD459EA7-6FC3-4491-9E4D-A46AB46E295D}"/>
              </a:ext>
            </a:extLst>
          </p:cNvPr>
          <p:cNvSpPr/>
          <p:nvPr/>
        </p:nvSpPr>
        <p:spPr>
          <a:xfrm>
            <a:off x="5569643" y="4212004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Key 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494A852A-C88A-4749-B8CD-8DAF233EEE98}"/>
              </a:ext>
            </a:extLst>
          </p:cNvPr>
          <p:cNvSpPr/>
          <p:nvPr/>
        </p:nvSpPr>
        <p:spPr>
          <a:xfrm>
            <a:off x="4038600" y="2499575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Blockchain Op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AE6F3F2-CB89-4397-BF09-31D64BD42FD7}"/>
              </a:ext>
            </a:extLst>
          </p:cNvPr>
          <p:cNvSpPr txBox="1"/>
          <p:nvPr/>
        </p:nvSpPr>
        <p:spPr>
          <a:xfrm>
            <a:off x="4038600" y="4890540"/>
            <a:ext cx="12314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SGX enclave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D7CF192-E927-48C9-845F-EF5D67BFC688}"/>
              </a:ext>
            </a:extLst>
          </p:cNvPr>
          <p:cNvSpPr txBox="1"/>
          <p:nvPr/>
        </p:nvSpPr>
        <p:spPr>
          <a:xfrm>
            <a:off x="8747914" y="19176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SSL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Flowchart: Process 64">
            <a:extLst>
              <a:ext uri="{FF2B5EF4-FFF2-40B4-BE49-F238E27FC236}">
                <a16:creationId xmlns:a16="http://schemas.microsoft.com/office/drawing/2014/main" id="{ADD64DEC-A03C-4817-AF68-20AF1DE172C5}"/>
              </a:ext>
            </a:extLst>
          </p:cNvPr>
          <p:cNvSpPr/>
          <p:nvPr/>
        </p:nvSpPr>
        <p:spPr>
          <a:xfrm>
            <a:off x="9733962" y="2024072"/>
            <a:ext cx="1315701" cy="40278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Functional module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Flowchart: Document 65">
            <a:extLst>
              <a:ext uri="{FF2B5EF4-FFF2-40B4-BE49-F238E27FC236}">
                <a16:creationId xmlns:a16="http://schemas.microsoft.com/office/drawing/2014/main" id="{FE063E9E-B134-4699-8EA0-E6093AEE881A}"/>
              </a:ext>
            </a:extLst>
          </p:cNvPr>
          <p:cNvSpPr/>
          <p:nvPr/>
        </p:nvSpPr>
        <p:spPr>
          <a:xfrm>
            <a:off x="9743385" y="2623043"/>
            <a:ext cx="1306277" cy="450053"/>
          </a:xfrm>
          <a:prstGeom prst="flowChartDocument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Data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09CBE7-3CED-4274-94E8-FEF1C4131DDF}"/>
              </a:ext>
            </a:extLst>
          </p:cNvPr>
          <p:cNvSpPr txBox="1"/>
          <p:nvPr/>
        </p:nvSpPr>
        <p:spPr>
          <a:xfrm>
            <a:off x="9565158" y="1636090"/>
            <a:ext cx="8306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Legend: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C2ECDFDE-CCC7-45DF-91E0-D198F749E780}"/>
              </a:ext>
            </a:extLst>
          </p:cNvPr>
          <p:cNvSpPr/>
          <p:nvPr/>
        </p:nvSpPr>
        <p:spPr>
          <a:xfrm>
            <a:off x="5569641" y="3333607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AI Model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2" name="Flowchart: Process 51">
            <a:extLst>
              <a:ext uri="{FF2B5EF4-FFF2-40B4-BE49-F238E27FC236}">
                <a16:creationId xmlns:a16="http://schemas.microsoft.com/office/drawing/2014/main" id="{F48FCF3C-329A-477B-A2A4-F5416045ACD2}"/>
              </a:ext>
            </a:extLst>
          </p:cNvPr>
          <p:cNvSpPr/>
          <p:nvPr/>
        </p:nvSpPr>
        <p:spPr>
          <a:xfrm>
            <a:off x="4038600" y="3333607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Attestation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D89E1F3E-7DA7-4C09-B761-85300CFA99AF}"/>
              </a:ext>
            </a:extLst>
          </p:cNvPr>
          <p:cNvSpPr/>
          <p:nvPr/>
        </p:nvSpPr>
        <p:spPr>
          <a:xfrm>
            <a:off x="4038600" y="4212004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Rest API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4B4BB4E9-ACFD-4D34-B9FA-C1ECEBE24000}"/>
              </a:ext>
            </a:extLst>
          </p:cNvPr>
          <p:cNvSpPr/>
          <p:nvPr/>
        </p:nvSpPr>
        <p:spPr>
          <a:xfrm>
            <a:off x="5569642" y="2499575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AI Model management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742DB73-2A9C-4326-9CC7-49AF86A21812}"/>
              </a:ext>
            </a:extLst>
          </p:cNvPr>
          <p:cNvSpPr/>
          <p:nvPr/>
        </p:nvSpPr>
        <p:spPr>
          <a:xfrm>
            <a:off x="2513696" y="4212004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Rest server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EC7DEA53-B4BA-40A0-8FD2-41AEA2BF107A}"/>
              </a:ext>
            </a:extLst>
          </p:cNvPr>
          <p:cNvSpPr/>
          <p:nvPr/>
        </p:nvSpPr>
        <p:spPr>
          <a:xfrm>
            <a:off x="2513696" y="3333607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Remote Attestation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1CFEE404-6D3E-4C08-91A8-548C663A0962}"/>
              </a:ext>
            </a:extLst>
          </p:cNvPr>
          <p:cNvSpPr/>
          <p:nvPr/>
        </p:nvSpPr>
        <p:spPr>
          <a:xfrm>
            <a:off x="2513696" y="2499575"/>
            <a:ext cx="1315701" cy="631242"/>
          </a:xfrm>
          <a:prstGeom prst="flowChartProcess">
            <a:avLst/>
          </a:prstGeom>
          <a:solidFill>
            <a:schemeClr val="accent1">
              <a:lumMod val="40000"/>
              <a:lumOff val="6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Enclave Control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41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79604</TotalTime>
  <Words>1417</Words>
  <Application>Microsoft Office PowerPoint</Application>
  <PresentationFormat>Widescreen</PresentationFormat>
  <Paragraphs>538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Century Gothic</vt:lpstr>
      <vt:lpstr>Calibri</vt:lpstr>
      <vt:lpstr>Arial</vt:lpstr>
      <vt:lpstr>宋体</vt:lpstr>
      <vt:lpstr>Cambria</vt:lpstr>
      <vt:lpstr>Office Theme</vt:lpstr>
      <vt:lpstr>GeneTank GWAS AI Model Sharing Platform</vt:lpstr>
      <vt:lpstr>GeneTank GWAS AI Model Sharing Platform</vt:lpstr>
      <vt:lpstr>Development Framework</vt:lpstr>
      <vt:lpstr>Phase-II Development Framework</vt:lpstr>
      <vt:lpstr>Phase-II Development Framework</vt:lpstr>
      <vt:lpstr>PowerPoint Presentation</vt:lpstr>
      <vt:lpstr>PowerPoint Presentation</vt:lpstr>
      <vt:lpstr>Diagram of Blockchain Modules</vt:lpstr>
      <vt:lpstr>SGX Enclave Module Diagram</vt:lpstr>
      <vt:lpstr>Smart Contract Data Structure Hierarchy</vt:lpstr>
      <vt:lpstr>The Security of SGX</vt:lpstr>
      <vt:lpstr>GeneTank Token (GTT)</vt:lpstr>
      <vt:lpstr>New Enclave Version Releasing Flow</vt:lpstr>
      <vt:lpstr>New Enclave Instance Registering Flow</vt:lpstr>
      <vt:lpstr>AI Model Querying Flow</vt:lpstr>
      <vt:lpstr>SGX APP and Enclave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Highlights</dc:title>
  <cp:lastModifiedBy>ShifaZ</cp:lastModifiedBy>
  <cp:revision>222</cp:revision>
  <cp:lastPrinted>2017-11-09T15:05:18Z</cp:lastPrinted>
  <dcterms:modified xsi:type="dcterms:W3CDTF">2018-02-25T01:02:42Z</dcterms:modified>
</cp:coreProperties>
</file>