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handoutMasterIdLst>
    <p:handoutMasterId r:id="rId7"/>
  </p:handoutMasterIdLst>
  <p:sldIdLst>
    <p:sldId id="277" r:id="rId2"/>
    <p:sldId id="278" r:id="rId3"/>
    <p:sldId id="279" r:id="rId4"/>
    <p:sldId id="280" r:id="rId5"/>
  </p:sldIdLst>
  <p:sldSz cx="12192000" cy="6858000"/>
  <p:notesSz cx="6888163" cy="10020300"/>
  <p:embeddedFontLst>
    <p:embeddedFont>
      <p:font typeface="Century Gothic" panose="020B0502020202020204" pitchFamily="3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2F45FF-7366-42BF-A211-615C46DB16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170" cy="5020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5B1C5-E80F-4955-8A3B-991EEC242E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1499" y="0"/>
            <a:ext cx="2985170" cy="5020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64B85-1AC1-4300-80EA-DF981593C499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82D1B-3109-4868-BDB7-71AD4517CE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8291"/>
            <a:ext cx="2985170" cy="5020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A652B-C7EF-4D21-A29A-D7E4247C96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1499" y="9518291"/>
            <a:ext cx="2985170" cy="5020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CF740-D977-4D5B-83C9-093FFBCAB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62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4871" cy="5027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01698" y="0"/>
            <a:ext cx="2984871" cy="5027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01698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ftr" idx="11"/>
          </p:nvPr>
        </p:nvSpPr>
        <p:spPr>
          <a:xfrm>
            <a:off x="0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reserved @ GeneTank inc.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901698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449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ct val="1000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3000" y="255437"/>
            <a:ext cx="1965754" cy="129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Shape 242"/>
          <p:cNvGrpSpPr/>
          <p:nvPr/>
        </p:nvGrpSpPr>
        <p:grpSpPr>
          <a:xfrm>
            <a:off x="-671428" y="6747444"/>
            <a:ext cx="13534857" cy="110556"/>
            <a:chOff x="-170626" y="0"/>
            <a:chExt cx="13534857" cy="166915"/>
          </a:xfrm>
        </p:grpSpPr>
        <p:sp>
          <p:nvSpPr>
            <p:cNvPr id="243" name="Shape 243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DE9E46"/>
            </a:solidFill>
            <a:ln w="12700" cap="flat" cmpd="sng">
              <a:solidFill>
                <a:srgbClr val="DE9E4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727583"/>
            </a:solidFill>
            <a:ln w="12700" cap="flat" cmpd="sng">
              <a:solidFill>
                <a:srgbClr val="7275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A94E2A"/>
            </a:solidFill>
            <a:ln w="12700" cap="flat" cmpd="sng">
              <a:solidFill>
                <a:srgbClr val="A94E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Shape 2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@ GeneTank, Inc. All rights reserved</a:t>
            </a: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4">
            <a:alphaModFix/>
          </a:blip>
          <a:srcRect t="54560" b="12970"/>
          <a:stretch/>
        </p:blipFill>
        <p:spPr>
          <a:xfrm>
            <a:off x="194153" y="49517"/>
            <a:ext cx="1284659" cy="87429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137920" y="244192"/>
            <a:ext cx="10035524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228600" algn="ctr"/>
            <a:r>
              <a:rPr lang="en-US" sz="3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Build and Run </a:t>
            </a:r>
            <a:r>
              <a:rPr lang="en-US" altLang="zh-CN" sz="3600" dirty="0"/>
              <a:t>Framework</a:t>
            </a:r>
            <a:endParaRPr lang="en-US" sz="36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3666565" y="1872169"/>
            <a:ext cx="4840941" cy="123337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2719B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4034055" y="2212411"/>
            <a:ext cx="680485" cy="789348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5030705" y="1855750"/>
            <a:ext cx="118596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TestRPC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Blockchain</a:t>
            </a:r>
          </a:p>
        </p:txBody>
      </p:sp>
      <p:cxnSp>
        <p:nvCxnSpPr>
          <p:cNvPr id="252" name="Shape 252"/>
          <p:cNvCxnSpPr>
            <a:stCxn id="250" idx="3"/>
          </p:cNvCxnSpPr>
          <p:nvPr/>
        </p:nvCxnSpPr>
        <p:spPr>
          <a:xfrm>
            <a:off x="4714540" y="2607085"/>
            <a:ext cx="517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53" name="Shape 253"/>
          <p:cNvSpPr/>
          <p:nvPr/>
        </p:nvSpPr>
        <p:spPr>
          <a:xfrm>
            <a:off x="6370891" y="2212411"/>
            <a:ext cx="680485" cy="789348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TransactionN</a:t>
            </a:r>
            <a:endParaRPr lang="en-US"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Contracta</a:t>
            </a:r>
            <a:endParaRPr lang="en-US"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Contractb</a:t>
            </a:r>
            <a:endParaRPr lang="en-US"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7555548" y="2212402"/>
            <a:ext cx="765600" cy="78930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Contractx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Shape 255"/>
          <p:cNvCxnSpPr>
            <a:cxnSpLocks/>
          </p:cNvCxnSpPr>
          <p:nvPr/>
        </p:nvCxnSpPr>
        <p:spPr>
          <a:xfrm>
            <a:off x="7040802" y="2607085"/>
            <a:ext cx="51783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56" name="Shape 256"/>
          <p:cNvSpPr/>
          <p:nvPr/>
        </p:nvSpPr>
        <p:spPr>
          <a:xfrm>
            <a:off x="4725946" y="3197770"/>
            <a:ext cx="998838" cy="801266"/>
          </a:xfrm>
          <a:prstGeom prst="verticalScroll">
            <a:avLst>
              <a:gd name="adj" fmla="val 2319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AI Model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</a:p>
        </p:txBody>
      </p:sp>
      <p:cxnSp>
        <p:nvCxnSpPr>
          <p:cNvPr id="258" name="Shape 258"/>
          <p:cNvCxnSpPr>
            <a:cxnSpLocks/>
            <a:stCxn id="256" idx="0"/>
          </p:cNvCxnSpPr>
          <p:nvPr/>
        </p:nvCxnSpPr>
        <p:spPr>
          <a:xfrm flipV="1">
            <a:off x="5225365" y="2857125"/>
            <a:ext cx="310116" cy="34064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med" len="med"/>
            <a:tailEnd type="triangl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9622240" y="6110769"/>
            <a:ext cx="107272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 Trainer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201919" y="5475886"/>
            <a:ext cx="841169" cy="6733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AI Model in TEE Enclave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569180" y="5543756"/>
            <a:ext cx="1405143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alt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SGX on a desktop PC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10405010" y="5062696"/>
            <a:ext cx="1213708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User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CE91E6-93C8-4D40-9DA1-51A52FEF17A3}"/>
              </a:ext>
            </a:extLst>
          </p:cNvPr>
          <p:cNvGrpSpPr/>
          <p:nvPr/>
        </p:nvGrpSpPr>
        <p:grpSpPr>
          <a:xfrm>
            <a:off x="1796965" y="5287225"/>
            <a:ext cx="643812" cy="1075140"/>
            <a:chOff x="5694475" y="4368425"/>
            <a:chExt cx="643812" cy="1075140"/>
          </a:xfrm>
        </p:grpSpPr>
        <p:sp>
          <p:nvSpPr>
            <p:cNvPr id="276" name="Shape 276"/>
            <p:cNvSpPr/>
            <p:nvPr/>
          </p:nvSpPr>
          <p:spPr>
            <a:xfrm>
              <a:off x="5694475" y="4368425"/>
              <a:ext cx="643812" cy="1075140"/>
            </a:xfrm>
            <a:prstGeom prst="cube">
              <a:avLst>
                <a:gd name="adj" fmla="val 54820"/>
              </a:avLst>
            </a:prstGeom>
            <a:solidFill>
              <a:srgbClr val="9FA2AA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4" name="Shape 284" descr="LOGO2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907785" y="4457749"/>
              <a:ext cx="353075" cy="40507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1" name="Shape 270">
            <a:extLst>
              <a:ext uri="{FF2B5EF4-FFF2-40B4-BE49-F238E27FC236}">
                <a16:creationId xmlns:a16="http://schemas.microsoft.com/office/drawing/2014/main" id="{FB9FDB6D-E331-44AA-B4EE-1B3214DF88BC}"/>
              </a:ext>
            </a:extLst>
          </p:cNvPr>
          <p:cNvCxnSpPr>
            <a:cxnSpLocks/>
            <a:stCxn id="102" idx="3"/>
            <a:endCxn id="9" idx="1"/>
          </p:cNvCxnSpPr>
          <p:nvPr/>
        </p:nvCxnSpPr>
        <p:spPr>
          <a:xfrm>
            <a:off x="2434088" y="4563881"/>
            <a:ext cx="2084124" cy="41773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65" name="Shape 268" descr="LOGO2.png">
            <a:extLst>
              <a:ext uri="{FF2B5EF4-FFF2-40B4-BE49-F238E27FC236}">
                <a16:creationId xmlns:a16="http://schemas.microsoft.com/office/drawing/2014/main" id="{7CA6F250-F0C9-4D14-A03A-E0CA7EFAD29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95845" y="5555084"/>
            <a:ext cx="433519" cy="497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306">
            <a:extLst>
              <a:ext uri="{FF2B5EF4-FFF2-40B4-BE49-F238E27FC236}">
                <a16:creationId xmlns:a16="http://schemas.microsoft.com/office/drawing/2014/main" id="{4E242AB1-9BE9-4FAF-9C88-FEC7F50EDE62}"/>
              </a:ext>
            </a:extLst>
          </p:cNvPr>
          <p:cNvSpPr/>
          <p:nvPr/>
        </p:nvSpPr>
        <p:spPr>
          <a:xfrm>
            <a:off x="5735344" y="3244008"/>
            <a:ext cx="1175114" cy="752209"/>
          </a:xfrm>
          <a:prstGeom prst="verticalScroll">
            <a:avLst>
              <a:gd name="adj" fmla="val 2319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GeneTank</a:t>
            </a:r>
            <a:endParaRPr lang="en-US" sz="105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Token (GTT)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</a:p>
        </p:txBody>
      </p:sp>
      <p:cxnSp>
        <p:nvCxnSpPr>
          <p:cNvPr id="57" name="Shape 258">
            <a:extLst>
              <a:ext uri="{FF2B5EF4-FFF2-40B4-BE49-F238E27FC236}">
                <a16:creationId xmlns:a16="http://schemas.microsoft.com/office/drawing/2014/main" id="{07A8E7D0-4F3A-4757-8FCD-DBDFB5BAE47A}"/>
              </a:ext>
            </a:extLst>
          </p:cNvPr>
          <p:cNvCxnSpPr>
            <a:cxnSpLocks/>
          </p:cNvCxnSpPr>
          <p:nvPr/>
        </p:nvCxnSpPr>
        <p:spPr>
          <a:xfrm flipH="1" flipV="1">
            <a:off x="5952106" y="2847770"/>
            <a:ext cx="224569" cy="40915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med" len="med"/>
            <a:tailEnd type="triangle" w="med" len="med"/>
          </a:ln>
        </p:spPr>
      </p:cxn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08D7B420-3F3A-4FC8-AB97-7949E40DD45F}"/>
              </a:ext>
            </a:extLst>
          </p:cNvPr>
          <p:cNvSpPr/>
          <p:nvPr/>
        </p:nvSpPr>
        <p:spPr>
          <a:xfrm>
            <a:off x="4518212" y="4567745"/>
            <a:ext cx="1206572" cy="827746"/>
          </a:xfrm>
          <a:prstGeom prst="flowChartDocumen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>
              <a:buSzPct val="25000"/>
            </a:pPr>
            <a:r>
              <a:rPr lang="en-US" altLang="zh-C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Trainer</a:t>
            </a:r>
          </a:p>
          <a:p>
            <a:pPr lvl="0">
              <a:buSzPct val="25000"/>
            </a:pPr>
            <a:r>
              <a:rPr lang="en-US" altLang="zh-C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</a:p>
        </p:txBody>
      </p:sp>
      <p:cxnSp>
        <p:nvCxnSpPr>
          <p:cNvPr id="66" name="Shape 270">
            <a:extLst>
              <a:ext uri="{FF2B5EF4-FFF2-40B4-BE49-F238E27FC236}">
                <a16:creationId xmlns:a16="http://schemas.microsoft.com/office/drawing/2014/main" id="{0C5B1A7E-5381-489A-90FD-98265C7CAF70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 flipV="1">
            <a:off x="5724784" y="4786115"/>
            <a:ext cx="3491469" cy="1955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5BFEEA9-7E4F-45AF-A5EC-846840B8F5AA}"/>
              </a:ext>
            </a:extLst>
          </p:cNvPr>
          <p:cNvSpPr/>
          <p:nvPr/>
        </p:nvSpPr>
        <p:spPr>
          <a:xfrm>
            <a:off x="3055267" y="1595724"/>
            <a:ext cx="5649774" cy="4755482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Shape 265">
            <a:extLst>
              <a:ext uri="{FF2B5EF4-FFF2-40B4-BE49-F238E27FC236}">
                <a16:creationId xmlns:a16="http://schemas.microsoft.com/office/drawing/2014/main" id="{CB802135-AD6C-4960-B8FA-23C75EBC48C3}"/>
              </a:ext>
            </a:extLst>
          </p:cNvPr>
          <p:cNvSpPr txBox="1"/>
          <p:nvPr/>
        </p:nvSpPr>
        <p:spPr>
          <a:xfrm>
            <a:off x="8765074" y="1760858"/>
            <a:ext cx="1072729" cy="4429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Ec2-aws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8458CEB-101E-4684-BA26-1C2E65B23D4F}"/>
              </a:ext>
            </a:extLst>
          </p:cNvPr>
          <p:cNvGrpSpPr/>
          <p:nvPr/>
        </p:nvGrpSpPr>
        <p:grpSpPr>
          <a:xfrm>
            <a:off x="9216253" y="3247366"/>
            <a:ext cx="693682" cy="567559"/>
            <a:chOff x="1629104" y="5065986"/>
            <a:chExt cx="578068" cy="56755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1904E15-942A-45E6-87A7-BA9326FE9CA0}"/>
                </a:ext>
              </a:extLst>
            </p:cNvPr>
            <p:cNvSpPr/>
            <p:nvPr/>
          </p:nvSpPr>
          <p:spPr>
            <a:xfrm>
              <a:off x="1650125" y="5065986"/>
              <a:ext cx="451946" cy="157655"/>
            </a:xfrm>
            <a:custGeom>
              <a:avLst/>
              <a:gdLst>
                <a:gd name="connsiteX0" fmla="*/ 0 w 451945"/>
                <a:gd name="connsiteY0" fmla="*/ 157655 h 157655"/>
                <a:gd name="connsiteX1" fmla="*/ 420414 w 451945"/>
                <a:gd name="connsiteY1" fmla="*/ 0 h 157655"/>
                <a:gd name="connsiteX2" fmla="*/ 451945 w 451945"/>
                <a:gd name="connsiteY2" fmla="*/ 31531 h 157655"/>
                <a:gd name="connsiteX3" fmla="*/ 441435 w 451945"/>
                <a:gd name="connsiteY3" fmla="*/ 157655 h 157655"/>
                <a:gd name="connsiteX0" fmla="*/ 0 w 451946"/>
                <a:gd name="connsiteY0" fmla="*/ 157655 h 157655"/>
                <a:gd name="connsiteX1" fmla="*/ 420414 w 451946"/>
                <a:gd name="connsiteY1" fmla="*/ 0 h 157655"/>
                <a:gd name="connsiteX2" fmla="*/ 451945 w 451946"/>
                <a:gd name="connsiteY2" fmla="*/ 31531 h 157655"/>
                <a:gd name="connsiteX3" fmla="*/ 451946 w 451946"/>
                <a:gd name="connsiteY3" fmla="*/ 157655 h 15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946" h="157655">
                  <a:moveTo>
                    <a:pt x="0" y="157655"/>
                  </a:moveTo>
                  <a:lnTo>
                    <a:pt x="420414" y="0"/>
                  </a:lnTo>
                  <a:lnTo>
                    <a:pt x="451945" y="31531"/>
                  </a:lnTo>
                  <a:cubicBezTo>
                    <a:pt x="451945" y="73572"/>
                    <a:pt x="451946" y="115614"/>
                    <a:pt x="451946" y="15765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E453708F-8A41-414F-B9D2-12FB95993905}"/>
                </a:ext>
              </a:extLst>
            </p:cNvPr>
            <p:cNvSpPr/>
            <p:nvPr/>
          </p:nvSpPr>
          <p:spPr>
            <a:xfrm>
              <a:off x="1629104" y="5210135"/>
              <a:ext cx="578068" cy="42341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b="1" dirty="0"/>
                <a:t>User</a:t>
              </a:r>
            </a:p>
            <a:p>
              <a:pPr algn="ctr"/>
              <a:r>
                <a:rPr lang="en-US" altLang="zh-CN" sz="1200" b="1" dirty="0"/>
                <a:t>Wallet</a:t>
              </a:r>
              <a:endParaRPr lang="zh-CN" altLang="en-US" sz="1200" b="1" dirty="0"/>
            </a:p>
          </p:txBody>
        </p:sp>
      </p:grpSp>
      <p:cxnSp>
        <p:nvCxnSpPr>
          <p:cNvPr id="78" name="Shape 258">
            <a:extLst>
              <a:ext uri="{FF2B5EF4-FFF2-40B4-BE49-F238E27FC236}">
                <a16:creationId xmlns:a16="http://schemas.microsoft.com/office/drawing/2014/main" id="{29F1E69D-F9A6-4757-BF19-44C38CDB0478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8052525" y="2980866"/>
            <a:ext cx="1163728" cy="6223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6356387-951C-4A60-9E8A-26A08C7F8403}"/>
              </a:ext>
            </a:extLst>
          </p:cNvPr>
          <p:cNvGrpSpPr/>
          <p:nvPr/>
        </p:nvGrpSpPr>
        <p:grpSpPr>
          <a:xfrm>
            <a:off x="1760308" y="3072636"/>
            <a:ext cx="665724" cy="567559"/>
            <a:chOff x="1629104" y="5065986"/>
            <a:chExt cx="578068" cy="56755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9E218A8-10E6-47AF-9854-70987EE82881}"/>
                </a:ext>
              </a:extLst>
            </p:cNvPr>
            <p:cNvSpPr/>
            <p:nvPr/>
          </p:nvSpPr>
          <p:spPr>
            <a:xfrm>
              <a:off x="1650125" y="5065986"/>
              <a:ext cx="451946" cy="157655"/>
            </a:xfrm>
            <a:custGeom>
              <a:avLst/>
              <a:gdLst>
                <a:gd name="connsiteX0" fmla="*/ 0 w 451945"/>
                <a:gd name="connsiteY0" fmla="*/ 157655 h 157655"/>
                <a:gd name="connsiteX1" fmla="*/ 420414 w 451945"/>
                <a:gd name="connsiteY1" fmla="*/ 0 h 157655"/>
                <a:gd name="connsiteX2" fmla="*/ 451945 w 451945"/>
                <a:gd name="connsiteY2" fmla="*/ 31531 h 157655"/>
                <a:gd name="connsiteX3" fmla="*/ 441435 w 451945"/>
                <a:gd name="connsiteY3" fmla="*/ 157655 h 157655"/>
                <a:gd name="connsiteX0" fmla="*/ 0 w 451946"/>
                <a:gd name="connsiteY0" fmla="*/ 157655 h 157655"/>
                <a:gd name="connsiteX1" fmla="*/ 420414 w 451946"/>
                <a:gd name="connsiteY1" fmla="*/ 0 h 157655"/>
                <a:gd name="connsiteX2" fmla="*/ 451945 w 451946"/>
                <a:gd name="connsiteY2" fmla="*/ 31531 h 157655"/>
                <a:gd name="connsiteX3" fmla="*/ 451946 w 451946"/>
                <a:gd name="connsiteY3" fmla="*/ 157655 h 15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946" h="157655">
                  <a:moveTo>
                    <a:pt x="0" y="157655"/>
                  </a:moveTo>
                  <a:lnTo>
                    <a:pt x="420414" y="0"/>
                  </a:lnTo>
                  <a:lnTo>
                    <a:pt x="451945" y="31531"/>
                  </a:lnTo>
                  <a:cubicBezTo>
                    <a:pt x="451945" y="73572"/>
                    <a:pt x="451946" y="115614"/>
                    <a:pt x="451946" y="15765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080F3B7E-2AB4-4C6B-BDC6-D389304B4B50}"/>
                </a:ext>
              </a:extLst>
            </p:cNvPr>
            <p:cNvSpPr/>
            <p:nvPr/>
          </p:nvSpPr>
          <p:spPr>
            <a:xfrm>
              <a:off x="1629104" y="5210135"/>
              <a:ext cx="578068" cy="42341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b="1" dirty="0"/>
                <a:t>Runner</a:t>
              </a:r>
            </a:p>
            <a:p>
              <a:pPr algn="ctr"/>
              <a:r>
                <a:rPr lang="en-US" altLang="zh-CN" sz="1200" b="1" dirty="0"/>
                <a:t>Wallet</a:t>
              </a:r>
              <a:endParaRPr lang="zh-CN" altLang="en-US" sz="1200" b="1" dirty="0"/>
            </a:p>
          </p:txBody>
        </p:sp>
      </p:grpSp>
      <p:cxnSp>
        <p:nvCxnSpPr>
          <p:cNvPr id="84" name="Shape 258">
            <a:extLst>
              <a:ext uri="{FF2B5EF4-FFF2-40B4-BE49-F238E27FC236}">
                <a16:creationId xmlns:a16="http://schemas.microsoft.com/office/drawing/2014/main" id="{C5546C87-9B24-4131-8D46-EBA8312EF5FD}"/>
              </a:ext>
            </a:extLst>
          </p:cNvPr>
          <p:cNvCxnSpPr>
            <a:cxnSpLocks/>
            <a:stCxn id="83" idx="3"/>
            <a:endCxn id="250" idx="2"/>
          </p:cNvCxnSpPr>
          <p:nvPr/>
        </p:nvCxnSpPr>
        <p:spPr>
          <a:xfrm flipV="1">
            <a:off x="2426032" y="3001759"/>
            <a:ext cx="1948266" cy="42673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3F2C026-EEE5-4497-BDC1-9357492A9956}"/>
              </a:ext>
            </a:extLst>
          </p:cNvPr>
          <p:cNvGrpSpPr/>
          <p:nvPr/>
        </p:nvGrpSpPr>
        <p:grpSpPr>
          <a:xfrm>
            <a:off x="3804703" y="3423029"/>
            <a:ext cx="671821" cy="567559"/>
            <a:chOff x="1629104" y="5065986"/>
            <a:chExt cx="578068" cy="56755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306CFF6-45F9-4E04-A2C7-7F9B22357138}"/>
                </a:ext>
              </a:extLst>
            </p:cNvPr>
            <p:cNvSpPr/>
            <p:nvPr/>
          </p:nvSpPr>
          <p:spPr>
            <a:xfrm>
              <a:off x="1650125" y="5065986"/>
              <a:ext cx="451946" cy="157655"/>
            </a:xfrm>
            <a:custGeom>
              <a:avLst/>
              <a:gdLst>
                <a:gd name="connsiteX0" fmla="*/ 0 w 451945"/>
                <a:gd name="connsiteY0" fmla="*/ 157655 h 157655"/>
                <a:gd name="connsiteX1" fmla="*/ 420414 w 451945"/>
                <a:gd name="connsiteY1" fmla="*/ 0 h 157655"/>
                <a:gd name="connsiteX2" fmla="*/ 451945 w 451945"/>
                <a:gd name="connsiteY2" fmla="*/ 31531 h 157655"/>
                <a:gd name="connsiteX3" fmla="*/ 441435 w 451945"/>
                <a:gd name="connsiteY3" fmla="*/ 157655 h 157655"/>
                <a:gd name="connsiteX0" fmla="*/ 0 w 451946"/>
                <a:gd name="connsiteY0" fmla="*/ 157655 h 157655"/>
                <a:gd name="connsiteX1" fmla="*/ 420414 w 451946"/>
                <a:gd name="connsiteY1" fmla="*/ 0 h 157655"/>
                <a:gd name="connsiteX2" fmla="*/ 451945 w 451946"/>
                <a:gd name="connsiteY2" fmla="*/ 31531 h 157655"/>
                <a:gd name="connsiteX3" fmla="*/ 451946 w 451946"/>
                <a:gd name="connsiteY3" fmla="*/ 157655 h 15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946" h="157655">
                  <a:moveTo>
                    <a:pt x="0" y="157655"/>
                  </a:moveTo>
                  <a:lnTo>
                    <a:pt x="420414" y="0"/>
                  </a:lnTo>
                  <a:lnTo>
                    <a:pt x="451945" y="31531"/>
                  </a:lnTo>
                  <a:cubicBezTo>
                    <a:pt x="451945" y="73572"/>
                    <a:pt x="451946" y="115614"/>
                    <a:pt x="451946" y="15765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BC815EB5-AE74-4872-9943-527C5A90862B}"/>
                </a:ext>
              </a:extLst>
            </p:cNvPr>
            <p:cNvSpPr/>
            <p:nvPr/>
          </p:nvSpPr>
          <p:spPr>
            <a:xfrm>
              <a:off x="1629104" y="5210135"/>
              <a:ext cx="578068" cy="42341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b="1" dirty="0"/>
                <a:t>Trainer</a:t>
              </a:r>
            </a:p>
            <a:p>
              <a:pPr algn="ctr"/>
              <a:r>
                <a:rPr lang="en-US" altLang="zh-CN" sz="1200" b="1" dirty="0"/>
                <a:t>Wallet</a:t>
              </a:r>
              <a:endParaRPr lang="zh-CN" altLang="en-US" sz="1200" b="1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F639561-1736-40B7-9F50-171E96BEB324}"/>
              </a:ext>
            </a:extLst>
          </p:cNvPr>
          <p:cNvGrpSpPr/>
          <p:nvPr/>
        </p:nvGrpSpPr>
        <p:grpSpPr>
          <a:xfrm>
            <a:off x="10733189" y="4405677"/>
            <a:ext cx="278675" cy="452846"/>
            <a:chOff x="4201885" y="2995749"/>
            <a:chExt cx="278675" cy="452846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0389704-ED01-4A39-BB3B-42A3D69F258F}"/>
                </a:ext>
              </a:extLst>
            </p:cNvPr>
            <p:cNvSpPr/>
            <p:nvPr/>
          </p:nvSpPr>
          <p:spPr>
            <a:xfrm>
              <a:off x="4249783" y="2995749"/>
              <a:ext cx="182880" cy="139337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Flowchart: Delay 93">
              <a:extLst>
                <a:ext uri="{FF2B5EF4-FFF2-40B4-BE49-F238E27FC236}">
                  <a16:creationId xmlns:a16="http://schemas.microsoft.com/office/drawing/2014/main" id="{45813D25-E2C8-403F-B53A-E00106B946C8}"/>
                </a:ext>
              </a:extLst>
            </p:cNvPr>
            <p:cNvSpPr/>
            <p:nvPr/>
          </p:nvSpPr>
          <p:spPr>
            <a:xfrm rot="16200000">
              <a:off x="4184468" y="3152503"/>
              <a:ext cx="313509" cy="278675"/>
            </a:xfrm>
            <a:prstGeom prst="flowChartDelay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5E3873-6B43-4EDD-A8C8-749215108576}"/>
              </a:ext>
            </a:extLst>
          </p:cNvPr>
          <p:cNvSpPr/>
          <p:nvPr/>
        </p:nvSpPr>
        <p:spPr>
          <a:xfrm>
            <a:off x="9216253" y="4566030"/>
            <a:ext cx="693682" cy="4401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cxnSp>
        <p:nvCxnSpPr>
          <p:cNvPr id="97" name="Shape 270">
            <a:extLst>
              <a:ext uri="{FF2B5EF4-FFF2-40B4-BE49-F238E27FC236}">
                <a16:creationId xmlns:a16="http://schemas.microsoft.com/office/drawing/2014/main" id="{04D09FD7-4B02-49EB-9F0C-297822A23BC4}"/>
              </a:ext>
            </a:extLst>
          </p:cNvPr>
          <p:cNvCxnSpPr>
            <a:cxnSpLocks/>
            <a:stCxn id="29" idx="0"/>
            <a:endCxn id="77" idx="2"/>
          </p:cNvCxnSpPr>
          <p:nvPr/>
        </p:nvCxnSpPr>
        <p:spPr>
          <a:xfrm flipV="1">
            <a:off x="9563094" y="3814925"/>
            <a:ext cx="0" cy="7511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76A0232-9A5A-4E97-8462-335B7A4BD9FB}"/>
              </a:ext>
            </a:extLst>
          </p:cNvPr>
          <p:cNvSpPr/>
          <p:nvPr/>
        </p:nvSpPr>
        <p:spPr>
          <a:xfrm>
            <a:off x="1760308" y="4343796"/>
            <a:ext cx="673780" cy="4401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2401FBF-B16D-4926-945D-0304B37DBD25}"/>
              </a:ext>
            </a:extLst>
          </p:cNvPr>
          <p:cNvGrpSpPr/>
          <p:nvPr/>
        </p:nvGrpSpPr>
        <p:grpSpPr>
          <a:xfrm>
            <a:off x="659463" y="4362727"/>
            <a:ext cx="278675" cy="452846"/>
            <a:chOff x="4201885" y="2995749"/>
            <a:chExt cx="278675" cy="452846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C703FFF-E09E-4112-A301-BF21F3CF9038}"/>
                </a:ext>
              </a:extLst>
            </p:cNvPr>
            <p:cNvSpPr/>
            <p:nvPr/>
          </p:nvSpPr>
          <p:spPr>
            <a:xfrm>
              <a:off x="4249783" y="2995749"/>
              <a:ext cx="182880" cy="139337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Flowchart: Delay 104">
              <a:extLst>
                <a:ext uri="{FF2B5EF4-FFF2-40B4-BE49-F238E27FC236}">
                  <a16:creationId xmlns:a16="http://schemas.microsoft.com/office/drawing/2014/main" id="{E6945A13-CA3E-4D34-8698-B6D4304271CB}"/>
                </a:ext>
              </a:extLst>
            </p:cNvPr>
            <p:cNvSpPr/>
            <p:nvPr/>
          </p:nvSpPr>
          <p:spPr>
            <a:xfrm rot="16200000">
              <a:off x="4184468" y="3152503"/>
              <a:ext cx="313509" cy="278675"/>
            </a:xfrm>
            <a:prstGeom prst="flowChartDelay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6" name="Shape 277">
            <a:extLst>
              <a:ext uri="{FF2B5EF4-FFF2-40B4-BE49-F238E27FC236}">
                <a16:creationId xmlns:a16="http://schemas.microsoft.com/office/drawing/2014/main" id="{26A58C43-E4BF-46A2-868C-1777B85D543C}"/>
              </a:ext>
            </a:extLst>
          </p:cNvPr>
          <p:cNvSpPr txBox="1"/>
          <p:nvPr/>
        </p:nvSpPr>
        <p:spPr>
          <a:xfrm>
            <a:off x="197396" y="4830726"/>
            <a:ext cx="1996820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</a:t>
            </a:r>
          </a:p>
          <a:p>
            <a:pP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Runner</a:t>
            </a:r>
          </a:p>
        </p:txBody>
      </p:sp>
      <p:cxnSp>
        <p:nvCxnSpPr>
          <p:cNvPr id="107" name="Shape 270">
            <a:extLst>
              <a:ext uri="{FF2B5EF4-FFF2-40B4-BE49-F238E27FC236}">
                <a16:creationId xmlns:a16="http://schemas.microsoft.com/office/drawing/2014/main" id="{B8CF90F4-32BF-427E-A140-17B631373DA3}"/>
              </a:ext>
            </a:extLst>
          </p:cNvPr>
          <p:cNvCxnSpPr>
            <a:cxnSpLocks/>
            <a:stCxn id="102" idx="0"/>
            <a:endCxn id="83" idx="2"/>
          </p:cNvCxnSpPr>
          <p:nvPr/>
        </p:nvCxnSpPr>
        <p:spPr>
          <a:xfrm flipH="1" flipV="1">
            <a:off x="2093170" y="3640195"/>
            <a:ext cx="4028" cy="70360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12" name="Shape 270">
            <a:extLst>
              <a:ext uri="{FF2B5EF4-FFF2-40B4-BE49-F238E27FC236}">
                <a16:creationId xmlns:a16="http://schemas.microsoft.com/office/drawing/2014/main" id="{ED02A122-FFD9-4835-B2C9-E7AB0C5DEA3F}"/>
              </a:ext>
            </a:extLst>
          </p:cNvPr>
          <p:cNvCxnSpPr>
            <a:cxnSpLocks/>
            <a:stCxn id="284" idx="3"/>
            <a:endCxn id="65" idx="1"/>
          </p:cNvCxnSpPr>
          <p:nvPr/>
        </p:nvCxnSpPr>
        <p:spPr>
          <a:xfrm>
            <a:off x="2363350" y="5579085"/>
            <a:ext cx="2232495" cy="22468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sp>
        <p:nvSpPr>
          <p:cNvPr id="115" name="Shape 269">
            <a:extLst>
              <a:ext uri="{FF2B5EF4-FFF2-40B4-BE49-F238E27FC236}">
                <a16:creationId xmlns:a16="http://schemas.microsoft.com/office/drawing/2014/main" id="{01390B80-A9B5-4842-B4EB-82061BFD6E4D}"/>
              </a:ext>
            </a:extLst>
          </p:cNvPr>
          <p:cNvSpPr txBox="1"/>
          <p:nvPr/>
        </p:nvSpPr>
        <p:spPr>
          <a:xfrm>
            <a:off x="3124580" y="5443909"/>
            <a:ext cx="841169" cy="6733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and install</a:t>
            </a:r>
          </a:p>
        </p:txBody>
      </p:sp>
      <p:cxnSp>
        <p:nvCxnSpPr>
          <p:cNvPr id="116" name="Shape 270">
            <a:extLst>
              <a:ext uri="{FF2B5EF4-FFF2-40B4-BE49-F238E27FC236}">
                <a16:creationId xmlns:a16="http://schemas.microsoft.com/office/drawing/2014/main" id="{15B81CE6-6937-43F5-8957-772DBFB29A11}"/>
              </a:ext>
            </a:extLst>
          </p:cNvPr>
          <p:cNvCxnSpPr>
            <a:cxnSpLocks/>
            <a:stCxn id="9" idx="0"/>
            <a:endCxn id="89" idx="2"/>
          </p:cNvCxnSpPr>
          <p:nvPr/>
        </p:nvCxnSpPr>
        <p:spPr>
          <a:xfrm flipH="1" flipV="1">
            <a:off x="4140614" y="3990588"/>
            <a:ext cx="980884" cy="57715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19" name="Shape 258">
            <a:extLst>
              <a:ext uri="{FF2B5EF4-FFF2-40B4-BE49-F238E27FC236}">
                <a16:creationId xmlns:a16="http://schemas.microsoft.com/office/drawing/2014/main" id="{A94D972B-A8B3-443D-B358-217311B43DD7}"/>
              </a:ext>
            </a:extLst>
          </p:cNvPr>
          <p:cNvCxnSpPr>
            <a:cxnSpLocks/>
            <a:stCxn id="88" idx="1"/>
          </p:cNvCxnSpPr>
          <p:nvPr/>
        </p:nvCxnSpPr>
        <p:spPr>
          <a:xfrm flipV="1">
            <a:off x="4317731" y="2758535"/>
            <a:ext cx="927143" cy="66449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22" name="Shape 270">
            <a:extLst>
              <a:ext uri="{FF2B5EF4-FFF2-40B4-BE49-F238E27FC236}">
                <a16:creationId xmlns:a16="http://schemas.microsoft.com/office/drawing/2014/main" id="{8F141218-4C5C-4830-8D45-9261DB5A416F}"/>
              </a:ext>
            </a:extLst>
          </p:cNvPr>
          <p:cNvCxnSpPr>
            <a:cxnSpLocks/>
          </p:cNvCxnSpPr>
          <p:nvPr/>
        </p:nvCxnSpPr>
        <p:spPr>
          <a:xfrm flipV="1">
            <a:off x="2458869" y="5154752"/>
            <a:ext cx="2049368" cy="2407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26" name="Shape 269">
            <a:extLst>
              <a:ext uri="{FF2B5EF4-FFF2-40B4-BE49-F238E27FC236}">
                <a16:creationId xmlns:a16="http://schemas.microsoft.com/office/drawing/2014/main" id="{06BF0AFA-33FC-44D3-BB64-CB535751E5F8}"/>
              </a:ext>
            </a:extLst>
          </p:cNvPr>
          <p:cNvSpPr txBox="1"/>
          <p:nvPr/>
        </p:nvSpPr>
        <p:spPr>
          <a:xfrm>
            <a:off x="8918692" y="5039960"/>
            <a:ext cx="1372789" cy="2615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User web page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lang="en-US" sz="12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269">
            <a:extLst>
              <a:ext uri="{FF2B5EF4-FFF2-40B4-BE49-F238E27FC236}">
                <a16:creationId xmlns:a16="http://schemas.microsoft.com/office/drawing/2014/main" id="{20F2D9F6-5D2F-4A05-9DFB-170CAF9591B4}"/>
              </a:ext>
            </a:extLst>
          </p:cNvPr>
          <p:cNvSpPr txBox="1"/>
          <p:nvPr/>
        </p:nvSpPr>
        <p:spPr>
          <a:xfrm>
            <a:off x="1506686" y="4720713"/>
            <a:ext cx="1474366" cy="30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Runner web page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lang="en-US" sz="12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269">
            <a:extLst>
              <a:ext uri="{FF2B5EF4-FFF2-40B4-BE49-F238E27FC236}">
                <a16:creationId xmlns:a16="http://schemas.microsoft.com/office/drawing/2014/main" id="{17BCF575-6489-4351-B046-7EDE7645E34A}"/>
              </a:ext>
            </a:extLst>
          </p:cNvPr>
          <p:cNvSpPr txBox="1"/>
          <p:nvPr/>
        </p:nvSpPr>
        <p:spPr>
          <a:xfrm>
            <a:off x="5840350" y="4481428"/>
            <a:ext cx="936110" cy="6733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Meteor framework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B5AE4F7-E341-4407-89AB-C359E86DCC11}"/>
              </a:ext>
            </a:extLst>
          </p:cNvPr>
          <p:cNvCxnSpPr/>
          <p:nvPr/>
        </p:nvCxnSpPr>
        <p:spPr>
          <a:xfrm>
            <a:off x="1271752" y="4148618"/>
            <a:ext cx="99016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Shape 278">
            <a:extLst>
              <a:ext uri="{FF2B5EF4-FFF2-40B4-BE49-F238E27FC236}">
                <a16:creationId xmlns:a16="http://schemas.microsoft.com/office/drawing/2014/main" id="{9116088E-643A-464E-A001-23A8444F27E5}"/>
              </a:ext>
            </a:extLst>
          </p:cNvPr>
          <p:cNvSpPr txBox="1"/>
          <p:nvPr/>
        </p:nvSpPr>
        <p:spPr>
          <a:xfrm>
            <a:off x="7402341" y="3844434"/>
            <a:ext cx="1213708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On-Chain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Off-Chain</a:t>
            </a:r>
          </a:p>
        </p:txBody>
      </p:sp>
      <p:sp>
        <p:nvSpPr>
          <p:cNvPr id="67" name="Shape 269">
            <a:extLst>
              <a:ext uri="{FF2B5EF4-FFF2-40B4-BE49-F238E27FC236}">
                <a16:creationId xmlns:a16="http://schemas.microsoft.com/office/drawing/2014/main" id="{AE25959C-33C1-4159-9094-05CC4D2940DE}"/>
              </a:ext>
            </a:extLst>
          </p:cNvPr>
          <p:cNvSpPr txBox="1"/>
          <p:nvPr/>
        </p:nvSpPr>
        <p:spPr>
          <a:xfrm>
            <a:off x="1051964" y="3916136"/>
            <a:ext cx="1335640" cy="258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Web3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FCDFD74-BB71-44ED-9858-E5CDA0398692}"/>
              </a:ext>
            </a:extLst>
          </p:cNvPr>
          <p:cNvSpPr/>
          <p:nvPr/>
        </p:nvSpPr>
        <p:spPr>
          <a:xfrm>
            <a:off x="8900600" y="5640937"/>
            <a:ext cx="693682" cy="4401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sp>
        <p:nvSpPr>
          <p:cNvPr id="74" name="Shape 269">
            <a:extLst>
              <a:ext uri="{FF2B5EF4-FFF2-40B4-BE49-F238E27FC236}">
                <a16:creationId xmlns:a16="http://schemas.microsoft.com/office/drawing/2014/main" id="{145B9CAC-65F5-4470-A0B9-3F50CB9751F1}"/>
              </a:ext>
            </a:extLst>
          </p:cNvPr>
          <p:cNvSpPr txBox="1"/>
          <p:nvPr/>
        </p:nvSpPr>
        <p:spPr>
          <a:xfrm>
            <a:off x="8351811" y="6071778"/>
            <a:ext cx="1336564" cy="3220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Trainer web page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lang="en-US" sz="12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Shape 270">
            <a:extLst>
              <a:ext uri="{FF2B5EF4-FFF2-40B4-BE49-F238E27FC236}">
                <a16:creationId xmlns:a16="http://schemas.microsoft.com/office/drawing/2014/main" id="{1A253141-8FCD-4E10-BB4D-C9E47453B36F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724784" y="5154750"/>
            <a:ext cx="3175816" cy="7062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01CB4E6-4CE8-4E98-A105-DE9BABEC3527}"/>
              </a:ext>
            </a:extLst>
          </p:cNvPr>
          <p:cNvGrpSpPr/>
          <p:nvPr/>
        </p:nvGrpSpPr>
        <p:grpSpPr>
          <a:xfrm>
            <a:off x="9879930" y="5693174"/>
            <a:ext cx="278675" cy="452846"/>
            <a:chOff x="4201885" y="2995749"/>
            <a:chExt cx="278675" cy="45284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783DA93-1B0D-4656-A35C-01F727D5FCFB}"/>
                </a:ext>
              </a:extLst>
            </p:cNvPr>
            <p:cNvSpPr/>
            <p:nvPr/>
          </p:nvSpPr>
          <p:spPr>
            <a:xfrm>
              <a:off x="4249783" y="2995749"/>
              <a:ext cx="182880" cy="139337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Flowchart: Delay 85">
              <a:extLst>
                <a:ext uri="{FF2B5EF4-FFF2-40B4-BE49-F238E27FC236}">
                  <a16:creationId xmlns:a16="http://schemas.microsoft.com/office/drawing/2014/main" id="{A492192E-B80F-4A33-B6DC-ECE883F11D8D}"/>
                </a:ext>
              </a:extLst>
            </p:cNvPr>
            <p:cNvSpPr/>
            <p:nvPr/>
          </p:nvSpPr>
          <p:spPr>
            <a:xfrm rot="16200000">
              <a:off x="4184468" y="3152503"/>
              <a:ext cx="313509" cy="278675"/>
            </a:xfrm>
            <a:prstGeom prst="flowChartDelay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Shape 265">
            <a:extLst>
              <a:ext uri="{FF2B5EF4-FFF2-40B4-BE49-F238E27FC236}">
                <a16:creationId xmlns:a16="http://schemas.microsoft.com/office/drawing/2014/main" id="{4B8E6D01-5131-4552-B687-FAB28B0ED664}"/>
              </a:ext>
            </a:extLst>
          </p:cNvPr>
          <p:cNvSpPr txBox="1"/>
          <p:nvPr/>
        </p:nvSpPr>
        <p:spPr>
          <a:xfrm>
            <a:off x="6721591" y="5626802"/>
            <a:ext cx="107272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 Server</a:t>
            </a:r>
          </a:p>
        </p:txBody>
      </p:sp>
      <p:sp>
        <p:nvSpPr>
          <p:cNvPr id="91" name="Shape 269">
            <a:extLst>
              <a:ext uri="{FF2B5EF4-FFF2-40B4-BE49-F238E27FC236}">
                <a16:creationId xmlns:a16="http://schemas.microsoft.com/office/drawing/2014/main" id="{C6E1C281-AF74-48D4-BEF0-F68B3D11CAEA}"/>
              </a:ext>
            </a:extLst>
          </p:cNvPr>
          <p:cNvSpPr txBox="1"/>
          <p:nvPr/>
        </p:nvSpPr>
        <p:spPr>
          <a:xfrm>
            <a:off x="4503197" y="5048746"/>
            <a:ext cx="1336564" cy="3220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Server </a:t>
            </a:r>
            <a:r>
              <a:rPr lang="en-US" sz="12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lang="en-US" sz="12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269">
            <a:extLst>
              <a:ext uri="{FF2B5EF4-FFF2-40B4-BE49-F238E27FC236}">
                <a16:creationId xmlns:a16="http://schemas.microsoft.com/office/drawing/2014/main" id="{3828A434-60E3-4F40-989D-9D1B1B5A957F}"/>
              </a:ext>
            </a:extLst>
          </p:cNvPr>
          <p:cNvSpPr txBox="1"/>
          <p:nvPr/>
        </p:nvSpPr>
        <p:spPr>
          <a:xfrm>
            <a:off x="10506879" y="5772882"/>
            <a:ext cx="1336564" cy="3220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AI Model Training</a:t>
            </a:r>
          </a:p>
        </p:txBody>
      </p:sp>
      <p:sp>
        <p:nvSpPr>
          <p:cNvPr id="96" name="Flowchart: Document 95">
            <a:extLst>
              <a:ext uri="{FF2B5EF4-FFF2-40B4-BE49-F238E27FC236}">
                <a16:creationId xmlns:a16="http://schemas.microsoft.com/office/drawing/2014/main" id="{D84EE250-85EB-4369-B4F9-252FEFC954BC}"/>
              </a:ext>
            </a:extLst>
          </p:cNvPr>
          <p:cNvSpPr/>
          <p:nvPr/>
        </p:nvSpPr>
        <p:spPr>
          <a:xfrm>
            <a:off x="358725" y="1449155"/>
            <a:ext cx="1615598" cy="1182521"/>
          </a:xfrm>
          <a:prstGeom prst="flowChartDocumen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lvl="0">
              <a:buSzPct val="25000"/>
            </a:pPr>
            <a:r>
              <a:rPr lang="en-US" altLang="zh-CN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GeneTank</a:t>
            </a:r>
            <a:r>
              <a:rPr lang="en-US" altLang="zh-C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Website</a:t>
            </a:r>
          </a:p>
          <a:p>
            <a:pPr lvl="0">
              <a:buSzPct val="25000"/>
            </a:pPr>
            <a:endParaRPr lang="en-US" altLang="zh-CN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altLang="zh-C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models and links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344C41A-43F0-473D-8073-6BADF8E7A0DD}"/>
              </a:ext>
            </a:extLst>
          </p:cNvPr>
          <p:cNvCxnSpPr/>
          <p:nvPr/>
        </p:nvCxnSpPr>
        <p:spPr>
          <a:xfrm>
            <a:off x="1371600" y="2099548"/>
            <a:ext cx="3104924" cy="26022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8BE1-D7A0-445A-91A8-595286787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77400" cy="1325563"/>
          </a:xfrm>
        </p:spPr>
        <p:txBody>
          <a:bodyPr/>
          <a:lstStyle/>
          <a:p>
            <a:r>
              <a:rPr lang="en-US" altLang="zh-CN" dirty="0"/>
              <a:t>Modules and Work Assignment</a:t>
            </a:r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F15FEB-989A-49A5-8676-A008634A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529191"/>
              </p:ext>
            </p:extLst>
          </p:nvPr>
        </p:nvGraphicFramePr>
        <p:xfrm>
          <a:off x="838200" y="1927160"/>
          <a:ext cx="96774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207">
                  <a:extLst>
                    <a:ext uri="{9D8B030D-6E8A-4147-A177-3AD203B41FA5}">
                      <a16:colId xmlns:a16="http://schemas.microsoft.com/office/drawing/2014/main" val="1428722932"/>
                    </a:ext>
                  </a:extLst>
                </a:gridCol>
                <a:gridCol w="1751107">
                  <a:extLst>
                    <a:ext uri="{9D8B030D-6E8A-4147-A177-3AD203B41FA5}">
                      <a16:colId xmlns:a16="http://schemas.microsoft.com/office/drawing/2014/main" val="2688342400"/>
                    </a:ext>
                  </a:extLst>
                </a:gridCol>
                <a:gridCol w="3289184">
                  <a:extLst>
                    <a:ext uri="{9D8B030D-6E8A-4147-A177-3AD203B41FA5}">
                      <a16:colId xmlns:a16="http://schemas.microsoft.com/office/drawing/2014/main" val="3508019253"/>
                    </a:ext>
                  </a:extLst>
                </a:gridCol>
                <a:gridCol w="1159666">
                  <a:extLst>
                    <a:ext uri="{9D8B030D-6E8A-4147-A177-3AD203B41FA5}">
                      <a16:colId xmlns:a16="http://schemas.microsoft.com/office/drawing/2014/main" val="2906134547"/>
                    </a:ext>
                  </a:extLst>
                </a:gridCol>
                <a:gridCol w="1094202">
                  <a:extLst>
                    <a:ext uri="{9D8B030D-6E8A-4147-A177-3AD203B41FA5}">
                      <a16:colId xmlns:a16="http://schemas.microsoft.com/office/drawing/2014/main" val="1201497929"/>
                    </a:ext>
                  </a:extLst>
                </a:gridCol>
                <a:gridCol w="1010034">
                  <a:extLst>
                    <a:ext uri="{9D8B030D-6E8A-4147-A177-3AD203B41FA5}">
                      <a16:colId xmlns:a16="http://schemas.microsoft.com/office/drawing/2014/main" val="870671766"/>
                    </a:ext>
                  </a:extLst>
                </a:gridCol>
              </a:tblGrid>
              <a:tr h="148528">
                <a:tc>
                  <a:txBody>
                    <a:bodyPr/>
                    <a:lstStyle/>
                    <a:p>
                      <a:r>
                        <a:rPr lang="en-US" altLang="zh-CN" dirty="0"/>
                        <a:t>Modules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Sub Modules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Feature briefs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Owner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Start 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End date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197580"/>
                  </a:ext>
                </a:extLst>
              </a:tr>
              <a:tr h="46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AI Model Design and Training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Dianbo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Dec.16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452864"/>
                  </a:ext>
                </a:extLst>
              </a:tr>
              <a:tr h="46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GTT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smart contract and html/</a:t>
                      </a:r>
                      <a:r>
                        <a:rPr lang="en-US" altLang="zh-CN" dirty="0" err="1"/>
                        <a:t>js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GTT create, sell, trade, burn, 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Dec.16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50570"/>
                  </a:ext>
                </a:extLst>
              </a:tr>
              <a:tr h="46205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Model Sharing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Smart Contract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Enclave info, runner reg., query transaction ctrl., 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Sandeep /</a:t>
                      </a:r>
                      <a:r>
                        <a:rPr lang="en-US" altLang="zh-CN" dirty="0" err="1"/>
                        <a:t>Shifa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Nov.23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98154"/>
                  </a:ext>
                </a:extLst>
              </a:tr>
              <a:tr h="46205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Runner and user html/</a:t>
                      </a:r>
                      <a:r>
                        <a:rPr lang="en-US" altLang="zh-CN" dirty="0" err="1"/>
                        <a:t>js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Reg. runner, attest runner, encrypt/send user data, perform transaction, 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Sandeep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Nov.23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686541"/>
                  </a:ext>
                </a:extLst>
              </a:tr>
              <a:tr h="46205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Trainer web server and html/</a:t>
                      </a:r>
                      <a:r>
                        <a:rPr lang="en-US" altLang="zh-CN" dirty="0" err="1"/>
                        <a:t>js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Host </a:t>
                      </a:r>
                      <a:r>
                        <a:rPr lang="en-US" altLang="zh-CN" dirty="0" err="1"/>
                        <a:t>sgx</a:t>
                      </a:r>
                      <a:r>
                        <a:rPr lang="en-US" altLang="zh-CN" dirty="0"/>
                        <a:t> image, attest runner, perform transaction, issue access code, 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Lauren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832118"/>
                  </a:ext>
                </a:extLst>
              </a:tr>
              <a:tr h="46205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SGX app and enclave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SGX attest, Manage keys, manage access code, run AI model, 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Shifa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Nov.20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998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2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76CF-680D-4803-9CB9-B4E82640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Daily Run Test Scripts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D1DD9-1CD6-4849-A9B2-302993045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177800" indent="0">
              <a:buNone/>
            </a:pPr>
            <a:r>
              <a:rPr lang="en-US" altLang="zh-CN" dirty="0"/>
              <a:t>#Run </a:t>
            </a:r>
            <a:r>
              <a:rPr lang="en-US" altLang="zh-CN" dirty="0" err="1"/>
              <a:t>testrpc</a:t>
            </a:r>
            <a:endParaRPr lang="en-US" altLang="zh-CN" dirty="0"/>
          </a:p>
          <a:p>
            <a:pPr marL="177800" indent="0"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nohup</a:t>
            </a:r>
            <a:r>
              <a:rPr lang="en-US" altLang="zh-CN" dirty="0"/>
              <a:t> </a:t>
            </a:r>
            <a:r>
              <a:rPr lang="en-US" altLang="zh-CN" dirty="0" err="1"/>
              <a:t>testrpc</a:t>
            </a:r>
            <a:r>
              <a:rPr lang="en-US" altLang="zh-CN" dirty="0"/>
              <a:t> -a 50 &gt; testrpc.log 2&gt;&amp;1 &amp;</a:t>
            </a:r>
          </a:p>
          <a:p>
            <a:pPr marL="177800" indent="0">
              <a:buNone/>
            </a:pPr>
            <a:r>
              <a:rPr lang="en-US" altLang="zh-CN" dirty="0"/>
              <a:t>$ disown –h %1</a:t>
            </a:r>
          </a:p>
          <a:p>
            <a:pPr marL="177800" indent="0">
              <a:buNone/>
            </a:pPr>
            <a:r>
              <a:rPr lang="en-US" altLang="zh-CN" dirty="0"/>
              <a:t>#Run model server</a:t>
            </a:r>
          </a:p>
          <a:p>
            <a:pPr marL="177800" indent="0">
              <a:buNone/>
            </a:pPr>
            <a:r>
              <a:rPr lang="en-US" altLang="zh-CN" dirty="0"/>
              <a:t>$ cd &lt;platform root&gt;/</a:t>
            </a:r>
            <a:r>
              <a:rPr lang="en-US" altLang="zh-CN" dirty="0" err="1"/>
              <a:t>modelrel</a:t>
            </a:r>
            <a:r>
              <a:rPr lang="en-US" altLang="zh-CN" dirty="0"/>
              <a:t>/server</a:t>
            </a:r>
          </a:p>
          <a:p>
            <a:pPr marL="177800" indent="0"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nohup</a:t>
            </a:r>
            <a:r>
              <a:rPr lang="en-US" altLang="zh-CN" dirty="0"/>
              <a:t> meteor &gt;server.log 2&gt;&amp;1 &amp;</a:t>
            </a:r>
          </a:p>
          <a:p>
            <a:pPr marL="177800" indent="0">
              <a:buNone/>
            </a:pPr>
            <a:r>
              <a:rPr lang="en-US" altLang="zh-CN" dirty="0"/>
              <a:t>$ disown -h %1</a:t>
            </a:r>
          </a:p>
          <a:p>
            <a:pPr marL="177800" indent="0">
              <a:buNone/>
            </a:pPr>
            <a:endParaRPr lang="en-US" altLang="zh-CN" dirty="0"/>
          </a:p>
          <a:p>
            <a:pPr marL="177800" indent="0">
              <a:buNone/>
            </a:pPr>
            <a:r>
              <a:rPr lang="en-US" altLang="zh-CN" dirty="0"/>
              <a:t># Test: </a:t>
            </a:r>
          </a:p>
          <a:p>
            <a:pPr marL="177800" indent="0">
              <a:buNone/>
            </a:pPr>
            <a:r>
              <a:rPr lang="en-US" altLang="zh-CN" dirty="0"/>
              <a:t># Use web browser to open: </a:t>
            </a:r>
          </a:p>
          <a:p>
            <a:pPr marL="177800" indent="0">
              <a:buNone/>
            </a:pPr>
            <a:r>
              <a:rPr lang="en-US" altLang="zh-CN" dirty="0"/>
              <a:t>#  http:// ec2-52-204-170-69.compute-1.amazonaws.com:3000</a:t>
            </a:r>
          </a:p>
          <a:p>
            <a:pPr marL="17780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510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76CF-680D-4803-9CB9-B4E82640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commands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D1DD9-1CD6-4849-A9B2-302993045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177800" indent="0">
              <a:buNone/>
            </a:pPr>
            <a:r>
              <a:rPr lang="en-US" altLang="zh-CN" dirty="0"/>
              <a:t>#config your information</a:t>
            </a:r>
          </a:p>
          <a:p>
            <a:pPr marL="177800" indent="0">
              <a:buNone/>
            </a:pPr>
            <a:r>
              <a:rPr lang="en-US" altLang="zh-CN" dirty="0"/>
              <a:t>$ git config --global user.name “Your name“</a:t>
            </a:r>
          </a:p>
          <a:p>
            <a:pPr marL="177800" indent="0">
              <a:buNone/>
            </a:pPr>
            <a:r>
              <a:rPr lang="en-US" altLang="zh-CN" dirty="0"/>
              <a:t>$ git config --global </a:t>
            </a:r>
            <a:r>
              <a:rPr lang="en-US" altLang="zh-CN" dirty="0" err="1"/>
              <a:t>user.email</a:t>
            </a:r>
            <a:r>
              <a:rPr lang="en-US" altLang="zh-CN" dirty="0"/>
              <a:t> youremail@mail.com</a:t>
            </a:r>
          </a:p>
          <a:p>
            <a:pPr marL="177800" indent="0">
              <a:buNone/>
            </a:pPr>
            <a:r>
              <a:rPr lang="en-US" altLang="zh-CN" dirty="0"/>
              <a:t>#download the repository</a:t>
            </a:r>
          </a:p>
          <a:p>
            <a:pPr marL="177800" indent="0">
              <a:buNone/>
            </a:pPr>
            <a:r>
              <a:rPr lang="en-US" altLang="zh-CN" dirty="0"/>
              <a:t>$ git clone https://github.com/zzz2010/genetank_blockchain.git</a:t>
            </a:r>
          </a:p>
          <a:p>
            <a:pPr marL="177800" indent="0">
              <a:buNone/>
            </a:pPr>
            <a:r>
              <a:rPr lang="en-US" altLang="zh-CN" dirty="0"/>
              <a:t>#daily update your local codes from the repository</a:t>
            </a:r>
          </a:p>
          <a:p>
            <a:pPr marL="177800" indent="0">
              <a:buNone/>
            </a:pPr>
            <a:r>
              <a:rPr lang="en-US" altLang="zh-CN" dirty="0"/>
              <a:t>$ git pull origin master</a:t>
            </a:r>
          </a:p>
          <a:p>
            <a:pPr marL="177800" indent="0">
              <a:buNone/>
            </a:pPr>
            <a:r>
              <a:rPr lang="en-US" altLang="zh-CN" dirty="0"/>
              <a:t>#upload your changes to the repository</a:t>
            </a:r>
          </a:p>
          <a:p>
            <a:pPr marL="177800" indent="0">
              <a:buNone/>
            </a:pPr>
            <a:r>
              <a:rPr lang="en-US" altLang="zh-CN" dirty="0"/>
              <a:t>$ git add *</a:t>
            </a:r>
          </a:p>
          <a:p>
            <a:pPr marL="177800" indent="0">
              <a:buNone/>
            </a:pPr>
            <a:r>
              <a:rPr lang="en-US" altLang="zh-CN" dirty="0"/>
              <a:t>$ git commit -m “Brief descriptions for the changes"</a:t>
            </a:r>
          </a:p>
          <a:p>
            <a:pPr marL="177800" indent="0">
              <a:buNone/>
            </a:pPr>
            <a:r>
              <a:rPr lang="en-US" altLang="zh-CN" dirty="0"/>
              <a:t>$ git push origin master</a:t>
            </a:r>
          </a:p>
          <a:p>
            <a:pPr marL="17780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292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25971</TotalTime>
  <Words>432</Words>
  <Application>Microsoft Office PowerPoint</Application>
  <PresentationFormat>Widescreen</PresentationFormat>
  <Paragraphs>115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Century Gothic</vt:lpstr>
      <vt:lpstr>Arial</vt:lpstr>
      <vt:lpstr>宋体</vt:lpstr>
      <vt:lpstr>Calibri</vt:lpstr>
      <vt:lpstr>Office Theme</vt:lpstr>
      <vt:lpstr>Daily Build and Run Framework</vt:lpstr>
      <vt:lpstr>Modules and Work Assignment</vt:lpstr>
      <vt:lpstr>Daily Run Test Scripts</vt:lpstr>
      <vt:lpstr>Git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Highlights</dc:title>
  <cp:lastModifiedBy>zsf</cp:lastModifiedBy>
  <cp:revision>87</cp:revision>
  <cp:lastPrinted>2017-11-16T13:35:49Z</cp:lastPrinted>
  <dcterms:modified xsi:type="dcterms:W3CDTF">2017-11-25T16:34:25Z</dcterms:modified>
</cp:coreProperties>
</file>