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embeddedFontLs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Tahoma-bold.fntdata"/><Relationship Id="rId16" Type="http://schemas.openxmlformats.org/officeDocument/2006/relationships/slide" Target="slides/slide11.xml"/><Relationship Id="rId38" Type="http://schemas.openxmlformats.org/officeDocument/2006/relationships/font" Target="fonts/Tahom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8bfa7a31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8bfa7a3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8bfa7a31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8bfa7a3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8bfa7a31_2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8bfa7a3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c8bfa7a31_2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c8bfa7a31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c8bfa7a31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c8bfa7a3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8bfa7a31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8bfa7a3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8bfa7a31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8bfa7a3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8bfa7a31_2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8bfa7a3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c8bfa7a31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c8bfa7a31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c8bfa7a31_2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c8bfa7a3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8bfa7a3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8bfa7a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c8bfa7a31_2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c8bfa7a3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7ea6b15d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7ea6b15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7ea6b15d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7ea6b15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7ea6b15d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7ea6b15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7ea6b15d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7ea6b15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7ea6b15d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7ea6b15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7ea6b15d4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7ea6b15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7ea6b15d4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7ea6b15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c8bfa7a31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c8bfa7a3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0fc8472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0fc8472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8bfa7a31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8bfa7a3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0fc84723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0fc8472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7e675cb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7e675c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7e675cbb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7e675cb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c8bfa7a31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c8bfa7a3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c8bfa7a31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c8bfa7a3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c8bfa7a31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c8bfa7a3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c8bfa7a31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c8bfa7a3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8bfa7a31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8bfa7a3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c8bfa7a31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c8bfa7a3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8244" y="341513"/>
            <a:ext cx="1285550" cy="1078914"/>
          </a:xfrm>
          <a:prstGeom prst="rect">
            <a:avLst/>
          </a:prstGeom>
          <a:noFill/>
          <a:ln>
            <a:noFill/>
          </a:ln>
        </p:spPr>
      </p:pic>
      <p:sp>
        <p:nvSpPr>
          <p:cNvPr id="85" name="Google Shape;85;p13"/>
          <p:cNvSpPr/>
          <p:nvPr/>
        </p:nvSpPr>
        <p:spPr>
          <a:xfrm>
            <a:off x="1336895" y="361129"/>
            <a:ext cx="605864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accent1"/>
                </a:solidFill>
                <a:latin typeface="Tahoma"/>
                <a:ea typeface="Tahoma"/>
                <a:cs typeface="Tahoma"/>
                <a:sym typeface="Tahoma"/>
              </a:rPr>
              <a:t>PANIMALAR ENGINEERING COLLEGE</a:t>
            </a:r>
            <a:endParaRPr/>
          </a:p>
        </p:txBody>
      </p:sp>
      <p:pic>
        <p:nvPicPr>
          <p:cNvPr descr="Anna University - Wikipedia" id="86" name="Google Shape;86;p13"/>
          <p:cNvPicPr preferRelativeResize="0"/>
          <p:nvPr/>
        </p:nvPicPr>
        <p:blipFill rotWithShape="1">
          <a:blip r:embed="rId4">
            <a:alphaModFix/>
          </a:blip>
          <a:srcRect b="0" l="0" r="0" t="0"/>
          <a:stretch/>
        </p:blipFill>
        <p:spPr>
          <a:xfrm>
            <a:off x="7645200" y="196049"/>
            <a:ext cx="1071563" cy="1066800"/>
          </a:xfrm>
          <a:prstGeom prst="rect">
            <a:avLst/>
          </a:prstGeom>
          <a:noFill/>
          <a:ln>
            <a:noFill/>
          </a:ln>
        </p:spPr>
      </p:pic>
      <p:sp>
        <p:nvSpPr>
          <p:cNvPr id="87" name="Google Shape;87;p13"/>
          <p:cNvSpPr txBox="1"/>
          <p:nvPr/>
        </p:nvSpPr>
        <p:spPr>
          <a:xfrm>
            <a:off x="1565290" y="1220372"/>
            <a:ext cx="60799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C00000"/>
                </a:solidFill>
                <a:latin typeface="Times New Roman"/>
                <a:ea typeface="Times New Roman"/>
                <a:cs typeface="Times New Roman"/>
                <a:sym typeface="Times New Roman"/>
              </a:rPr>
              <a:t>Department of Computer Science and Engineering </a:t>
            </a:r>
            <a:endParaRPr sz="2000">
              <a:solidFill>
                <a:srgbClr val="C00000"/>
              </a:solidFill>
              <a:latin typeface="Calibri"/>
              <a:ea typeface="Calibri"/>
              <a:cs typeface="Calibri"/>
              <a:sym typeface="Calibri"/>
            </a:endParaRPr>
          </a:p>
        </p:txBody>
      </p:sp>
      <p:sp>
        <p:nvSpPr>
          <p:cNvPr id="88" name="Google Shape;88;p13"/>
          <p:cNvSpPr txBox="1"/>
          <p:nvPr/>
        </p:nvSpPr>
        <p:spPr>
          <a:xfrm>
            <a:off x="2327844" y="1710284"/>
            <a:ext cx="379774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7030A0"/>
                </a:solidFill>
                <a:latin typeface="Times New Roman"/>
                <a:ea typeface="Times New Roman"/>
                <a:cs typeface="Times New Roman"/>
                <a:sym typeface="Times New Roman"/>
              </a:rPr>
              <a:t>Project Review</a:t>
            </a:r>
            <a:endParaRPr sz="1800">
              <a:solidFill>
                <a:srgbClr val="7030A0"/>
              </a:solidFill>
              <a:latin typeface="Calibri"/>
              <a:ea typeface="Calibri"/>
              <a:cs typeface="Calibri"/>
              <a:sym typeface="Calibri"/>
            </a:endParaRPr>
          </a:p>
        </p:txBody>
      </p:sp>
      <p:sp>
        <p:nvSpPr>
          <p:cNvPr id="89" name="Google Shape;89;p13"/>
          <p:cNvSpPr txBox="1"/>
          <p:nvPr/>
        </p:nvSpPr>
        <p:spPr>
          <a:xfrm>
            <a:off x="2714275" y="2592000"/>
            <a:ext cx="3024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SECUREBYTE - AN APP FOR WEB PENTESTING</a:t>
            </a:r>
            <a:endParaRPr sz="1800">
              <a:solidFill>
                <a:schemeClr val="dk1"/>
              </a:solidFill>
              <a:latin typeface="Calibri"/>
              <a:ea typeface="Calibri"/>
              <a:cs typeface="Calibri"/>
              <a:sym typeface="Calibri"/>
            </a:endParaRPr>
          </a:p>
        </p:txBody>
      </p:sp>
      <p:sp>
        <p:nvSpPr>
          <p:cNvPr id="90" name="Google Shape;90;p13"/>
          <p:cNvSpPr txBox="1"/>
          <p:nvPr/>
        </p:nvSpPr>
        <p:spPr>
          <a:xfrm>
            <a:off x="5522049" y="4210050"/>
            <a:ext cx="3542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Team Members: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Dineshkumar.A 211417104055</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Immanuel Sanjay.J 211417104087</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Jeeva.V 211417104095</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3"/>
          <p:cNvSpPr txBox="1"/>
          <p:nvPr/>
        </p:nvSpPr>
        <p:spPr>
          <a:xfrm>
            <a:off x="831029" y="4210050"/>
            <a:ext cx="2015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 Guide: Dr.S.Balaji, B.Tech,M.E,Ph.D,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Associate Professor</a:t>
            </a:r>
            <a:endParaRPr sz="1800">
              <a:solidFill>
                <a:schemeClr val="dk1"/>
              </a:solidFill>
              <a:latin typeface="Calibri"/>
              <a:ea typeface="Calibri"/>
              <a:cs typeface="Calibri"/>
              <a:sym typeface="Calibri"/>
            </a:endParaRPr>
          </a:p>
        </p:txBody>
      </p:sp>
      <p:sp>
        <p:nvSpPr>
          <p:cNvPr id="92" name="Google Shape;92;p13"/>
          <p:cNvSpPr txBox="1"/>
          <p:nvPr/>
        </p:nvSpPr>
        <p:spPr>
          <a:xfrm flipH="1">
            <a:off x="5570639" y="5687545"/>
            <a:ext cx="1824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Batch Number:E8</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 Architecture</a:t>
            </a:r>
            <a:endParaRPr/>
          </a:p>
        </p:txBody>
      </p:sp>
      <p:pic>
        <p:nvPicPr>
          <p:cNvPr id="141" name="Google Shape;141;p22"/>
          <p:cNvPicPr preferRelativeResize="0"/>
          <p:nvPr/>
        </p:nvPicPr>
        <p:blipFill>
          <a:blip r:embed="rId3">
            <a:alphaModFix/>
          </a:blip>
          <a:stretch>
            <a:fillRect/>
          </a:stretch>
        </p:blipFill>
        <p:spPr>
          <a:xfrm>
            <a:off x="904925" y="1476225"/>
            <a:ext cx="7200924" cy="5140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lnSpc>
                <a:spcPct val="90000"/>
              </a:lnSpc>
              <a:spcBef>
                <a:spcPts val="500"/>
              </a:spcBef>
              <a:spcAft>
                <a:spcPts val="0"/>
              </a:spcAft>
              <a:buNone/>
            </a:pPr>
            <a:r>
              <a:rPr lang="en-US">
                <a:solidFill>
                  <a:schemeClr val="dk1"/>
                </a:solidFill>
              </a:rPr>
              <a:t>Implementation of the Algorithms</a:t>
            </a:r>
            <a:endParaRPr/>
          </a:p>
        </p:txBody>
      </p:sp>
      <p:sp>
        <p:nvSpPr>
          <p:cNvPr id="147" name="Google Shape;147;p23"/>
          <p:cNvSpPr txBox="1"/>
          <p:nvPr>
            <p:ph idx="1" type="body"/>
          </p:nvPr>
        </p:nvSpPr>
        <p:spPr>
          <a:xfrm>
            <a:off x="628650" y="1825625"/>
            <a:ext cx="7886700" cy="4759200"/>
          </a:xfrm>
          <a:prstGeom prst="rect">
            <a:avLst/>
          </a:prstGeom>
        </p:spPr>
        <p:txBody>
          <a:bodyPr anchorCtr="0" anchor="t" bIns="45700" lIns="91425" spcFirstLastPara="1" rIns="91425" wrap="square" tIns="45700">
            <a:noAutofit/>
          </a:bodyPr>
          <a:lstStyle/>
          <a:p>
            <a:pPr indent="0" lvl="0" marL="0" rtl="0" algn="l">
              <a:lnSpc>
                <a:spcPct val="100000"/>
              </a:lnSpc>
              <a:spcBef>
                <a:spcPts val="5"/>
              </a:spcBef>
              <a:spcAft>
                <a:spcPts val="0"/>
              </a:spcAft>
              <a:buSzPts val="440"/>
              <a:buNone/>
            </a:pPr>
            <a:r>
              <a:rPr b="1" lang="en-US" sz="2000">
                <a:solidFill>
                  <a:srgbClr val="000000"/>
                </a:solidFill>
              </a:rPr>
              <a:t>SYSTEM MODULE</a:t>
            </a:r>
            <a:endParaRPr b="1" sz="2000">
              <a:solidFill>
                <a:srgbClr val="000000"/>
              </a:solidFill>
            </a:endParaRPr>
          </a:p>
          <a:p>
            <a:pPr indent="0" lvl="0" marL="0" rtl="0" algn="l">
              <a:lnSpc>
                <a:spcPct val="100000"/>
              </a:lnSpc>
              <a:spcBef>
                <a:spcPts val="5"/>
              </a:spcBef>
              <a:spcAft>
                <a:spcPts val="0"/>
              </a:spcAft>
              <a:buClr>
                <a:schemeClr val="dk1"/>
              </a:buClr>
              <a:buSzPts val="440"/>
              <a:buFont typeface="Arial"/>
              <a:buNone/>
            </a:pPr>
            <a:r>
              <a:rPr lang="en-US" sz="2000">
                <a:solidFill>
                  <a:srgbClr val="000000"/>
                </a:solidFill>
              </a:rPr>
              <a:t>The SecureByte contains three modules functions namely:</a:t>
            </a:r>
            <a:endParaRPr sz="2000">
              <a:solidFill>
                <a:srgbClr val="000000"/>
              </a:solidFill>
            </a:endParaRPr>
          </a:p>
          <a:p>
            <a:pPr indent="-355600" lvl="0" marL="457200" rtl="0" algn="just">
              <a:lnSpc>
                <a:spcPct val="100000"/>
              </a:lnSpc>
              <a:spcBef>
                <a:spcPts val="1210"/>
              </a:spcBef>
              <a:spcAft>
                <a:spcPts val="0"/>
              </a:spcAft>
              <a:buClr>
                <a:srgbClr val="000000"/>
              </a:buClr>
              <a:buSzPts val="2000"/>
              <a:buChar char="•"/>
            </a:pPr>
            <a:r>
              <a:rPr lang="en-US" sz="2000">
                <a:solidFill>
                  <a:srgbClr val="000000"/>
                </a:solidFill>
              </a:rPr>
              <a:t>Pentest tools</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US" sz="2000">
                <a:solidFill>
                  <a:srgbClr val="000000"/>
                </a:solidFill>
              </a:rPr>
              <a:t>Other tools</a:t>
            </a:r>
            <a:endParaRPr sz="2000">
              <a:solidFill>
                <a:srgbClr val="000000"/>
              </a:solidFill>
            </a:endParaRPr>
          </a:p>
          <a:p>
            <a:pPr indent="-355600" lvl="0" marL="457200" rtl="0" algn="just">
              <a:lnSpc>
                <a:spcPct val="100000"/>
              </a:lnSpc>
              <a:spcBef>
                <a:spcPts val="0"/>
              </a:spcBef>
              <a:spcAft>
                <a:spcPts val="0"/>
              </a:spcAft>
              <a:buClr>
                <a:srgbClr val="000000"/>
              </a:buClr>
              <a:buSzPts val="2000"/>
              <a:buChar char="•"/>
            </a:pPr>
            <a:r>
              <a:rPr lang="en-US" sz="2000">
                <a:solidFill>
                  <a:srgbClr val="000000"/>
                </a:solidFill>
              </a:rPr>
              <a:t>Report</a:t>
            </a:r>
            <a:endParaRPr sz="2000">
              <a:solidFill>
                <a:srgbClr val="000000"/>
              </a:solidFill>
            </a:endParaRPr>
          </a:p>
          <a:p>
            <a:pPr indent="0" lvl="0" marL="0" rtl="0" algn="just">
              <a:lnSpc>
                <a:spcPct val="100000"/>
              </a:lnSpc>
              <a:spcBef>
                <a:spcPts val="5"/>
              </a:spcBef>
              <a:spcAft>
                <a:spcPts val="0"/>
              </a:spcAft>
              <a:buSzPts val="440"/>
              <a:buNone/>
            </a:pPr>
            <a:r>
              <a:t/>
            </a:r>
            <a:endParaRPr sz="2000">
              <a:solidFill>
                <a:srgbClr val="000000"/>
              </a:solidFill>
            </a:endParaRPr>
          </a:p>
          <a:p>
            <a:pPr indent="0" lvl="0" marL="0" rtl="0" algn="just">
              <a:lnSpc>
                <a:spcPct val="100000"/>
              </a:lnSpc>
              <a:spcBef>
                <a:spcPts val="5"/>
              </a:spcBef>
              <a:spcAft>
                <a:spcPts val="0"/>
              </a:spcAft>
              <a:buSzPts val="440"/>
              <a:buNone/>
            </a:pPr>
            <a:r>
              <a:rPr b="1" lang="en-US" sz="2000">
                <a:solidFill>
                  <a:srgbClr val="000000"/>
                </a:solidFill>
              </a:rPr>
              <a:t>MODULES EXPLANATION</a:t>
            </a:r>
            <a:endParaRPr b="1" sz="2000">
              <a:solidFill>
                <a:srgbClr val="000000"/>
              </a:solidFill>
            </a:endParaRPr>
          </a:p>
          <a:p>
            <a:pPr indent="-355600" lvl="0" marL="457200" rtl="0" algn="just">
              <a:lnSpc>
                <a:spcPct val="100000"/>
              </a:lnSpc>
              <a:spcBef>
                <a:spcPts val="5"/>
              </a:spcBef>
              <a:spcAft>
                <a:spcPts val="0"/>
              </a:spcAft>
              <a:buClr>
                <a:srgbClr val="000000"/>
              </a:buClr>
              <a:buSzPts val="2000"/>
              <a:buChar char="•"/>
            </a:pPr>
            <a:r>
              <a:rPr b="1" lang="en-US" sz="2000">
                <a:solidFill>
                  <a:srgbClr val="000000"/>
                </a:solidFill>
              </a:rPr>
              <a:t>Pentest tools</a:t>
            </a:r>
            <a:endParaRPr b="1" sz="2000">
              <a:solidFill>
                <a:srgbClr val="000000"/>
              </a:solidFill>
            </a:endParaRPr>
          </a:p>
          <a:p>
            <a:pPr indent="0" lvl="0" marL="457200" rtl="0" algn="just">
              <a:lnSpc>
                <a:spcPct val="100000"/>
              </a:lnSpc>
              <a:spcBef>
                <a:spcPts val="5"/>
              </a:spcBef>
              <a:spcAft>
                <a:spcPts val="0"/>
              </a:spcAft>
              <a:buNone/>
            </a:pPr>
            <a:r>
              <a:rPr lang="en-US" sz="2000">
                <a:solidFill>
                  <a:srgbClr val="000000"/>
                </a:solidFill>
              </a:rPr>
              <a:t>Pentest tools allow you to quickly discover and report vulnerabilities      in websites,applications and network infrastructures. It provides a set of powerful and tightly integrated pentesting tools which enable you to perform easier, faster and more effective pentest engagements.These Pentest tool perform individual operations such as</a:t>
            </a:r>
            <a:r>
              <a:rPr lang="en-US" sz="2000">
                <a:solidFill>
                  <a:srgbClr val="000000"/>
                </a:solidFill>
                <a:highlight>
                  <a:srgbClr val="FFFFFF"/>
                </a:highlight>
              </a:rPr>
              <a:t> port scanner, dns scanner, sql scanner, directory scanner, xss scanner.</a:t>
            </a:r>
            <a:endParaRPr sz="2000">
              <a:solidFill>
                <a:srgbClr val="000000"/>
              </a:solidFill>
              <a:highlight>
                <a:srgbClr val="FFFFFF"/>
              </a:highlight>
            </a:endParaRPr>
          </a:p>
          <a:p>
            <a:pPr indent="0" lvl="0" marL="540000" rtl="0" algn="l">
              <a:lnSpc>
                <a:spcPct val="100000"/>
              </a:lnSpc>
              <a:spcBef>
                <a:spcPts val="0"/>
              </a:spcBef>
              <a:spcAft>
                <a:spcPts val="0"/>
              </a:spcAft>
              <a:buClr>
                <a:schemeClr val="dk1"/>
              </a:buClr>
              <a:buSzPts val="440"/>
              <a:buFont typeface="Arial"/>
              <a:buNone/>
            </a:pPr>
            <a:r>
              <a:rPr lang="en-US" sz="2000">
                <a:solidFill>
                  <a:srgbClr val="000000"/>
                </a:solidFill>
                <a:highlight>
                  <a:srgbClr val="FFFFFF"/>
                </a:highlight>
              </a:rPr>
              <a:t> </a:t>
            </a:r>
            <a:endParaRPr sz="2000">
              <a:solidFill>
                <a:srgbClr val="000000"/>
              </a:solidFill>
              <a:highlight>
                <a:srgbClr val="FFFFFF"/>
              </a:highlight>
            </a:endParaRPr>
          </a:p>
          <a:p>
            <a:pPr indent="0" lvl="0" marL="540000" rtl="0" algn="l">
              <a:lnSpc>
                <a:spcPct val="100000"/>
              </a:lnSpc>
              <a:spcBef>
                <a:spcPts val="0"/>
              </a:spcBef>
              <a:spcAft>
                <a:spcPts val="0"/>
              </a:spcAft>
              <a:buSzPts val="440"/>
              <a:buNone/>
            </a:pPr>
            <a:r>
              <a:rPr b="1" lang="en-US" sz="2000">
                <a:solidFill>
                  <a:srgbClr val="000000"/>
                </a:solidFill>
                <a:highlight>
                  <a:srgbClr val="FFFFFF"/>
                </a:highlight>
              </a:rPr>
              <a:t> </a:t>
            </a:r>
            <a:endParaRPr sz="132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628650" y="868350"/>
            <a:ext cx="7886700" cy="4351200"/>
          </a:xfrm>
          <a:prstGeom prst="rect">
            <a:avLst/>
          </a:prstGeom>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Clr>
                <a:srgbClr val="2E2E2E"/>
              </a:buClr>
              <a:buSzPts val="2000"/>
              <a:buChar char="•"/>
            </a:pPr>
            <a:r>
              <a:rPr b="1" lang="en-US" sz="2000">
                <a:solidFill>
                  <a:srgbClr val="2E2E2E"/>
                </a:solidFill>
                <a:highlight>
                  <a:srgbClr val="FFFFFF"/>
                </a:highlight>
              </a:rPr>
              <a:t>Other tools</a:t>
            </a:r>
            <a:endParaRPr b="1" sz="2000">
              <a:solidFill>
                <a:srgbClr val="2E2E2E"/>
              </a:solidFill>
              <a:highlight>
                <a:srgbClr val="FFFFFF"/>
              </a:highlight>
            </a:endParaRPr>
          </a:p>
          <a:p>
            <a:pPr indent="0" lvl="0" marL="457200" rtl="0" algn="l">
              <a:lnSpc>
                <a:spcPct val="100000"/>
              </a:lnSpc>
              <a:spcBef>
                <a:spcPts val="0"/>
              </a:spcBef>
              <a:spcAft>
                <a:spcPts val="0"/>
              </a:spcAft>
              <a:buNone/>
            </a:pPr>
            <a:r>
              <a:rPr lang="en-US" sz="2000">
                <a:solidFill>
                  <a:srgbClr val="000000"/>
                </a:solidFill>
                <a:highlight>
                  <a:srgbClr val="FFFFFF"/>
                </a:highlight>
              </a:rPr>
              <a:t>Other tools are different from the pentest tools and the operation performed is also different. The other tools are hash creator, brute hash, zip file cracker,password brute forcing, system directory scanner.</a:t>
            </a:r>
            <a:endParaRPr sz="2000">
              <a:solidFill>
                <a:srgbClr val="000000"/>
              </a:solidFill>
              <a:highlight>
                <a:srgbClr val="FFFFFF"/>
              </a:highlight>
            </a:endParaRPr>
          </a:p>
          <a:p>
            <a:pPr indent="0" lvl="0" marL="457200" rtl="0" algn="l">
              <a:lnSpc>
                <a:spcPct val="100000"/>
              </a:lnSpc>
              <a:spcBef>
                <a:spcPts val="0"/>
              </a:spcBef>
              <a:spcAft>
                <a:spcPts val="0"/>
              </a:spcAft>
              <a:buClr>
                <a:schemeClr val="dk1"/>
              </a:buClr>
              <a:buSzPts val="440"/>
              <a:buFont typeface="Arial"/>
              <a:buNone/>
            </a:pPr>
            <a:r>
              <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b="1" lang="en-US" sz="2000">
                <a:solidFill>
                  <a:srgbClr val="000000"/>
                </a:solidFill>
                <a:highlight>
                  <a:srgbClr val="FFFFFF"/>
                </a:highlight>
              </a:rPr>
              <a:t>Report</a:t>
            </a:r>
            <a:endParaRPr b="1" sz="2000">
              <a:solidFill>
                <a:srgbClr val="000000"/>
              </a:solidFill>
              <a:highlight>
                <a:srgbClr val="FFFFFF"/>
              </a:highlight>
            </a:endParaRPr>
          </a:p>
          <a:p>
            <a:pPr indent="0" lvl="0" marL="457200" rtl="0" algn="l">
              <a:lnSpc>
                <a:spcPct val="100000"/>
              </a:lnSpc>
              <a:spcBef>
                <a:spcPts val="0"/>
              </a:spcBef>
              <a:spcAft>
                <a:spcPts val="0"/>
              </a:spcAft>
              <a:buClr>
                <a:schemeClr val="dk1"/>
              </a:buClr>
              <a:buSzPts val="440"/>
              <a:buFont typeface="Arial"/>
              <a:buNone/>
            </a:pPr>
            <a:r>
              <a:rPr b="1" lang="en-US" sz="2000">
                <a:solidFill>
                  <a:srgbClr val="000000"/>
                </a:solidFill>
                <a:highlight>
                  <a:srgbClr val="FFFFFF"/>
                </a:highlight>
              </a:rPr>
              <a:t> </a:t>
            </a:r>
            <a:r>
              <a:rPr lang="en-US" sz="2000">
                <a:solidFill>
                  <a:srgbClr val="000000"/>
                </a:solidFill>
                <a:highlight>
                  <a:srgbClr val="FFFFFF"/>
                </a:highlight>
              </a:rPr>
              <a:t>The report is an account or statement describing in detail an event, situation, or the like, usually as the result of observation, inquiry, etc.Here the detailed output of the each scanners will be stored as an docx file. This docx file will be retrieved through the prior directory in the file explorer for the future use.</a:t>
            </a:r>
            <a:endParaRPr sz="2000">
              <a:solidFill>
                <a:srgbClr val="000000"/>
              </a:solidFill>
              <a:highlight>
                <a:srgbClr val="FFFFFF"/>
              </a:highlight>
            </a:endParaRPr>
          </a:p>
          <a:p>
            <a:pPr indent="0" lvl="0" marL="457200" rtl="0" algn="l">
              <a:lnSpc>
                <a:spcPct val="80000"/>
              </a:lnSpc>
              <a:spcBef>
                <a:spcPts val="0"/>
              </a:spcBef>
              <a:spcAft>
                <a:spcPts val="0"/>
              </a:spcAft>
              <a:buClr>
                <a:schemeClr val="dk1"/>
              </a:buClr>
              <a:buSzPts val="440"/>
              <a:buFont typeface="Arial"/>
              <a:buNone/>
            </a:pPr>
            <a:r>
              <a:t/>
            </a:r>
            <a:endParaRPr sz="1000">
              <a:solidFill>
                <a:srgbClr val="121212"/>
              </a:solidFill>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628650" y="571500"/>
            <a:ext cx="7886700" cy="5605200"/>
          </a:xfrm>
          <a:prstGeom prst="rect">
            <a:avLst/>
          </a:prstGeom>
        </p:spPr>
        <p:txBody>
          <a:bodyPr anchorCtr="0" anchor="t" bIns="45700" lIns="91425" spcFirstLastPara="1" rIns="91425" wrap="square" tIns="45700">
            <a:normAutofit fontScale="25000" lnSpcReduction="20000"/>
          </a:bodyPr>
          <a:lstStyle/>
          <a:p>
            <a:pPr indent="0" lvl="0" marL="0" rtl="0" algn="just">
              <a:lnSpc>
                <a:spcPct val="100000"/>
              </a:lnSpc>
              <a:spcBef>
                <a:spcPts val="970"/>
              </a:spcBef>
              <a:spcAft>
                <a:spcPts val="0"/>
              </a:spcAft>
              <a:buClr>
                <a:schemeClr val="dk1"/>
              </a:buClr>
              <a:buSzPts val="275"/>
              <a:buFont typeface="Arial"/>
              <a:buNone/>
            </a:pPr>
            <a:r>
              <a:rPr b="1" lang="en-US" sz="8000">
                <a:solidFill>
                  <a:srgbClr val="000000"/>
                </a:solidFill>
              </a:rPr>
              <a:t>ALGORITHM</a:t>
            </a:r>
            <a:endParaRPr b="1" sz="8000">
              <a:solidFill>
                <a:srgbClr val="000000"/>
              </a:solidFill>
            </a:endParaRPr>
          </a:p>
          <a:p>
            <a:pPr indent="0" lvl="0" marL="0" rtl="0" algn="just">
              <a:lnSpc>
                <a:spcPct val="100000"/>
              </a:lnSpc>
              <a:spcBef>
                <a:spcPts val="970"/>
              </a:spcBef>
              <a:spcAft>
                <a:spcPts val="0"/>
              </a:spcAft>
              <a:buClr>
                <a:schemeClr val="dk1"/>
              </a:buClr>
              <a:buSzPts val="275"/>
              <a:buFont typeface="Arial"/>
              <a:buNone/>
            </a:pPr>
            <a:r>
              <a:t/>
            </a:r>
            <a:endParaRPr b="1" sz="8000">
              <a:solidFill>
                <a:srgbClr val="000000"/>
              </a:solidFill>
            </a:endParaRPr>
          </a:p>
          <a:p>
            <a:pPr indent="-355600" lvl="0" marL="457200" rtl="0" algn="l">
              <a:lnSpc>
                <a:spcPct val="100000"/>
              </a:lnSpc>
              <a:spcBef>
                <a:spcPts val="0"/>
              </a:spcBef>
              <a:spcAft>
                <a:spcPts val="0"/>
              </a:spcAft>
              <a:buClr>
                <a:srgbClr val="000000"/>
              </a:buClr>
              <a:buSzPct val="100000"/>
              <a:buAutoNum type="arabicPeriod"/>
            </a:pPr>
            <a:r>
              <a:rPr lang="en-US" sz="8000">
                <a:solidFill>
                  <a:srgbClr val="000000"/>
                </a:solidFill>
              </a:rPr>
              <a:t>Make sure the Internet must be turned on for the entire session of the program</a:t>
            </a:r>
            <a:endParaRPr sz="8000">
              <a:solidFill>
                <a:srgbClr val="000000"/>
              </a:solidFill>
            </a:endParaRPr>
          </a:p>
          <a:p>
            <a:pPr indent="-355600" lvl="0" marL="457200" rtl="0" algn="l">
              <a:lnSpc>
                <a:spcPct val="100000"/>
              </a:lnSpc>
              <a:spcBef>
                <a:spcPts val="0"/>
              </a:spcBef>
              <a:spcAft>
                <a:spcPts val="0"/>
              </a:spcAft>
              <a:buClr>
                <a:srgbClr val="000000"/>
              </a:buClr>
              <a:buSzPct val="100000"/>
              <a:buAutoNum type="arabicPeriod"/>
            </a:pPr>
            <a:r>
              <a:rPr lang="en-US" sz="8000">
                <a:solidFill>
                  <a:srgbClr val="000000"/>
                </a:solidFill>
              </a:rPr>
              <a:t>Open the Application -&gt; SecureByte.exe</a:t>
            </a:r>
            <a:endParaRPr sz="8000">
              <a:solidFill>
                <a:srgbClr val="000000"/>
              </a:solidFill>
            </a:endParaRPr>
          </a:p>
          <a:p>
            <a:pPr indent="-355600" lvl="0" marL="457200" rtl="0" algn="l">
              <a:lnSpc>
                <a:spcPct val="100000"/>
              </a:lnSpc>
              <a:spcBef>
                <a:spcPts val="0"/>
              </a:spcBef>
              <a:spcAft>
                <a:spcPts val="0"/>
              </a:spcAft>
              <a:buClr>
                <a:srgbClr val="000000"/>
              </a:buClr>
              <a:buSzPct val="100000"/>
              <a:buAutoNum type="arabicPeriod"/>
            </a:pPr>
            <a:r>
              <a:rPr lang="en-US" sz="8000">
                <a:solidFill>
                  <a:srgbClr val="000000"/>
                </a:solidFill>
              </a:rPr>
              <a:t>By clicking on the pentest tools drop-down box different types of scanner that perform various functions and select one of them to perform operations.</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rPr>
              <a:t>Port scanner</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rPr>
              <a:t>Subdomain scanner</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rPr>
              <a:t>Sql Scanner</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rPr>
              <a:t>Directory Scanner</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rPr>
              <a:t>XSS scanner </a:t>
            </a:r>
            <a:endParaRPr sz="8000">
              <a:solidFill>
                <a:srgbClr val="000000"/>
              </a:solidFill>
            </a:endParaRPr>
          </a:p>
          <a:p>
            <a:pPr indent="-355600" lvl="0" marL="457200" rtl="0" algn="l">
              <a:lnSpc>
                <a:spcPct val="100000"/>
              </a:lnSpc>
              <a:spcBef>
                <a:spcPts val="0"/>
              </a:spcBef>
              <a:spcAft>
                <a:spcPts val="0"/>
              </a:spcAft>
              <a:buClr>
                <a:srgbClr val="000000"/>
              </a:buClr>
              <a:buSzPct val="100000"/>
              <a:buAutoNum type="arabicPeriod" startAt="4"/>
            </a:pPr>
            <a:r>
              <a:rPr lang="en-US" sz="8000">
                <a:solidFill>
                  <a:srgbClr val="000000"/>
                </a:solidFill>
              </a:rPr>
              <a:t>On the other side the other tools drop-down box contains some another type of tools</a:t>
            </a:r>
            <a:endParaRPr sz="8000">
              <a:solidFill>
                <a:srgbClr val="000000"/>
              </a:solidFill>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highlight>
                  <a:srgbClr val="FFFFFF"/>
                </a:highlight>
              </a:rPr>
              <a:t>Brute Hash</a:t>
            </a:r>
            <a:endParaRPr sz="8000">
              <a:solidFill>
                <a:srgbClr val="000000"/>
              </a:solidFill>
              <a:highlight>
                <a:srgbClr val="FFFFFF"/>
              </a:highlight>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highlight>
                  <a:srgbClr val="FFFFFF"/>
                </a:highlight>
              </a:rPr>
              <a:t>Hash creator</a:t>
            </a:r>
            <a:endParaRPr sz="8000">
              <a:solidFill>
                <a:srgbClr val="000000"/>
              </a:solidFill>
              <a:highlight>
                <a:srgbClr val="FFFFFF"/>
              </a:highlight>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highlight>
                  <a:srgbClr val="FFFFFF"/>
                </a:highlight>
              </a:rPr>
              <a:t>Password brute forcing</a:t>
            </a:r>
            <a:endParaRPr sz="8000">
              <a:solidFill>
                <a:srgbClr val="000000"/>
              </a:solidFill>
              <a:highlight>
                <a:srgbClr val="FFFFFF"/>
              </a:highlight>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highlight>
                  <a:srgbClr val="FFFFFF"/>
                </a:highlight>
              </a:rPr>
              <a:t>System directory scanner</a:t>
            </a:r>
            <a:endParaRPr sz="8000">
              <a:solidFill>
                <a:srgbClr val="000000"/>
              </a:solidFill>
              <a:highlight>
                <a:srgbClr val="FFFFFF"/>
              </a:highlight>
            </a:endParaRPr>
          </a:p>
          <a:p>
            <a:pPr indent="-355600" lvl="0" marL="914400" rtl="0" algn="l">
              <a:lnSpc>
                <a:spcPct val="100000"/>
              </a:lnSpc>
              <a:spcBef>
                <a:spcPts val="0"/>
              </a:spcBef>
              <a:spcAft>
                <a:spcPts val="0"/>
              </a:spcAft>
              <a:buClr>
                <a:srgbClr val="000000"/>
              </a:buClr>
              <a:buSzPct val="100000"/>
              <a:buChar char="•"/>
            </a:pPr>
            <a:r>
              <a:rPr lang="en-US" sz="8000">
                <a:solidFill>
                  <a:srgbClr val="000000"/>
                </a:solidFill>
                <a:highlight>
                  <a:srgbClr val="FFFFFF"/>
                </a:highlight>
              </a:rPr>
              <a:t>Zipfile cracker</a:t>
            </a:r>
            <a:endParaRPr sz="8000">
              <a:solidFill>
                <a:srgbClr val="000000"/>
              </a:solidFill>
              <a:highlight>
                <a:srgbClr val="FFFFFF"/>
              </a:highlight>
            </a:endParaRPr>
          </a:p>
          <a:p>
            <a:pPr indent="0" lvl="0" marL="0" rtl="0" algn="l">
              <a:lnSpc>
                <a:spcPct val="100000"/>
              </a:lnSpc>
              <a:spcBef>
                <a:spcPts val="1200"/>
              </a:spcBef>
              <a:spcAft>
                <a:spcPts val="0"/>
              </a:spcAft>
              <a:buNone/>
            </a:pPr>
            <a:r>
              <a:t/>
            </a:r>
            <a:endParaRPr sz="8000">
              <a:solidFill>
                <a:srgbClr val="000000"/>
              </a:solidFill>
              <a:highlight>
                <a:srgbClr val="FFFFFF"/>
              </a:highlight>
            </a:endParaRPr>
          </a:p>
          <a:p>
            <a:pPr indent="0" lvl="0" marL="457200" rtl="0" algn="l">
              <a:lnSpc>
                <a:spcPct val="100000"/>
              </a:lnSpc>
              <a:spcBef>
                <a:spcPts val="1200"/>
              </a:spcBef>
              <a:spcAft>
                <a:spcPts val="0"/>
              </a:spcAft>
              <a:buNone/>
            </a:pPr>
            <a:r>
              <a:t/>
            </a:r>
            <a:endParaRPr sz="8000">
              <a:solidFill>
                <a:srgbClr val="000000"/>
              </a:solidFill>
            </a:endParaRPr>
          </a:p>
          <a:p>
            <a:pPr indent="0" lvl="0" marL="0" rtl="0" algn="l">
              <a:lnSpc>
                <a:spcPct val="100000"/>
              </a:lnSpc>
              <a:spcBef>
                <a:spcPts val="1200"/>
              </a:spcBef>
              <a:spcAft>
                <a:spcPts val="0"/>
              </a:spcAft>
              <a:buNone/>
            </a:pPr>
            <a:r>
              <a:t/>
            </a:r>
            <a:endParaRPr sz="8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628650" y="576300"/>
            <a:ext cx="7886700" cy="5763300"/>
          </a:xfrm>
          <a:prstGeom prst="rect">
            <a:avLst/>
          </a:prstGeom>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Clr>
                <a:srgbClr val="121212"/>
              </a:buClr>
              <a:buSzPts val="2000"/>
              <a:buAutoNum type="arabicPeriod" startAt="5"/>
            </a:pPr>
            <a:r>
              <a:rPr lang="en-US" sz="2000">
                <a:solidFill>
                  <a:srgbClr val="121212"/>
                </a:solidFill>
              </a:rPr>
              <a:t>Output will be displayed on the current screen and also it will be saved as a text file.</a:t>
            </a:r>
            <a:endParaRPr sz="2000">
              <a:solidFill>
                <a:srgbClr val="121212"/>
              </a:solidFill>
            </a:endParaRPr>
          </a:p>
          <a:p>
            <a:pPr indent="-355600" lvl="0" marL="457200" rtl="0" algn="l">
              <a:lnSpc>
                <a:spcPct val="100000"/>
              </a:lnSpc>
              <a:spcBef>
                <a:spcPts val="0"/>
              </a:spcBef>
              <a:spcAft>
                <a:spcPts val="0"/>
              </a:spcAft>
              <a:buClr>
                <a:srgbClr val="121212"/>
              </a:buClr>
              <a:buSzPts val="2000"/>
              <a:buAutoNum type="arabicPeriod" startAt="5"/>
            </a:pPr>
            <a:r>
              <a:rPr lang="en-US" sz="2000">
                <a:solidFill>
                  <a:srgbClr val="121212"/>
                </a:solidFill>
              </a:rPr>
              <a:t>The text file will be used as a report that can be to the prior-organization .</a:t>
            </a:r>
            <a:endParaRPr sz="2000">
              <a:solidFill>
                <a:srgbClr val="121212"/>
              </a:solidFill>
            </a:endParaRPr>
          </a:p>
          <a:p>
            <a:pPr indent="-355600" lvl="0" marL="457200" rtl="0" algn="l">
              <a:lnSpc>
                <a:spcPct val="100000"/>
              </a:lnSpc>
              <a:spcBef>
                <a:spcPts val="0"/>
              </a:spcBef>
              <a:spcAft>
                <a:spcPts val="0"/>
              </a:spcAft>
              <a:buClr>
                <a:srgbClr val="121212"/>
              </a:buClr>
              <a:buSzPts val="2000"/>
              <a:buAutoNum type="arabicPeriod" startAt="5"/>
            </a:pPr>
            <a:r>
              <a:rPr lang="en-US" sz="2000">
                <a:solidFill>
                  <a:srgbClr val="121212"/>
                </a:solidFill>
              </a:rPr>
              <a:t>The report section contains the recent outputs that were previously generated. </a:t>
            </a:r>
            <a:endParaRPr sz="2000">
              <a:solidFill>
                <a:srgbClr val="121212"/>
              </a:solidFill>
            </a:endParaRPr>
          </a:p>
          <a:p>
            <a:pPr indent="0" lvl="0" marL="457200" rtl="0" algn="l">
              <a:lnSpc>
                <a:spcPct val="100000"/>
              </a:lnSpc>
              <a:spcBef>
                <a:spcPts val="1200"/>
              </a:spcBef>
              <a:spcAft>
                <a:spcPts val="0"/>
              </a:spcAft>
              <a:buNone/>
            </a:pPr>
            <a:r>
              <a:t/>
            </a:r>
            <a:endParaRPr sz="2000">
              <a:solidFill>
                <a:srgbClr val="121212"/>
              </a:solidFill>
            </a:endParaRPr>
          </a:p>
          <a:p>
            <a:pPr indent="0" lvl="0" marL="0" rtl="0" algn="l">
              <a:lnSpc>
                <a:spcPct val="100000"/>
              </a:lnSpc>
              <a:spcBef>
                <a:spcPts val="1200"/>
              </a:spcBef>
              <a:spcAft>
                <a:spcPts val="0"/>
              </a:spcAft>
              <a:buNone/>
            </a:pPr>
            <a:r>
              <a:rPr b="1" lang="en-US" sz="2000"/>
              <a:t>Port Scanner</a:t>
            </a:r>
            <a:endParaRPr b="1" sz="2000"/>
          </a:p>
          <a:p>
            <a:pPr indent="0" lvl="0" marL="0" rtl="0" algn="l">
              <a:lnSpc>
                <a:spcPct val="100000"/>
              </a:lnSpc>
              <a:spcBef>
                <a:spcPts val="0"/>
              </a:spcBef>
              <a:spcAft>
                <a:spcPts val="0"/>
              </a:spcAft>
              <a:buClr>
                <a:schemeClr val="dk1"/>
              </a:buClr>
              <a:buSzPts val="1100"/>
              <a:buFont typeface="Arial"/>
              <a:buNone/>
            </a:pPr>
            <a:r>
              <a:rPr lang="en-US" sz="2000">
                <a:highlight>
                  <a:srgbClr val="FFFFFF"/>
                </a:highlight>
              </a:rPr>
              <a:t>A port scan is a method for determining which ports on a network are open. As ports on a computer are the place where information is sent and received. Running a port scan on a network or server reveals which ports are open and listening (receiving information), as well as revealing the presence of security devices such as firewalls that are present between the sender and the target. This technique is known as fingerprinting. It is also valuable for testing network security and the strength of the system’s firewall.</a:t>
            </a:r>
            <a:endParaRPr sz="2000"/>
          </a:p>
          <a:p>
            <a:pPr indent="0" lvl="0" marL="0" rtl="0" algn="l">
              <a:lnSpc>
                <a:spcPct val="100000"/>
              </a:lnSpc>
              <a:spcBef>
                <a:spcPts val="0"/>
              </a:spcBef>
              <a:spcAft>
                <a:spcPts val="1200"/>
              </a:spcAft>
              <a:buNone/>
            </a:pPr>
            <a:r>
              <a:t/>
            </a:r>
            <a:endParaRPr sz="2000">
              <a:solidFill>
                <a:srgbClr val="12121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628650" y="571500"/>
            <a:ext cx="7886700" cy="5605200"/>
          </a:xfrm>
          <a:prstGeom prst="rect">
            <a:avLst/>
          </a:prstGeom>
        </p:spPr>
        <p:txBody>
          <a:bodyPr anchorCtr="0" anchor="t" bIns="45700" lIns="91425" spcFirstLastPara="1" rIns="91425" wrap="square" tIns="45700">
            <a:noAutofit/>
          </a:bodyPr>
          <a:lstStyle/>
          <a:p>
            <a:pPr indent="0" lvl="0" marL="0" rtl="0" algn="l">
              <a:lnSpc>
                <a:spcPct val="100000"/>
              </a:lnSpc>
              <a:spcBef>
                <a:spcPts val="1030"/>
              </a:spcBef>
              <a:spcAft>
                <a:spcPts val="0"/>
              </a:spcAft>
              <a:buNone/>
            </a:pPr>
            <a:r>
              <a:rPr b="1" lang="en-US" sz="2000"/>
              <a:t>XSS Scanner</a:t>
            </a:r>
            <a:endParaRPr b="1" sz="2000"/>
          </a:p>
          <a:p>
            <a:pPr indent="0" lvl="0" marL="0" marR="686435" rtl="0" algn="l">
              <a:lnSpc>
                <a:spcPct val="100000"/>
              </a:lnSpc>
              <a:spcBef>
                <a:spcPts val="0"/>
              </a:spcBef>
              <a:spcAft>
                <a:spcPts val="0"/>
              </a:spcAft>
              <a:buClr>
                <a:schemeClr val="dk1"/>
              </a:buClr>
              <a:buSzPts val="1100"/>
              <a:buFont typeface="Arial"/>
              <a:buNone/>
            </a:pPr>
            <a:r>
              <a:rPr lang="en-US" sz="2000">
                <a:solidFill>
                  <a:srgbClr val="202124"/>
                </a:solidFill>
                <a:highlight>
                  <a:srgbClr val="FFFFFF"/>
                </a:highlight>
              </a:rPr>
              <a:t>Cross-Site Scripting (XSS) is one of the most well known web application vulnerabilities. ... Test for XSS: For each page discovered in the previous step, the scanner will try to detect if the parameters are vulnerable to Cross-Site Scripting and report them in the results page.</a:t>
            </a:r>
            <a:endParaRPr sz="2000">
              <a:solidFill>
                <a:srgbClr val="202124"/>
              </a:solidFill>
              <a:highlight>
                <a:srgbClr val="FFFFFF"/>
              </a:highlight>
            </a:endParaRPr>
          </a:p>
          <a:p>
            <a:pPr indent="0" lvl="0" marL="0" marR="686435" rtl="0" algn="l">
              <a:lnSpc>
                <a:spcPct val="100000"/>
              </a:lnSpc>
              <a:spcBef>
                <a:spcPts val="0"/>
              </a:spcBef>
              <a:spcAft>
                <a:spcPts val="0"/>
              </a:spcAft>
              <a:buClr>
                <a:schemeClr val="dk1"/>
              </a:buClr>
              <a:buSzPts val="1100"/>
              <a:buFont typeface="Arial"/>
              <a:buNone/>
            </a:pPr>
            <a:r>
              <a:t/>
            </a:r>
            <a:endParaRPr sz="2000">
              <a:solidFill>
                <a:srgbClr val="202124"/>
              </a:solidFill>
              <a:highlight>
                <a:srgbClr val="FFFFFF"/>
              </a:highlight>
            </a:endParaRPr>
          </a:p>
          <a:p>
            <a:pPr indent="0" lvl="0" marL="0" rtl="0" algn="l">
              <a:lnSpc>
                <a:spcPct val="100000"/>
              </a:lnSpc>
              <a:spcBef>
                <a:spcPts val="1030"/>
              </a:spcBef>
              <a:spcAft>
                <a:spcPts val="0"/>
              </a:spcAft>
              <a:buNone/>
            </a:pPr>
            <a:r>
              <a:rPr b="1" lang="en-US" sz="2000"/>
              <a:t>Directory Brute Forcing</a:t>
            </a:r>
            <a:endParaRPr b="1" sz="2000"/>
          </a:p>
          <a:p>
            <a:pPr indent="0" lvl="0" marL="0" rtl="0" algn="l">
              <a:lnSpc>
                <a:spcPct val="100000"/>
              </a:lnSpc>
              <a:spcBef>
                <a:spcPts val="50"/>
              </a:spcBef>
              <a:spcAft>
                <a:spcPts val="0"/>
              </a:spcAft>
              <a:buClr>
                <a:schemeClr val="dk1"/>
              </a:buClr>
              <a:buSzPts val="1100"/>
              <a:buFont typeface="Arial"/>
              <a:buNone/>
            </a:pPr>
            <a:r>
              <a:rPr lang="en-US" sz="2000">
                <a:solidFill>
                  <a:srgbClr val="202124"/>
                </a:solidFill>
                <a:highlight>
                  <a:srgbClr val="FFFFFF"/>
                </a:highlight>
              </a:rPr>
              <a:t>Brute force directory guessing attacks are very common attacks used against websites and web servers. They are used to find hidden and often forgotten directories on a site to try to compromise.</a:t>
            </a:r>
            <a:r>
              <a:rPr lang="en-US" sz="2000"/>
              <a:t>             </a:t>
            </a:r>
            <a:endParaRPr sz="2000"/>
          </a:p>
          <a:p>
            <a:pPr indent="0" lvl="0" marL="540000" rtl="0" algn="l">
              <a:lnSpc>
                <a:spcPct val="100000"/>
              </a:lnSpc>
              <a:spcBef>
                <a:spcPts val="5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None/>
            </a:pPr>
            <a:r>
              <a:rPr b="1" lang="en-US" sz="2000"/>
              <a:t>Subdomain Scanner</a:t>
            </a:r>
            <a:endParaRPr b="1" sz="2000"/>
          </a:p>
          <a:p>
            <a:pPr indent="0" lvl="0" marL="0" marR="416560" rtl="0" algn="l">
              <a:lnSpc>
                <a:spcPct val="100000"/>
              </a:lnSpc>
              <a:spcBef>
                <a:spcPts val="0"/>
              </a:spcBef>
              <a:spcAft>
                <a:spcPts val="0"/>
              </a:spcAft>
              <a:buClr>
                <a:schemeClr val="dk1"/>
              </a:buClr>
              <a:buSzPts val="1100"/>
              <a:buFont typeface="Arial"/>
              <a:buNone/>
            </a:pPr>
            <a:r>
              <a:rPr lang="en-US" sz="2000">
                <a:solidFill>
                  <a:srgbClr val="202124"/>
                </a:solidFill>
                <a:highlight>
                  <a:srgbClr val="FFFFFF"/>
                </a:highlight>
              </a:rPr>
              <a:t>The Subdomain Scanner is a subdomain discovery tool. It allows you to run a scan for a top-level domain name to discover target organization subdomains configured in its hierarchy.</a:t>
            </a:r>
            <a:endParaRPr sz="2000"/>
          </a:p>
          <a:p>
            <a:pPr indent="0" lvl="0" marL="0" rtl="0" algn="l">
              <a:lnSpc>
                <a:spcPct val="100000"/>
              </a:lnSpc>
              <a:spcBef>
                <a:spcPts val="100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628650" y="518325"/>
            <a:ext cx="7886700" cy="5658600"/>
          </a:xfrm>
          <a:prstGeom prst="rect">
            <a:avLst/>
          </a:prstGeom>
        </p:spPr>
        <p:txBody>
          <a:bodyPr anchorCtr="0" anchor="t" bIns="45700" lIns="91425" spcFirstLastPara="1" rIns="91425" wrap="square" tIns="45700">
            <a:noAutofit/>
          </a:bodyPr>
          <a:lstStyle/>
          <a:p>
            <a:pPr indent="0" lvl="0" marL="0" rtl="0" algn="l">
              <a:lnSpc>
                <a:spcPct val="100000"/>
              </a:lnSpc>
              <a:spcBef>
                <a:spcPts val="1030"/>
              </a:spcBef>
              <a:spcAft>
                <a:spcPts val="0"/>
              </a:spcAft>
              <a:buNone/>
            </a:pPr>
            <a:r>
              <a:rPr b="1" lang="en-US" sz="2000">
                <a:solidFill>
                  <a:srgbClr val="000000"/>
                </a:solidFill>
              </a:rPr>
              <a:t>SQL Scanner</a:t>
            </a:r>
            <a:endParaRPr b="1" sz="2000">
              <a:solidFill>
                <a:srgbClr val="000000"/>
              </a:solidFill>
            </a:endParaRPr>
          </a:p>
          <a:p>
            <a:pPr indent="0" lvl="0" marL="0" rtl="0" algn="l">
              <a:lnSpc>
                <a:spcPct val="100000"/>
              </a:lnSpc>
              <a:spcBef>
                <a:spcPts val="1030"/>
              </a:spcBef>
              <a:spcAft>
                <a:spcPts val="0"/>
              </a:spcAft>
              <a:buNone/>
            </a:pPr>
            <a:r>
              <a:rPr lang="en-US" sz="2000">
                <a:solidFill>
                  <a:srgbClr val="000000"/>
                </a:solidFill>
                <a:highlight>
                  <a:srgbClr val="FFFFFF"/>
                </a:highlight>
              </a:rPr>
              <a:t>A SQL injection scanner is an automated tool used to verify the vulnerability of websites and web apps for potential SQL injection attacks. During a SQL injection attack, the hacker attempts to illegally retrieve stored database information like usernames, passwords, etc. SQL injection scanners test the websites and web apps to check whether they are prone to SQL injection attacks.</a:t>
            </a:r>
            <a:endParaRPr sz="2000">
              <a:solidFill>
                <a:srgbClr val="000000"/>
              </a:solidFill>
              <a:highlight>
                <a:srgbClr val="FFFFFF"/>
              </a:highlight>
            </a:endParaRPr>
          </a:p>
          <a:p>
            <a:pPr indent="0" lvl="0" marL="0" rtl="0" algn="l">
              <a:lnSpc>
                <a:spcPct val="100000"/>
              </a:lnSpc>
              <a:spcBef>
                <a:spcPts val="1025"/>
              </a:spcBef>
              <a:spcAft>
                <a:spcPts val="0"/>
              </a:spcAft>
              <a:buNone/>
            </a:pPr>
            <a:r>
              <a:rPr b="1" lang="en-US" sz="2000">
                <a:solidFill>
                  <a:srgbClr val="000000"/>
                </a:solidFill>
              </a:rPr>
              <a:t>Hash Creator</a:t>
            </a:r>
            <a:endParaRPr b="1" sz="2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US" sz="2000">
                <a:solidFill>
                  <a:srgbClr val="000000"/>
                </a:solidFill>
                <a:highlight>
                  <a:srgbClr val="FFFFFF"/>
                </a:highlight>
              </a:rPr>
              <a:t>The MD5 hashing algorithm is a one-way cryptographic function that accepts a message of any length as input and returns as output a fixed-length digest value to be used for authenticating the original message</a:t>
            </a:r>
            <a:r>
              <a:rPr lang="en-US" sz="2000">
                <a:solidFill>
                  <a:srgbClr val="000000"/>
                </a:solidFill>
              </a:rPr>
              <a:t>.This tool is used to create a hash output for the given input string</a:t>
            </a:r>
            <a:endParaRPr sz="2000">
              <a:solidFill>
                <a:srgbClr val="000000"/>
              </a:solidFill>
            </a:endParaRPr>
          </a:p>
          <a:p>
            <a:pPr indent="0" lvl="0" marL="0" rtl="0" algn="l">
              <a:lnSpc>
                <a:spcPct val="100000"/>
              </a:lnSpc>
              <a:spcBef>
                <a:spcPts val="1035"/>
              </a:spcBef>
              <a:spcAft>
                <a:spcPts val="0"/>
              </a:spcAft>
              <a:buNone/>
            </a:pPr>
            <a:r>
              <a:rPr b="1" lang="en-US" sz="2000">
                <a:solidFill>
                  <a:srgbClr val="000000"/>
                </a:solidFill>
              </a:rPr>
              <a:t>Brute Hash</a:t>
            </a:r>
            <a:endParaRPr b="1" sz="2000">
              <a:solidFill>
                <a:srgbClr val="000000"/>
              </a:solidFill>
            </a:endParaRPr>
          </a:p>
          <a:p>
            <a:pPr indent="0" lvl="0" marL="0" marR="498475" rtl="0" algn="l">
              <a:lnSpc>
                <a:spcPct val="100000"/>
              </a:lnSpc>
              <a:spcBef>
                <a:spcPts val="0"/>
              </a:spcBef>
              <a:spcAft>
                <a:spcPts val="0"/>
              </a:spcAft>
              <a:buClr>
                <a:schemeClr val="dk1"/>
              </a:buClr>
              <a:buSzPts val="1100"/>
              <a:buFont typeface="Arial"/>
              <a:buNone/>
            </a:pPr>
            <a:r>
              <a:rPr lang="en-US" sz="2000">
                <a:solidFill>
                  <a:srgbClr val="000000"/>
                </a:solidFill>
                <a:highlight>
                  <a:srgbClr val="FFFFFF"/>
                </a:highlight>
              </a:rPr>
              <a:t>Brute force is also used to crack the hash and guess a password from a given hash. In this, the hash is generated from random passwords and </a:t>
            </a:r>
            <a:r>
              <a:rPr lang="en-US" sz="2000">
                <a:solidFill>
                  <a:srgbClr val="000000"/>
                </a:solidFill>
              </a:rPr>
              <a:t>This tool is used to give the original string for the hashed input string.</a:t>
            </a:r>
            <a:endParaRPr sz="2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 type="body"/>
          </p:nvPr>
        </p:nvSpPr>
        <p:spPr>
          <a:xfrm>
            <a:off x="628650" y="505050"/>
            <a:ext cx="7886700" cy="5929800"/>
          </a:xfrm>
          <a:prstGeom prst="rect">
            <a:avLst/>
          </a:prstGeom>
        </p:spPr>
        <p:txBody>
          <a:bodyPr anchorCtr="0" anchor="t" bIns="45700" lIns="91425" spcFirstLastPara="1" rIns="91425" wrap="square" tIns="45700">
            <a:noAutofit/>
          </a:bodyPr>
          <a:lstStyle/>
          <a:p>
            <a:pPr indent="0" lvl="0" marL="0" rtl="0" algn="l">
              <a:lnSpc>
                <a:spcPct val="100000"/>
              </a:lnSpc>
              <a:spcBef>
                <a:spcPts val="1025"/>
              </a:spcBef>
              <a:spcAft>
                <a:spcPts val="0"/>
              </a:spcAft>
              <a:buNone/>
            </a:pPr>
            <a:r>
              <a:rPr b="1" lang="en-US" sz="2000"/>
              <a:t>System directory</a:t>
            </a:r>
            <a:endParaRPr b="1" sz="2000"/>
          </a:p>
          <a:p>
            <a:pPr indent="0" lvl="0" marL="0" marR="1184910" rtl="0" algn="just">
              <a:lnSpc>
                <a:spcPct val="100000"/>
              </a:lnSpc>
              <a:spcBef>
                <a:spcPts val="5"/>
              </a:spcBef>
              <a:spcAft>
                <a:spcPts val="0"/>
              </a:spcAft>
              <a:buClr>
                <a:schemeClr val="dk1"/>
              </a:buClr>
              <a:buSzPts val="1100"/>
              <a:buFont typeface="Arial"/>
              <a:buNone/>
            </a:pPr>
            <a:r>
              <a:rPr lang="en-US" sz="2000">
                <a:highlight>
                  <a:srgbClr val="FFFFFF"/>
                </a:highlight>
              </a:rPr>
              <a:t>The Directory Scanner allows you to scan a certain directory on the file system for files containing XML messages. Once the messages have been read, they can be passed into the core message pipeline where the full collection of message processing filters can act on them.</a:t>
            </a:r>
            <a:r>
              <a:rPr lang="en-US" sz="2000"/>
              <a:t> It shows the directories present in a particular system.</a:t>
            </a:r>
            <a:endParaRPr sz="2000"/>
          </a:p>
          <a:p>
            <a:pPr indent="0" lvl="0" marL="540000" marR="1184910" rtl="0" algn="just">
              <a:lnSpc>
                <a:spcPct val="100000"/>
              </a:lnSpc>
              <a:spcBef>
                <a:spcPts val="5"/>
              </a:spcBef>
              <a:spcAft>
                <a:spcPts val="0"/>
              </a:spcAft>
              <a:buClr>
                <a:schemeClr val="dk1"/>
              </a:buClr>
              <a:buSzPts val="1100"/>
              <a:buFont typeface="Arial"/>
              <a:buNone/>
            </a:pPr>
            <a:r>
              <a:t/>
            </a:r>
            <a:endParaRPr sz="2000"/>
          </a:p>
          <a:p>
            <a:pPr indent="0" lvl="0" marL="0" marR="1184910" rtl="0" algn="just">
              <a:lnSpc>
                <a:spcPct val="100000"/>
              </a:lnSpc>
              <a:spcBef>
                <a:spcPts val="5"/>
              </a:spcBef>
              <a:spcAft>
                <a:spcPts val="0"/>
              </a:spcAft>
              <a:buClr>
                <a:schemeClr val="dk1"/>
              </a:buClr>
              <a:buSzPts val="1100"/>
              <a:buFont typeface="Arial"/>
              <a:buNone/>
            </a:pPr>
            <a:r>
              <a:rPr b="1" lang="en-US" sz="2000"/>
              <a:t>Password brute forcing</a:t>
            </a:r>
            <a:endParaRPr b="1" sz="2000"/>
          </a:p>
          <a:p>
            <a:pPr indent="0" lvl="0" marL="0" marR="1184910" rtl="0" algn="just">
              <a:lnSpc>
                <a:spcPct val="100000"/>
              </a:lnSpc>
              <a:spcBef>
                <a:spcPts val="5"/>
              </a:spcBef>
              <a:spcAft>
                <a:spcPts val="0"/>
              </a:spcAft>
              <a:buClr>
                <a:schemeClr val="dk1"/>
              </a:buClr>
              <a:buSzPts val="1100"/>
              <a:buFont typeface="Arial"/>
              <a:buNone/>
            </a:pPr>
            <a:r>
              <a:rPr lang="en-US" sz="2000">
                <a:highlight>
                  <a:srgbClr val="FFFFFF"/>
                </a:highlight>
              </a:rPr>
              <a:t>In cryptanalysis and computer security, password brute forcing is the process of recovering passwords from data that has been stored in or transmitted by a computer system in scrambled form.</a:t>
            </a:r>
            <a:r>
              <a:rPr lang="en-US" sz="2000"/>
              <a:t> This tool shows how much time it takes to crack a password using brute forcing</a:t>
            </a:r>
            <a:endParaRPr sz="2000"/>
          </a:p>
          <a:p>
            <a:pPr indent="0" lvl="0" marL="495300" marR="1184910" rtl="0" algn="just">
              <a:lnSpc>
                <a:spcPct val="100000"/>
              </a:lnSpc>
              <a:spcBef>
                <a:spcPts val="5"/>
              </a:spcBef>
              <a:spcAft>
                <a:spcPts val="0"/>
              </a:spcAft>
              <a:buClr>
                <a:schemeClr val="dk1"/>
              </a:buClr>
              <a:buSzPts val="1100"/>
              <a:buFont typeface="Arial"/>
              <a:buNone/>
            </a:pPr>
            <a:r>
              <a:t/>
            </a:r>
            <a:endParaRPr sz="2000"/>
          </a:p>
          <a:p>
            <a:pPr indent="0" lvl="0" marL="0" marR="1184910" rtl="0" algn="just">
              <a:lnSpc>
                <a:spcPct val="100000"/>
              </a:lnSpc>
              <a:spcBef>
                <a:spcPts val="5"/>
              </a:spcBef>
              <a:spcAft>
                <a:spcPts val="0"/>
              </a:spcAft>
              <a:buClr>
                <a:schemeClr val="dk1"/>
              </a:buClr>
              <a:buSzPts val="1100"/>
              <a:buFont typeface="Arial"/>
              <a:buNone/>
            </a:pPr>
            <a:r>
              <a:rPr b="1" lang="en-US" sz="2000"/>
              <a:t>Zip file cracker</a:t>
            </a:r>
            <a:endParaRPr b="1" sz="2000"/>
          </a:p>
          <a:p>
            <a:pPr indent="0" lvl="0" marL="0" marR="1184910" rtl="0" algn="just">
              <a:lnSpc>
                <a:spcPct val="100000"/>
              </a:lnSpc>
              <a:spcBef>
                <a:spcPts val="5"/>
              </a:spcBef>
              <a:spcAft>
                <a:spcPts val="0"/>
              </a:spcAft>
              <a:buClr>
                <a:schemeClr val="dk1"/>
              </a:buClr>
              <a:buSzPts val="1100"/>
              <a:buFont typeface="Arial"/>
              <a:buNone/>
            </a:pPr>
            <a:r>
              <a:rPr lang="en-US" sz="2000">
                <a:highlight>
                  <a:srgbClr val="FFFFFF"/>
                </a:highlight>
              </a:rPr>
              <a:t>ZIP password cracker is software that you use for recovering passwords of encrypted archive files.</a:t>
            </a:r>
            <a:r>
              <a:rPr lang="en-US" sz="2000"/>
              <a:t>This tool is used to crack password protected zipfiles.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Testing/Performance Analysis</a:t>
            </a:r>
            <a:endParaRPr/>
          </a:p>
        </p:txBody>
      </p:sp>
      <p:pic>
        <p:nvPicPr>
          <p:cNvPr id="183" name="Google Shape;183;p30"/>
          <p:cNvPicPr preferRelativeResize="0"/>
          <p:nvPr/>
        </p:nvPicPr>
        <p:blipFill>
          <a:blip r:embed="rId3">
            <a:alphaModFix/>
          </a:blip>
          <a:stretch>
            <a:fillRect/>
          </a:stretch>
        </p:blipFill>
        <p:spPr>
          <a:xfrm>
            <a:off x="856825" y="1750176"/>
            <a:ext cx="6654145" cy="4862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152400" y="569600"/>
            <a:ext cx="8839201" cy="58616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628650" y="15247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98" name="Google Shape;98;p14"/>
          <p:cNvSpPr txBox="1"/>
          <p:nvPr>
            <p:ph idx="1" type="body"/>
          </p:nvPr>
        </p:nvSpPr>
        <p:spPr>
          <a:xfrm>
            <a:off x="714350" y="2015300"/>
            <a:ext cx="7972500" cy="45594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00"/>
              <a:t>This application combines various types of web pentesting tools which perform various operations on particular targets in a single application.It generates the report  of particular operations then we can analyse the generated report.The Personalized reports will be saved as report file in a text format.The report will be sent to an Prior-organization to alert them about their application or websites vulnerabilities and the system weaknesses. And the Organization may get aware about the reports and will immediately fix the loophole of the particular application or website</a:t>
            </a:r>
            <a:endParaRPr sz="2000"/>
          </a:p>
          <a:p>
            <a:pPr indent="0" lvl="0" marL="0" rtl="0" algn="l">
              <a:lnSpc>
                <a:spcPct val="100000"/>
              </a:lnSpc>
              <a:spcBef>
                <a:spcPts val="0"/>
              </a:spcBef>
              <a:spcAft>
                <a:spcPts val="0"/>
              </a:spcAft>
              <a:buClr>
                <a:schemeClr val="dk1"/>
              </a:buClr>
              <a:buSzPts val="1100"/>
              <a:buFont typeface="Arial"/>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a:off x="152400" y="152400"/>
            <a:ext cx="8572500" cy="321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Screenshots</a:t>
            </a:r>
            <a:endParaRPr/>
          </a:p>
        </p:txBody>
      </p:sp>
      <p:sp>
        <p:nvSpPr>
          <p:cNvPr id="199" name="Google Shape;199;p33"/>
          <p:cNvSpPr txBox="1"/>
          <p:nvPr/>
        </p:nvSpPr>
        <p:spPr>
          <a:xfrm>
            <a:off x="2810550" y="5665900"/>
            <a:ext cx="3522900" cy="400200"/>
          </a:xfrm>
          <a:prstGeom prst="rect">
            <a:avLst/>
          </a:prstGeom>
          <a:noFill/>
          <a:ln>
            <a:noFill/>
          </a:ln>
        </p:spPr>
        <p:txBody>
          <a:bodyPr anchorCtr="0" anchor="t" bIns="91425" lIns="91425" spcFirstLastPara="1" rIns="91425" wrap="square" tIns="91425">
            <a:spAutoFit/>
          </a:bodyPr>
          <a:lstStyle/>
          <a:p>
            <a:pPr indent="0" lvl="0" marL="0" rtl="0" algn="ctr">
              <a:spcBef>
                <a:spcPts val="880"/>
              </a:spcBef>
              <a:spcAft>
                <a:spcPts val="0"/>
              </a:spcAft>
              <a:buClr>
                <a:schemeClr val="dk1"/>
              </a:buClr>
              <a:buSzPts val="1100"/>
              <a:buFont typeface="Arial"/>
              <a:buNone/>
            </a:pPr>
            <a:r>
              <a:rPr lang="en-US">
                <a:solidFill>
                  <a:schemeClr val="dk1"/>
                </a:solidFill>
                <a:latin typeface="Calibri"/>
                <a:ea typeface="Calibri"/>
                <a:cs typeface="Calibri"/>
                <a:sym typeface="Calibri"/>
              </a:rPr>
              <a:t>SecureByte Main Window</a:t>
            </a:r>
            <a:endParaRPr>
              <a:latin typeface="Calibri"/>
              <a:ea typeface="Calibri"/>
              <a:cs typeface="Calibri"/>
              <a:sym typeface="Calibri"/>
            </a:endParaRPr>
          </a:p>
        </p:txBody>
      </p:sp>
      <p:pic>
        <p:nvPicPr>
          <p:cNvPr id="200" name="Google Shape;200;p33"/>
          <p:cNvPicPr preferRelativeResize="0"/>
          <p:nvPr/>
        </p:nvPicPr>
        <p:blipFill>
          <a:blip r:embed="rId3">
            <a:alphaModFix/>
          </a:blip>
          <a:stretch>
            <a:fillRect/>
          </a:stretch>
        </p:blipFill>
        <p:spPr>
          <a:xfrm>
            <a:off x="803675" y="1455750"/>
            <a:ext cx="7855702" cy="421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nvSpPr>
        <p:spPr>
          <a:xfrm>
            <a:off x="3834138" y="5585525"/>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Select The Tool</a:t>
            </a:r>
            <a:endParaRPr>
              <a:latin typeface="Calibri"/>
              <a:ea typeface="Calibri"/>
              <a:cs typeface="Calibri"/>
              <a:sym typeface="Calibri"/>
            </a:endParaRPr>
          </a:p>
        </p:txBody>
      </p:sp>
      <p:pic>
        <p:nvPicPr>
          <p:cNvPr id="206" name="Google Shape;206;p34"/>
          <p:cNvPicPr preferRelativeResize="0"/>
          <p:nvPr/>
        </p:nvPicPr>
        <p:blipFill>
          <a:blip r:embed="rId3">
            <a:alphaModFix/>
          </a:blip>
          <a:stretch>
            <a:fillRect/>
          </a:stretch>
        </p:blipFill>
        <p:spPr>
          <a:xfrm>
            <a:off x="175988" y="647975"/>
            <a:ext cx="8792035" cy="4691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3453600" y="5866800"/>
            <a:ext cx="2236800" cy="400200"/>
          </a:xfrm>
          <a:prstGeom prst="rect">
            <a:avLst/>
          </a:prstGeom>
          <a:noFill/>
          <a:ln>
            <a:noFill/>
          </a:ln>
        </p:spPr>
        <p:txBody>
          <a:bodyPr anchorCtr="0" anchor="t" bIns="91425" lIns="91425" spcFirstLastPara="1" rIns="91425" wrap="square" tIns="91425">
            <a:spAutoFit/>
          </a:bodyPr>
          <a:lstStyle/>
          <a:p>
            <a:pPr indent="0" lvl="0" marL="0" rtl="0" algn="l">
              <a:spcBef>
                <a:spcPts val="15"/>
              </a:spcBef>
              <a:spcAft>
                <a:spcPts val="0"/>
              </a:spcAft>
              <a:buNone/>
            </a:pPr>
            <a:r>
              <a:rPr lang="en-US">
                <a:solidFill>
                  <a:schemeClr val="dk1"/>
                </a:solidFill>
                <a:latin typeface="Calibri"/>
                <a:ea typeface="Calibri"/>
                <a:cs typeface="Calibri"/>
                <a:sym typeface="Calibri"/>
              </a:rPr>
              <a:t>Port Scanner Tool</a:t>
            </a:r>
            <a:endParaRPr>
              <a:latin typeface="Calibri"/>
              <a:ea typeface="Calibri"/>
              <a:cs typeface="Calibri"/>
              <a:sym typeface="Calibri"/>
            </a:endParaRPr>
          </a:p>
        </p:txBody>
      </p:sp>
      <p:pic>
        <p:nvPicPr>
          <p:cNvPr id="212" name="Google Shape;212;p35"/>
          <p:cNvPicPr preferRelativeResize="0"/>
          <p:nvPr/>
        </p:nvPicPr>
        <p:blipFill>
          <a:blip r:embed="rId3">
            <a:alphaModFix/>
          </a:blip>
          <a:stretch>
            <a:fillRect/>
          </a:stretch>
        </p:blipFill>
        <p:spPr>
          <a:xfrm>
            <a:off x="569699" y="1116850"/>
            <a:ext cx="8111802" cy="4334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3326250" y="5679325"/>
            <a:ext cx="24915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r>
              <a:rPr lang="en-US">
                <a:solidFill>
                  <a:schemeClr val="dk1"/>
                </a:solidFill>
                <a:latin typeface="Calibri"/>
                <a:ea typeface="Calibri"/>
                <a:cs typeface="Calibri"/>
                <a:sym typeface="Calibri"/>
              </a:rPr>
              <a:t>Port Scanner Output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18" name="Google Shape;218;p36"/>
          <p:cNvPicPr preferRelativeResize="0"/>
          <p:nvPr/>
        </p:nvPicPr>
        <p:blipFill>
          <a:blip r:embed="rId3">
            <a:alphaModFix/>
          </a:blip>
          <a:stretch>
            <a:fillRect/>
          </a:stretch>
        </p:blipFill>
        <p:spPr>
          <a:xfrm>
            <a:off x="515988" y="676125"/>
            <a:ext cx="8112025" cy="4320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nvSpPr>
        <p:spPr>
          <a:xfrm>
            <a:off x="3383050" y="5679275"/>
            <a:ext cx="25719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Calibri"/>
                <a:ea typeface="Calibri"/>
                <a:cs typeface="Calibri"/>
                <a:sym typeface="Calibri"/>
              </a:rPr>
              <a:t>XSS Scanner Tool</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4" name="Google Shape;224;p37"/>
          <p:cNvPicPr preferRelativeResize="0"/>
          <p:nvPr/>
        </p:nvPicPr>
        <p:blipFill>
          <a:blip r:embed="rId3">
            <a:alphaModFix/>
          </a:blip>
          <a:stretch>
            <a:fillRect/>
          </a:stretch>
        </p:blipFill>
        <p:spPr>
          <a:xfrm>
            <a:off x="822125" y="1170400"/>
            <a:ext cx="7693745" cy="4115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nvSpPr>
        <p:spPr>
          <a:xfrm>
            <a:off x="3272700" y="5505175"/>
            <a:ext cx="25986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r>
              <a:rPr lang="en-US">
                <a:solidFill>
                  <a:schemeClr val="dk1"/>
                </a:solidFill>
                <a:latin typeface="Calibri"/>
                <a:ea typeface="Calibri"/>
                <a:cs typeface="Calibri"/>
                <a:sym typeface="Calibri"/>
              </a:rPr>
              <a:t>XSS Scanner Output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0" name="Google Shape;230;p38"/>
          <p:cNvPicPr preferRelativeResize="0"/>
          <p:nvPr/>
        </p:nvPicPr>
        <p:blipFill>
          <a:blip r:embed="rId3">
            <a:alphaModFix/>
          </a:blip>
          <a:stretch>
            <a:fillRect/>
          </a:stretch>
        </p:blipFill>
        <p:spPr>
          <a:xfrm>
            <a:off x="575675" y="862325"/>
            <a:ext cx="7992656" cy="4262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nvSpPr>
        <p:spPr>
          <a:xfrm>
            <a:off x="2857500" y="5612325"/>
            <a:ext cx="34290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Calibri"/>
                <a:ea typeface="Calibri"/>
                <a:cs typeface="Calibri"/>
                <a:sym typeface="Calibri"/>
              </a:rPr>
              <a:t>Full Report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6" name="Google Shape;236;p39"/>
          <p:cNvPicPr preferRelativeResize="0"/>
          <p:nvPr/>
        </p:nvPicPr>
        <p:blipFill>
          <a:blip r:embed="rId3">
            <a:alphaModFix/>
          </a:blip>
          <a:stretch>
            <a:fillRect/>
          </a:stretch>
        </p:blipFill>
        <p:spPr>
          <a:xfrm>
            <a:off x="458150" y="875700"/>
            <a:ext cx="8227696" cy="439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628650" y="365125"/>
            <a:ext cx="7886700" cy="122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a:t>Conclusion and Future Enhancement</a:t>
            </a:r>
            <a:endParaRPr/>
          </a:p>
        </p:txBody>
      </p:sp>
      <p:sp>
        <p:nvSpPr>
          <p:cNvPr id="242" name="Google Shape;242;p40"/>
          <p:cNvSpPr txBox="1"/>
          <p:nvPr>
            <p:ph idx="1" type="body"/>
          </p:nvPr>
        </p:nvSpPr>
        <p:spPr>
          <a:xfrm>
            <a:off x="628650" y="1825625"/>
            <a:ext cx="7886700" cy="4660500"/>
          </a:xfrm>
          <a:prstGeom prst="rect">
            <a:avLst/>
          </a:prstGeom>
        </p:spPr>
        <p:txBody>
          <a:bodyPr anchorCtr="0" anchor="t" bIns="45700" lIns="91425" spcFirstLastPara="1" rIns="91425" wrap="square" tIns="45700">
            <a:noAutofit/>
          </a:bodyPr>
          <a:lstStyle/>
          <a:p>
            <a:pPr indent="0" lvl="0" marL="309245" marR="234950" rtl="0" algn="ctr">
              <a:lnSpc>
                <a:spcPct val="100000"/>
              </a:lnSpc>
              <a:spcBef>
                <a:spcPts val="1315"/>
              </a:spcBef>
              <a:spcAft>
                <a:spcPts val="0"/>
              </a:spcAft>
              <a:buClr>
                <a:schemeClr val="dk1"/>
              </a:buClr>
              <a:buSzPts val="1100"/>
              <a:buFont typeface="Arial"/>
              <a:buNone/>
            </a:pPr>
            <a:r>
              <a:t/>
            </a:r>
            <a:endParaRPr b="1" sz="2000"/>
          </a:p>
          <a:p>
            <a:pPr indent="0" lvl="0" marL="0" rtl="0" algn="l">
              <a:lnSpc>
                <a:spcPct val="100000"/>
              </a:lnSpc>
              <a:spcBef>
                <a:spcPts val="0"/>
              </a:spcBef>
              <a:spcAft>
                <a:spcPts val="0"/>
              </a:spcAft>
              <a:buNone/>
            </a:pPr>
            <a:r>
              <a:rPr b="1" lang="en-US" sz="2000"/>
              <a:t>CONCLUSION</a:t>
            </a:r>
            <a:endParaRPr b="1" sz="2000"/>
          </a:p>
          <a:p>
            <a:pPr indent="0" lvl="0" marL="0" rtl="0" algn="l">
              <a:lnSpc>
                <a:spcPct val="100000"/>
              </a:lnSpc>
              <a:spcBef>
                <a:spcPts val="1200"/>
              </a:spcBef>
              <a:spcAft>
                <a:spcPts val="0"/>
              </a:spcAft>
              <a:buClr>
                <a:schemeClr val="dk1"/>
              </a:buClr>
              <a:buSzPts val="1100"/>
              <a:buFont typeface="Arial"/>
              <a:buNone/>
            </a:pPr>
            <a:r>
              <a:rPr lang="en-US" sz="2000"/>
              <a:t>The objectives of this work is to offer a fast, reliable and automated testing tool,  which is also easier to use than existing tools. It contains almost all the needed tools for pentesting so it makes the process simple. It is an application so we can add as many tools as we can. It is portable, stable and reliable. Minimal configuration required. Quickly discover the attack surface of a target organization. Speed-up your pentesting engagements.</a:t>
            </a:r>
            <a:endParaRPr sz="2000"/>
          </a:p>
          <a:p>
            <a:pPr indent="0" lvl="0" marL="0" rtl="0" algn="l">
              <a:lnSpc>
                <a:spcPct val="100000"/>
              </a:lnSpc>
              <a:spcBef>
                <a:spcPts val="1200"/>
              </a:spcBef>
              <a:spcAft>
                <a:spcPts val="0"/>
              </a:spcAft>
              <a:buNone/>
            </a:pPr>
            <a:r>
              <a:rPr b="1" lang="en-US" sz="2000"/>
              <a:t>FUTURE ENHANCEMENT</a:t>
            </a:r>
            <a:endParaRPr b="1" sz="2000"/>
          </a:p>
          <a:p>
            <a:pPr indent="0" lvl="0" marL="0" marR="0" rtl="0" algn="l">
              <a:lnSpc>
                <a:spcPct val="100000"/>
              </a:lnSpc>
              <a:spcBef>
                <a:spcPts val="1220"/>
              </a:spcBef>
              <a:spcAft>
                <a:spcPts val="0"/>
              </a:spcAft>
              <a:buClr>
                <a:schemeClr val="dk1"/>
              </a:buClr>
              <a:buSzPts val="1100"/>
              <a:buFont typeface="Arial"/>
              <a:buNone/>
            </a:pPr>
            <a:r>
              <a:rPr lang="en-US" sz="2000"/>
              <a:t>We have created the second version of this application. In that application we have changed the UI and also we have reduce the number of files. So this application is easy to use and its lightweight. The work is under progress.</a:t>
            </a:r>
            <a:endParaRPr sz="2000"/>
          </a:p>
          <a:p>
            <a:pPr indent="0" lvl="0" marL="0" marR="0" rtl="0" algn="l">
              <a:lnSpc>
                <a:spcPct val="100000"/>
              </a:lnSpc>
              <a:spcBef>
                <a:spcPts val="1220"/>
              </a:spcBef>
              <a:spcAft>
                <a:spcPts val="0"/>
              </a:spcAft>
              <a:buClr>
                <a:schemeClr val="dk1"/>
              </a:buClr>
              <a:buSzPts val="1100"/>
              <a:buFont typeface="Arial"/>
              <a:buNone/>
            </a:pPr>
            <a:r>
              <a:t/>
            </a:r>
            <a:endParaRPr sz="2000"/>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SecureByte 2.0</a:t>
            </a:r>
            <a:endParaRPr/>
          </a:p>
        </p:txBody>
      </p:sp>
      <p:pic>
        <p:nvPicPr>
          <p:cNvPr id="248" name="Google Shape;248;p41"/>
          <p:cNvPicPr preferRelativeResize="0"/>
          <p:nvPr/>
        </p:nvPicPr>
        <p:blipFill>
          <a:blip r:embed="rId3">
            <a:alphaModFix/>
          </a:blip>
          <a:stretch>
            <a:fillRect/>
          </a:stretch>
        </p:blipFill>
        <p:spPr>
          <a:xfrm>
            <a:off x="291300" y="1342550"/>
            <a:ext cx="8561376" cy="4559349"/>
          </a:xfrm>
          <a:prstGeom prst="rect">
            <a:avLst/>
          </a:prstGeom>
          <a:noFill/>
          <a:ln>
            <a:noFill/>
          </a:ln>
        </p:spPr>
      </p:pic>
      <p:sp>
        <p:nvSpPr>
          <p:cNvPr id="249" name="Google Shape;249;p41"/>
          <p:cNvSpPr txBox="1"/>
          <p:nvPr/>
        </p:nvSpPr>
        <p:spPr>
          <a:xfrm>
            <a:off x="3272700" y="6067750"/>
            <a:ext cx="25986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r>
              <a:rPr lang="en-US">
                <a:solidFill>
                  <a:schemeClr val="dk1"/>
                </a:solidFill>
                <a:latin typeface="Calibri"/>
                <a:ea typeface="Calibri"/>
                <a:cs typeface="Calibri"/>
                <a:sym typeface="Calibri"/>
              </a:rPr>
              <a:t>Welcome screen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28650" y="2392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04" name="Google Shape;104;p15"/>
          <p:cNvSpPr txBox="1"/>
          <p:nvPr>
            <p:ph idx="1" type="body"/>
          </p:nvPr>
        </p:nvSpPr>
        <p:spPr>
          <a:xfrm>
            <a:off x="628650" y="1626875"/>
            <a:ext cx="7886700" cy="4351200"/>
          </a:xfrm>
          <a:prstGeom prst="rect">
            <a:avLst/>
          </a:prstGeom>
        </p:spPr>
        <p:txBody>
          <a:bodyPr anchorCtr="0" anchor="t" bIns="45700" lIns="91425" spcFirstLastPara="1" rIns="91425" wrap="square" tIns="45700">
            <a:noAutofit/>
          </a:bodyPr>
          <a:lstStyle/>
          <a:p>
            <a:pPr indent="0" lvl="0" marL="0" marR="421640" rtl="0" algn="just">
              <a:lnSpc>
                <a:spcPct val="100000"/>
              </a:lnSpc>
              <a:spcBef>
                <a:spcPts val="390"/>
              </a:spcBef>
              <a:spcAft>
                <a:spcPts val="0"/>
              </a:spcAft>
              <a:buClr>
                <a:schemeClr val="dk1"/>
              </a:buClr>
              <a:buSzPts val="358"/>
              <a:buFont typeface="Arial"/>
              <a:buNone/>
            </a:pPr>
            <a:r>
              <a:rPr b="1" lang="en-US" sz="2000"/>
              <a:t>Wang, S., Wang, J., Feng, C., &amp; Pan, Z. (2016).</a:t>
            </a:r>
            <a:endParaRPr b="1" sz="2000"/>
          </a:p>
          <a:p>
            <a:pPr indent="-355600" lvl="0" marL="457200" rtl="0" algn="l">
              <a:lnSpc>
                <a:spcPct val="100000"/>
              </a:lnSpc>
              <a:spcBef>
                <a:spcPts val="0"/>
              </a:spcBef>
              <a:spcAft>
                <a:spcPts val="0"/>
              </a:spcAft>
              <a:buSzPts val="2000"/>
              <a:buFont typeface="Calibri"/>
              <a:buChar char="•"/>
            </a:pPr>
            <a:r>
              <a:rPr lang="en-US" sz="2000"/>
              <a:t>They can analyze the vulnerabilities and types of attacks on WLAN which is specified as IEEE 802.11 standard. The IEEE 802.11 WAN is a wireless network which uses radio waves to transfer the data.</a:t>
            </a:r>
            <a:endParaRPr sz="2000"/>
          </a:p>
          <a:p>
            <a:pPr indent="-355600" lvl="0" marL="457200" rtl="0" algn="l">
              <a:lnSpc>
                <a:spcPct val="100000"/>
              </a:lnSpc>
              <a:spcBef>
                <a:spcPts val="0"/>
              </a:spcBef>
              <a:spcAft>
                <a:spcPts val="0"/>
              </a:spcAft>
              <a:buSzPts val="2000"/>
              <a:buFont typeface="Calibri"/>
              <a:buChar char="•"/>
            </a:pPr>
            <a:r>
              <a:rPr lang="en-US" sz="2000"/>
              <a:t> So, it is most susceptible to the security issues like WPE/WPA/WPA2 cracking, Denial of Service (DoS), and rogue access points. By siht, a ylisae rekcatta eht csecse eht srefsnart ,atad evitisnes eht s sllawerif eht ssapyb dna ,stekcap eht tpecretni . ,stekcap suoicilamThe penetrating testing ensures the security of the wireless networks. </a:t>
            </a:r>
            <a:endParaRPr sz="2000"/>
          </a:p>
          <a:p>
            <a:pPr indent="-355600" lvl="0" marL="457200" rtl="0" algn="l">
              <a:lnSpc>
                <a:spcPct val="100000"/>
              </a:lnSpc>
              <a:spcBef>
                <a:spcPts val="0"/>
              </a:spcBef>
              <a:spcAft>
                <a:spcPts val="0"/>
              </a:spcAft>
              <a:buSzPts val="2000"/>
              <a:buFont typeface="Calibri"/>
              <a:buChar char="•"/>
            </a:pPr>
            <a:r>
              <a:rPr lang="en-US" sz="2000"/>
              <a:t>F ot ,oslA . loot gnitidua eht sa desu si SPDIAW ,skcatta sseleriw eht gnitceted ro,NALW eht gnitcetorp rof dna sksir eht etagitim the desu si noisurtni sseleriw. </a:t>
            </a:r>
            <a:r>
              <a:rPr lang="en-US" sz="2000"/>
              <a:t>WAIDPS is an open-source wireless Swiss-Knife which works on Linux and is written in Python. </a:t>
            </a:r>
            <a:endParaRPr sz="2000"/>
          </a:p>
          <a:p>
            <a:pPr indent="0" lvl="0" marL="0" rtl="0" algn="l">
              <a:lnSpc>
                <a:spcPct val="100000"/>
              </a:lnSpc>
              <a:spcBef>
                <a:spcPts val="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328463" y="1159125"/>
            <a:ext cx="8487076" cy="4539750"/>
          </a:xfrm>
          <a:prstGeom prst="rect">
            <a:avLst/>
          </a:prstGeom>
          <a:noFill/>
          <a:ln>
            <a:noFill/>
          </a:ln>
        </p:spPr>
      </p:pic>
      <p:sp>
        <p:nvSpPr>
          <p:cNvPr id="255" name="Google Shape;255;p42"/>
          <p:cNvSpPr txBox="1"/>
          <p:nvPr/>
        </p:nvSpPr>
        <p:spPr>
          <a:xfrm>
            <a:off x="3013800" y="5840025"/>
            <a:ext cx="3116400" cy="615600"/>
          </a:xfrm>
          <a:prstGeom prst="rect">
            <a:avLst/>
          </a:prstGeom>
          <a:noFill/>
          <a:ln>
            <a:noFill/>
          </a:ln>
        </p:spPr>
        <p:txBody>
          <a:bodyPr anchorCtr="0" anchor="t" bIns="91425" lIns="91425" spcFirstLastPara="1" rIns="91425" wrap="square" tIns="91425">
            <a:spAutoFit/>
          </a:bodyPr>
          <a:lstStyle/>
          <a:p>
            <a:pPr indent="0" lvl="0" marL="0" marR="342900" rtl="0" algn="ctr">
              <a:spcBef>
                <a:spcPts val="445"/>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Port Scanner Input and output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61" name="Google Shape;261;p43"/>
          <p:cNvSpPr txBox="1"/>
          <p:nvPr>
            <p:ph idx="1" type="body"/>
          </p:nvPr>
        </p:nvSpPr>
        <p:spPr>
          <a:xfrm>
            <a:off x="628650" y="1825625"/>
            <a:ext cx="7886700" cy="43512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AutoNum type="arabicPeriod"/>
            </a:pPr>
            <a:r>
              <a:rPr lang="en-US" sz="2000"/>
              <a:t>Mei, J. (2009). An approach for SQL injection vulner-ability detection. In Proceedings of the SixthInternational Conference on InformationTechnology.</a:t>
            </a:r>
            <a:endParaRPr sz="2000"/>
          </a:p>
          <a:p>
            <a:pPr indent="-355600" lvl="0" marL="457200" rtl="0" algn="l">
              <a:lnSpc>
                <a:spcPct val="100000"/>
              </a:lnSpc>
              <a:spcBef>
                <a:spcPts val="0"/>
              </a:spcBef>
              <a:spcAft>
                <a:spcPts val="0"/>
              </a:spcAft>
              <a:buSzPts val="2000"/>
              <a:buAutoNum type="arabicPeriod"/>
            </a:pPr>
            <a:r>
              <a:rPr lang="en-US" sz="2000"/>
              <a:t>M. Khari, Sonam, Vaishali And M. Kumar, "Comprehensive Study Of Web Application Attacks And Classification," 2016 3rd International Conference On Computing For Sustainable Global Development (Indiacom), New Delhi, 2016, Pp. 2159-2164.</a:t>
            </a:r>
            <a:endParaRPr sz="2000"/>
          </a:p>
          <a:p>
            <a:pPr indent="-355600" lvl="0" marL="457200" rtl="0" algn="l">
              <a:lnSpc>
                <a:spcPct val="100000"/>
              </a:lnSpc>
              <a:spcBef>
                <a:spcPts val="0"/>
              </a:spcBef>
              <a:spcAft>
                <a:spcPts val="0"/>
              </a:spcAft>
              <a:buSzPts val="2000"/>
              <a:buAutoNum type="arabicPeriod"/>
            </a:pPr>
            <a:r>
              <a:rPr lang="en-US" sz="2000"/>
              <a:t>Jose Fonseca, Marco Vieira, And Henrique Madeira, "Evaluation Of Web Security Mechanisms Using Vulnerability &amp; Attack Injection", Dependable And Secure Computing, Ieee Transactions (Volume:11, Issue: 5)</a:t>
            </a:r>
            <a:endParaRPr sz="2000"/>
          </a:p>
          <a:p>
            <a:pPr indent="-355600" lvl="0" marL="457200" rtl="0" algn="l">
              <a:lnSpc>
                <a:spcPct val="100000"/>
              </a:lnSpc>
              <a:spcBef>
                <a:spcPts val="0"/>
              </a:spcBef>
              <a:spcAft>
                <a:spcPts val="0"/>
              </a:spcAft>
              <a:buSzPts val="2000"/>
              <a:buAutoNum type="arabicPeriod"/>
            </a:pPr>
            <a:r>
              <a:rPr lang="en-US" sz="2000"/>
              <a:t>https://simplysecure.blog/2017/07/05/FIVE-PHASES-OFPENETRATION-TESTING</a:t>
            </a:r>
            <a:endParaRPr sz="2000"/>
          </a:p>
          <a:p>
            <a:pPr indent="-355600" lvl="0" marL="457200" rtl="0" algn="l">
              <a:lnSpc>
                <a:spcPct val="100000"/>
              </a:lnSpc>
              <a:spcBef>
                <a:spcPts val="0"/>
              </a:spcBef>
              <a:spcAft>
                <a:spcPts val="0"/>
              </a:spcAft>
              <a:buSzPts val="2000"/>
              <a:buAutoNum type="arabicPeriod"/>
            </a:pPr>
            <a:r>
              <a:rPr lang="en-US" sz="2000"/>
              <a:t>Sanfilippo, S. “Hping – Active Network Security Tool,” http://www.hping.org/, accessed on Nov. 23, 2011.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idx="1" type="body"/>
          </p:nvPr>
        </p:nvSpPr>
        <p:spPr>
          <a:xfrm>
            <a:off x="628650" y="382600"/>
            <a:ext cx="7886700" cy="43608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AutoNum type="arabicPeriod" startAt="6"/>
            </a:pPr>
            <a:r>
              <a:rPr lang="en-US" sz="2000"/>
              <a:t>K. Nirmal, B. Janet And R. Kumar, "Web Application Vulnerabilities - The Hacker's Treasure," 2018 International Conference On Inventive Research In Computing Applications (Icirca), Coimbatore, India, 2018, Pp. 58-62.</a:t>
            </a:r>
            <a:endParaRPr sz="2000"/>
          </a:p>
          <a:p>
            <a:pPr indent="0" lvl="0" marL="457200" rtl="0" algn="l">
              <a:lnSpc>
                <a:spcPct val="100000"/>
              </a:lnSpc>
              <a:spcBef>
                <a:spcPts val="0"/>
              </a:spcBef>
              <a:spcAft>
                <a:spcPts val="0"/>
              </a:spcAft>
              <a:buNone/>
            </a:pPr>
            <a:r>
              <a:rPr lang="en-US" sz="2000"/>
              <a:t>Padmaja K,"A Study On Web Application And Protection Against Vulnerability", In International Journal Of Engineering Research And Application, (Ijera),2012, Pp.001-006. </a:t>
            </a:r>
            <a:endParaRPr sz="2000"/>
          </a:p>
          <a:p>
            <a:pPr indent="-355600" lvl="0" marL="457200" rtl="0" algn="l">
              <a:lnSpc>
                <a:spcPct val="100000"/>
              </a:lnSpc>
              <a:spcBef>
                <a:spcPts val="0"/>
              </a:spcBef>
              <a:spcAft>
                <a:spcPts val="0"/>
              </a:spcAft>
              <a:buSzPts val="2000"/>
              <a:buAutoNum type="arabicPeriod" startAt="7"/>
            </a:pPr>
            <a:r>
              <a:rPr lang="en-US" sz="2000"/>
              <a:t>"Security Code Review-Identifying Web Vulnerabilities", By Kiran      Maraju.</a:t>
            </a:r>
            <a:endParaRPr sz="2000"/>
          </a:p>
          <a:p>
            <a:pPr indent="-355600" lvl="0" marL="457200" rtl="0" algn="l">
              <a:lnSpc>
                <a:spcPct val="100000"/>
              </a:lnSpc>
              <a:spcBef>
                <a:spcPts val="0"/>
              </a:spcBef>
              <a:spcAft>
                <a:spcPts val="0"/>
              </a:spcAft>
              <a:buSzPts val="2000"/>
              <a:buAutoNum type="arabicPeriod" startAt="7"/>
            </a:pPr>
            <a:r>
              <a:rPr lang="en-US" sz="2000"/>
              <a:t> M.Khari And N.Kumar, "User Authentication Method Against Sql Injection Attack", International Journal Of Scientific And Engineering Research,2013, Pp. 1649-1653.</a:t>
            </a:r>
            <a:endParaRPr sz="2000"/>
          </a:p>
          <a:p>
            <a:pPr indent="-355600" lvl="0" marL="457200" rtl="0" algn="l">
              <a:lnSpc>
                <a:spcPct val="100000"/>
              </a:lnSpc>
              <a:spcBef>
                <a:spcPts val="0"/>
              </a:spcBef>
              <a:spcAft>
                <a:spcPts val="0"/>
              </a:spcAft>
              <a:buSzPts val="2000"/>
              <a:buAutoNum type="arabicPeriod" startAt="7"/>
            </a:pPr>
            <a:r>
              <a:rPr lang="en-US" sz="2000"/>
              <a:t>https://Hackernoon.Com/Timing-Based-Blind-Sql-AttacksBd276dc618dd</a:t>
            </a:r>
            <a:endParaRPr sz="2000"/>
          </a:p>
          <a:p>
            <a:pPr indent="-355600" lvl="0" marL="457200" rtl="0" algn="l">
              <a:lnSpc>
                <a:spcPct val="100000"/>
              </a:lnSpc>
              <a:spcBef>
                <a:spcPts val="0"/>
              </a:spcBef>
              <a:spcAft>
                <a:spcPts val="0"/>
              </a:spcAft>
              <a:buSzPts val="2000"/>
              <a:buAutoNum type="arabicPeriod" startAt="7"/>
            </a:pPr>
            <a:r>
              <a:rPr lang="en-US" sz="2000"/>
              <a:t>Guo, F., Yu, Y., &amp; Chiueh, T. (2005). Automated and safe vulnerability assessment. In Proceedings of the 21st Annual Computer Security Applications Conference.</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idx="1" type="body"/>
          </p:nvPr>
        </p:nvSpPr>
        <p:spPr>
          <a:xfrm>
            <a:off x="628650" y="465175"/>
            <a:ext cx="7886700" cy="5711700"/>
          </a:xfrm>
          <a:prstGeom prst="rect">
            <a:avLst/>
          </a:prstGeom>
        </p:spPr>
        <p:txBody>
          <a:bodyPr anchorCtr="0" anchor="t" bIns="45700" lIns="91425" spcFirstLastPara="1" rIns="91425" wrap="square" tIns="45700">
            <a:normAutofit/>
          </a:bodyPr>
          <a:lstStyle/>
          <a:p>
            <a:pPr indent="0" lvl="0" marL="0" marR="416560" rtl="0" algn="just">
              <a:lnSpc>
                <a:spcPct val="100000"/>
              </a:lnSpc>
              <a:spcBef>
                <a:spcPts val="0"/>
              </a:spcBef>
              <a:spcAft>
                <a:spcPts val="0"/>
              </a:spcAft>
              <a:buClr>
                <a:schemeClr val="dk1"/>
              </a:buClr>
              <a:buSzPts val="1100"/>
              <a:buFont typeface="Arial"/>
              <a:buNone/>
            </a:pPr>
            <a:r>
              <a:rPr b="1" lang="en-US" sz="2000"/>
              <a:t>Goel, J. N., &amp; Mehtre, B. (2015).</a:t>
            </a:r>
            <a:endParaRPr b="1" sz="2000"/>
          </a:p>
          <a:p>
            <a:pPr indent="-355600" lvl="0" marL="457200" marR="416560" rtl="0" algn="just">
              <a:lnSpc>
                <a:spcPct val="100000"/>
              </a:lnSpc>
              <a:spcBef>
                <a:spcPts val="0"/>
              </a:spcBef>
              <a:spcAft>
                <a:spcPts val="0"/>
              </a:spcAft>
              <a:buSzPts val="2000"/>
              <a:buFont typeface="Calibri"/>
              <a:buChar char="•"/>
            </a:pPr>
            <a:r>
              <a:rPr lang="en-US" sz="2000"/>
              <a:t>They can used Vulnerability Assessment and Penetration Testing (VAPT) for cyber defense.eser siht nIar,hc the nefed rebyc eht rof dezylana si TPAV eht fo ecnamrofrepse ygolonhcet to provide the proactive cyber defense. </a:t>
            </a:r>
            <a:endParaRPr sz="2000"/>
          </a:p>
          <a:p>
            <a:pPr indent="-355600" lvl="0" marL="457200" marR="416560" rtl="0" algn="just">
              <a:lnSpc>
                <a:spcPct val="100000"/>
              </a:lnSpc>
              <a:spcBef>
                <a:spcPts val="0"/>
              </a:spcBef>
              <a:spcAft>
                <a:spcPts val="0"/>
              </a:spcAft>
              <a:buSzPts val="2000"/>
              <a:buFont typeface="Calibri"/>
              <a:buChar char="•"/>
            </a:pPr>
            <a:r>
              <a:rPr lang="en-US" sz="2000"/>
              <a:t>It helps in founding the vulnerabilities in advance for preventing the attacker from compromising a system. eser sihT ar eht debircsed hcPrevalent Vulnerability assessment techniques and VAPT tools. </a:t>
            </a:r>
            <a:endParaRPr sz="2000"/>
          </a:p>
          <a:p>
            <a:pPr indent="-355600" lvl="0" marL="457200" marR="416560" rtl="0" algn="just">
              <a:lnSpc>
                <a:spcPct val="100000"/>
              </a:lnSpc>
              <a:spcBef>
                <a:spcPts val="0"/>
              </a:spcBef>
              <a:spcAft>
                <a:spcPts val="0"/>
              </a:spcAft>
              <a:buSzPts val="2000"/>
              <a:buFont typeface="Calibri"/>
              <a:buChar char="•"/>
            </a:pPr>
            <a:r>
              <a:rPr lang="en-US" sz="2000"/>
              <a:t>The VAPT process is step by step process that consists of 9 phases in its life cycle. The results of the research shown that VAPT is a useful technique for Cyber defense technology. </a:t>
            </a:r>
            <a:endParaRPr sz="2000"/>
          </a:p>
          <a:p>
            <a:pPr indent="0" lvl="0" marL="0" marR="416560" rtl="0" algn="just">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Clr>
                <a:schemeClr val="dk1"/>
              </a:buClr>
              <a:buSzPts val="358"/>
              <a:buFont typeface="Arial"/>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628650" y="537400"/>
            <a:ext cx="7886700" cy="43512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2000"/>
              <a:t>B L V Vinay Kumar, K Raja Kumar, &amp; V. Santhi (2016).</a:t>
            </a:r>
            <a:endParaRPr b="1" sz="2000"/>
          </a:p>
          <a:p>
            <a:pPr indent="0" lvl="0" marL="540000" rtl="0" algn="l">
              <a:lnSpc>
                <a:spcPct val="100000"/>
              </a:lnSpc>
              <a:spcBef>
                <a:spcPts val="0"/>
              </a:spcBef>
              <a:spcAft>
                <a:spcPts val="0"/>
              </a:spcAft>
              <a:buClr>
                <a:schemeClr val="dk1"/>
              </a:buClr>
              <a:buSzPts val="1100"/>
              <a:buFont typeface="Arial"/>
              <a:buNone/>
            </a:pPr>
            <a:r>
              <a:t/>
            </a:r>
            <a:endParaRPr sz="2000"/>
          </a:p>
          <a:p>
            <a:pPr indent="-355600" lvl="0" marL="457200" rtl="0" algn="l">
              <a:lnSpc>
                <a:spcPct val="100000"/>
              </a:lnSpc>
              <a:spcBef>
                <a:spcPts val="0"/>
              </a:spcBef>
              <a:spcAft>
                <a:spcPts val="0"/>
              </a:spcAft>
              <a:buSzPts val="2000"/>
              <a:buFont typeface="Calibri"/>
              <a:buChar char="•"/>
            </a:pPr>
            <a:r>
              <a:rPr lang="en-US" sz="2000"/>
              <a:t>They investigated different Penetration testing tools using Kali Linux. This research helped to understand how to perform the different penetration tests using private networks, virtualized tools, and systems. </a:t>
            </a:r>
            <a:endParaRPr sz="2000"/>
          </a:p>
          <a:p>
            <a:pPr indent="-355600" lvl="0" marL="457200" rtl="0" algn="l">
              <a:lnSpc>
                <a:spcPct val="100000"/>
              </a:lnSpc>
              <a:spcBef>
                <a:spcPts val="0"/>
              </a:spcBef>
              <a:spcAft>
                <a:spcPts val="0"/>
              </a:spcAft>
              <a:buSzPts val="2000"/>
              <a:buFont typeface="Calibri"/>
              <a:buChar char="•"/>
            </a:pPr>
            <a:r>
              <a:rPr lang="en-US" sz="2000"/>
              <a:t>t lla tceted ot desu saw gnitset noitartenep ehThe skcatta l gniffins ciffart eki. kcatta elddiM-eht-ni- naM dnaF ces dna sisylana krowten retupmoc eht rou dna pacrettE ,gnitidua ytir desu si euqinhcet tentfirD. </a:t>
            </a:r>
            <a:endParaRPr sz="2000"/>
          </a:p>
          <a:p>
            <a:pPr indent="-355600" lvl="0" marL="457200" rtl="0" algn="l">
              <a:lnSpc>
                <a:spcPct val="100000"/>
              </a:lnSpc>
              <a:spcBef>
                <a:spcPts val="0"/>
              </a:spcBef>
              <a:spcAft>
                <a:spcPts val="0"/>
              </a:spcAft>
              <a:buSzPts val="2000"/>
              <a:buFont typeface="Calibri"/>
              <a:buChar char="•"/>
            </a:pPr>
            <a:r>
              <a:rPr lang="en-US" sz="2000"/>
              <a:t>The implementation also used the Wireshark for traffic sniffing. The results demonstrated that the proposed technique for penetration testing could be used successfully in real time environment.</a:t>
            </a:r>
            <a:endParaRPr sz="2000"/>
          </a:p>
          <a:p>
            <a:pPr indent="0" lvl="0" marL="0" rtl="0" algn="l">
              <a:lnSpc>
                <a:spcPct val="100000"/>
              </a:lnSpc>
              <a:spcBef>
                <a:spcPts val="100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628650" y="454700"/>
            <a:ext cx="7886700" cy="4351200"/>
          </a:xfrm>
          <a:prstGeom prst="rect">
            <a:avLst/>
          </a:prstGeom>
        </p:spPr>
        <p:txBody>
          <a:bodyPr anchorCtr="0" anchor="t" bIns="45700" lIns="91425" spcFirstLastPara="1" rIns="91425" wrap="square" tIns="45700">
            <a:normAutofit/>
          </a:bodyPr>
          <a:lstStyle/>
          <a:p>
            <a:pPr indent="0" lvl="0" marL="0" marR="413385" rtl="0" algn="just">
              <a:lnSpc>
                <a:spcPct val="100000"/>
              </a:lnSpc>
              <a:spcBef>
                <a:spcPts val="5"/>
              </a:spcBef>
              <a:spcAft>
                <a:spcPts val="0"/>
              </a:spcAft>
              <a:buClr>
                <a:schemeClr val="dk1"/>
              </a:buClr>
              <a:buSzPts val="1100"/>
              <a:buFont typeface="Arial"/>
              <a:buNone/>
            </a:pPr>
            <a:r>
              <a:rPr b="1" lang="en-US" sz="2000"/>
              <a:t>Fiocca, M. (2009).</a:t>
            </a:r>
            <a:endParaRPr b="1" sz="2000"/>
          </a:p>
          <a:p>
            <a:pPr indent="0" lvl="0" marL="540000" rtl="0" algn="l">
              <a:lnSpc>
                <a:spcPct val="100000"/>
              </a:lnSpc>
              <a:spcBef>
                <a:spcPts val="0"/>
              </a:spcBef>
              <a:spcAft>
                <a:spcPts val="0"/>
              </a:spcAft>
              <a:buClr>
                <a:schemeClr val="dk1"/>
              </a:buClr>
              <a:buSzPts val="1100"/>
              <a:buFont typeface="Arial"/>
              <a:buNone/>
            </a:pPr>
            <a:r>
              <a:t/>
            </a:r>
            <a:endParaRPr sz="2000"/>
          </a:p>
          <a:p>
            <a:pPr indent="-355600" lvl="0" marL="457200" marR="415925" rtl="0" algn="just">
              <a:lnSpc>
                <a:spcPct val="100000"/>
              </a:lnSpc>
              <a:spcBef>
                <a:spcPts val="0"/>
              </a:spcBef>
              <a:spcAft>
                <a:spcPts val="0"/>
              </a:spcAft>
              <a:buSzPts val="2000"/>
              <a:buFont typeface="Calibri"/>
              <a:buChar char="•"/>
            </a:pPr>
            <a:r>
              <a:rPr lang="en-US" sz="2000"/>
              <a:t>He presented an introduction of Penetration testing to address the vulnerability of computer systems. </a:t>
            </a:r>
            <a:endParaRPr sz="2000"/>
          </a:p>
          <a:p>
            <a:pPr indent="-355600" lvl="0" marL="457200" marR="415925" rtl="0" algn="just">
              <a:lnSpc>
                <a:spcPct val="100000"/>
              </a:lnSpc>
              <a:spcBef>
                <a:spcPts val="0"/>
              </a:spcBef>
              <a:spcAft>
                <a:spcPts val="0"/>
              </a:spcAft>
              <a:buSzPts val="2000"/>
              <a:buFont typeface="Calibri"/>
              <a:buChar char="•"/>
            </a:pPr>
            <a:r>
              <a:rPr lang="en-US" sz="2000"/>
              <a:t>This paper included a literature survey of Penetration testing which is performed by security experts to find the vulnerabilities of the system.</a:t>
            </a:r>
            <a:endParaRPr sz="2000"/>
          </a:p>
          <a:p>
            <a:pPr indent="-355600" lvl="0" marL="457200" marR="415925" rtl="0" algn="just">
              <a:lnSpc>
                <a:spcPct val="100000"/>
              </a:lnSpc>
              <a:spcBef>
                <a:spcPts val="0"/>
              </a:spcBef>
              <a:spcAft>
                <a:spcPts val="0"/>
              </a:spcAft>
              <a:buSzPts val="2000"/>
              <a:buFont typeface="Calibri"/>
              <a:buChar char="•"/>
            </a:pPr>
            <a:r>
              <a:rPr lang="en-US" sz="2000"/>
              <a:t>This study mainly presented the two main types of penetration testing. These testing are black box testing and white box testing. </a:t>
            </a:r>
            <a:endParaRPr sz="2000"/>
          </a:p>
          <a:p>
            <a:pPr indent="0" lvl="0" marL="0" rtl="0" algn="l">
              <a:lnSpc>
                <a:spcPct val="100000"/>
              </a:lnSpc>
              <a:spcBef>
                <a:spcPts val="100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628650" y="629475"/>
            <a:ext cx="7886700" cy="4351200"/>
          </a:xfrm>
          <a:prstGeom prst="rect">
            <a:avLst/>
          </a:prstGeom>
        </p:spPr>
        <p:txBody>
          <a:bodyPr anchorCtr="0" anchor="t" bIns="45700" lIns="91425" spcFirstLastPara="1" rIns="91425" wrap="square" tIns="45700">
            <a:noAutofit/>
          </a:bodyPr>
          <a:lstStyle/>
          <a:p>
            <a:pPr indent="0" lvl="0" marL="0" marR="416560" rtl="0" algn="l">
              <a:lnSpc>
                <a:spcPct val="100000"/>
              </a:lnSpc>
              <a:spcBef>
                <a:spcPts val="5"/>
              </a:spcBef>
              <a:spcAft>
                <a:spcPts val="0"/>
              </a:spcAft>
              <a:buClr>
                <a:schemeClr val="dk1"/>
              </a:buClr>
              <a:buSzPts val="1100"/>
              <a:buFont typeface="Arial"/>
              <a:buNone/>
            </a:pPr>
            <a:r>
              <a:rPr b="1" lang="en-US" sz="2000">
                <a:solidFill>
                  <a:srgbClr val="121212"/>
                </a:solidFill>
              </a:rPr>
              <a:t>Salas, M., &amp; Martins, E. (2014).</a:t>
            </a:r>
            <a:endParaRPr b="1" sz="2000">
              <a:solidFill>
                <a:srgbClr val="121212"/>
              </a:solidFill>
            </a:endParaRPr>
          </a:p>
          <a:p>
            <a:pPr indent="0" lvl="0" marL="0" rtl="0" algn="l">
              <a:lnSpc>
                <a:spcPct val="100000"/>
              </a:lnSpc>
              <a:spcBef>
                <a:spcPts val="0"/>
              </a:spcBef>
              <a:spcAft>
                <a:spcPts val="0"/>
              </a:spcAft>
              <a:buClr>
                <a:schemeClr val="dk1"/>
              </a:buClr>
              <a:buSzPts val="1100"/>
              <a:buFont typeface="Arial"/>
              <a:buNone/>
            </a:pPr>
            <a:r>
              <a:t/>
            </a:r>
            <a:endParaRPr sz="2000"/>
          </a:p>
          <a:p>
            <a:pPr indent="-355600" lvl="0" marL="457200" rtl="0" algn="l">
              <a:lnSpc>
                <a:spcPct val="100000"/>
              </a:lnSpc>
              <a:spcBef>
                <a:spcPts val="0"/>
              </a:spcBef>
              <a:spcAft>
                <a:spcPts val="0"/>
              </a:spcAft>
              <a:buSzPts val="2000"/>
              <a:buChar char="•"/>
            </a:pPr>
            <a:r>
              <a:rPr lang="en-US" sz="2000"/>
              <a:t>They  proposed a technique for security testing which used the two techniques in order to detect the XSS attacks against the web services. The two techniques are Fault Injection and Penetrating Testing. </a:t>
            </a:r>
            <a:endParaRPr sz="2000"/>
          </a:p>
          <a:p>
            <a:pPr indent="-355600" lvl="0" marL="457200" rtl="0" algn="l">
              <a:lnSpc>
                <a:spcPct val="100000"/>
              </a:lnSpc>
              <a:spcBef>
                <a:spcPts val="0"/>
              </a:spcBef>
              <a:spcAft>
                <a:spcPts val="0"/>
              </a:spcAft>
              <a:buSzPts val="2000"/>
              <a:buChar char="•"/>
            </a:pPr>
            <a:r>
              <a:rPr lang="en-US" sz="2000"/>
              <a:t>XSS is a cross-site scripting attack on Web services which raises new security challenges.</a:t>
            </a:r>
            <a:endParaRPr sz="2000"/>
          </a:p>
          <a:p>
            <a:pPr indent="-355600" lvl="0" marL="457200" rtl="0" algn="l">
              <a:lnSpc>
                <a:spcPct val="100000"/>
              </a:lnSpc>
              <a:spcBef>
                <a:spcPts val="0"/>
              </a:spcBef>
              <a:spcAft>
                <a:spcPts val="0"/>
              </a:spcAft>
              <a:buSzPts val="2000"/>
              <a:buChar char="•"/>
            </a:pPr>
            <a:r>
              <a:rPr lang="en-US" sz="2000"/>
              <a:t>This type of testing technique is used to identify the sender by combining the security tokens and WSS (WS- Security). </a:t>
            </a:r>
            <a:endParaRPr sz="2000"/>
          </a:p>
          <a:p>
            <a:pPr indent="-355600" lvl="0" marL="457200" rtl="0" algn="l">
              <a:lnSpc>
                <a:spcPct val="100000"/>
              </a:lnSpc>
              <a:spcBef>
                <a:spcPts val="0"/>
              </a:spcBef>
              <a:spcAft>
                <a:spcPts val="0"/>
              </a:spcAft>
              <a:buSzPts val="2000"/>
              <a:buChar char="•"/>
            </a:pPr>
            <a:r>
              <a:rPr lang="en-US" sz="2000"/>
              <a:t>It also ensures the authorized access to SOAP messages communication. </a:t>
            </a:r>
            <a:endParaRPr sz="2000"/>
          </a:p>
          <a:p>
            <a:pPr indent="-355600" lvl="0" marL="457200" rtl="0" algn="l">
              <a:lnSpc>
                <a:spcPct val="100000"/>
              </a:lnSpc>
              <a:spcBef>
                <a:spcPts val="0"/>
              </a:spcBef>
              <a:spcAft>
                <a:spcPts val="0"/>
              </a:spcAft>
              <a:buSzPts val="2000"/>
              <a:buChar char="•"/>
            </a:pPr>
            <a:r>
              <a:rPr lang="en-US" sz="2000"/>
              <a:t>Another injection tool that was used is WSInject which introduces the faults or errors on Web Services for checking the environment behavior</a:t>
            </a:r>
            <a:r>
              <a:rPr lang="en-US" sz="2000"/>
              <a:t>. </a:t>
            </a:r>
            <a:endParaRPr sz="2000"/>
          </a:p>
          <a:p>
            <a:pPr indent="0" lvl="0" marL="457200" rtl="0" algn="l">
              <a:lnSpc>
                <a:spcPct val="100000"/>
              </a:lnSpc>
              <a:spcBef>
                <a:spcPts val="0"/>
              </a:spcBef>
              <a:spcAft>
                <a:spcPts val="0"/>
              </a:spcAft>
              <a:buNone/>
            </a:pPr>
            <a:r>
              <a:t/>
            </a:r>
            <a:endParaRPr sz="2000"/>
          </a:p>
          <a:p>
            <a:pPr indent="0" lvl="0" marL="0" rtl="0" algn="l">
              <a:lnSpc>
                <a:spcPct val="100000"/>
              </a:lnSpc>
              <a:spcBef>
                <a:spcPts val="10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628650" y="602875"/>
            <a:ext cx="7886700" cy="47820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2000"/>
              <a:t>T. Refaat, T. Abdelhamid and A. Mahmoud Mohamed (2016).</a:t>
            </a:r>
            <a:endParaRPr b="1" sz="2000"/>
          </a:p>
          <a:p>
            <a:pPr indent="0" lvl="0" marL="540000" rtl="0" algn="l">
              <a:lnSpc>
                <a:spcPct val="100000"/>
              </a:lnSpc>
              <a:spcBef>
                <a:spcPts val="0"/>
              </a:spcBef>
              <a:spcAft>
                <a:spcPts val="0"/>
              </a:spcAft>
              <a:buClr>
                <a:schemeClr val="dk1"/>
              </a:buClr>
              <a:buSzPts val="1100"/>
              <a:buFont typeface="Arial"/>
              <a:buNone/>
            </a:pPr>
            <a:r>
              <a:t/>
            </a:r>
            <a:endParaRPr sz="2000"/>
          </a:p>
          <a:p>
            <a:pPr indent="-355600" lvl="0" marL="457200" rtl="0" algn="l">
              <a:lnSpc>
                <a:spcPct val="100000"/>
              </a:lnSpc>
              <a:spcBef>
                <a:spcPts val="0"/>
              </a:spcBef>
              <a:spcAft>
                <a:spcPts val="0"/>
              </a:spcAft>
              <a:buSzPts val="2000"/>
              <a:buChar char="•"/>
            </a:pPr>
            <a:r>
              <a:rPr lang="en-US" sz="2000"/>
              <a:t>They  presented a security solution for WLANs in order to achieve the standard network security requirements having low cost and stability. The proposed security solution works on two levels. </a:t>
            </a:r>
            <a:endParaRPr sz="2000"/>
          </a:p>
          <a:p>
            <a:pPr indent="-355600" lvl="0" marL="457200" rtl="0" algn="l">
              <a:lnSpc>
                <a:spcPct val="100000"/>
              </a:lnSpc>
              <a:spcBef>
                <a:spcPts val="0"/>
              </a:spcBef>
              <a:spcAft>
                <a:spcPts val="0"/>
              </a:spcAft>
              <a:buSzPts val="2000"/>
              <a:buChar char="•"/>
            </a:pPr>
            <a:r>
              <a:rPr lang="en-US" sz="2000"/>
              <a:t>These levels are Radio Frequency (RF) and the frame security. This solution is unique from the other as it works in the two WLAN security levels. </a:t>
            </a:r>
            <a:endParaRPr sz="2000"/>
          </a:p>
          <a:p>
            <a:pPr indent="-355600" lvl="0" marL="457200" rtl="0" algn="l">
              <a:lnSpc>
                <a:spcPct val="100000"/>
              </a:lnSpc>
              <a:spcBef>
                <a:spcPts val="0"/>
              </a:spcBef>
              <a:spcAft>
                <a:spcPts val="0"/>
              </a:spcAft>
              <a:buSzPts val="2000"/>
              <a:buChar char="•"/>
            </a:pPr>
            <a:r>
              <a:rPr lang="en-US" sz="2000"/>
              <a:t>The proposed solution provides the required frame security by incorporating AES encryption, and conjunction with 802.1x authentication Freeradius server for WLANs. </a:t>
            </a:r>
            <a:endParaRPr sz="2000"/>
          </a:p>
          <a:p>
            <a:pPr indent="0" lvl="0" marL="0" rtl="0" algn="l">
              <a:lnSpc>
                <a:spcPct val="100000"/>
              </a:lnSpc>
              <a:spcBef>
                <a:spcPts val="0"/>
              </a:spcBef>
              <a:spcAft>
                <a:spcPts val="0"/>
              </a:spcAft>
              <a:buNone/>
            </a:pPr>
            <a:r>
              <a:t/>
            </a:r>
            <a:endParaRPr sz="2000"/>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Technology Stack</a:t>
            </a:r>
            <a:endParaRPr/>
          </a:p>
        </p:txBody>
      </p:sp>
      <p:sp>
        <p:nvSpPr>
          <p:cNvPr id="135" name="Google Shape;135;p21"/>
          <p:cNvSpPr txBox="1"/>
          <p:nvPr>
            <p:ph idx="1" type="body"/>
          </p:nvPr>
        </p:nvSpPr>
        <p:spPr>
          <a:xfrm>
            <a:off x="628650" y="1825625"/>
            <a:ext cx="7886700" cy="43512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1100"/>
              <a:buFont typeface="Arial"/>
              <a:buNone/>
            </a:pPr>
            <a:r>
              <a:rPr b="1" lang="en-US" sz="2200">
                <a:solidFill>
                  <a:srgbClr val="000000"/>
                </a:solidFill>
              </a:rPr>
              <a:t>SOFTWARE</a:t>
            </a:r>
            <a:endParaRPr sz="2200">
              <a:solidFill>
                <a:srgbClr val="000000"/>
              </a:solidFill>
            </a:endParaRPr>
          </a:p>
          <a:p>
            <a:pPr indent="-355600" lvl="0" marL="457200" rtl="0" algn="l">
              <a:lnSpc>
                <a:spcPct val="100000"/>
              </a:lnSpc>
              <a:spcBef>
                <a:spcPts val="1200"/>
              </a:spcBef>
              <a:spcAft>
                <a:spcPts val="0"/>
              </a:spcAft>
              <a:buClr>
                <a:srgbClr val="000000"/>
              </a:buClr>
              <a:buSzPts val="2000"/>
              <a:buFont typeface="Calibri"/>
              <a:buChar char="●"/>
            </a:pPr>
            <a:r>
              <a:rPr lang="en-US" sz="2000">
                <a:solidFill>
                  <a:srgbClr val="000000"/>
                </a:solidFill>
              </a:rPr>
              <a:t>Python 3</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Windows  7/8.1/10</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Visual Studio Code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rPr>
              <a:t>Various python modules</a:t>
            </a:r>
            <a:endParaRPr sz="2000">
              <a:solidFill>
                <a:srgbClr val="000000"/>
              </a:solidFill>
            </a:endParaRPr>
          </a:p>
          <a:p>
            <a:pPr indent="0" lvl="0" marL="0" rtl="0" algn="l">
              <a:lnSpc>
                <a:spcPct val="100000"/>
              </a:lnSpc>
              <a:spcBef>
                <a:spcPts val="1200"/>
              </a:spcBef>
              <a:spcAft>
                <a:spcPts val="0"/>
              </a:spcAft>
              <a:buClr>
                <a:schemeClr val="dk1"/>
              </a:buClr>
              <a:buSzPts val="1100"/>
              <a:buFont typeface="Arial"/>
              <a:buNone/>
            </a:pPr>
            <a:r>
              <a:rPr b="1" lang="en-US" sz="2200">
                <a:solidFill>
                  <a:srgbClr val="000000"/>
                </a:solidFill>
              </a:rPr>
              <a:t>HARDWARE</a:t>
            </a:r>
            <a:endParaRPr b="1" sz="2200">
              <a:solidFill>
                <a:srgbClr val="000000"/>
              </a:solidFill>
            </a:endParaRPr>
          </a:p>
          <a:p>
            <a:pPr indent="-355600" lvl="0" marL="457200" rtl="0" algn="l">
              <a:lnSpc>
                <a:spcPct val="100000"/>
              </a:lnSpc>
              <a:spcBef>
                <a:spcPts val="1200"/>
              </a:spcBef>
              <a:spcAft>
                <a:spcPts val="0"/>
              </a:spcAft>
              <a:buClr>
                <a:srgbClr val="000000"/>
              </a:buClr>
              <a:buSzPts val="2000"/>
              <a:buFont typeface="Calibri"/>
              <a:buChar char="●"/>
            </a:pPr>
            <a:r>
              <a:rPr lang="en-US" sz="2000">
                <a:solidFill>
                  <a:srgbClr val="000000"/>
                </a:solidFill>
              </a:rPr>
              <a:t>2 GB RAM/512 GB HDD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i3/i5/i7 Processor, 2.4 GHz</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Wifi Module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rPr>
              <a:t>Monitor 14/15 color</a:t>
            </a:r>
            <a:endParaRPr sz="2000">
              <a:solidFill>
                <a:srgbClr val="000000"/>
              </a:solidFill>
            </a:endParaRPr>
          </a:p>
          <a:p>
            <a:pPr indent="0" lvl="0" marL="457200" rtl="0" algn="l">
              <a:lnSpc>
                <a:spcPct val="115000"/>
              </a:lnSpc>
              <a:spcBef>
                <a:spcPts val="1200"/>
              </a:spcBef>
              <a:spcAft>
                <a:spcPts val="0"/>
              </a:spcAft>
              <a:buNone/>
            </a:pPr>
            <a:r>
              <a:t/>
            </a:r>
            <a:endParaRPr sz="2000">
              <a:solidFill>
                <a:srgbClr val="000000"/>
              </a:solidFill>
            </a:endParaRPr>
          </a:p>
          <a:p>
            <a:pPr indent="0" lvl="0" marL="457200" rtl="0" algn="l">
              <a:lnSpc>
                <a:spcPct val="115000"/>
              </a:lnSpc>
              <a:spcBef>
                <a:spcPts val="1200"/>
              </a:spcBef>
              <a:spcAft>
                <a:spcPts val="0"/>
              </a:spcAft>
              <a:buClr>
                <a:schemeClr val="dk1"/>
              </a:buClr>
              <a:buSzPts val="1100"/>
              <a:buFont typeface="Arial"/>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