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1" r:id="rId5"/>
    <p:sldId id="269" r:id="rId6"/>
    <p:sldId id="262" r:id="rId7"/>
    <p:sldId id="270" r:id="rId8"/>
    <p:sldId id="271" r:id="rId9"/>
    <p:sldId id="282" r:id="rId10"/>
    <p:sldId id="283" r:id="rId11"/>
    <p:sldId id="284" r:id="rId12"/>
    <p:sldId id="285" r:id="rId13"/>
    <p:sldId id="286" r:id="rId14"/>
    <p:sldId id="264" r:id="rId15"/>
    <p:sldId id="266" r:id="rId16"/>
    <p:sldId id="280" r:id="rId17"/>
    <p:sldId id="265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11B"/>
    <a:srgbClr val="0070C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7AFD-36EB-4A23-91D6-8F575527594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1E2FE-83E7-4645-ABFA-F8F8BC494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82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F9312-2BAB-47D5-A534-CB0DD176F9E8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31E2-8A92-415E-B713-A9FE31EFE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0000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41D-20A1-409E-90C4-3D018E73AD13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5C3B450A-B1DC-4A0F-A41C-8FB7773174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143000" y="3558947"/>
            <a:ext cx="6858000" cy="0"/>
          </a:xfrm>
          <a:prstGeom prst="line">
            <a:avLst/>
          </a:prstGeom>
          <a:ln w="28575">
            <a:solidFill>
              <a:srgbClr val="7C11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9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C69C-CDD4-40D2-9245-371A180633D0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B95B-A8ED-4DF7-BC1E-DBCF9F834587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7977"/>
            <a:ext cx="7886700" cy="71256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50829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7E67-A8BE-4EA5-9AD1-0F3FAE07E0B3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5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22-386B-42E9-AF8E-B4E81F635B40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7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6FE1-2B55-4004-8813-D775B4FF8C2A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C8E9-3412-40F2-9568-84451D62C3E9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C58-D5A0-4F49-AD79-91BEABD0E350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6F79-4DB9-4E26-8A03-FB21ADECF154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BBB-611C-443E-81A1-52BB11677550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914-CF77-4423-A422-D92502B5C152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9764"/>
            <a:ext cx="7886700" cy="479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F9C2-EEA0-4660-8A8E-1871B3E95DDB}" type="datetime1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5C3B450A-B1DC-4A0F-A41C-8FB7773174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721476"/>
            <a:ext cx="9144000" cy="136524"/>
          </a:xfrm>
          <a:prstGeom prst="rect">
            <a:avLst/>
          </a:prstGeom>
          <a:solidFill>
            <a:srgbClr val="7C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36524"/>
          </a:xfrm>
          <a:prstGeom prst="rect">
            <a:avLst/>
          </a:prstGeom>
          <a:solidFill>
            <a:srgbClr val="7C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3394614" y="6299239"/>
            <a:ext cx="2354772" cy="381600"/>
            <a:chOff x="3376593" y="6311899"/>
            <a:chExt cx="2354772" cy="381600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593" y="6311982"/>
              <a:ext cx="1159329" cy="38151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311899"/>
              <a:ext cx="1159365" cy="3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uninatas.com/" TargetMode="External"/><Relationship Id="rId7" Type="http://schemas.openxmlformats.org/officeDocument/2006/relationships/hyperlink" Target="http://reversing.kr/" TargetMode="External"/><Relationship Id="rId2" Type="http://schemas.openxmlformats.org/officeDocument/2006/relationships/hyperlink" Target="http://webhacking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.ckwith.me/#/Images/TheLordOfTheBOF_redhat.zip" TargetMode="External"/><Relationship Id="rId5" Type="http://schemas.openxmlformats.org/officeDocument/2006/relationships/hyperlink" Target="http://hack-me.org/" TargetMode="External"/><Relationship Id="rId4" Type="http://schemas.openxmlformats.org/officeDocument/2006/relationships/hyperlink" Target="http://exploit-exercise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engn.org/" TargetMode="External"/><Relationship Id="rId2" Type="http://schemas.openxmlformats.org/officeDocument/2006/relationships/hyperlink" Target="http://forensic-proo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tasploit.com/" TargetMode="External"/><Relationship Id="rId4" Type="http://schemas.openxmlformats.org/officeDocument/2006/relationships/hyperlink" Target="http://ctftime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munityinc.com/products-immdbg.shtml" TargetMode="External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h-nexus.de/en/hxd/" TargetMode="External"/><Relationship Id="rId5" Type="http://schemas.openxmlformats.org/officeDocument/2006/relationships/hyperlink" Target="http://www.aldeid.com/wiki/PEiD" TargetMode="External"/><Relationship Id="rId4" Type="http://schemas.openxmlformats.org/officeDocument/2006/relationships/hyperlink" Target="http://www.aircrack-ng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canasta@korea.ac.kr" TargetMode="External"/><Relationship Id="rId2" Type="http://schemas.openxmlformats.org/officeDocument/2006/relationships/hyperlink" Target="mailto:vydudqls@korea.ac.k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ngjieun@korea.ac.k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tftime.org/writeu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ISCTF 2015</a:t>
            </a:r>
            <a:br>
              <a:rPr lang="en-US" altLang="ko-KR" dirty="0" smtClean="0"/>
            </a:br>
            <a:r>
              <a:rPr lang="en-US" altLang="ko-KR" sz="2400" dirty="0" smtClean="0"/>
              <a:t>Capture The Flag Competition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Sep 17, 2015</a:t>
            </a:r>
          </a:p>
        </p:txBody>
      </p:sp>
    </p:spTree>
    <p:extLst>
      <p:ext uri="{BB962C8B-B14F-4D97-AF65-F5344CB8AC3E}">
        <p14:creationId xmlns:p14="http://schemas.microsoft.com/office/powerpoint/2010/main" val="30255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Example(2)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8650" y="5470630"/>
            <a:ext cx="7886700" cy="4934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Write-up example in ISCTF2014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" y="1169004"/>
            <a:ext cx="9068796" cy="41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Example(3)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8650" y="5470630"/>
            <a:ext cx="7886700" cy="4934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Write-up example in ISCTF2014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020211"/>
            <a:ext cx="3669983" cy="4450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24160"/>
            <a:ext cx="3320415" cy="44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6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Example(3)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8650" y="5470630"/>
            <a:ext cx="7886700" cy="4934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Write-up example in ISCTF2014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014871"/>
            <a:ext cx="3322638" cy="4455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20" y="1014871"/>
            <a:ext cx="3253098" cy="44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Example(3)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8650" y="5470630"/>
            <a:ext cx="7886700" cy="4934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Write-up example in ISCTF2014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79" y="1208946"/>
            <a:ext cx="4425841" cy="40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prepare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Useful sites (Challenges)</a:t>
            </a:r>
          </a:p>
          <a:p>
            <a:pPr lvl="1"/>
            <a:r>
              <a:rPr lang="en-US" altLang="ko-KR" dirty="0" smtClean="0">
                <a:hlinkClick r:id="rId2"/>
              </a:rPr>
              <a:t>http://webhacking.kr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Web. Difficulty </a:t>
            </a:r>
            <a:r>
              <a:rPr lang="ko-KR" altLang="en-US" dirty="0" smtClean="0"/>
              <a:t>★★☆☆☆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Recommended for beginners</a:t>
            </a:r>
          </a:p>
          <a:p>
            <a:pPr lvl="1"/>
            <a:r>
              <a:rPr lang="en-US" altLang="ko-KR" dirty="0" smtClean="0">
                <a:hlinkClick r:id="rId3"/>
              </a:rPr>
              <a:t>http://suninatas.com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Web, Binary, Forensic, System. Difficulty </a:t>
            </a:r>
            <a:r>
              <a:rPr lang="ko-KR" altLang="en-US" dirty="0"/>
              <a:t>★★★☆☆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http://exploit-exercises.com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System(Provides VM’s ISO file). Difficulty </a:t>
            </a:r>
            <a:r>
              <a:rPr lang="ko-KR" altLang="en-US" dirty="0" smtClean="0"/>
              <a:t>★★★</a:t>
            </a:r>
            <a:r>
              <a:rPr lang="ko-KR" altLang="en-US" dirty="0"/>
              <a:t>★</a:t>
            </a:r>
            <a:r>
              <a:rPr lang="ko-KR" altLang="en-US" dirty="0" smtClean="0"/>
              <a:t>☆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http://hack-me.org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Web, Binary, etc. Difficulty </a:t>
            </a:r>
            <a:r>
              <a:rPr lang="ko-KR" altLang="en-US" dirty="0"/>
              <a:t>★★★★☆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http://ba.ckwith.me/#/</a:t>
            </a:r>
            <a:r>
              <a:rPr lang="en-US" altLang="ko-KR" dirty="0" smtClean="0">
                <a:hlinkClick r:id="rId6"/>
              </a:rPr>
              <a:t>Images/TheLordOfTheBOF_redhat.zip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The Fellowship of the BOF: System. Difficulty </a:t>
            </a:r>
            <a:r>
              <a:rPr lang="ko-KR" altLang="en-US" dirty="0" smtClean="0"/>
              <a:t>★★☆☆☆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7"/>
              </a:rPr>
              <a:t>http://reversing.kr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Reversing. </a:t>
            </a:r>
            <a:r>
              <a:rPr lang="en-US" altLang="ko-KR" dirty="0"/>
              <a:t>Difficulty </a:t>
            </a:r>
            <a:r>
              <a:rPr lang="ko-KR" altLang="en-US" dirty="0" smtClean="0"/>
              <a:t>★★★★☆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4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smtClean="0"/>
              <a:t>prepare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Useful sites (Information)</a:t>
            </a:r>
          </a:p>
          <a:p>
            <a:pPr lvl="1"/>
            <a:r>
              <a:rPr lang="en-US" altLang="ko-KR" dirty="0">
                <a:hlinkClick r:id="rId2"/>
              </a:rPr>
              <a:t>http://forensic-proof.com</a:t>
            </a:r>
            <a:endParaRPr lang="en-US" altLang="ko-KR" dirty="0"/>
          </a:p>
          <a:p>
            <a:pPr lvl="2"/>
            <a:r>
              <a:rPr lang="en-US" altLang="ko-KR" dirty="0" smtClean="0"/>
              <a:t>Forensic</a:t>
            </a:r>
            <a:r>
              <a:rPr lang="en-US" altLang="ko-KR" dirty="0"/>
              <a:t>. </a:t>
            </a:r>
            <a:r>
              <a:rPr lang="en-US" altLang="ko-KR" u="sng" dirty="0"/>
              <a:t>Korean best </a:t>
            </a:r>
            <a:r>
              <a:rPr lang="en-US" altLang="ko-KR" u="sng" dirty="0" smtClean="0"/>
              <a:t>site(about forensic) </a:t>
            </a:r>
            <a:r>
              <a:rPr lang="en-US" altLang="ko-KR" u="sng" dirty="0"/>
              <a:t>I think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3"/>
              </a:rPr>
              <a:t>http://codeengn.org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Reversing. Information with challenges.</a:t>
            </a:r>
          </a:p>
          <a:p>
            <a:pPr lvl="1"/>
            <a:r>
              <a:rPr lang="en-US" altLang="ko-KR" dirty="0" smtClean="0">
                <a:hlinkClick r:id="rId4"/>
              </a:rPr>
              <a:t>http://ctftime.org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Many write-ups(solution) for previous CTF competitions</a:t>
            </a:r>
          </a:p>
          <a:p>
            <a:pPr lvl="1"/>
            <a:r>
              <a:rPr lang="en-US" altLang="ko-KR" dirty="0">
                <a:hlinkClick r:id="rId5"/>
              </a:rPr>
              <a:t>http://www.metasploit.com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Penetration testing software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prepare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Useful sites (Tools)</a:t>
            </a:r>
          </a:p>
          <a:p>
            <a:pPr lvl="1"/>
            <a:r>
              <a:rPr lang="en-US" altLang="ko-KR" dirty="0">
                <a:hlinkClick r:id="rId2"/>
              </a:rPr>
              <a:t>http://www.wireshark.org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Wireshark</a:t>
            </a:r>
            <a:r>
              <a:rPr lang="en-US" altLang="ko-KR" dirty="0" smtClean="0"/>
              <a:t>: Packet capturing tool</a:t>
            </a:r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www.immunityinc.com/products-immdbg.shtml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Immunity debugger: x86 debugger (Windows)</a:t>
            </a:r>
          </a:p>
          <a:p>
            <a:pPr lvl="1"/>
            <a:r>
              <a:rPr lang="en-US" altLang="ko-KR" dirty="0">
                <a:hlinkClick r:id="rId4"/>
              </a:rPr>
              <a:t>http://www.aircrack-ng.org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Aircrack</a:t>
            </a:r>
            <a:r>
              <a:rPr lang="en-US" altLang="ko-KR" dirty="0" smtClean="0"/>
              <a:t>-ng: Wireless password cracker (WEP) &amp; Other wireless pen-tools</a:t>
            </a:r>
          </a:p>
          <a:p>
            <a:pPr lvl="1"/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www.aldeid.com/wiki/PEiD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PEiD</a:t>
            </a:r>
            <a:r>
              <a:rPr lang="en-US" altLang="ko-KR" dirty="0" smtClean="0"/>
              <a:t>: PE identification tool</a:t>
            </a:r>
          </a:p>
          <a:p>
            <a:pPr lvl="1"/>
            <a:r>
              <a:rPr lang="en-US" altLang="ko-KR" dirty="0">
                <a:hlinkClick r:id="rId6"/>
              </a:rPr>
              <a:t>http://mh-nexus.de/en/hxd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HxD</a:t>
            </a:r>
            <a:r>
              <a:rPr lang="en-US" altLang="ko-KR" dirty="0" smtClean="0"/>
              <a:t>: Freeware hex editor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vydudqls@korea.ac.kr</a:t>
            </a:r>
            <a:endParaRPr lang="en-US" altLang="ko-KR" dirty="0" smtClean="0"/>
          </a:p>
          <a:p>
            <a:r>
              <a:rPr lang="en-US" altLang="ko-KR" sz="4400" b="1" dirty="0" smtClean="0">
                <a:hlinkClick r:id="rId3"/>
              </a:rPr>
              <a:t>canasta@korea.ac.kr</a:t>
            </a:r>
            <a:endParaRPr lang="en-US" altLang="ko-KR" sz="4400" b="1" dirty="0" smtClean="0"/>
          </a:p>
          <a:p>
            <a:r>
              <a:rPr lang="en-US" altLang="ko-KR" dirty="0" smtClean="0">
                <a:hlinkClick r:id="rId4"/>
              </a:rPr>
              <a:t>songjieun@korea.ac.kr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CTF Competition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Capture The Flag</a:t>
            </a:r>
          </a:p>
          <a:p>
            <a:r>
              <a:rPr lang="en-US" altLang="ko-KR" dirty="0" smtClean="0"/>
              <a:t>Challenges for hacking skill</a:t>
            </a:r>
          </a:p>
          <a:p>
            <a:pPr lvl="1"/>
            <a:r>
              <a:rPr lang="en-US" altLang="ko-KR" dirty="0" smtClean="0"/>
              <a:t>Attack-Defense</a:t>
            </a:r>
          </a:p>
          <a:p>
            <a:pPr lvl="2"/>
            <a:r>
              <a:rPr lang="en-US" altLang="ko-KR" dirty="0" smtClean="0"/>
              <a:t>Each team owns their server and attack another team’s server or fix their server’s vulnerability to defend attacks.</a:t>
            </a:r>
          </a:p>
          <a:p>
            <a:pPr lvl="1"/>
            <a:r>
              <a:rPr lang="en-US" altLang="ko-KR" dirty="0" smtClean="0"/>
              <a:t>Jeopardy</a:t>
            </a:r>
          </a:p>
          <a:p>
            <a:pPr lvl="2"/>
            <a:r>
              <a:rPr lang="en-US" altLang="ko-KR" dirty="0" smtClean="0"/>
              <a:t>Solve the problem and get the score of each 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100976"/>
            <a:ext cx="2057400" cy="365125"/>
          </a:xfrm>
        </p:spPr>
        <p:txBody>
          <a:bodyPr/>
          <a:lstStyle/>
          <a:p>
            <a:fld id="{5C3B450A-B1DC-4A0F-A41C-8FB77731747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4" b="-90"/>
          <a:stretch/>
        </p:blipFill>
        <p:spPr>
          <a:xfrm>
            <a:off x="628650" y="4011823"/>
            <a:ext cx="2592345" cy="1565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1713" y="3974577"/>
            <a:ext cx="297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DEF CON: The world’s most popular hacking conference (Attack-Defense)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14856" y="4826875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Codegate</a:t>
            </a:r>
            <a:r>
              <a:rPr lang="en-US" altLang="ko-KR" sz="1400" dirty="0" smtClean="0"/>
              <a:t>: Korea’s most popular hacking conference(Jeopardy)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56" y="3999539"/>
            <a:ext cx="2622857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2015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Security CTF</a:t>
            </a:r>
          </a:p>
          <a:p>
            <a:r>
              <a:rPr lang="en-US" altLang="ko-KR" dirty="0" smtClean="0"/>
              <a:t>A CTF competition for COSE354 students</a:t>
            </a:r>
          </a:p>
          <a:p>
            <a:r>
              <a:rPr lang="en-US" altLang="ko-KR" dirty="0" smtClean="0"/>
              <a:t>CTF team member == Term project team member</a:t>
            </a:r>
          </a:p>
          <a:p>
            <a:r>
              <a:rPr lang="en-US" altLang="ko-KR" dirty="0" smtClean="0"/>
              <a:t>Jeopardy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ISCTF – Fields of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Fields of problems</a:t>
            </a:r>
          </a:p>
          <a:p>
            <a:pPr lvl="1"/>
            <a:r>
              <a:rPr lang="en-US" altLang="ko-KR" dirty="0" smtClean="0"/>
              <a:t>System</a:t>
            </a:r>
          </a:p>
          <a:p>
            <a:pPr lvl="2"/>
            <a:r>
              <a:rPr lang="en-US" altLang="ko-KR" dirty="0" smtClean="0"/>
              <a:t>System penetration(ex. Race condition)</a:t>
            </a:r>
          </a:p>
          <a:p>
            <a:pPr lvl="1"/>
            <a:r>
              <a:rPr lang="en-US" altLang="ko-KR" dirty="0" smtClean="0"/>
              <a:t>Vulnerability</a:t>
            </a:r>
          </a:p>
          <a:p>
            <a:pPr lvl="2"/>
            <a:r>
              <a:rPr lang="en-US" altLang="ko-KR" dirty="0" smtClean="0"/>
              <a:t>Find a vulnerability of an application</a:t>
            </a:r>
          </a:p>
          <a:p>
            <a:pPr lvl="1"/>
            <a:r>
              <a:rPr lang="en-US" altLang="ko-KR" dirty="0" smtClean="0"/>
              <a:t>Web</a:t>
            </a:r>
          </a:p>
          <a:p>
            <a:pPr lvl="2"/>
            <a:r>
              <a:rPr lang="en-US" altLang="ko-KR" dirty="0" smtClean="0"/>
              <a:t>Find a vulnerability of web sites or databases (Layer 7)</a:t>
            </a:r>
          </a:p>
          <a:p>
            <a:pPr lvl="1"/>
            <a:r>
              <a:rPr lang="en-US" altLang="ko-KR" dirty="0" smtClean="0"/>
              <a:t>Forensic</a:t>
            </a:r>
          </a:p>
          <a:p>
            <a:pPr lvl="2"/>
            <a:r>
              <a:rPr lang="en-US" altLang="ko-KR" dirty="0" smtClean="0"/>
              <a:t>Investigate or trace suspect’s forensic artifacts(ex. Hard disk)</a:t>
            </a:r>
          </a:p>
          <a:p>
            <a:pPr lvl="1"/>
            <a:r>
              <a:rPr lang="en-US" altLang="ko-KR" dirty="0" smtClean="0"/>
              <a:t>Network</a:t>
            </a:r>
          </a:p>
          <a:p>
            <a:pPr lvl="2"/>
            <a:r>
              <a:rPr lang="en-US" altLang="ko-KR" dirty="0" smtClean="0"/>
              <a:t>Investigate network packets</a:t>
            </a:r>
          </a:p>
          <a:p>
            <a:pPr lvl="1"/>
            <a:r>
              <a:rPr lang="en-US" altLang="ko-KR" dirty="0" smtClean="0"/>
              <a:t>Cryptography</a:t>
            </a:r>
          </a:p>
          <a:p>
            <a:pPr lvl="1"/>
            <a:r>
              <a:rPr lang="en-US" altLang="ko-KR" dirty="0" smtClean="0"/>
              <a:t>Reversing</a:t>
            </a:r>
          </a:p>
          <a:p>
            <a:pPr lvl="2"/>
            <a:r>
              <a:rPr lang="en-US" altLang="ko-KR" dirty="0" smtClean="0"/>
              <a:t>Reverse engineering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89" y="983650"/>
            <a:ext cx="1281378" cy="88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35" y="2240993"/>
            <a:ext cx="1116285" cy="7434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88" y="2760326"/>
            <a:ext cx="1482512" cy="995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81" y="4133425"/>
            <a:ext cx="1772577" cy="11738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95" y="4410776"/>
            <a:ext cx="1339082" cy="10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ISCTF – Topic of each field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Topics of each field (Briefly)</a:t>
            </a:r>
          </a:p>
          <a:p>
            <a:pPr lvl="1"/>
            <a:r>
              <a:rPr lang="en-US" altLang="ko-KR" dirty="0" smtClean="0"/>
              <a:t>System</a:t>
            </a:r>
          </a:p>
          <a:p>
            <a:pPr lvl="2"/>
            <a:r>
              <a:rPr lang="en-US" altLang="ko-KR" dirty="0" smtClean="0"/>
              <a:t>BOF, Format String Bug, Race condition</a:t>
            </a:r>
          </a:p>
          <a:p>
            <a:pPr lvl="1"/>
            <a:r>
              <a:rPr lang="en-US" altLang="ko-KR" dirty="0" smtClean="0"/>
              <a:t>Vulnerability</a:t>
            </a:r>
          </a:p>
          <a:p>
            <a:pPr lvl="2"/>
            <a:r>
              <a:rPr lang="en-US" altLang="ko-KR" dirty="0" smtClean="0"/>
              <a:t>Privilege escalation, Logical problem</a:t>
            </a:r>
          </a:p>
          <a:p>
            <a:pPr lvl="1"/>
            <a:r>
              <a:rPr lang="en-US" altLang="ko-KR" dirty="0" smtClean="0"/>
              <a:t>Web</a:t>
            </a:r>
          </a:p>
          <a:p>
            <a:pPr lvl="2"/>
            <a:r>
              <a:rPr lang="en-US" altLang="ko-KR" dirty="0" smtClean="0"/>
              <a:t>SQL injection, Cookie injection</a:t>
            </a:r>
          </a:p>
          <a:p>
            <a:pPr lvl="1"/>
            <a:r>
              <a:rPr lang="en-US" altLang="ko-KR" dirty="0" smtClean="0"/>
              <a:t>Forensic</a:t>
            </a:r>
          </a:p>
          <a:p>
            <a:pPr lvl="2"/>
            <a:r>
              <a:rPr lang="en-US" altLang="ko-KR" dirty="0" smtClean="0"/>
              <a:t>File system forensic, Carving</a:t>
            </a:r>
          </a:p>
          <a:p>
            <a:pPr lvl="1"/>
            <a:r>
              <a:rPr lang="en-US" altLang="ko-KR" dirty="0" smtClean="0"/>
              <a:t>Network</a:t>
            </a:r>
          </a:p>
          <a:p>
            <a:pPr lvl="2"/>
            <a:r>
              <a:rPr lang="en-US" altLang="ko-KR" dirty="0" smtClean="0"/>
              <a:t>Packet analysis</a:t>
            </a:r>
          </a:p>
          <a:p>
            <a:pPr lvl="1"/>
            <a:r>
              <a:rPr lang="en-US" altLang="ko-KR" dirty="0" smtClean="0"/>
              <a:t>Cryptography</a:t>
            </a:r>
          </a:p>
          <a:p>
            <a:pPr lvl="2"/>
            <a:r>
              <a:rPr lang="en-US" altLang="ko-KR" dirty="0" smtClean="0"/>
              <a:t>Steganography, Basic crypto, Block cipher</a:t>
            </a:r>
          </a:p>
          <a:p>
            <a:pPr lvl="1"/>
            <a:r>
              <a:rPr lang="en-US" altLang="ko-KR" dirty="0" smtClean="0"/>
              <a:t>Reversing</a:t>
            </a:r>
          </a:p>
          <a:p>
            <a:pPr lvl="2"/>
            <a:r>
              <a:rPr lang="en-US" altLang="ko-KR" dirty="0"/>
              <a:t>x</a:t>
            </a:r>
            <a:r>
              <a:rPr lang="en-US" altLang="ko-KR" dirty="0" smtClean="0"/>
              <a:t>86 reversing, ELF reversing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Schedule(KST): 36 </a:t>
            </a:r>
            <a:r>
              <a:rPr lang="en-US" altLang="ko-KR" dirty="0" smtClean="0"/>
              <a:t>hours</a:t>
            </a:r>
            <a:r>
              <a:rPr lang="en-US" altLang="ko-KR" dirty="0"/>
              <a:t> </a:t>
            </a:r>
            <a:r>
              <a:rPr lang="en-US" altLang="ko-KR" dirty="0" smtClean="0"/>
              <a:t>/ Nov 6 ~ 8 or 13 ~ 15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Oct 6(or 13) (Fri)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7C111B"/>
                </a:solidFill>
              </a:rPr>
              <a:t>Oct </a:t>
            </a:r>
            <a:r>
              <a:rPr lang="en-US" altLang="ko-KR" dirty="0" smtClean="0">
                <a:solidFill>
                  <a:srgbClr val="7C111B"/>
                </a:solidFill>
              </a:rPr>
              <a:t>7(or 14) </a:t>
            </a:r>
            <a:r>
              <a:rPr lang="en-US" altLang="ko-KR" dirty="0" smtClean="0">
                <a:solidFill>
                  <a:srgbClr val="7C111B"/>
                </a:solidFill>
              </a:rPr>
              <a:t>(Sat)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Oct </a:t>
            </a:r>
            <a:r>
              <a:rPr lang="en-US" altLang="ko-KR" dirty="0" smtClean="0">
                <a:solidFill>
                  <a:srgbClr val="0070C0"/>
                </a:solidFill>
              </a:rPr>
              <a:t>8(or 15) </a:t>
            </a:r>
            <a:r>
              <a:rPr lang="en-US" altLang="ko-KR" dirty="0" smtClean="0">
                <a:solidFill>
                  <a:srgbClr val="0070C0"/>
                </a:solidFill>
              </a:rPr>
              <a:t>(Sun)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Schedule will be fixed </a:t>
            </a:r>
            <a:r>
              <a:rPr lang="en-US" altLang="ko-KR" dirty="0" smtClean="0"/>
              <a:t>later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059787"/>
            <a:ext cx="2057400" cy="365125"/>
          </a:xfrm>
        </p:spPr>
        <p:txBody>
          <a:bodyPr/>
          <a:lstStyle/>
          <a:p>
            <a:fld id="{5C3B450A-B1DC-4A0F-A41C-8FB777317475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8122"/>
              </p:ext>
            </p:extLst>
          </p:nvPr>
        </p:nvGraphicFramePr>
        <p:xfrm>
          <a:off x="788262" y="2217617"/>
          <a:ext cx="772708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</a:tblGrid>
              <a:tr h="26196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5699" y="1923343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7763" y="1923344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9827" y="1923344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1891" y="1923343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83955" y="1923343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6019" y="1902566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28083" y="1902565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18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0147" y="1902565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2211" y="1923343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24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5595"/>
              </p:ext>
            </p:extLst>
          </p:nvPr>
        </p:nvGraphicFramePr>
        <p:xfrm>
          <a:off x="780573" y="3336903"/>
          <a:ext cx="772708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</a:tblGrid>
              <a:tr h="26196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111B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010" y="3042629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60074" y="3042630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32138" y="3042630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4202" y="3042629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76266" y="3042629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48330" y="3021852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20394" y="3021851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18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392458" y="3021851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21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364522" y="3042629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24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50788"/>
              </p:ext>
            </p:extLst>
          </p:nvPr>
        </p:nvGraphicFramePr>
        <p:xfrm>
          <a:off x="780573" y="4507165"/>
          <a:ext cx="772708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  <a:gridCol w="321962"/>
              </a:tblGrid>
              <a:tr h="26196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88010" y="4212891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60074" y="4212892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32138" y="4212892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4202" y="4212891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76266" y="4212891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48330" y="4192114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420394" y="4192113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18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392458" y="4192113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21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364522" y="4212891"/>
            <a:ext cx="36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24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010006" y="1723177"/>
            <a:ext cx="113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Start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21201" y="4033503"/>
            <a:ext cx="113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9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</a:p>
          <a:p>
            <a:pPr lvl="1"/>
            <a:r>
              <a:rPr lang="en-US" altLang="ko-KR" dirty="0" smtClean="0"/>
              <a:t>DO NOT CHEAT</a:t>
            </a:r>
          </a:p>
          <a:p>
            <a:pPr lvl="2"/>
            <a:r>
              <a:rPr lang="en-US" altLang="ko-KR" dirty="0" smtClean="0"/>
              <a:t>All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log will be remained</a:t>
            </a:r>
          </a:p>
          <a:p>
            <a:pPr lvl="2"/>
            <a:r>
              <a:rPr lang="en-US" altLang="ko-KR" dirty="0" smtClean="0"/>
              <a:t>We will look for you, We will find you, and….</a:t>
            </a:r>
          </a:p>
          <a:p>
            <a:pPr lvl="1"/>
            <a:r>
              <a:rPr lang="en-US" altLang="ko-KR" b="1" dirty="0" smtClean="0"/>
              <a:t>DO NOT CHEAT</a:t>
            </a:r>
          </a:p>
          <a:p>
            <a:pPr lvl="2"/>
            <a:r>
              <a:rPr lang="en-US" altLang="ko-KR" dirty="0" smtClean="0"/>
              <a:t>Cheating includes: Sharing answer(key), sharing solution, peeking, attack the CTF server, etc.</a:t>
            </a:r>
          </a:p>
          <a:p>
            <a:pPr lvl="2"/>
            <a:r>
              <a:rPr lang="en-US" altLang="ko-KR" dirty="0" smtClean="0"/>
              <a:t>But, if you found our site’s vulnerability, then we will give you several score (Come to us!)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3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Write-up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teams must submit a write-up about solved problems</a:t>
            </a:r>
          </a:p>
          <a:p>
            <a:r>
              <a:rPr lang="en-US" altLang="ko-KR" dirty="0" smtClean="0"/>
              <a:t>How to write write-ups?</a:t>
            </a:r>
          </a:p>
          <a:p>
            <a:pPr lvl="1"/>
            <a:r>
              <a:rPr lang="en-US" altLang="ko-KR" dirty="0" smtClean="0"/>
              <a:t>See </a:t>
            </a:r>
            <a:r>
              <a:rPr lang="en-US" altLang="ko-KR" dirty="0"/>
              <a:t>many examples at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ctftime.org/writeups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ISCTF – Example(1)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450A-B1DC-4A0F-A41C-8FB77731747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8650" y="5470630"/>
            <a:ext cx="7886700" cy="4934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Write-up example in ISCTF2014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8" y="1090448"/>
            <a:ext cx="8347924" cy="43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615</Words>
  <Application>Microsoft Office PowerPoint</Application>
  <PresentationFormat>화면 슬라이드 쇼(4:3)</PresentationFormat>
  <Paragraphs>169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Office 테마</vt:lpstr>
      <vt:lpstr>ISCTF 2015 Capture The Flag Competition</vt:lpstr>
      <vt:lpstr>CTF Competition</vt:lpstr>
      <vt:lpstr>ISCTF 2015</vt:lpstr>
      <vt:lpstr>ISCTF – Fields of problem</vt:lpstr>
      <vt:lpstr>ISCTF – Topic of each field</vt:lpstr>
      <vt:lpstr>ISCTF – Schedule</vt:lpstr>
      <vt:lpstr>ISCTF – Rules</vt:lpstr>
      <vt:lpstr>ISCTF – Write-up</vt:lpstr>
      <vt:lpstr>ISCTF – Example(1)</vt:lpstr>
      <vt:lpstr>ISCTF – Example(2)</vt:lpstr>
      <vt:lpstr>ISCTF – Example(3)</vt:lpstr>
      <vt:lpstr>ISCTF – Example(3)</vt:lpstr>
      <vt:lpstr>ISCTF – Example(3)</vt:lpstr>
      <vt:lpstr>How to prepare</vt:lpstr>
      <vt:lpstr>How to prepare (Cont.)</vt:lpstr>
      <vt:lpstr>How to prepare (Cont.)</vt:lpstr>
      <vt:lpstr>Q &amp; 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already ch4mchied</dc:creator>
  <cp:lastModifiedBy>PYO</cp:lastModifiedBy>
  <cp:revision>96</cp:revision>
  <dcterms:created xsi:type="dcterms:W3CDTF">2014-05-13T05:11:20Z</dcterms:created>
  <dcterms:modified xsi:type="dcterms:W3CDTF">2015-09-14T06:59:32Z</dcterms:modified>
</cp:coreProperties>
</file>