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6" r:id="rId4"/>
    <p:sldId id="259" r:id="rId5"/>
    <p:sldId id="260" r:id="rId6"/>
    <p:sldId id="262" r:id="rId7"/>
    <p:sldId id="263" r:id="rId8"/>
    <p:sldId id="261" r:id="rId9"/>
    <p:sldId id="265" r:id="rId10"/>
    <p:sldId id="267" r:id="rId11"/>
    <p:sldId id="264"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B7A"/>
    <a:srgbClr val="2181A7"/>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5528" autoAdjust="0"/>
  </p:normalViewPr>
  <p:slideViewPr>
    <p:cSldViewPr snapToGrid="0">
      <p:cViewPr varScale="1">
        <p:scale>
          <a:sx n="47" d="100"/>
          <a:sy n="47" d="100"/>
        </p:scale>
        <p:origin x="20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9238B-3DF1-4C80-AAF2-ADEB772E1AE6}" type="datetimeFigureOut">
              <a:rPr lang="en-NZ" smtClean="0"/>
              <a:t>27/08/2019</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1EDBB-67F6-4158-BB30-1613BB8587C3}" type="slidenum">
              <a:rPr lang="en-NZ" smtClean="0"/>
              <a:t>‹#›</a:t>
            </a:fld>
            <a:endParaRPr lang="en-NZ"/>
          </a:p>
        </p:txBody>
      </p:sp>
    </p:spTree>
    <p:extLst>
      <p:ext uri="{BB962C8B-B14F-4D97-AF65-F5344CB8AC3E}">
        <p14:creationId xmlns:p14="http://schemas.microsoft.com/office/powerpoint/2010/main" val="29076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Quantum = Wellington-based consultancy, risk and assurance, technical testing teams – supporting government and commercial companies to assess their systems.</a:t>
            </a:r>
          </a:p>
          <a:p>
            <a:endParaRPr lang="en-NZ" dirty="0"/>
          </a:p>
          <a:p>
            <a:r>
              <a:rPr lang="en-NZ" dirty="0"/>
              <a:t>Who I am. I have a degree majoring in Psychology and business management and a Masters degree in Information Technology.</a:t>
            </a:r>
          </a:p>
        </p:txBody>
      </p:sp>
      <p:sp>
        <p:nvSpPr>
          <p:cNvPr id="4" name="Slide Number Placeholder 3"/>
          <p:cNvSpPr>
            <a:spLocks noGrp="1"/>
          </p:cNvSpPr>
          <p:nvPr>
            <p:ph type="sldNum" sz="quarter" idx="5"/>
          </p:nvPr>
        </p:nvSpPr>
        <p:spPr/>
        <p:txBody>
          <a:bodyPr/>
          <a:lstStyle/>
          <a:p>
            <a:fld id="{85B1EDBB-67F6-4158-BB30-1613BB8587C3}" type="slidenum">
              <a:rPr lang="en-NZ" smtClean="0"/>
              <a:t>1</a:t>
            </a:fld>
            <a:endParaRPr lang="en-NZ"/>
          </a:p>
        </p:txBody>
      </p:sp>
    </p:spTree>
    <p:extLst>
      <p:ext uri="{BB962C8B-B14F-4D97-AF65-F5344CB8AC3E}">
        <p14:creationId xmlns:p14="http://schemas.microsoft.com/office/powerpoint/2010/main" val="1237532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Scenario. Blizzard website – users are gamers that can view their profile, buy and manage games.</a:t>
            </a:r>
          </a:p>
          <a:p>
            <a:r>
              <a:rPr lang="en-NZ" dirty="0"/>
              <a:t>Very simple representation of what they have.</a:t>
            </a:r>
          </a:p>
          <a:p>
            <a:r>
              <a:rPr lang="en-NZ" b="1" dirty="0"/>
              <a:t>Visually represent each threat on the diagram</a:t>
            </a:r>
          </a:p>
          <a:p>
            <a:endParaRPr lang="en-NZ" dirty="0"/>
          </a:p>
          <a:p>
            <a:r>
              <a:rPr lang="en-NZ" dirty="0"/>
              <a:t>Going through STRIDE, let’s think about </a:t>
            </a:r>
          </a:p>
          <a:p>
            <a:r>
              <a:rPr lang="en-NZ" b="1" dirty="0"/>
              <a:t>Spoofing </a:t>
            </a:r>
            <a:r>
              <a:rPr lang="en-NZ" dirty="0"/>
              <a:t>– man-in-the middle can intercept session information, i.e. the session ID, in order hijack the session and pose as another user.</a:t>
            </a:r>
          </a:p>
          <a:p>
            <a:r>
              <a:rPr lang="en-NZ" b="1" dirty="0"/>
              <a:t>Tampering</a:t>
            </a:r>
            <a:r>
              <a:rPr lang="en-NZ" dirty="0"/>
              <a:t> – if the attacker is able to query and change the data in the database through an injection attack. Perhaps change the games that the user has licensed to them or their rank in Overwatch.</a:t>
            </a:r>
          </a:p>
          <a:p>
            <a:r>
              <a:rPr lang="en-NZ" b="1" dirty="0"/>
              <a:t>Repudiation</a:t>
            </a:r>
            <a:r>
              <a:rPr lang="en-NZ" dirty="0"/>
              <a:t> – perhaps we have an security incident and someone is able to perform a malicious action – if there is insufficient logging configured, we might not be able to fully understand what happened.</a:t>
            </a:r>
          </a:p>
          <a:p>
            <a:r>
              <a:rPr lang="en-NZ" b="1" dirty="0"/>
              <a:t>Info disclosure </a:t>
            </a:r>
            <a:r>
              <a:rPr lang="en-NZ" dirty="0"/>
              <a:t>– a legitimate user logs in but can view the private information of another user’s profile – access rights.</a:t>
            </a:r>
          </a:p>
          <a:p>
            <a:r>
              <a:rPr lang="en-NZ" b="1" dirty="0"/>
              <a:t>DoS </a:t>
            </a:r>
            <a:r>
              <a:rPr lang="en-NZ" dirty="0"/>
              <a:t>– is it possible to flood the web server with requests? (I want the Diablo 4 game, but I get a mobile app)</a:t>
            </a:r>
          </a:p>
          <a:p>
            <a:r>
              <a:rPr lang="en-NZ" b="1" dirty="0"/>
              <a:t>Elevation of privilege </a:t>
            </a:r>
            <a:r>
              <a:rPr lang="en-NZ" dirty="0"/>
              <a:t>– a flaw in the application allows us to misuse a feature in order to perform actions that we were not intended to do.</a:t>
            </a:r>
          </a:p>
          <a:p>
            <a:endParaRPr lang="en-NZ" dirty="0"/>
          </a:p>
          <a:p>
            <a:r>
              <a:rPr lang="en-NZ" b="1" dirty="0"/>
              <a:t>TRANSLATE to RISK – </a:t>
            </a:r>
            <a:r>
              <a:rPr lang="en-NZ" b="0" dirty="0"/>
              <a:t>use the context of the business to develop clear risks that relay the likelihood, impact, threats scenarios, controls of risks. Generally more high level that these threats. Use business language.</a:t>
            </a:r>
          </a:p>
        </p:txBody>
      </p:sp>
      <p:sp>
        <p:nvSpPr>
          <p:cNvPr id="4" name="Slide Number Placeholder 3"/>
          <p:cNvSpPr>
            <a:spLocks noGrp="1"/>
          </p:cNvSpPr>
          <p:nvPr>
            <p:ph type="sldNum" sz="quarter" idx="5"/>
          </p:nvPr>
        </p:nvSpPr>
        <p:spPr/>
        <p:txBody>
          <a:bodyPr/>
          <a:lstStyle/>
          <a:p>
            <a:fld id="{85B1EDBB-67F6-4158-BB30-1613BB8587C3}" type="slidenum">
              <a:rPr lang="en-NZ" smtClean="0"/>
              <a:t>10</a:t>
            </a:fld>
            <a:endParaRPr lang="en-NZ"/>
          </a:p>
        </p:txBody>
      </p:sp>
    </p:spTree>
    <p:extLst>
      <p:ext uri="{BB962C8B-B14F-4D97-AF65-F5344CB8AC3E}">
        <p14:creationId xmlns:p14="http://schemas.microsoft.com/office/powerpoint/2010/main" val="483781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“go-to” approach should be to mitigate threats. Mitigation is generally the easiest and the best for your customers. </a:t>
            </a:r>
          </a:p>
          <a:p>
            <a:endParaRPr lang="en-US" dirty="0"/>
          </a:p>
          <a:p>
            <a:r>
              <a:rPr lang="en-US" dirty="0"/>
              <a:t>Mitigation – implementing sanitization, limit the requests allowed.</a:t>
            </a:r>
          </a:p>
          <a:p>
            <a:endParaRPr lang="en-US" dirty="0"/>
          </a:p>
          <a:p>
            <a:r>
              <a:rPr lang="en-US" dirty="0"/>
              <a:t>Eliminate – say our users can elevate their privilege when using a certain feature of the application, we can remove this function. Such as payments.</a:t>
            </a:r>
          </a:p>
          <a:p>
            <a:endParaRPr lang="en-US" dirty="0"/>
          </a:p>
          <a:p>
            <a:r>
              <a:rPr lang="en-US" dirty="0"/>
              <a:t>Transfer – redirect to a payment gateway.</a:t>
            </a:r>
          </a:p>
          <a:p>
            <a:endParaRPr lang="en-US" dirty="0"/>
          </a:p>
          <a:p>
            <a:r>
              <a:rPr lang="en-US" dirty="0"/>
              <a:t>Accept – maybe the cost of mitigating the threat is much higher than the cost of the risk associated with the threat being realized. We might accept that it exists but chose not to do anything. Generally not good practice.</a:t>
            </a:r>
          </a:p>
          <a:p>
            <a:endParaRPr lang="en-US" dirty="0"/>
          </a:p>
        </p:txBody>
      </p:sp>
      <p:sp>
        <p:nvSpPr>
          <p:cNvPr id="4" name="Slide Number Placeholder 3"/>
          <p:cNvSpPr>
            <a:spLocks noGrp="1"/>
          </p:cNvSpPr>
          <p:nvPr>
            <p:ph type="sldNum" sz="quarter" idx="5"/>
          </p:nvPr>
        </p:nvSpPr>
        <p:spPr/>
        <p:txBody>
          <a:bodyPr/>
          <a:lstStyle/>
          <a:p>
            <a:fld id="{85B1EDBB-67F6-4158-BB30-1613BB8587C3}" type="slidenum">
              <a:rPr lang="en-NZ" smtClean="0"/>
              <a:t>11</a:t>
            </a:fld>
            <a:endParaRPr lang="en-NZ"/>
          </a:p>
        </p:txBody>
      </p:sp>
    </p:spTree>
    <p:extLst>
      <p:ext uri="{BB962C8B-B14F-4D97-AF65-F5344CB8AC3E}">
        <p14:creationId xmlns:p14="http://schemas.microsoft.com/office/powerpoint/2010/main" val="687528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12</a:t>
            </a:fld>
            <a:endParaRPr lang="en-NZ"/>
          </a:p>
        </p:txBody>
      </p:sp>
    </p:spTree>
    <p:extLst>
      <p:ext uri="{BB962C8B-B14F-4D97-AF65-F5344CB8AC3E}">
        <p14:creationId xmlns:p14="http://schemas.microsoft.com/office/powerpoint/2010/main" val="235847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This is a great place to start when approaching security in a structured way</a:t>
            </a:r>
          </a:p>
          <a:p>
            <a:r>
              <a:rPr lang="en-NZ" dirty="0"/>
              <a:t>2 parts here: let’s talk practically about how threat modelling works and then add context based on how businesses manage risks.</a:t>
            </a:r>
          </a:p>
          <a:p>
            <a:r>
              <a:rPr lang="en-NZ" dirty="0"/>
              <a:t>At the end of the day, security, to businesses, is risk management.</a:t>
            </a:r>
          </a:p>
        </p:txBody>
      </p:sp>
      <p:sp>
        <p:nvSpPr>
          <p:cNvPr id="4" name="Slide Number Placeholder 3"/>
          <p:cNvSpPr>
            <a:spLocks noGrp="1"/>
          </p:cNvSpPr>
          <p:nvPr>
            <p:ph type="sldNum" sz="quarter" idx="5"/>
          </p:nvPr>
        </p:nvSpPr>
        <p:spPr/>
        <p:txBody>
          <a:bodyPr/>
          <a:lstStyle/>
          <a:p>
            <a:fld id="{85B1EDBB-67F6-4158-BB30-1613BB8587C3}" type="slidenum">
              <a:rPr lang="en-NZ" smtClean="0"/>
              <a:t>2</a:t>
            </a:fld>
            <a:endParaRPr lang="en-NZ"/>
          </a:p>
        </p:txBody>
      </p:sp>
    </p:spTree>
    <p:extLst>
      <p:ext uri="{BB962C8B-B14F-4D97-AF65-F5344CB8AC3E}">
        <p14:creationId xmlns:p14="http://schemas.microsoft.com/office/powerpoint/2010/main" val="247480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Asset  - is anything within an environment that should be protected. This could be a computer file, a piece of software or hardware, a service, or some sensitive data within your database. If the asset was damaged or stolen, then there may be a negative impact on the owner’s productivity, profits or reputation, perhaps.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Vulnerability – is a weakness in an asset or the lack of an appropriate protection to safeguard the asset. If a vulnerability is exploited, then this may harm the asset. For example, this could be a flaw in an application code, an error made by an administrator, or a limitation of the technology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Threat – a threat a potential occurrence that causes harm to an asset. This could be an action or inaction, intentional or unintentional, and could originate from a person, a company, hardware, or nature. The easiest example here is a person might attack a system, but it also could be a hardware fault that might cause an outage or a natural disaster that floods a datacentre.</a:t>
            </a:r>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Risk - </a:t>
            </a:r>
            <a:r>
              <a:rPr lang="en-US" dirty="0"/>
              <a:t>the possibility that a threat will exploit a vulnerability to harm an asset. It adds an assessment of likelihood, possibility or chance.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IT, the risk may be that data in our database is disclosed (risk) because a hacker (threat) is able to use an injection attack in our web application because we aren’t sanitizing inputs.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r>
              <a:rPr lang="en-NZ" dirty="0"/>
              <a:t>Security Controls – anything that removes or reduces a vulnerability or protects against a  specific threat. In the examples we used above, the controls may be: For our web application, we might do some sanitisation of inputs, disallow users to provide inputs or whatever other activities that are effective in mitigating that threat by removing the vulnerability.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3</a:t>
            </a:fld>
            <a:endParaRPr lang="en-NZ"/>
          </a:p>
        </p:txBody>
      </p:sp>
    </p:spTree>
    <p:extLst>
      <p:ext uri="{BB962C8B-B14F-4D97-AF65-F5344CB8AC3E}">
        <p14:creationId xmlns:p14="http://schemas.microsoft.com/office/powerpoint/2010/main" val="236885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To a business, IT security exists only in the context of risk. And businesses are driven by risk management concerns to implement protections.</a:t>
            </a:r>
          </a:p>
          <a:p>
            <a:r>
              <a:rPr lang="en-NZ" dirty="0"/>
              <a:t>Risks to a business may be: non-compliance with the law or standards (PCI), data loss (personal, proprietary, financial), financial loss (associated with resolving incidents, system downtime, decreased profits), and impacts to reputation (customers are less likely to use their services).</a:t>
            </a:r>
          </a:p>
          <a:p>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Being aware of the threats to our systems help us to select appropriate controls to protect against them.</a:t>
            </a:r>
          </a:p>
          <a:p>
            <a:endParaRPr lang="en-NZ" dirty="0"/>
          </a:p>
          <a:p>
            <a:r>
              <a:rPr lang="en-NZ" dirty="0"/>
              <a:t>However, most companies will not tell their IT managers to spend all of their money on protecting their systems. It is a </a:t>
            </a:r>
            <a:r>
              <a:rPr lang="en-NZ" b="1" dirty="0"/>
              <a:t>balancing act </a:t>
            </a:r>
            <a:r>
              <a:rPr lang="en-NZ" dirty="0"/>
              <a:t>between the cost of threat realisation. How much will it cost us if our assets are breached?</a:t>
            </a:r>
          </a:p>
          <a:p>
            <a:r>
              <a:rPr lang="en-NZ" dirty="0"/>
              <a:t>Versus how much will it cost to implement adequate security controls to reduce the </a:t>
            </a:r>
            <a:r>
              <a:rPr lang="en-NZ" b="1" dirty="0"/>
              <a:t>likelihood</a:t>
            </a:r>
            <a:r>
              <a:rPr lang="en-NZ" dirty="0"/>
              <a:t> of a threat being able to exploit a vulnerability or the </a:t>
            </a:r>
            <a:r>
              <a:rPr lang="en-NZ" b="1" dirty="0"/>
              <a:t>impact</a:t>
            </a:r>
            <a:r>
              <a:rPr lang="en-NZ" dirty="0"/>
              <a:t> to us if this did happen.</a:t>
            </a:r>
          </a:p>
        </p:txBody>
      </p:sp>
      <p:sp>
        <p:nvSpPr>
          <p:cNvPr id="4" name="Slide Number Placeholder 3"/>
          <p:cNvSpPr>
            <a:spLocks noGrp="1"/>
          </p:cNvSpPr>
          <p:nvPr>
            <p:ph type="sldNum" sz="quarter" idx="5"/>
          </p:nvPr>
        </p:nvSpPr>
        <p:spPr/>
        <p:txBody>
          <a:bodyPr/>
          <a:lstStyle/>
          <a:p>
            <a:fld id="{85B1EDBB-67F6-4158-BB30-1613BB8587C3}" type="slidenum">
              <a:rPr lang="en-NZ" smtClean="0"/>
              <a:t>4</a:t>
            </a:fld>
            <a:endParaRPr lang="en-NZ"/>
          </a:p>
        </p:txBody>
      </p:sp>
    </p:spTree>
    <p:extLst>
      <p:ext uri="{BB962C8B-B14F-4D97-AF65-F5344CB8AC3E}">
        <p14:creationId xmlns:p14="http://schemas.microsoft.com/office/powerpoint/2010/main" val="3373070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Unfortunately security is an afterthought for many companies. And these threats are identified after the implementation of a system.</a:t>
            </a:r>
          </a:p>
          <a:p>
            <a:r>
              <a:rPr lang="en-NZ" dirty="0"/>
              <a:t>The impact of this is two-fold: the cost and difficulty of  fixing an issue is more expensive than preventing it. AND the more vulnerabilities that are present within a system, the more opportunities there are for a threat agent to exploit a vulnerability.</a:t>
            </a:r>
          </a:p>
          <a:p>
            <a:endParaRPr lang="en-NZ" dirty="0"/>
          </a:p>
          <a:p>
            <a:r>
              <a:rPr lang="en-NZ" dirty="0"/>
              <a:t>These issues dictate best practice for software security risks (which is applicable to how a business might  manage risk:</a:t>
            </a:r>
          </a:p>
          <a:p>
            <a:pPr marL="171450" indent="-171450">
              <a:buFontTx/>
              <a:buChar char="-"/>
            </a:pPr>
            <a:r>
              <a:rPr lang="en-NZ" dirty="0"/>
              <a:t>Considering security throughout the SDLC, design and development of the system or application</a:t>
            </a:r>
          </a:p>
          <a:p>
            <a:pPr marL="171450" indent="-171450">
              <a:buFontTx/>
              <a:buChar char="-"/>
            </a:pPr>
            <a:r>
              <a:rPr lang="en-NZ" b="0" dirty="0"/>
              <a:t>Realistically good practice looks like ongoing identification of threats and ongoing risk management</a:t>
            </a:r>
          </a:p>
        </p:txBody>
      </p:sp>
      <p:sp>
        <p:nvSpPr>
          <p:cNvPr id="4" name="Slide Number Placeholder 3"/>
          <p:cNvSpPr>
            <a:spLocks noGrp="1"/>
          </p:cNvSpPr>
          <p:nvPr>
            <p:ph type="sldNum" sz="quarter" idx="5"/>
          </p:nvPr>
        </p:nvSpPr>
        <p:spPr/>
        <p:txBody>
          <a:bodyPr/>
          <a:lstStyle/>
          <a:p>
            <a:fld id="{85B1EDBB-67F6-4158-BB30-1613BB8587C3}" type="slidenum">
              <a:rPr lang="en-NZ" smtClean="0"/>
              <a:t>5</a:t>
            </a:fld>
            <a:endParaRPr lang="en-NZ"/>
          </a:p>
        </p:txBody>
      </p:sp>
    </p:spTree>
    <p:extLst>
      <p:ext uri="{BB962C8B-B14F-4D97-AF65-F5344CB8AC3E}">
        <p14:creationId xmlns:p14="http://schemas.microsoft.com/office/powerpoint/2010/main" val="2582873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First, understand the application – the purpose, the users, the information, the features, the CIA.</a:t>
            </a:r>
          </a:p>
          <a:p>
            <a:r>
              <a:rPr lang="en-NZ" dirty="0"/>
              <a:t>Determining threat – this is the difficult part. We can use a threat model (which we will talk about shortly) to identify the high-level threats.</a:t>
            </a:r>
          </a:p>
          <a:p>
            <a:r>
              <a:rPr lang="en-NZ" dirty="0"/>
              <a:t>Lastly, deciding how the threats will be managed.</a:t>
            </a:r>
          </a:p>
        </p:txBody>
      </p:sp>
      <p:sp>
        <p:nvSpPr>
          <p:cNvPr id="4" name="Slide Number Placeholder 3"/>
          <p:cNvSpPr>
            <a:spLocks noGrp="1"/>
          </p:cNvSpPr>
          <p:nvPr>
            <p:ph type="sldNum" sz="quarter" idx="5"/>
          </p:nvPr>
        </p:nvSpPr>
        <p:spPr/>
        <p:txBody>
          <a:bodyPr/>
          <a:lstStyle/>
          <a:p>
            <a:fld id="{85B1EDBB-67F6-4158-BB30-1613BB8587C3}" type="slidenum">
              <a:rPr lang="en-NZ" smtClean="0"/>
              <a:t>6</a:t>
            </a:fld>
            <a:endParaRPr lang="en-NZ"/>
          </a:p>
        </p:txBody>
      </p:sp>
    </p:spTree>
    <p:extLst>
      <p:ext uri="{BB962C8B-B14F-4D97-AF65-F5344CB8AC3E}">
        <p14:creationId xmlns:p14="http://schemas.microsoft.com/office/powerpoint/2010/main" val="384099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aim of the analysis step is to understand the application. This isn’t a definitive list, but some questions you might ask</a:t>
            </a:r>
          </a:p>
          <a:p>
            <a:r>
              <a:rPr lang="en-NZ" dirty="0"/>
              <a:t>Ask the right questions to understand the purpose of the application or system, the functions, who are the users?</a:t>
            </a:r>
          </a:p>
        </p:txBody>
      </p:sp>
      <p:sp>
        <p:nvSpPr>
          <p:cNvPr id="4" name="Slide Number Placeholder 3"/>
          <p:cNvSpPr>
            <a:spLocks noGrp="1"/>
          </p:cNvSpPr>
          <p:nvPr>
            <p:ph type="sldNum" sz="quarter" idx="5"/>
          </p:nvPr>
        </p:nvSpPr>
        <p:spPr/>
        <p:txBody>
          <a:bodyPr/>
          <a:lstStyle/>
          <a:p>
            <a:fld id="{85B1EDBB-67F6-4158-BB30-1613BB8587C3}" type="slidenum">
              <a:rPr lang="en-NZ" smtClean="0"/>
              <a:t>7</a:t>
            </a:fld>
            <a:endParaRPr lang="en-NZ"/>
          </a:p>
        </p:txBody>
      </p:sp>
    </p:spTree>
    <p:extLst>
      <p:ext uri="{BB962C8B-B14F-4D97-AF65-F5344CB8AC3E}">
        <p14:creationId xmlns:p14="http://schemas.microsoft.com/office/powerpoint/2010/main" val="365565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Spoofing </a:t>
            </a:r>
            <a:r>
              <a:rPr lang="en-US" b="0" dirty="0"/>
              <a:t>is pretending to be something or someone you’re not.</a:t>
            </a:r>
            <a:endParaRPr lang="en-NZ" b="0" dirty="0"/>
          </a:p>
          <a:p>
            <a:pPr marL="0" indent="0">
              <a:buNone/>
            </a:pPr>
            <a:r>
              <a:rPr lang="en-US" b="1" dirty="0"/>
              <a:t>Tampering</a:t>
            </a:r>
            <a:r>
              <a:rPr lang="en-US" dirty="0"/>
              <a:t> is modifying something you’re not supposed to modify. It can include packets on the wire (or wireless), bits on disk, or the bits in memory.</a:t>
            </a:r>
          </a:p>
          <a:p>
            <a:pPr marL="0" indent="0">
              <a:buNone/>
            </a:pPr>
            <a:r>
              <a:rPr lang="en-US" b="1" dirty="0"/>
              <a:t>Repudiation </a:t>
            </a:r>
            <a:r>
              <a:rPr lang="en-US" dirty="0"/>
              <a:t>means claiming you didn’t do something (regardless of whether you did or not).</a:t>
            </a:r>
          </a:p>
          <a:p>
            <a:pPr marL="0" indent="0">
              <a:buNone/>
            </a:pPr>
            <a:r>
              <a:rPr lang="en-US" b="1" dirty="0"/>
              <a:t>Information Disclosure </a:t>
            </a:r>
            <a:r>
              <a:rPr lang="en-US" dirty="0"/>
              <a:t>is about exposing information to people who are not authorized to see it.</a:t>
            </a:r>
          </a:p>
          <a:p>
            <a:pPr marL="0" indent="0">
              <a:buNone/>
            </a:pPr>
            <a:r>
              <a:rPr lang="en-US" b="1" dirty="0"/>
              <a:t>Denial of Service </a:t>
            </a:r>
            <a:r>
              <a:rPr lang="en-US" dirty="0"/>
              <a:t>are attacks designed to prevent a system from providing service, including by crashing it, making it unusably slow, or filling all its storage.</a:t>
            </a:r>
          </a:p>
          <a:p>
            <a:pPr marL="0" indent="0">
              <a:buNone/>
            </a:pPr>
            <a:r>
              <a:rPr lang="en-US" b="1" dirty="0"/>
              <a:t>Elevation of Privilege </a:t>
            </a:r>
            <a:r>
              <a:rPr lang="en-US" dirty="0"/>
              <a:t>is when a program or user is technically able to do things that they’re not supposed to do.</a:t>
            </a:r>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8</a:t>
            </a:fld>
            <a:endParaRPr lang="en-NZ"/>
          </a:p>
        </p:txBody>
      </p:sp>
    </p:spTree>
    <p:extLst>
      <p:ext uri="{BB962C8B-B14F-4D97-AF65-F5344CB8AC3E}">
        <p14:creationId xmlns:p14="http://schemas.microsoft.com/office/powerpoint/2010/main" val="2097943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Tips I stole from a book:</a:t>
            </a:r>
          </a:p>
          <a:p>
            <a:endParaRPr lang="en-NZ" dirty="0"/>
          </a:p>
          <a:p>
            <a:r>
              <a:rPr lang="en-NZ" dirty="0"/>
              <a:t>External – sometimes these are the easiest to identify and understand. </a:t>
            </a:r>
            <a:r>
              <a:rPr lang="en-NZ" b="1" dirty="0"/>
              <a:t>Less predictable. </a:t>
            </a:r>
            <a:r>
              <a:rPr lang="en-NZ" b="0" dirty="0"/>
              <a:t>Less control.</a:t>
            </a:r>
          </a:p>
          <a:p>
            <a:endParaRPr lang="en-NZ" dirty="0"/>
          </a:p>
          <a:p>
            <a:r>
              <a:rPr lang="en-NZ" dirty="0"/>
              <a:t>Don’t worry to much about being structured. You may be thinking about spoofing and identify a great  information disclosure threat. Make a note and come back to it. What if you cant decide whether someone connecting to your database and reading your information is a spoofing or an info disclosure threat? It doesn’t really matter at the end of the day – STRIDE is a tool to help identify threats, and you don’t need to worry too much about how they are categorised.</a:t>
            </a:r>
          </a:p>
          <a:p>
            <a:endParaRPr lang="en-NZ" dirty="0"/>
          </a:p>
          <a:p>
            <a:r>
              <a:rPr lang="en-NZ" dirty="0"/>
              <a:t>Lastly, think about feasible threats. Sure, someone might hire the cleaners to install a key logger onto your machines to steal your passwords, but that is less likely than someone being able to exploit a vulnerable web server that hasn’t been patched.</a:t>
            </a:r>
          </a:p>
          <a:p>
            <a:r>
              <a:rPr lang="en-NZ" dirty="0"/>
              <a:t>We probably aren’t going to focus our attention on the threats that are very unlikely</a:t>
            </a:r>
          </a:p>
          <a:p>
            <a:endParaRPr lang="en-NZ" dirty="0"/>
          </a:p>
        </p:txBody>
      </p:sp>
      <p:sp>
        <p:nvSpPr>
          <p:cNvPr id="4" name="Slide Number Placeholder 3"/>
          <p:cNvSpPr>
            <a:spLocks noGrp="1"/>
          </p:cNvSpPr>
          <p:nvPr>
            <p:ph type="sldNum" sz="quarter" idx="5"/>
          </p:nvPr>
        </p:nvSpPr>
        <p:spPr/>
        <p:txBody>
          <a:bodyPr/>
          <a:lstStyle/>
          <a:p>
            <a:fld id="{85B1EDBB-67F6-4158-BB30-1613BB8587C3}" type="slidenum">
              <a:rPr lang="en-NZ" smtClean="0"/>
              <a:t>9</a:t>
            </a:fld>
            <a:endParaRPr lang="en-NZ"/>
          </a:p>
        </p:txBody>
      </p:sp>
    </p:spTree>
    <p:extLst>
      <p:ext uri="{BB962C8B-B14F-4D97-AF65-F5344CB8AC3E}">
        <p14:creationId xmlns:p14="http://schemas.microsoft.com/office/powerpoint/2010/main" val="63728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BCD-2189-4EE5-BDE2-DF5651488F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865E02C-A997-4C4B-990F-12CEDA562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C6E7C038-ACB4-4947-8602-67D92D40C3E9}"/>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5" name="Footer Placeholder 4">
            <a:extLst>
              <a:ext uri="{FF2B5EF4-FFF2-40B4-BE49-F238E27FC236}">
                <a16:creationId xmlns:a16="http://schemas.microsoft.com/office/drawing/2014/main" id="{E8452896-23D6-481D-9B4D-A476E01D8ED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4A3ABF3-8D57-4F0B-B0C0-4E209FF4EBE1}"/>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47777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5350-2583-42C6-8990-EA2BFCCCE106}"/>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1FB586C-EF45-40A2-8E64-15D9B4700A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700F8D8-06E1-4D0F-807A-E2BFF5017CC2}"/>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5" name="Footer Placeholder 4">
            <a:extLst>
              <a:ext uri="{FF2B5EF4-FFF2-40B4-BE49-F238E27FC236}">
                <a16:creationId xmlns:a16="http://schemas.microsoft.com/office/drawing/2014/main" id="{9F0F4968-97F4-434C-A1BF-076EED33F5A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BCBFC2B-086B-4A4F-9481-680A4B4C41D1}"/>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253110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E43713-B078-480D-BB4D-85E087038E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FFE15823-5AED-47A9-9F7F-8F756E211E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1683F96-5806-4E3A-8865-8508AA5F81F4}"/>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5" name="Footer Placeholder 4">
            <a:extLst>
              <a:ext uri="{FF2B5EF4-FFF2-40B4-BE49-F238E27FC236}">
                <a16:creationId xmlns:a16="http://schemas.microsoft.com/office/drawing/2014/main" id="{C7C8C590-9327-4FD0-A5A1-1A83B061098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025FFDF-F16D-47C0-B1ED-085B8013D6F7}"/>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246561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44A2-0BD8-45A4-A8FE-41574BAE6E6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0345018-703C-45CA-A88C-34DF017553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2884714-6773-4ECF-9DFB-37C539357D63}"/>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5" name="Footer Placeholder 4">
            <a:extLst>
              <a:ext uri="{FF2B5EF4-FFF2-40B4-BE49-F238E27FC236}">
                <a16:creationId xmlns:a16="http://schemas.microsoft.com/office/drawing/2014/main" id="{16751DD5-3D03-44FC-8776-ABD5528CAC4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FF1C4D7-D6EA-4DE0-A678-B751E045AD4A}"/>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215729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C0061-688A-428C-9CCB-2D4B4BABCA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971B942E-DFF7-4542-9AE9-3B5B33A6D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4CAEC5-D764-4F13-AB71-C263E50668C4}"/>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5" name="Footer Placeholder 4">
            <a:extLst>
              <a:ext uri="{FF2B5EF4-FFF2-40B4-BE49-F238E27FC236}">
                <a16:creationId xmlns:a16="http://schemas.microsoft.com/office/drawing/2014/main" id="{B9585012-7D44-48CC-B285-3F0D0D3EF30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F3BB87A-6C8F-4540-9819-87242C4AC5F8}"/>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390006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0485-B9E2-4A44-ADC0-B4C0E146631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DCF9876-F3C6-4F56-8C30-52F56627BF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C7065886-CEE7-4208-A6FD-BE00E668D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74BA9861-BE55-439E-8C0C-3539CE816CC5}"/>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6" name="Footer Placeholder 5">
            <a:extLst>
              <a:ext uri="{FF2B5EF4-FFF2-40B4-BE49-F238E27FC236}">
                <a16:creationId xmlns:a16="http://schemas.microsoft.com/office/drawing/2014/main" id="{5CE80C29-5C37-43EF-A693-982851145C9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DAC4538-62A8-4456-B452-EEE8BAE3327A}"/>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410414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5A3E-9F2D-4BB6-A9E6-73B23534FF2C}"/>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15F29AE4-72C7-4C63-9304-21A4D897F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DFAC5E-E1F0-473A-816D-827FDA9A5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0C04CA8A-CE46-4F07-8C5C-1FBCF2BA37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679A00-6A9A-439F-AC2B-B2CED43DD0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63BA623-C7E5-48D8-AD61-7CDFF6E5DDE7}"/>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8" name="Footer Placeholder 7">
            <a:extLst>
              <a:ext uri="{FF2B5EF4-FFF2-40B4-BE49-F238E27FC236}">
                <a16:creationId xmlns:a16="http://schemas.microsoft.com/office/drawing/2014/main" id="{64355B10-1A4F-45EC-9627-4B0B60A8FFCC}"/>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13DA59D7-0699-4F9C-9E49-B4E579C84ACA}"/>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363012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109F-73BB-40F4-9B1A-A19D908F132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BADF8B8-7331-4211-ADE7-9A4F11A68771}"/>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4" name="Footer Placeholder 3">
            <a:extLst>
              <a:ext uri="{FF2B5EF4-FFF2-40B4-BE49-F238E27FC236}">
                <a16:creationId xmlns:a16="http://schemas.microsoft.com/office/drawing/2014/main" id="{CEBAFDDD-A64C-4C16-A90E-9FFF29E106D8}"/>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D7DC09C6-75B5-4AC1-81A2-E606D1B100A3}"/>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201121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26FFC-3102-4EF4-98AA-9199DB5A7170}"/>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3" name="Footer Placeholder 2">
            <a:extLst>
              <a:ext uri="{FF2B5EF4-FFF2-40B4-BE49-F238E27FC236}">
                <a16:creationId xmlns:a16="http://schemas.microsoft.com/office/drawing/2014/main" id="{09151A5E-5465-4435-8998-29C1201B12E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63FE2659-3A44-4861-9A80-859435F5A9EA}"/>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50535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9E48-5C5B-453E-81CD-C4734FFA5D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D50EBA3A-67D8-42E5-A4F5-D89D1E411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9A1677BC-FDD1-432F-A5C4-AAD13D6DD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7FA913-D346-44C3-8DBE-FD1BA97F8610}"/>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6" name="Footer Placeholder 5">
            <a:extLst>
              <a:ext uri="{FF2B5EF4-FFF2-40B4-BE49-F238E27FC236}">
                <a16:creationId xmlns:a16="http://schemas.microsoft.com/office/drawing/2014/main" id="{78E67B47-9EAF-46B6-B351-5E9D212005E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7A7E8BE-86D9-4F50-8137-28D8516F74D6}"/>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364587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6E4B6-1445-4252-8145-2E7162A7F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4ECBC8A-D4CD-481A-B6C1-94B2460B45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15DD232-3410-4F12-AB5E-738ECDB94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BBAC4-3B3A-4DED-8AC7-3AC2B98832A4}"/>
              </a:ext>
            </a:extLst>
          </p:cNvPr>
          <p:cNvSpPr>
            <a:spLocks noGrp="1"/>
          </p:cNvSpPr>
          <p:nvPr>
            <p:ph type="dt" sz="half" idx="10"/>
          </p:nvPr>
        </p:nvSpPr>
        <p:spPr/>
        <p:txBody>
          <a:bodyPr/>
          <a:lstStyle/>
          <a:p>
            <a:fld id="{B17677B7-DC9F-4709-9831-4C46D774476D}" type="datetimeFigureOut">
              <a:rPr lang="en-NZ" smtClean="0"/>
              <a:t>27/08/2019</a:t>
            </a:fld>
            <a:endParaRPr lang="en-NZ"/>
          </a:p>
        </p:txBody>
      </p:sp>
      <p:sp>
        <p:nvSpPr>
          <p:cNvPr id="6" name="Footer Placeholder 5">
            <a:extLst>
              <a:ext uri="{FF2B5EF4-FFF2-40B4-BE49-F238E27FC236}">
                <a16:creationId xmlns:a16="http://schemas.microsoft.com/office/drawing/2014/main" id="{9810EF94-B253-4598-9246-93BC1F0D1AA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78AE116-9694-45DA-953F-B3125A42C820}"/>
              </a:ext>
            </a:extLst>
          </p:cNvPr>
          <p:cNvSpPr>
            <a:spLocks noGrp="1"/>
          </p:cNvSpPr>
          <p:nvPr>
            <p:ph type="sldNum" sz="quarter" idx="12"/>
          </p:nvPr>
        </p:nvSpPr>
        <p:spPr/>
        <p:txBody>
          <a:bodyPr/>
          <a:lstStyle/>
          <a:p>
            <a:fld id="{BBC5669D-285F-42CC-9CBF-151CBACC2533}" type="slidenum">
              <a:rPr lang="en-NZ" smtClean="0"/>
              <a:t>‹#›</a:t>
            </a:fld>
            <a:endParaRPr lang="en-NZ"/>
          </a:p>
        </p:txBody>
      </p:sp>
    </p:spTree>
    <p:extLst>
      <p:ext uri="{BB962C8B-B14F-4D97-AF65-F5344CB8AC3E}">
        <p14:creationId xmlns:p14="http://schemas.microsoft.com/office/powerpoint/2010/main" val="304659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6EA0E3-6D66-403F-AA9D-64426D7179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C0025D0-EC7B-423E-8EA3-D173C2B0E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C35BCD9-793C-4E24-AF83-F1077D2969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677B7-DC9F-4709-9831-4C46D774476D}" type="datetimeFigureOut">
              <a:rPr lang="en-NZ" smtClean="0"/>
              <a:t>27/08/2019</a:t>
            </a:fld>
            <a:endParaRPr lang="en-NZ"/>
          </a:p>
        </p:txBody>
      </p:sp>
      <p:sp>
        <p:nvSpPr>
          <p:cNvPr id="5" name="Footer Placeholder 4">
            <a:extLst>
              <a:ext uri="{FF2B5EF4-FFF2-40B4-BE49-F238E27FC236}">
                <a16:creationId xmlns:a16="http://schemas.microsoft.com/office/drawing/2014/main" id="{B73D921B-3F94-4C3A-B823-52813FB0B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CAB8AB9E-CA4A-4136-B9B3-9C0A30102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5669D-285F-42CC-9CBF-151CBACC2533}" type="slidenum">
              <a:rPr lang="en-NZ" smtClean="0"/>
              <a:t>‹#›</a:t>
            </a:fld>
            <a:endParaRPr lang="en-NZ"/>
          </a:p>
        </p:txBody>
      </p:sp>
    </p:spTree>
    <p:extLst>
      <p:ext uri="{BB962C8B-B14F-4D97-AF65-F5344CB8AC3E}">
        <p14:creationId xmlns:p14="http://schemas.microsoft.com/office/powerpoint/2010/main" val="13285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A521-DEAA-43CB-9B47-19890994CD59}"/>
              </a:ext>
            </a:extLst>
          </p:cNvPr>
          <p:cNvSpPr>
            <a:spLocks noGrp="1"/>
          </p:cNvSpPr>
          <p:nvPr>
            <p:ph type="ctrTitle"/>
          </p:nvPr>
        </p:nvSpPr>
        <p:spPr>
          <a:xfrm>
            <a:off x="662938" y="1122363"/>
            <a:ext cx="9792121" cy="2387600"/>
          </a:xfrm>
        </p:spPr>
        <p:txBody>
          <a:bodyPr lIns="0"/>
          <a:lstStyle/>
          <a:p>
            <a:pPr algn="l"/>
            <a:r>
              <a:rPr lang="en-NZ" dirty="0"/>
              <a:t>Threat Modelling and </a:t>
            </a:r>
            <a:br>
              <a:rPr lang="en-NZ" dirty="0"/>
            </a:br>
            <a:r>
              <a:rPr lang="en-NZ" dirty="0"/>
              <a:t>Risk Assessment</a:t>
            </a:r>
          </a:p>
        </p:txBody>
      </p:sp>
      <p:sp>
        <p:nvSpPr>
          <p:cNvPr id="3" name="Subtitle 2">
            <a:extLst>
              <a:ext uri="{FF2B5EF4-FFF2-40B4-BE49-F238E27FC236}">
                <a16:creationId xmlns:a16="http://schemas.microsoft.com/office/drawing/2014/main" id="{1A8AD166-F517-4960-B490-9BDFFEA45A79}"/>
              </a:ext>
            </a:extLst>
          </p:cNvPr>
          <p:cNvSpPr>
            <a:spLocks noGrp="1"/>
          </p:cNvSpPr>
          <p:nvPr>
            <p:ph type="subTitle" idx="1"/>
          </p:nvPr>
        </p:nvSpPr>
        <p:spPr>
          <a:xfrm>
            <a:off x="662940" y="3602038"/>
            <a:ext cx="9792120" cy="1655762"/>
          </a:xfrm>
        </p:spPr>
        <p:txBody>
          <a:bodyPr lIns="0">
            <a:normAutofit/>
          </a:bodyPr>
          <a:lstStyle/>
          <a:p>
            <a:pPr algn="l"/>
            <a:r>
              <a:rPr lang="en-NZ" sz="2800" dirty="0"/>
              <a:t>Chloe Ashford</a:t>
            </a:r>
          </a:p>
          <a:p>
            <a:pPr algn="l"/>
            <a:r>
              <a:rPr lang="en-NZ" sz="2800" dirty="0"/>
              <a:t>Security Consultant</a:t>
            </a:r>
          </a:p>
          <a:p>
            <a:pPr algn="l"/>
            <a:r>
              <a:rPr lang="en-NZ" sz="2800" dirty="0"/>
              <a:t>Quantum Security</a:t>
            </a:r>
          </a:p>
        </p:txBody>
      </p:sp>
      <p:pic>
        <p:nvPicPr>
          <p:cNvPr id="4" name="Picture 3">
            <a:extLst>
              <a:ext uri="{FF2B5EF4-FFF2-40B4-BE49-F238E27FC236}">
                <a16:creationId xmlns:a16="http://schemas.microsoft.com/office/drawing/2014/main" id="{AF58619C-D2AE-4BEE-9AEC-05457F45AC28}"/>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4"/>
            <a:ext cx="10668000" cy="1031716"/>
          </a:xfrm>
          <a:prstGeom prst="rect">
            <a:avLst/>
          </a:prstGeom>
        </p:spPr>
      </p:pic>
      <p:pic>
        <p:nvPicPr>
          <p:cNvPr id="5" name="Picture 4">
            <a:extLst>
              <a:ext uri="{FF2B5EF4-FFF2-40B4-BE49-F238E27FC236}">
                <a16:creationId xmlns:a16="http://schemas.microsoft.com/office/drawing/2014/main" id="{0C0BD5FD-F311-49DE-BD90-AD3189F27369}"/>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4"/>
            <a:ext cx="895350" cy="1031716"/>
          </a:xfrm>
          <a:prstGeom prst="rect">
            <a:avLst/>
          </a:prstGeom>
        </p:spPr>
      </p:pic>
      <p:pic>
        <p:nvPicPr>
          <p:cNvPr id="7" name="Picture 6">
            <a:extLst>
              <a:ext uri="{FF2B5EF4-FFF2-40B4-BE49-F238E27FC236}">
                <a16:creationId xmlns:a16="http://schemas.microsoft.com/office/drawing/2014/main" id="{E2392D7F-0C58-4590-BF34-B5A5D5203A25}"/>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2"/>
            <a:ext cx="895350" cy="1031717"/>
          </a:xfrm>
          <a:prstGeom prst="rect">
            <a:avLst/>
          </a:prstGeom>
        </p:spPr>
      </p:pic>
    </p:spTree>
    <p:extLst>
      <p:ext uri="{BB962C8B-B14F-4D97-AF65-F5344CB8AC3E}">
        <p14:creationId xmlns:p14="http://schemas.microsoft.com/office/powerpoint/2010/main" val="32656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E6A7-6FBD-4C79-B463-1A594B9E81FD}"/>
              </a:ext>
            </a:extLst>
          </p:cNvPr>
          <p:cNvSpPr>
            <a:spLocks noGrp="1"/>
          </p:cNvSpPr>
          <p:nvPr>
            <p:ph type="title"/>
          </p:nvPr>
        </p:nvSpPr>
        <p:spPr/>
        <p:txBody>
          <a:bodyPr/>
          <a:lstStyle/>
          <a:p>
            <a:r>
              <a:rPr lang="en-NZ" dirty="0"/>
              <a:t>Example – Blizzard Website</a:t>
            </a:r>
          </a:p>
        </p:txBody>
      </p:sp>
      <p:grpSp>
        <p:nvGrpSpPr>
          <p:cNvPr id="7" name="Group 6">
            <a:extLst>
              <a:ext uri="{FF2B5EF4-FFF2-40B4-BE49-F238E27FC236}">
                <a16:creationId xmlns:a16="http://schemas.microsoft.com/office/drawing/2014/main" id="{F7788CBD-6D3B-4999-B9BF-57BDA9DD733B}"/>
              </a:ext>
            </a:extLst>
          </p:cNvPr>
          <p:cNvGrpSpPr/>
          <p:nvPr/>
        </p:nvGrpSpPr>
        <p:grpSpPr>
          <a:xfrm>
            <a:off x="0" y="5826283"/>
            <a:ext cx="12192000" cy="1031718"/>
            <a:chOff x="0" y="5826283"/>
            <a:chExt cx="12192000" cy="1031718"/>
          </a:xfrm>
        </p:grpSpPr>
        <p:pic>
          <p:nvPicPr>
            <p:cNvPr id="8" name="Picture 7">
              <a:extLst>
                <a:ext uri="{FF2B5EF4-FFF2-40B4-BE49-F238E27FC236}">
                  <a16:creationId xmlns:a16="http://schemas.microsoft.com/office/drawing/2014/main" id="{B6475AD3-7F78-498D-9642-80F3EF9FE8EB}"/>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9" name="Picture 8">
              <a:extLst>
                <a:ext uri="{FF2B5EF4-FFF2-40B4-BE49-F238E27FC236}">
                  <a16:creationId xmlns:a16="http://schemas.microsoft.com/office/drawing/2014/main" id="{F47A01EB-4F92-4048-B2F7-D52BB524EC7D}"/>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10" name="Picture 9">
              <a:extLst>
                <a:ext uri="{FF2B5EF4-FFF2-40B4-BE49-F238E27FC236}">
                  <a16:creationId xmlns:a16="http://schemas.microsoft.com/office/drawing/2014/main" id="{0770ACA0-1615-4858-A8FC-914DC16E0C44}"/>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
        <p:nvSpPr>
          <p:cNvPr id="12" name="Content Placeholder 2">
            <a:extLst>
              <a:ext uri="{FF2B5EF4-FFF2-40B4-BE49-F238E27FC236}">
                <a16:creationId xmlns:a16="http://schemas.microsoft.com/office/drawing/2014/main" id="{4489F6EE-B7CA-431C-9F4C-140A191C41C3}"/>
              </a:ext>
            </a:extLst>
          </p:cNvPr>
          <p:cNvSpPr>
            <a:spLocks noGrp="1"/>
          </p:cNvSpPr>
          <p:nvPr>
            <p:ph idx="1"/>
          </p:nvPr>
        </p:nvSpPr>
        <p:spPr>
          <a:xfrm>
            <a:off x="386649" y="3622894"/>
            <a:ext cx="2222938" cy="1031717"/>
          </a:xfrm>
          <a:ln w="44450">
            <a:solidFill>
              <a:srgbClr val="053B7A"/>
            </a:solidFill>
          </a:ln>
        </p:spPr>
        <p:txBody>
          <a:bodyPr anchor="ctr">
            <a:normAutofit/>
          </a:bodyPr>
          <a:lstStyle/>
          <a:p>
            <a:pPr marL="0" indent="0" algn="ctr">
              <a:buNone/>
            </a:pPr>
            <a:r>
              <a:rPr lang="en-US" dirty="0"/>
              <a:t>Web Browser </a:t>
            </a:r>
          </a:p>
        </p:txBody>
      </p:sp>
      <p:sp>
        <p:nvSpPr>
          <p:cNvPr id="3" name="Oval 2">
            <a:extLst>
              <a:ext uri="{FF2B5EF4-FFF2-40B4-BE49-F238E27FC236}">
                <a16:creationId xmlns:a16="http://schemas.microsoft.com/office/drawing/2014/main" id="{86973A97-AB00-468A-B090-C7B0F412C10F}"/>
              </a:ext>
            </a:extLst>
          </p:cNvPr>
          <p:cNvSpPr/>
          <p:nvPr/>
        </p:nvSpPr>
        <p:spPr>
          <a:xfrm>
            <a:off x="662940" y="1983280"/>
            <a:ext cx="1670357" cy="1031716"/>
          </a:xfrm>
          <a:prstGeom prst="ellipse">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Gamer</a:t>
            </a:r>
            <a:endParaRPr lang="en-NZ" dirty="0">
              <a:solidFill>
                <a:schemeClr val="tx1"/>
              </a:solidFill>
            </a:endParaRPr>
          </a:p>
        </p:txBody>
      </p:sp>
      <p:sp>
        <p:nvSpPr>
          <p:cNvPr id="4" name="Cloud 3">
            <a:extLst>
              <a:ext uri="{FF2B5EF4-FFF2-40B4-BE49-F238E27FC236}">
                <a16:creationId xmlns:a16="http://schemas.microsoft.com/office/drawing/2014/main" id="{B6D7D91D-9DC0-4B73-A7DD-70DBD9F3AE06}"/>
              </a:ext>
            </a:extLst>
          </p:cNvPr>
          <p:cNvSpPr/>
          <p:nvPr/>
        </p:nvSpPr>
        <p:spPr>
          <a:xfrm>
            <a:off x="3444765" y="3429000"/>
            <a:ext cx="2222938" cy="1450427"/>
          </a:xfrm>
          <a:prstGeom prst="cloud">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Internet</a:t>
            </a:r>
          </a:p>
        </p:txBody>
      </p:sp>
      <p:sp>
        <p:nvSpPr>
          <p:cNvPr id="14" name="Content Placeholder 2">
            <a:extLst>
              <a:ext uri="{FF2B5EF4-FFF2-40B4-BE49-F238E27FC236}">
                <a16:creationId xmlns:a16="http://schemas.microsoft.com/office/drawing/2014/main" id="{5AFDA559-B2DB-4A6D-B142-9524E7CAE1AD}"/>
              </a:ext>
            </a:extLst>
          </p:cNvPr>
          <p:cNvSpPr txBox="1">
            <a:spLocks/>
          </p:cNvSpPr>
          <p:nvPr/>
        </p:nvSpPr>
        <p:spPr>
          <a:xfrm>
            <a:off x="6502881" y="3622890"/>
            <a:ext cx="2222938" cy="1031717"/>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Web Server </a:t>
            </a:r>
          </a:p>
        </p:txBody>
      </p:sp>
      <p:sp>
        <p:nvSpPr>
          <p:cNvPr id="15" name="Content Placeholder 2">
            <a:extLst>
              <a:ext uri="{FF2B5EF4-FFF2-40B4-BE49-F238E27FC236}">
                <a16:creationId xmlns:a16="http://schemas.microsoft.com/office/drawing/2014/main" id="{F9E5D1CB-58FA-41A9-A50B-3C6038E3F141}"/>
              </a:ext>
            </a:extLst>
          </p:cNvPr>
          <p:cNvSpPr txBox="1">
            <a:spLocks/>
          </p:cNvSpPr>
          <p:nvPr/>
        </p:nvSpPr>
        <p:spPr>
          <a:xfrm>
            <a:off x="9560997" y="3622891"/>
            <a:ext cx="2222938" cy="1031717"/>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Application Server</a:t>
            </a:r>
          </a:p>
        </p:txBody>
      </p:sp>
      <p:sp>
        <p:nvSpPr>
          <p:cNvPr id="5" name="Cylinder 4">
            <a:extLst>
              <a:ext uri="{FF2B5EF4-FFF2-40B4-BE49-F238E27FC236}">
                <a16:creationId xmlns:a16="http://schemas.microsoft.com/office/drawing/2014/main" id="{574D07DA-7E73-4CDD-8FBB-020A938A2AEF}"/>
              </a:ext>
            </a:extLst>
          </p:cNvPr>
          <p:cNvSpPr/>
          <p:nvPr/>
        </p:nvSpPr>
        <p:spPr>
          <a:xfrm>
            <a:off x="9837287" y="1461172"/>
            <a:ext cx="1670357" cy="1553824"/>
          </a:xfrm>
          <a:prstGeom prst="can">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800" dirty="0">
                <a:solidFill>
                  <a:schemeClr val="tx1"/>
                </a:solidFill>
              </a:rPr>
              <a:t>Database</a:t>
            </a:r>
            <a:endParaRPr lang="en-NZ" dirty="0">
              <a:solidFill>
                <a:schemeClr val="tx1"/>
              </a:solidFill>
            </a:endParaRPr>
          </a:p>
        </p:txBody>
      </p:sp>
      <p:cxnSp>
        <p:nvCxnSpPr>
          <p:cNvPr id="16" name="Straight Arrow Connector 15">
            <a:extLst>
              <a:ext uri="{FF2B5EF4-FFF2-40B4-BE49-F238E27FC236}">
                <a16:creationId xmlns:a16="http://schemas.microsoft.com/office/drawing/2014/main" id="{52FB7093-BEFD-45BD-A1F9-D6E6F1F5B56C}"/>
              </a:ext>
            </a:extLst>
          </p:cNvPr>
          <p:cNvCxnSpPr>
            <a:stCxn id="3" idx="4"/>
            <a:endCxn id="12" idx="0"/>
          </p:cNvCxnSpPr>
          <p:nvPr/>
        </p:nvCxnSpPr>
        <p:spPr>
          <a:xfrm flipH="1">
            <a:off x="1498118" y="3014996"/>
            <a:ext cx="1" cy="60789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C26CD3-F3A3-4429-910B-C4EBDA0DE93C}"/>
              </a:ext>
            </a:extLst>
          </p:cNvPr>
          <p:cNvCxnSpPr>
            <a:cxnSpLocks/>
            <a:stCxn id="12" idx="3"/>
            <a:endCxn id="4" idx="2"/>
          </p:cNvCxnSpPr>
          <p:nvPr/>
        </p:nvCxnSpPr>
        <p:spPr>
          <a:xfrm>
            <a:off x="2609587" y="4138753"/>
            <a:ext cx="842073" cy="15461"/>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E930BB0-3ABF-4F30-843F-3AC0E8DCF439}"/>
              </a:ext>
            </a:extLst>
          </p:cNvPr>
          <p:cNvCxnSpPr>
            <a:cxnSpLocks/>
            <a:stCxn id="4" idx="0"/>
            <a:endCxn id="14" idx="1"/>
          </p:cNvCxnSpPr>
          <p:nvPr/>
        </p:nvCxnSpPr>
        <p:spPr>
          <a:xfrm flipV="1">
            <a:off x="5665851" y="4138749"/>
            <a:ext cx="837030" cy="1546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8F199E9-7706-485E-BFB0-D853EA8FC825}"/>
              </a:ext>
            </a:extLst>
          </p:cNvPr>
          <p:cNvCxnSpPr>
            <a:cxnSpLocks/>
            <a:stCxn id="14" idx="3"/>
            <a:endCxn id="15" idx="1"/>
          </p:cNvCxnSpPr>
          <p:nvPr/>
        </p:nvCxnSpPr>
        <p:spPr>
          <a:xfrm>
            <a:off x="8725819" y="4138749"/>
            <a:ext cx="835178" cy="1"/>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FA9D650-D390-4F62-A996-C9F257B5BD26}"/>
              </a:ext>
            </a:extLst>
          </p:cNvPr>
          <p:cNvCxnSpPr>
            <a:cxnSpLocks/>
            <a:stCxn id="15" idx="0"/>
            <a:endCxn id="5" idx="3"/>
          </p:cNvCxnSpPr>
          <p:nvPr/>
        </p:nvCxnSpPr>
        <p:spPr>
          <a:xfrm flipV="1">
            <a:off x="10672466" y="3014996"/>
            <a:ext cx="0" cy="60789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232C4A63-E07B-43E1-A251-7A29866A1D88}"/>
              </a:ext>
            </a:extLst>
          </p:cNvPr>
          <p:cNvSpPr/>
          <p:nvPr/>
        </p:nvSpPr>
        <p:spPr>
          <a:xfrm>
            <a:off x="3599682" y="2447343"/>
            <a:ext cx="1839521" cy="84395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Session hijacking</a:t>
            </a:r>
          </a:p>
        </p:txBody>
      </p:sp>
      <p:sp>
        <p:nvSpPr>
          <p:cNvPr id="44" name="Oval 43">
            <a:extLst>
              <a:ext uri="{FF2B5EF4-FFF2-40B4-BE49-F238E27FC236}">
                <a16:creationId xmlns:a16="http://schemas.microsoft.com/office/drawing/2014/main" id="{E3B70DDD-86BF-4BCF-A108-6FE69C8CD558}"/>
              </a:ext>
            </a:extLst>
          </p:cNvPr>
          <p:cNvSpPr/>
          <p:nvPr/>
        </p:nvSpPr>
        <p:spPr>
          <a:xfrm>
            <a:off x="6646799" y="2440387"/>
            <a:ext cx="1839521" cy="84395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SQL Injection</a:t>
            </a:r>
          </a:p>
        </p:txBody>
      </p:sp>
      <p:sp>
        <p:nvSpPr>
          <p:cNvPr id="45" name="Oval 44">
            <a:extLst>
              <a:ext uri="{FF2B5EF4-FFF2-40B4-BE49-F238E27FC236}">
                <a16:creationId xmlns:a16="http://schemas.microsoft.com/office/drawing/2014/main" id="{CFC77732-80F6-4C39-B6DB-C9E6F8F0C26F}"/>
              </a:ext>
            </a:extLst>
          </p:cNvPr>
          <p:cNvSpPr/>
          <p:nvPr/>
        </p:nvSpPr>
        <p:spPr>
          <a:xfrm>
            <a:off x="9609626" y="4818471"/>
            <a:ext cx="2212283" cy="84395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Insufficient Logging</a:t>
            </a:r>
          </a:p>
        </p:txBody>
      </p:sp>
      <p:sp>
        <p:nvSpPr>
          <p:cNvPr id="46" name="Oval 45">
            <a:extLst>
              <a:ext uri="{FF2B5EF4-FFF2-40B4-BE49-F238E27FC236}">
                <a16:creationId xmlns:a16="http://schemas.microsoft.com/office/drawing/2014/main" id="{BA0EABF4-A759-44E6-A9DA-0604C97E11D9}"/>
              </a:ext>
            </a:extLst>
          </p:cNvPr>
          <p:cNvSpPr/>
          <p:nvPr/>
        </p:nvSpPr>
        <p:spPr>
          <a:xfrm>
            <a:off x="526043" y="4930879"/>
            <a:ext cx="2064494" cy="84395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User Info Disclosure</a:t>
            </a:r>
          </a:p>
        </p:txBody>
      </p:sp>
      <p:sp>
        <p:nvSpPr>
          <p:cNvPr id="47" name="Oval 46">
            <a:extLst>
              <a:ext uri="{FF2B5EF4-FFF2-40B4-BE49-F238E27FC236}">
                <a16:creationId xmlns:a16="http://schemas.microsoft.com/office/drawing/2014/main" id="{75D418C2-6108-40BE-9E08-BB9DE07118C9}"/>
              </a:ext>
            </a:extLst>
          </p:cNvPr>
          <p:cNvSpPr/>
          <p:nvPr/>
        </p:nvSpPr>
        <p:spPr>
          <a:xfrm>
            <a:off x="6534312" y="4842377"/>
            <a:ext cx="2064494" cy="84395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Flooding Requests</a:t>
            </a:r>
          </a:p>
        </p:txBody>
      </p:sp>
      <p:sp>
        <p:nvSpPr>
          <p:cNvPr id="48" name="Oval 47">
            <a:extLst>
              <a:ext uri="{FF2B5EF4-FFF2-40B4-BE49-F238E27FC236}">
                <a16:creationId xmlns:a16="http://schemas.microsoft.com/office/drawing/2014/main" id="{21065328-FE7B-4121-AA20-49113A7C311D}"/>
              </a:ext>
            </a:extLst>
          </p:cNvPr>
          <p:cNvSpPr/>
          <p:nvPr/>
        </p:nvSpPr>
        <p:spPr>
          <a:xfrm>
            <a:off x="3507627" y="5006038"/>
            <a:ext cx="2158224" cy="843950"/>
          </a:xfrm>
          <a:prstGeom prst="ellipse">
            <a:avLst/>
          </a:prstGeom>
          <a:noFill/>
          <a:ln w="444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a:solidFill>
                  <a:schemeClr val="tx1"/>
                </a:solidFill>
              </a:rPr>
              <a:t>Logic Flow Attack</a:t>
            </a:r>
          </a:p>
        </p:txBody>
      </p:sp>
    </p:spTree>
    <p:extLst>
      <p:ext uri="{BB962C8B-B14F-4D97-AF65-F5344CB8AC3E}">
        <p14:creationId xmlns:p14="http://schemas.microsoft.com/office/powerpoint/2010/main" val="66729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allAtOnce" animBg="1"/>
      <p:bldP spid="3" grpId="0" animBg="1"/>
      <p:bldP spid="4" grpId="0" animBg="1"/>
      <p:bldP spid="14" grpId="0" animBg="1"/>
      <p:bldP spid="15" grpId="0" animBg="1"/>
      <p:bldP spid="5" grpId="0" animBg="1"/>
      <p:bldP spid="43" grpId="0" animBg="1"/>
      <p:bldP spid="44" grpId="0" animBg="1"/>
      <p:bldP spid="45" grpId="0" animBg="1"/>
      <p:bldP spid="46" grpId="0" animBg="1"/>
      <p:bldP spid="47" grpId="0" animBg="1"/>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E6A7-6FBD-4C79-B463-1A594B9E81FD}"/>
              </a:ext>
            </a:extLst>
          </p:cNvPr>
          <p:cNvSpPr>
            <a:spLocks noGrp="1"/>
          </p:cNvSpPr>
          <p:nvPr>
            <p:ph type="title"/>
          </p:nvPr>
        </p:nvSpPr>
        <p:spPr/>
        <p:txBody>
          <a:bodyPr/>
          <a:lstStyle/>
          <a:p>
            <a:r>
              <a:rPr lang="en-NZ" dirty="0"/>
              <a:t>Addressing Threats</a:t>
            </a:r>
          </a:p>
        </p:txBody>
      </p:sp>
      <p:sp>
        <p:nvSpPr>
          <p:cNvPr id="3" name="Content Placeholder 2">
            <a:extLst>
              <a:ext uri="{FF2B5EF4-FFF2-40B4-BE49-F238E27FC236}">
                <a16:creationId xmlns:a16="http://schemas.microsoft.com/office/drawing/2014/main" id="{69483E1B-5963-4D00-B578-7593804E94A3}"/>
              </a:ext>
            </a:extLst>
          </p:cNvPr>
          <p:cNvSpPr>
            <a:spLocks noGrp="1"/>
          </p:cNvSpPr>
          <p:nvPr>
            <p:ph idx="1"/>
          </p:nvPr>
        </p:nvSpPr>
        <p:spPr>
          <a:xfrm>
            <a:off x="838200" y="1627783"/>
            <a:ext cx="4595037" cy="1801217"/>
          </a:xfrm>
          <a:ln w="44450">
            <a:solidFill>
              <a:srgbClr val="053B7A"/>
            </a:solidFill>
          </a:ln>
        </p:spPr>
        <p:txBody>
          <a:bodyPr anchor="ctr"/>
          <a:lstStyle/>
          <a:p>
            <a:pPr marL="0" indent="0" algn="ctr">
              <a:buNone/>
            </a:pPr>
            <a:r>
              <a:rPr lang="en-US" b="1" dirty="0"/>
              <a:t>Mitigate it</a:t>
            </a:r>
          </a:p>
          <a:p>
            <a:pPr marL="0" indent="0" algn="ctr">
              <a:buNone/>
            </a:pPr>
            <a:r>
              <a:rPr lang="en-US" i="1" dirty="0"/>
              <a:t>Make it harder to execute</a:t>
            </a:r>
          </a:p>
          <a:p>
            <a:pPr marL="0" indent="0" algn="ctr">
              <a:buNone/>
            </a:pPr>
            <a:r>
              <a:rPr lang="en-US" i="1" dirty="0"/>
              <a:t>e.g. password</a:t>
            </a:r>
          </a:p>
        </p:txBody>
      </p:sp>
      <p:sp>
        <p:nvSpPr>
          <p:cNvPr id="4" name="Content Placeholder 2">
            <a:extLst>
              <a:ext uri="{FF2B5EF4-FFF2-40B4-BE49-F238E27FC236}">
                <a16:creationId xmlns:a16="http://schemas.microsoft.com/office/drawing/2014/main" id="{7626FC0E-01BF-4C82-98B0-63533AB11DB5}"/>
              </a:ext>
            </a:extLst>
          </p:cNvPr>
          <p:cNvSpPr txBox="1">
            <a:spLocks/>
          </p:cNvSpPr>
          <p:nvPr/>
        </p:nvSpPr>
        <p:spPr>
          <a:xfrm>
            <a:off x="6453963" y="1602773"/>
            <a:ext cx="4595038" cy="1826227"/>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t>Eliminate it</a:t>
            </a:r>
          </a:p>
          <a:p>
            <a:pPr marL="0" indent="0" algn="ctr">
              <a:buFont typeface="Arial" panose="020B0604020202020204" pitchFamily="34" charset="0"/>
              <a:buNone/>
            </a:pPr>
            <a:r>
              <a:rPr lang="en-US" i="1" dirty="0"/>
              <a:t>Remove the feature/function</a:t>
            </a:r>
          </a:p>
          <a:p>
            <a:pPr marL="0" indent="0" algn="ctr">
              <a:buFont typeface="Arial" panose="020B0604020202020204" pitchFamily="34" charset="0"/>
              <a:buNone/>
            </a:pPr>
            <a:r>
              <a:rPr lang="en-US" i="1" dirty="0"/>
              <a:t>e.g. command line admin</a:t>
            </a:r>
            <a:endParaRPr lang="en-NZ" i="1" dirty="0"/>
          </a:p>
        </p:txBody>
      </p:sp>
      <p:sp>
        <p:nvSpPr>
          <p:cNvPr id="5" name="Content Placeholder 2">
            <a:extLst>
              <a:ext uri="{FF2B5EF4-FFF2-40B4-BE49-F238E27FC236}">
                <a16:creationId xmlns:a16="http://schemas.microsoft.com/office/drawing/2014/main" id="{97AF4636-83D6-4FBC-B50E-9684AB08E2FA}"/>
              </a:ext>
            </a:extLst>
          </p:cNvPr>
          <p:cNvSpPr txBox="1">
            <a:spLocks/>
          </p:cNvSpPr>
          <p:nvPr/>
        </p:nvSpPr>
        <p:spPr>
          <a:xfrm>
            <a:off x="838197" y="3811973"/>
            <a:ext cx="4595039" cy="1753811"/>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t>Transfer it</a:t>
            </a:r>
          </a:p>
          <a:p>
            <a:pPr marL="0" indent="0" algn="ctr">
              <a:buFont typeface="Arial" panose="020B0604020202020204" pitchFamily="34" charset="0"/>
              <a:buNone/>
            </a:pPr>
            <a:r>
              <a:rPr lang="en-US" i="1" dirty="0"/>
              <a:t>Let someone else handle it</a:t>
            </a:r>
          </a:p>
          <a:p>
            <a:pPr marL="0" indent="0" algn="ctr">
              <a:buFont typeface="Arial" panose="020B0604020202020204" pitchFamily="34" charset="0"/>
              <a:buNone/>
            </a:pPr>
            <a:r>
              <a:rPr lang="en-US" i="1" dirty="0"/>
              <a:t>e.g. payment gateway</a:t>
            </a:r>
          </a:p>
        </p:txBody>
      </p:sp>
      <p:sp>
        <p:nvSpPr>
          <p:cNvPr id="6" name="Content Placeholder 2">
            <a:extLst>
              <a:ext uri="{FF2B5EF4-FFF2-40B4-BE49-F238E27FC236}">
                <a16:creationId xmlns:a16="http://schemas.microsoft.com/office/drawing/2014/main" id="{F10B07CD-B838-48E8-8154-03881B1F4D74}"/>
              </a:ext>
            </a:extLst>
          </p:cNvPr>
          <p:cNvSpPr txBox="1">
            <a:spLocks/>
          </p:cNvSpPr>
          <p:nvPr/>
        </p:nvSpPr>
        <p:spPr>
          <a:xfrm>
            <a:off x="6453963" y="3811972"/>
            <a:ext cx="4595038" cy="1753811"/>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a:t>Accept it</a:t>
            </a:r>
          </a:p>
          <a:p>
            <a:pPr marL="0" indent="0" algn="ctr">
              <a:buFont typeface="Arial" panose="020B0604020202020204" pitchFamily="34" charset="0"/>
              <a:buNone/>
            </a:pPr>
            <a:r>
              <a:rPr lang="en-US" i="1" dirty="0"/>
              <a:t>Acknowledge the risk</a:t>
            </a:r>
            <a:endParaRPr lang="en-NZ" i="1" dirty="0"/>
          </a:p>
        </p:txBody>
      </p:sp>
      <p:grpSp>
        <p:nvGrpSpPr>
          <p:cNvPr id="7" name="Group 6">
            <a:extLst>
              <a:ext uri="{FF2B5EF4-FFF2-40B4-BE49-F238E27FC236}">
                <a16:creationId xmlns:a16="http://schemas.microsoft.com/office/drawing/2014/main" id="{F7788CBD-6D3B-4999-B9BF-57BDA9DD733B}"/>
              </a:ext>
            </a:extLst>
          </p:cNvPr>
          <p:cNvGrpSpPr/>
          <p:nvPr/>
        </p:nvGrpSpPr>
        <p:grpSpPr>
          <a:xfrm>
            <a:off x="0" y="5826283"/>
            <a:ext cx="12192000" cy="1031718"/>
            <a:chOff x="0" y="5826283"/>
            <a:chExt cx="12192000" cy="1031718"/>
          </a:xfrm>
        </p:grpSpPr>
        <p:pic>
          <p:nvPicPr>
            <p:cNvPr id="8" name="Picture 7">
              <a:extLst>
                <a:ext uri="{FF2B5EF4-FFF2-40B4-BE49-F238E27FC236}">
                  <a16:creationId xmlns:a16="http://schemas.microsoft.com/office/drawing/2014/main" id="{B6475AD3-7F78-498D-9642-80F3EF9FE8EB}"/>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9" name="Picture 8">
              <a:extLst>
                <a:ext uri="{FF2B5EF4-FFF2-40B4-BE49-F238E27FC236}">
                  <a16:creationId xmlns:a16="http://schemas.microsoft.com/office/drawing/2014/main" id="{F47A01EB-4F92-4048-B2F7-D52BB524EC7D}"/>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10" name="Picture 9">
              <a:extLst>
                <a:ext uri="{FF2B5EF4-FFF2-40B4-BE49-F238E27FC236}">
                  <a16:creationId xmlns:a16="http://schemas.microsoft.com/office/drawing/2014/main" id="{0770ACA0-1615-4858-A8FC-914DC16E0C44}"/>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Tree>
    <p:extLst>
      <p:ext uri="{BB962C8B-B14F-4D97-AF65-F5344CB8AC3E}">
        <p14:creationId xmlns:p14="http://schemas.microsoft.com/office/powerpoint/2010/main" val="216406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E6A7-6FBD-4C79-B463-1A594B9E81FD}"/>
              </a:ext>
            </a:extLst>
          </p:cNvPr>
          <p:cNvSpPr>
            <a:spLocks noGrp="1"/>
          </p:cNvSpPr>
          <p:nvPr>
            <p:ph type="title"/>
          </p:nvPr>
        </p:nvSpPr>
        <p:spPr/>
        <p:txBody>
          <a:bodyPr/>
          <a:lstStyle/>
          <a:p>
            <a:r>
              <a:rPr lang="en-NZ" dirty="0"/>
              <a:t>Thanks!</a:t>
            </a:r>
          </a:p>
        </p:txBody>
      </p:sp>
      <p:grpSp>
        <p:nvGrpSpPr>
          <p:cNvPr id="7" name="Group 6">
            <a:extLst>
              <a:ext uri="{FF2B5EF4-FFF2-40B4-BE49-F238E27FC236}">
                <a16:creationId xmlns:a16="http://schemas.microsoft.com/office/drawing/2014/main" id="{F7788CBD-6D3B-4999-B9BF-57BDA9DD733B}"/>
              </a:ext>
            </a:extLst>
          </p:cNvPr>
          <p:cNvGrpSpPr/>
          <p:nvPr/>
        </p:nvGrpSpPr>
        <p:grpSpPr>
          <a:xfrm>
            <a:off x="0" y="5826283"/>
            <a:ext cx="12192000" cy="1031718"/>
            <a:chOff x="0" y="5826283"/>
            <a:chExt cx="12192000" cy="1031718"/>
          </a:xfrm>
        </p:grpSpPr>
        <p:pic>
          <p:nvPicPr>
            <p:cNvPr id="8" name="Picture 7">
              <a:extLst>
                <a:ext uri="{FF2B5EF4-FFF2-40B4-BE49-F238E27FC236}">
                  <a16:creationId xmlns:a16="http://schemas.microsoft.com/office/drawing/2014/main" id="{B6475AD3-7F78-498D-9642-80F3EF9FE8EB}"/>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9" name="Picture 8">
              <a:extLst>
                <a:ext uri="{FF2B5EF4-FFF2-40B4-BE49-F238E27FC236}">
                  <a16:creationId xmlns:a16="http://schemas.microsoft.com/office/drawing/2014/main" id="{F47A01EB-4F92-4048-B2F7-D52BB524EC7D}"/>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10" name="Picture 9">
              <a:extLst>
                <a:ext uri="{FF2B5EF4-FFF2-40B4-BE49-F238E27FC236}">
                  <a16:creationId xmlns:a16="http://schemas.microsoft.com/office/drawing/2014/main" id="{0770ACA0-1615-4858-A8FC-914DC16E0C44}"/>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
        <p:nvSpPr>
          <p:cNvPr id="13" name="Content Placeholder 12">
            <a:extLst>
              <a:ext uri="{FF2B5EF4-FFF2-40B4-BE49-F238E27FC236}">
                <a16:creationId xmlns:a16="http://schemas.microsoft.com/office/drawing/2014/main" id="{5D8450F2-AD5B-4E34-B84B-8094F13528F6}"/>
              </a:ext>
            </a:extLst>
          </p:cNvPr>
          <p:cNvSpPr>
            <a:spLocks noGrp="1"/>
          </p:cNvSpPr>
          <p:nvPr>
            <p:ph idx="1"/>
          </p:nvPr>
        </p:nvSpPr>
        <p:spPr/>
        <p:txBody>
          <a:bodyPr>
            <a:normAutofit/>
          </a:bodyPr>
          <a:lstStyle/>
          <a:p>
            <a:pPr marL="0" indent="0">
              <a:buNone/>
            </a:pPr>
            <a:r>
              <a:rPr lang="en-NZ" dirty="0"/>
              <a:t>chloe@quantumsecurity.co.nz</a:t>
            </a:r>
          </a:p>
          <a:p>
            <a:pPr marL="0" indent="0">
              <a:buNone/>
            </a:pPr>
            <a:endParaRPr lang="en-NZ" dirty="0"/>
          </a:p>
          <a:p>
            <a:pPr marL="0" indent="0">
              <a:buNone/>
            </a:pPr>
            <a:endParaRPr lang="en-NZ" dirty="0"/>
          </a:p>
          <a:p>
            <a:pPr marL="0" indent="0">
              <a:buNone/>
            </a:pPr>
            <a:endParaRPr lang="en-NZ" dirty="0"/>
          </a:p>
          <a:p>
            <a:pPr marL="0" indent="0">
              <a:buNone/>
            </a:pPr>
            <a:r>
              <a:rPr lang="en-NZ" dirty="0"/>
              <a:t>Threat modelling: Designing for Security, Adam </a:t>
            </a:r>
            <a:r>
              <a:rPr lang="en-NZ" dirty="0" err="1"/>
              <a:t>Shostack</a:t>
            </a:r>
            <a:r>
              <a:rPr lang="en-NZ" dirty="0"/>
              <a:t>, 2014</a:t>
            </a:r>
          </a:p>
          <a:p>
            <a:pPr marL="0" indent="0">
              <a:buNone/>
            </a:pPr>
            <a:endParaRPr lang="en-NZ" dirty="0"/>
          </a:p>
          <a:p>
            <a:pPr marL="0" indent="0">
              <a:buNone/>
            </a:pPr>
            <a:r>
              <a:rPr lang="en-US" dirty="0"/>
              <a:t>THE ART OF THREAT MODELING FOR IT RISK MANAGEMENT: Solving the application risk riddle, Ed Adams, n.d.</a:t>
            </a:r>
            <a:endParaRPr lang="en-NZ" dirty="0"/>
          </a:p>
        </p:txBody>
      </p:sp>
    </p:spTree>
    <p:extLst>
      <p:ext uri="{BB962C8B-B14F-4D97-AF65-F5344CB8AC3E}">
        <p14:creationId xmlns:p14="http://schemas.microsoft.com/office/powerpoint/2010/main" val="184695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D656-54E9-4D0E-8A11-B78EF9A32204}"/>
              </a:ext>
            </a:extLst>
          </p:cNvPr>
          <p:cNvSpPr>
            <a:spLocks noGrp="1"/>
          </p:cNvSpPr>
          <p:nvPr>
            <p:ph type="title"/>
          </p:nvPr>
        </p:nvSpPr>
        <p:spPr>
          <a:xfrm>
            <a:off x="838200" y="365125"/>
            <a:ext cx="10127400" cy="1325563"/>
          </a:xfrm>
        </p:spPr>
        <p:txBody>
          <a:bodyPr/>
          <a:lstStyle/>
          <a:p>
            <a:r>
              <a:rPr lang="en-NZ" dirty="0"/>
              <a:t>Goal</a:t>
            </a:r>
          </a:p>
        </p:txBody>
      </p:sp>
      <p:sp>
        <p:nvSpPr>
          <p:cNvPr id="3" name="Content Placeholder 2">
            <a:extLst>
              <a:ext uri="{FF2B5EF4-FFF2-40B4-BE49-F238E27FC236}">
                <a16:creationId xmlns:a16="http://schemas.microsoft.com/office/drawing/2014/main" id="{4D938BA5-D30E-4AA9-A73E-7F008C952DF9}"/>
              </a:ext>
            </a:extLst>
          </p:cNvPr>
          <p:cNvSpPr>
            <a:spLocks noGrp="1"/>
          </p:cNvSpPr>
          <p:nvPr>
            <p:ph idx="1"/>
          </p:nvPr>
        </p:nvSpPr>
        <p:spPr>
          <a:xfrm>
            <a:off x="838200" y="1825625"/>
            <a:ext cx="10515600" cy="1791335"/>
          </a:xfrm>
        </p:spPr>
        <p:txBody>
          <a:bodyPr>
            <a:normAutofit/>
          </a:bodyPr>
          <a:lstStyle/>
          <a:p>
            <a:pPr marL="0" indent="0">
              <a:buNone/>
            </a:pPr>
            <a:r>
              <a:rPr lang="en-NZ" dirty="0"/>
              <a:t>Start thinking about the threats that might impact the applications or systems that you build and how you might protect against them.</a:t>
            </a:r>
          </a:p>
          <a:p>
            <a:pPr marL="0" indent="0">
              <a:buNone/>
            </a:pPr>
            <a:endParaRPr lang="en-NZ" dirty="0"/>
          </a:p>
          <a:p>
            <a:pPr marL="0" indent="0">
              <a:buNone/>
            </a:pPr>
            <a:endParaRPr lang="en-NZ" dirty="0"/>
          </a:p>
        </p:txBody>
      </p:sp>
      <p:grpSp>
        <p:nvGrpSpPr>
          <p:cNvPr id="4" name="Group 3">
            <a:extLst>
              <a:ext uri="{FF2B5EF4-FFF2-40B4-BE49-F238E27FC236}">
                <a16:creationId xmlns:a16="http://schemas.microsoft.com/office/drawing/2014/main" id="{221E2CA6-ECBC-4C61-AF76-6DCF5A39FBB1}"/>
              </a:ext>
            </a:extLst>
          </p:cNvPr>
          <p:cNvGrpSpPr/>
          <p:nvPr/>
        </p:nvGrpSpPr>
        <p:grpSpPr>
          <a:xfrm>
            <a:off x="0" y="5826283"/>
            <a:ext cx="12192000" cy="1031718"/>
            <a:chOff x="0" y="5826283"/>
            <a:chExt cx="12192000" cy="1031718"/>
          </a:xfrm>
        </p:grpSpPr>
        <p:pic>
          <p:nvPicPr>
            <p:cNvPr id="5" name="Picture 4">
              <a:extLst>
                <a:ext uri="{FF2B5EF4-FFF2-40B4-BE49-F238E27FC236}">
                  <a16:creationId xmlns:a16="http://schemas.microsoft.com/office/drawing/2014/main" id="{793076BC-429F-4678-9BDD-27EFD0182080}"/>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6" name="Picture 5">
              <a:extLst>
                <a:ext uri="{FF2B5EF4-FFF2-40B4-BE49-F238E27FC236}">
                  <a16:creationId xmlns:a16="http://schemas.microsoft.com/office/drawing/2014/main" id="{B058431B-B25A-4223-A9A0-89F9F1FEDB7D}"/>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7" name="Picture 6">
              <a:extLst>
                <a:ext uri="{FF2B5EF4-FFF2-40B4-BE49-F238E27FC236}">
                  <a16:creationId xmlns:a16="http://schemas.microsoft.com/office/drawing/2014/main" id="{9B19748F-7596-4873-9A9F-8A87E9FD06B1}"/>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Tree>
    <p:extLst>
      <p:ext uri="{BB962C8B-B14F-4D97-AF65-F5344CB8AC3E}">
        <p14:creationId xmlns:p14="http://schemas.microsoft.com/office/powerpoint/2010/main" val="341727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2631E57-465F-4B3A-A6B0-9BA973115E82}"/>
              </a:ext>
            </a:extLst>
          </p:cNvPr>
          <p:cNvGrpSpPr/>
          <p:nvPr/>
        </p:nvGrpSpPr>
        <p:grpSpPr>
          <a:xfrm>
            <a:off x="0" y="5826283"/>
            <a:ext cx="12192000" cy="1031718"/>
            <a:chOff x="0" y="5826283"/>
            <a:chExt cx="12192000" cy="1031718"/>
          </a:xfrm>
        </p:grpSpPr>
        <p:pic>
          <p:nvPicPr>
            <p:cNvPr id="11" name="Picture 10">
              <a:extLst>
                <a:ext uri="{FF2B5EF4-FFF2-40B4-BE49-F238E27FC236}">
                  <a16:creationId xmlns:a16="http://schemas.microsoft.com/office/drawing/2014/main" id="{D666372A-B907-4AA4-962A-690E8816AF17}"/>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12" name="Picture 11">
              <a:extLst>
                <a:ext uri="{FF2B5EF4-FFF2-40B4-BE49-F238E27FC236}">
                  <a16:creationId xmlns:a16="http://schemas.microsoft.com/office/drawing/2014/main" id="{1DBCA739-4C56-49EE-92FA-3A5682EE6DAA}"/>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13" name="Picture 12">
              <a:extLst>
                <a:ext uri="{FF2B5EF4-FFF2-40B4-BE49-F238E27FC236}">
                  <a16:creationId xmlns:a16="http://schemas.microsoft.com/office/drawing/2014/main" id="{52CC3320-A30E-40D3-87FB-16FDD9ADCBBA}"/>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
        <p:nvSpPr>
          <p:cNvPr id="3" name="Content Placeholder 2">
            <a:extLst>
              <a:ext uri="{FF2B5EF4-FFF2-40B4-BE49-F238E27FC236}">
                <a16:creationId xmlns:a16="http://schemas.microsoft.com/office/drawing/2014/main" id="{0BCA3446-2ECE-446F-9AA7-D24D161B95E0}"/>
              </a:ext>
            </a:extLst>
          </p:cNvPr>
          <p:cNvSpPr>
            <a:spLocks noGrp="1"/>
          </p:cNvSpPr>
          <p:nvPr>
            <p:ph idx="1"/>
          </p:nvPr>
        </p:nvSpPr>
        <p:spPr>
          <a:xfrm>
            <a:off x="447674" y="4050324"/>
            <a:ext cx="11263241" cy="1573657"/>
          </a:xfrm>
          <a:ln w="44450">
            <a:solidFill>
              <a:srgbClr val="053B7A"/>
            </a:solidFill>
          </a:ln>
        </p:spPr>
        <p:txBody>
          <a:bodyPr>
            <a:normAutofit/>
          </a:bodyPr>
          <a:lstStyle/>
          <a:p>
            <a:pPr marL="0" indent="0" algn="ctr">
              <a:buNone/>
            </a:pPr>
            <a:r>
              <a:rPr lang="en-NZ" b="1" dirty="0"/>
              <a:t>Risk</a:t>
            </a:r>
          </a:p>
          <a:p>
            <a:pPr marL="0" indent="0" algn="ctr">
              <a:buNone/>
            </a:pPr>
            <a:r>
              <a:rPr lang="en-NZ" i="1" dirty="0"/>
              <a:t>The possibility that a threat will exploit a vulnerability to harm an asset</a:t>
            </a:r>
          </a:p>
          <a:p>
            <a:pPr marL="0" indent="0" algn="ctr">
              <a:buNone/>
            </a:pPr>
            <a:r>
              <a:rPr lang="en-NZ" b="1" dirty="0"/>
              <a:t>Risk = Threat * Vulnerability</a:t>
            </a:r>
            <a:endParaRPr lang="en-NZ" b="1" i="1" dirty="0"/>
          </a:p>
          <a:p>
            <a:endParaRPr lang="en-NZ" dirty="0"/>
          </a:p>
          <a:p>
            <a:pPr marL="0" indent="0">
              <a:buNone/>
            </a:pPr>
            <a:endParaRPr lang="en-NZ" dirty="0"/>
          </a:p>
        </p:txBody>
      </p:sp>
      <p:sp>
        <p:nvSpPr>
          <p:cNvPr id="4" name="Content Placeholder 2">
            <a:extLst>
              <a:ext uri="{FF2B5EF4-FFF2-40B4-BE49-F238E27FC236}">
                <a16:creationId xmlns:a16="http://schemas.microsoft.com/office/drawing/2014/main" id="{1D086320-8B20-4D69-9A69-83C5B4E67F28}"/>
              </a:ext>
            </a:extLst>
          </p:cNvPr>
          <p:cNvSpPr txBox="1">
            <a:spLocks/>
          </p:cNvSpPr>
          <p:nvPr/>
        </p:nvSpPr>
        <p:spPr>
          <a:xfrm>
            <a:off x="455450" y="1550492"/>
            <a:ext cx="2636519" cy="2292061"/>
          </a:xfrm>
          <a:prstGeom prst="rect">
            <a:avLst/>
          </a:prstGeom>
          <a:ln w="44450" cmpd="sng">
            <a:solidFill>
              <a:srgbClr val="053B7A"/>
            </a:solidFill>
          </a:ln>
        </p:spPr>
        <p:txBody>
          <a:bodyPr vert="horz" lIns="108000" tIns="72000" rIns="10800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Asset</a:t>
            </a:r>
            <a:r>
              <a:rPr lang="en-NZ" dirty="0"/>
              <a:t> </a:t>
            </a:r>
          </a:p>
          <a:p>
            <a:pPr marL="0" indent="0" algn="ctr">
              <a:buNone/>
            </a:pPr>
            <a:r>
              <a:rPr lang="en-NZ" i="1" dirty="0"/>
              <a:t>Something that should be protected</a:t>
            </a:r>
          </a:p>
        </p:txBody>
      </p:sp>
      <p:sp>
        <p:nvSpPr>
          <p:cNvPr id="5" name="Content Placeholder 2">
            <a:extLst>
              <a:ext uri="{FF2B5EF4-FFF2-40B4-BE49-F238E27FC236}">
                <a16:creationId xmlns:a16="http://schemas.microsoft.com/office/drawing/2014/main" id="{519B91BD-CEFF-45A3-8A8B-E581328A10DE}"/>
              </a:ext>
            </a:extLst>
          </p:cNvPr>
          <p:cNvSpPr txBox="1">
            <a:spLocks/>
          </p:cNvSpPr>
          <p:nvPr/>
        </p:nvSpPr>
        <p:spPr>
          <a:xfrm>
            <a:off x="3294313" y="1555961"/>
            <a:ext cx="2636520" cy="2292061"/>
          </a:xfrm>
          <a:prstGeom prst="rect">
            <a:avLst/>
          </a:prstGeom>
          <a:ln w="44450">
            <a:solidFill>
              <a:srgbClr val="053B7A"/>
            </a:solidFill>
          </a:ln>
        </p:spPr>
        <p:txBody>
          <a:bodyPr vert="horz" lIns="91440" tIns="72000" rIns="91440" bIns="7200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Vulnerability</a:t>
            </a:r>
            <a:r>
              <a:rPr lang="en-NZ" dirty="0"/>
              <a:t> </a:t>
            </a:r>
          </a:p>
          <a:p>
            <a:pPr marL="0" indent="0" algn="ctr">
              <a:buNone/>
            </a:pPr>
            <a:r>
              <a:rPr lang="en-NZ" i="1" dirty="0"/>
              <a:t>Weakness or lack of protections</a:t>
            </a:r>
            <a:endParaRPr lang="en-NZ" dirty="0"/>
          </a:p>
        </p:txBody>
      </p:sp>
      <p:sp>
        <p:nvSpPr>
          <p:cNvPr id="6" name="Content Placeholder 2">
            <a:extLst>
              <a:ext uri="{FF2B5EF4-FFF2-40B4-BE49-F238E27FC236}">
                <a16:creationId xmlns:a16="http://schemas.microsoft.com/office/drawing/2014/main" id="{91DAD9AD-3816-4BF8-84D3-C824E83C40D3}"/>
              </a:ext>
            </a:extLst>
          </p:cNvPr>
          <p:cNvSpPr txBox="1">
            <a:spLocks/>
          </p:cNvSpPr>
          <p:nvPr/>
        </p:nvSpPr>
        <p:spPr>
          <a:xfrm>
            <a:off x="6133176" y="1548144"/>
            <a:ext cx="2636520" cy="2292061"/>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Threat</a:t>
            </a:r>
            <a:r>
              <a:rPr lang="en-NZ" dirty="0"/>
              <a:t> </a:t>
            </a:r>
          </a:p>
          <a:p>
            <a:pPr marL="0" indent="0" algn="ctr">
              <a:buNone/>
            </a:pPr>
            <a:r>
              <a:rPr lang="en-NZ" i="1" dirty="0"/>
              <a:t>Something that could negatively impact an asset</a:t>
            </a:r>
          </a:p>
        </p:txBody>
      </p:sp>
      <p:sp>
        <p:nvSpPr>
          <p:cNvPr id="7" name="Content Placeholder 2">
            <a:extLst>
              <a:ext uri="{FF2B5EF4-FFF2-40B4-BE49-F238E27FC236}">
                <a16:creationId xmlns:a16="http://schemas.microsoft.com/office/drawing/2014/main" id="{F16BF5C5-D672-47C9-9AD3-3EDA07DB3EC5}"/>
              </a:ext>
            </a:extLst>
          </p:cNvPr>
          <p:cNvSpPr txBox="1">
            <a:spLocks/>
          </p:cNvSpPr>
          <p:nvPr/>
        </p:nvSpPr>
        <p:spPr>
          <a:xfrm>
            <a:off x="8972040" y="1550490"/>
            <a:ext cx="2738876" cy="2292064"/>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Security Controls </a:t>
            </a:r>
          </a:p>
          <a:p>
            <a:pPr marL="0" indent="0" algn="ctr">
              <a:buNone/>
            </a:pPr>
            <a:r>
              <a:rPr lang="en-NZ" i="1" dirty="0"/>
              <a:t>Protect against threats, reduce vulnerability</a:t>
            </a:r>
            <a:endParaRPr lang="en-NZ" dirty="0"/>
          </a:p>
        </p:txBody>
      </p:sp>
      <p:sp>
        <p:nvSpPr>
          <p:cNvPr id="8" name="Content Placeholder 2">
            <a:extLst>
              <a:ext uri="{FF2B5EF4-FFF2-40B4-BE49-F238E27FC236}">
                <a16:creationId xmlns:a16="http://schemas.microsoft.com/office/drawing/2014/main" id="{F36D04FE-995F-4544-A0FC-4EEB2FE45270}"/>
              </a:ext>
            </a:extLst>
          </p:cNvPr>
          <p:cNvSpPr txBox="1">
            <a:spLocks/>
          </p:cNvSpPr>
          <p:nvPr/>
        </p:nvSpPr>
        <p:spPr>
          <a:xfrm>
            <a:off x="657794" y="5111700"/>
            <a:ext cx="10950765" cy="512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dirty="0"/>
          </a:p>
        </p:txBody>
      </p:sp>
      <p:sp>
        <p:nvSpPr>
          <p:cNvPr id="9" name="Title 1">
            <a:extLst>
              <a:ext uri="{FF2B5EF4-FFF2-40B4-BE49-F238E27FC236}">
                <a16:creationId xmlns:a16="http://schemas.microsoft.com/office/drawing/2014/main" id="{4B9D139C-C29E-45D8-987F-D264ABFC40F1}"/>
              </a:ext>
            </a:extLst>
          </p:cNvPr>
          <p:cNvSpPr>
            <a:spLocks noGrp="1"/>
          </p:cNvSpPr>
          <p:nvPr>
            <p:ph type="title"/>
          </p:nvPr>
        </p:nvSpPr>
        <p:spPr>
          <a:xfrm>
            <a:off x="657794" y="365125"/>
            <a:ext cx="10608332" cy="1325563"/>
          </a:xfrm>
        </p:spPr>
        <p:txBody>
          <a:bodyPr lIns="90000"/>
          <a:lstStyle/>
          <a:p>
            <a:r>
              <a:rPr lang="en-NZ" dirty="0"/>
              <a:t>Definitions</a:t>
            </a:r>
          </a:p>
        </p:txBody>
      </p:sp>
    </p:spTree>
    <p:extLst>
      <p:ext uri="{BB962C8B-B14F-4D97-AF65-F5344CB8AC3E}">
        <p14:creationId xmlns:p14="http://schemas.microsoft.com/office/powerpoint/2010/main" val="9639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B33D-183A-434F-9981-0B326113B8F0}"/>
              </a:ext>
            </a:extLst>
          </p:cNvPr>
          <p:cNvSpPr>
            <a:spLocks noGrp="1"/>
          </p:cNvSpPr>
          <p:nvPr>
            <p:ph type="title"/>
          </p:nvPr>
        </p:nvSpPr>
        <p:spPr/>
        <p:txBody>
          <a:bodyPr/>
          <a:lstStyle/>
          <a:p>
            <a:r>
              <a:rPr lang="en-NZ" dirty="0"/>
              <a:t>Why?</a:t>
            </a:r>
          </a:p>
        </p:txBody>
      </p:sp>
      <p:sp>
        <p:nvSpPr>
          <p:cNvPr id="3" name="Content Placeholder 2">
            <a:extLst>
              <a:ext uri="{FF2B5EF4-FFF2-40B4-BE49-F238E27FC236}">
                <a16:creationId xmlns:a16="http://schemas.microsoft.com/office/drawing/2014/main" id="{25E05402-4A5E-4E2D-910C-004C85CAB573}"/>
              </a:ext>
            </a:extLst>
          </p:cNvPr>
          <p:cNvSpPr>
            <a:spLocks noGrp="1"/>
          </p:cNvSpPr>
          <p:nvPr>
            <p:ph idx="1"/>
          </p:nvPr>
        </p:nvSpPr>
        <p:spPr>
          <a:xfrm>
            <a:off x="838200" y="1825625"/>
            <a:ext cx="2149549" cy="950128"/>
          </a:xfrm>
          <a:ln w="44450">
            <a:solidFill>
              <a:srgbClr val="053B7A"/>
            </a:solidFill>
          </a:ln>
        </p:spPr>
        <p:txBody>
          <a:bodyPr tIns="72000"/>
          <a:lstStyle/>
          <a:p>
            <a:pPr marL="0" indent="0" algn="ctr">
              <a:buNone/>
            </a:pPr>
            <a:r>
              <a:rPr lang="en-NZ" dirty="0"/>
              <a:t>Non-compliance</a:t>
            </a:r>
          </a:p>
        </p:txBody>
      </p:sp>
      <p:sp>
        <p:nvSpPr>
          <p:cNvPr id="4" name="Content Placeholder 2">
            <a:extLst>
              <a:ext uri="{FF2B5EF4-FFF2-40B4-BE49-F238E27FC236}">
                <a16:creationId xmlns:a16="http://schemas.microsoft.com/office/drawing/2014/main" id="{CA9082DC-871F-4C9F-B490-F239982EAD2F}"/>
              </a:ext>
            </a:extLst>
          </p:cNvPr>
          <p:cNvSpPr txBox="1">
            <a:spLocks/>
          </p:cNvSpPr>
          <p:nvPr/>
        </p:nvSpPr>
        <p:spPr>
          <a:xfrm>
            <a:off x="1243123" y="3788071"/>
            <a:ext cx="3489251" cy="1187986"/>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dirty="0"/>
              <a:t>Weight/Cost of </a:t>
            </a:r>
          </a:p>
          <a:p>
            <a:pPr marL="0" indent="0" algn="ctr">
              <a:buFont typeface="Arial" panose="020B0604020202020204" pitchFamily="34" charset="0"/>
              <a:buNone/>
            </a:pPr>
            <a:r>
              <a:rPr lang="en-NZ" dirty="0"/>
              <a:t>Risk Realisation</a:t>
            </a:r>
          </a:p>
        </p:txBody>
      </p:sp>
      <p:sp>
        <p:nvSpPr>
          <p:cNvPr id="6" name="Content Placeholder 2">
            <a:extLst>
              <a:ext uri="{FF2B5EF4-FFF2-40B4-BE49-F238E27FC236}">
                <a16:creationId xmlns:a16="http://schemas.microsoft.com/office/drawing/2014/main" id="{B344CD22-D8AA-4312-8B74-0AC267C63A27}"/>
              </a:ext>
            </a:extLst>
          </p:cNvPr>
          <p:cNvSpPr txBox="1">
            <a:spLocks/>
          </p:cNvSpPr>
          <p:nvPr/>
        </p:nvSpPr>
        <p:spPr>
          <a:xfrm>
            <a:off x="3426246" y="1825625"/>
            <a:ext cx="2588046" cy="741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dirty="0"/>
          </a:p>
        </p:txBody>
      </p:sp>
      <p:sp>
        <p:nvSpPr>
          <p:cNvPr id="7" name="Content Placeholder 2">
            <a:extLst>
              <a:ext uri="{FF2B5EF4-FFF2-40B4-BE49-F238E27FC236}">
                <a16:creationId xmlns:a16="http://schemas.microsoft.com/office/drawing/2014/main" id="{0523EF53-2B03-44FB-9E00-487B7215372F}"/>
              </a:ext>
            </a:extLst>
          </p:cNvPr>
          <p:cNvSpPr txBox="1">
            <a:spLocks/>
          </p:cNvSpPr>
          <p:nvPr/>
        </p:nvSpPr>
        <p:spPr>
          <a:xfrm>
            <a:off x="6014292" y="1802052"/>
            <a:ext cx="2588046" cy="741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dirty="0"/>
          </a:p>
        </p:txBody>
      </p:sp>
      <p:sp>
        <p:nvSpPr>
          <p:cNvPr id="8" name="Content Placeholder 2">
            <a:extLst>
              <a:ext uri="{FF2B5EF4-FFF2-40B4-BE49-F238E27FC236}">
                <a16:creationId xmlns:a16="http://schemas.microsoft.com/office/drawing/2014/main" id="{98726086-E618-45BB-8EA4-4F75D08A0575}"/>
              </a:ext>
            </a:extLst>
          </p:cNvPr>
          <p:cNvSpPr txBox="1">
            <a:spLocks/>
          </p:cNvSpPr>
          <p:nvPr/>
        </p:nvSpPr>
        <p:spPr>
          <a:xfrm>
            <a:off x="8602338" y="1825624"/>
            <a:ext cx="2588046" cy="741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dirty="0"/>
          </a:p>
        </p:txBody>
      </p:sp>
      <p:grpSp>
        <p:nvGrpSpPr>
          <p:cNvPr id="11" name="Group 10">
            <a:extLst>
              <a:ext uri="{FF2B5EF4-FFF2-40B4-BE49-F238E27FC236}">
                <a16:creationId xmlns:a16="http://schemas.microsoft.com/office/drawing/2014/main" id="{DD3BD16F-D119-4FF4-8E71-E9B6A89EE53E}"/>
              </a:ext>
            </a:extLst>
          </p:cNvPr>
          <p:cNvGrpSpPr/>
          <p:nvPr/>
        </p:nvGrpSpPr>
        <p:grpSpPr>
          <a:xfrm>
            <a:off x="0" y="5826283"/>
            <a:ext cx="12192000" cy="1031718"/>
            <a:chOff x="0" y="5826283"/>
            <a:chExt cx="12192000" cy="1031718"/>
          </a:xfrm>
        </p:grpSpPr>
        <p:pic>
          <p:nvPicPr>
            <p:cNvPr id="12" name="Picture 11">
              <a:extLst>
                <a:ext uri="{FF2B5EF4-FFF2-40B4-BE49-F238E27FC236}">
                  <a16:creationId xmlns:a16="http://schemas.microsoft.com/office/drawing/2014/main" id="{964769EC-A5A0-41A5-8746-B485BE20EEB8}"/>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13" name="Picture 12">
              <a:extLst>
                <a:ext uri="{FF2B5EF4-FFF2-40B4-BE49-F238E27FC236}">
                  <a16:creationId xmlns:a16="http://schemas.microsoft.com/office/drawing/2014/main" id="{3F93A761-09A0-41D9-8C0B-A605A61C8E89}"/>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14" name="Picture 13">
              <a:extLst>
                <a:ext uri="{FF2B5EF4-FFF2-40B4-BE49-F238E27FC236}">
                  <a16:creationId xmlns:a16="http://schemas.microsoft.com/office/drawing/2014/main" id="{2A71CDD2-107C-4796-B18D-5EC674AF4263}"/>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
        <p:nvSpPr>
          <p:cNvPr id="17" name="Content Placeholder 2">
            <a:extLst>
              <a:ext uri="{FF2B5EF4-FFF2-40B4-BE49-F238E27FC236}">
                <a16:creationId xmlns:a16="http://schemas.microsoft.com/office/drawing/2014/main" id="{DA79DB73-75EF-4365-9F8E-8BEEEC7164C3}"/>
              </a:ext>
            </a:extLst>
          </p:cNvPr>
          <p:cNvSpPr txBox="1">
            <a:spLocks/>
          </p:cNvSpPr>
          <p:nvPr/>
        </p:nvSpPr>
        <p:spPr>
          <a:xfrm>
            <a:off x="3426246" y="1825625"/>
            <a:ext cx="2149549" cy="950128"/>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dirty="0"/>
              <a:t>Data Loss</a:t>
            </a:r>
          </a:p>
        </p:txBody>
      </p:sp>
      <p:sp>
        <p:nvSpPr>
          <p:cNvPr id="18" name="Content Placeholder 2">
            <a:extLst>
              <a:ext uri="{FF2B5EF4-FFF2-40B4-BE49-F238E27FC236}">
                <a16:creationId xmlns:a16="http://schemas.microsoft.com/office/drawing/2014/main" id="{005BAE85-C37C-4303-932F-611E778E6E3E}"/>
              </a:ext>
            </a:extLst>
          </p:cNvPr>
          <p:cNvSpPr txBox="1">
            <a:spLocks/>
          </p:cNvSpPr>
          <p:nvPr/>
        </p:nvSpPr>
        <p:spPr>
          <a:xfrm>
            <a:off x="6014292" y="1811620"/>
            <a:ext cx="2479158" cy="950128"/>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t>Monetary Cost</a:t>
            </a:r>
          </a:p>
        </p:txBody>
      </p:sp>
      <p:sp>
        <p:nvSpPr>
          <p:cNvPr id="20" name="Content Placeholder 2">
            <a:extLst>
              <a:ext uri="{FF2B5EF4-FFF2-40B4-BE49-F238E27FC236}">
                <a16:creationId xmlns:a16="http://schemas.microsoft.com/office/drawing/2014/main" id="{50DF3C7F-9765-458C-8421-2CF5013E0862}"/>
              </a:ext>
            </a:extLst>
          </p:cNvPr>
          <p:cNvSpPr txBox="1">
            <a:spLocks/>
          </p:cNvSpPr>
          <p:nvPr/>
        </p:nvSpPr>
        <p:spPr>
          <a:xfrm>
            <a:off x="8931947" y="1811620"/>
            <a:ext cx="2479158" cy="950128"/>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t>Reputation</a:t>
            </a:r>
          </a:p>
        </p:txBody>
      </p:sp>
      <p:sp>
        <p:nvSpPr>
          <p:cNvPr id="21" name="Content Placeholder 2">
            <a:extLst>
              <a:ext uri="{FF2B5EF4-FFF2-40B4-BE49-F238E27FC236}">
                <a16:creationId xmlns:a16="http://schemas.microsoft.com/office/drawing/2014/main" id="{1737092B-69FE-4A17-8905-E8CA7F098300}"/>
              </a:ext>
            </a:extLst>
          </p:cNvPr>
          <p:cNvSpPr txBox="1">
            <a:spLocks/>
          </p:cNvSpPr>
          <p:nvPr/>
        </p:nvSpPr>
        <p:spPr>
          <a:xfrm>
            <a:off x="6980274" y="3747612"/>
            <a:ext cx="3489251" cy="1187986"/>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t>Weight/Cost of </a:t>
            </a:r>
          </a:p>
          <a:p>
            <a:pPr marL="0" indent="0" algn="ctr">
              <a:buNone/>
            </a:pPr>
            <a:r>
              <a:rPr lang="en-NZ" dirty="0"/>
              <a:t>Countermeasures</a:t>
            </a:r>
          </a:p>
        </p:txBody>
      </p:sp>
      <p:pic>
        <p:nvPicPr>
          <p:cNvPr id="27" name="Graphic 26">
            <a:extLst>
              <a:ext uri="{FF2B5EF4-FFF2-40B4-BE49-F238E27FC236}">
                <a16:creationId xmlns:a16="http://schemas.microsoft.com/office/drawing/2014/main" id="{A205AD6F-9661-4441-A264-88CD3375D5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4199" y="3536172"/>
            <a:ext cx="1541572" cy="1541572"/>
          </a:xfrm>
          <a:prstGeom prst="rect">
            <a:avLst/>
          </a:prstGeom>
        </p:spPr>
      </p:pic>
    </p:spTree>
    <p:extLst>
      <p:ext uri="{BB962C8B-B14F-4D97-AF65-F5344CB8AC3E}">
        <p14:creationId xmlns:p14="http://schemas.microsoft.com/office/powerpoint/2010/main" val="171637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animBg="1"/>
      <p:bldP spid="4" grpId="0" animBg="1"/>
      <p:bldP spid="17" grpId="0" animBg="1"/>
      <p:bldP spid="18"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C6FB6-FBF4-4B04-8687-B5D270B371FE}"/>
              </a:ext>
            </a:extLst>
          </p:cNvPr>
          <p:cNvSpPr>
            <a:spLocks noGrp="1"/>
          </p:cNvSpPr>
          <p:nvPr>
            <p:ph type="title"/>
          </p:nvPr>
        </p:nvSpPr>
        <p:spPr/>
        <p:txBody>
          <a:bodyPr/>
          <a:lstStyle/>
          <a:p>
            <a:r>
              <a:rPr lang="en-NZ" dirty="0"/>
              <a:t>When?</a:t>
            </a:r>
          </a:p>
        </p:txBody>
      </p:sp>
      <p:sp>
        <p:nvSpPr>
          <p:cNvPr id="3" name="Content Placeholder 2">
            <a:extLst>
              <a:ext uri="{FF2B5EF4-FFF2-40B4-BE49-F238E27FC236}">
                <a16:creationId xmlns:a16="http://schemas.microsoft.com/office/drawing/2014/main" id="{0343036E-490A-455F-80DC-58DB19DD9EC7}"/>
              </a:ext>
            </a:extLst>
          </p:cNvPr>
          <p:cNvSpPr>
            <a:spLocks noGrp="1"/>
          </p:cNvSpPr>
          <p:nvPr>
            <p:ph idx="1"/>
          </p:nvPr>
        </p:nvSpPr>
        <p:spPr>
          <a:xfrm>
            <a:off x="838200" y="2838893"/>
            <a:ext cx="4339856" cy="818708"/>
          </a:xfrm>
        </p:spPr>
        <p:txBody>
          <a:bodyPr>
            <a:normAutofit/>
          </a:bodyPr>
          <a:lstStyle/>
          <a:p>
            <a:r>
              <a:rPr lang="en-NZ" dirty="0"/>
              <a:t>High cost to fix issues </a:t>
            </a:r>
          </a:p>
          <a:p>
            <a:pPr marL="0" indent="0">
              <a:buNone/>
            </a:pPr>
            <a:endParaRPr lang="en-NZ" dirty="0"/>
          </a:p>
          <a:p>
            <a:pPr>
              <a:buFontTx/>
              <a:buChar char="-"/>
            </a:pPr>
            <a:endParaRPr lang="en-NZ" dirty="0"/>
          </a:p>
        </p:txBody>
      </p:sp>
      <p:sp>
        <p:nvSpPr>
          <p:cNvPr id="4" name="Content Placeholder 2">
            <a:extLst>
              <a:ext uri="{FF2B5EF4-FFF2-40B4-BE49-F238E27FC236}">
                <a16:creationId xmlns:a16="http://schemas.microsoft.com/office/drawing/2014/main" id="{C6C200D9-C35A-4677-8365-DD882C33A790}"/>
              </a:ext>
            </a:extLst>
          </p:cNvPr>
          <p:cNvSpPr txBox="1">
            <a:spLocks/>
          </p:cNvSpPr>
          <p:nvPr/>
        </p:nvSpPr>
        <p:spPr>
          <a:xfrm>
            <a:off x="6096000" y="2836444"/>
            <a:ext cx="5257800" cy="2596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Consider security during system design and development to reduce vulnerabilities</a:t>
            </a:r>
          </a:p>
          <a:p>
            <a:endParaRPr lang="en-NZ" dirty="0"/>
          </a:p>
          <a:p>
            <a:r>
              <a:rPr lang="en-NZ" dirty="0"/>
              <a:t>Ongoing</a:t>
            </a:r>
          </a:p>
        </p:txBody>
      </p:sp>
      <p:sp>
        <p:nvSpPr>
          <p:cNvPr id="5" name="Content Placeholder 2">
            <a:extLst>
              <a:ext uri="{FF2B5EF4-FFF2-40B4-BE49-F238E27FC236}">
                <a16:creationId xmlns:a16="http://schemas.microsoft.com/office/drawing/2014/main" id="{18A4AE1D-3FBC-42F9-BA0A-0C1209F42B8B}"/>
              </a:ext>
            </a:extLst>
          </p:cNvPr>
          <p:cNvSpPr txBox="1">
            <a:spLocks/>
          </p:cNvSpPr>
          <p:nvPr/>
        </p:nvSpPr>
        <p:spPr>
          <a:xfrm>
            <a:off x="838200" y="3908616"/>
            <a:ext cx="3627474" cy="1216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Z" dirty="0"/>
              <a:t>More vulnerabilities = more risk</a:t>
            </a:r>
          </a:p>
          <a:p>
            <a:pPr marL="0" indent="0">
              <a:buFont typeface="Arial" panose="020B0604020202020204" pitchFamily="34" charset="0"/>
              <a:buNone/>
            </a:pPr>
            <a:endParaRPr lang="en-NZ" dirty="0"/>
          </a:p>
          <a:p>
            <a:pPr marL="0" indent="0">
              <a:buFont typeface="Arial" panose="020B0604020202020204" pitchFamily="34" charset="0"/>
              <a:buNone/>
            </a:pPr>
            <a:endParaRPr lang="en-NZ" dirty="0"/>
          </a:p>
          <a:p>
            <a:pPr>
              <a:buFontTx/>
              <a:buChar char="-"/>
            </a:pPr>
            <a:endParaRPr lang="en-NZ" dirty="0"/>
          </a:p>
        </p:txBody>
      </p:sp>
      <p:grpSp>
        <p:nvGrpSpPr>
          <p:cNvPr id="7" name="Group 6">
            <a:extLst>
              <a:ext uri="{FF2B5EF4-FFF2-40B4-BE49-F238E27FC236}">
                <a16:creationId xmlns:a16="http://schemas.microsoft.com/office/drawing/2014/main" id="{E14146C7-6436-46C2-833D-A88153618D6D}"/>
              </a:ext>
            </a:extLst>
          </p:cNvPr>
          <p:cNvGrpSpPr/>
          <p:nvPr/>
        </p:nvGrpSpPr>
        <p:grpSpPr>
          <a:xfrm>
            <a:off x="0" y="5826283"/>
            <a:ext cx="12192000" cy="1031718"/>
            <a:chOff x="0" y="5826283"/>
            <a:chExt cx="12192000" cy="1031718"/>
          </a:xfrm>
        </p:grpSpPr>
        <p:pic>
          <p:nvPicPr>
            <p:cNvPr id="8" name="Picture 7">
              <a:extLst>
                <a:ext uri="{FF2B5EF4-FFF2-40B4-BE49-F238E27FC236}">
                  <a16:creationId xmlns:a16="http://schemas.microsoft.com/office/drawing/2014/main" id="{2BDBF83C-88B8-4E7F-8989-714648935F6D}"/>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9" name="Picture 8">
              <a:extLst>
                <a:ext uri="{FF2B5EF4-FFF2-40B4-BE49-F238E27FC236}">
                  <a16:creationId xmlns:a16="http://schemas.microsoft.com/office/drawing/2014/main" id="{6273EF62-01AF-46F6-BF0F-F68064799780}"/>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10" name="Picture 9">
              <a:extLst>
                <a:ext uri="{FF2B5EF4-FFF2-40B4-BE49-F238E27FC236}">
                  <a16:creationId xmlns:a16="http://schemas.microsoft.com/office/drawing/2014/main" id="{0118B1B3-C09F-45C8-845F-FBB662482826}"/>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
        <p:nvSpPr>
          <p:cNvPr id="12" name="Content Placeholder 2">
            <a:extLst>
              <a:ext uri="{FF2B5EF4-FFF2-40B4-BE49-F238E27FC236}">
                <a16:creationId xmlns:a16="http://schemas.microsoft.com/office/drawing/2014/main" id="{9DA1030B-E025-49B8-B7C0-44CF8DD53D1C}"/>
              </a:ext>
            </a:extLst>
          </p:cNvPr>
          <p:cNvSpPr txBox="1">
            <a:spLocks/>
          </p:cNvSpPr>
          <p:nvPr/>
        </p:nvSpPr>
        <p:spPr>
          <a:xfrm>
            <a:off x="838200" y="1825625"/>
            <a:ext cx="4339856" cy="704924"/>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dirty="0"/>
              <a:t>After Implementation</a:t>
            </a:r>
          </a:p>
        </p:txBody>
      </p:sp>
      <p:sp>
        <p:nvSpPr>
          <p:cNvPr id="13" name="Content Placeholder 2">
            <a:extLst>
              <a:ext uri="{FF2B5EF4-FFF2-40B4-BE49-F238E27FC236}">
                <a16:creationId xmlns:a16="http://schemas.microsoft.com/office/drawing/2014/main" id="{3157A0B2-CF22-42B6-AFC3-245BE27D3F3A}"/>
              </a:ext>
            </a:extLst>
          </p:cNvPr>
          <p:cNvSpPr txBox="1">
            <a:spLocks/>
          </p:cNvSpPr>
          <p:nvPr/>
        </p:nvSpPr>
        <p:spPr>
          <a:xfrm>
            <a:off x="6096000" y="1825994"/>
            <a:ext cx="4339856" cy="704924"/>
          </a:xfrm>
          <a:prstGeom prst="rect">
            <a:avLst/>
          </a:prstGeom>
          <a:ln w="44450">
            <a:solidFill>
              <a:srgbClr val="053B7A"/>
            </a:solidFill>
          </a:ln>
        </p:spPr>
        <p:txBody>
          <a:bodyPr vert="horz" lIns="91440" tIns="7200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dirty="0"/>
              <a:t>During Development</a:t>
            </a:r>
          </a:p>
        </p:txBody>
      </p:sp>
    </p:spTree>
    <p:extLst>
      <p:ext uri="{BB962C8B-B14F-4D97-AF65-F5344CB8AC3E}">
        <p14:creationId xmlns:p14="http://schemas.microsoft.com/office/powerpoint/2010/main" val="129122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A1DD-F5E6-4EAD-BFAE-1962FDCB5914}"/>
              </a:ext>
            </a:extLst>
          </p:cNvPr>
          <p:cNvSpPr>
            <a:spLocks noGrp="1"/>
          </p:cNvSpPr>
          <p:nvPr>
            <p:ph type="title"/>
          </p:nvPr>
        </p:nvSpPr>
        <p:spPr/>
        <p:txBody>
          <a:bodyPr/>
          <a:lstStyle/>
          <a:p>
            <a:r>
              <a:rPr lang="en-NZ" dirty="0"/>
              <a:t>How? Threat Modelling</a:t>
            </a:r>
          </a:p>
        </p:txBody>
      </p:sp>
      <p:sp>
        <p:nvSpPr>
          <p:cNvPr id="4" name="Content Placeholder 2">
            <a:extLst>
              <a:ext uri="{FF2B5EF4-FFF2-40B4-BE49-F238E27FC236}">
                <a16:creationId xmlns:a16="http://schemas.microsoft.com/office/drawing/2014/main" id="{17D1409F-4EB6-4302-81BC-0277CC2F53C6}"/>
              </a:ext>
            </a:extLst>
          </p:cNvPr>
          <p:cNvSpPr txBox="1">
            <a:spLocks/>
          </p:cNvSpPr>
          <p:nvPr/>
        </p:nvSpPr>
        <p:spPr>
          <a:xfrm>
            <a:off x="4555958" y="2650681"/>
            <a:ext cx="2867526" cy="29737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i="1" dirty="0"/>
          </a:p>
        </p:txBody>
      </p:sp>
      <p:sp>
        <p:nvSpPr>
          <p:cNvPr id="7" name="Content Placeholder 2">
            <a:extLst>
              <a:ext uri="{FF2B5EF4-FFF2-40B4-BE49-F238E27FC236}">
                <a16:creationId xmlns:a16="http://schemas.microsoft.com/office/drawing/2014/main" id="{6112C081-10BA-4065-BDE1-7D8270DEA5DC}"/>
              </a:ext>
            </a:extLst>
          </p:cNvPr>
          <p:cNvSpPr txBox="1">
            <a:spLocks/>
          </p:cNvSpPr>
          <p:nvPr/>
        </p:nvSpPr>
        <p:spPr>
          <a:xfrm>
            <a:off x="838200" y="2030573"/>
            <a:ext cx="3095445" cy="3232544"/>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NZ" b="1" dirty="0"/>
              <a:t>Analysing the Application/System</a:t>
            </a:r>
          </a:p>
          <a:p>
            <a:pPr marL="0" indent="0" algn="ctr">
              <a:buFont typeface="Arial" panose="020B0604020202020204" pitchFamily="34" charset="0"/>
              <a:buNone/>
            </a:pPr>
            <a:endParaRPr lang="en-NZ" dirty="0"/>
          </a:p>
          <a:p>
            <a:pPr marL="0" indent="0" algn="ctr">
              <a:buFont typeface="Arial" panose="020B0604020202020204" pitchFamily="34" charset="0"/>
              <a:buNone/>
            </a:pPr>
            <a:r>
              <a:rPr lang="en-NZ" dirty="0"/>
              <a:t> </a:t>
            </a:r>
            <a:r>
              <a:rPr lang="en-NZ" i="1" dirty="0"/>
              <a:t>What does the system do?</a:t>
            </a:r>
          </a:p>
        </p:txBody>
      </p:sp>
      <p:sp>
        <p:nvSpPr>
          <p:cNvPr id="8" name="Content Placeholder 2">
            <a:extLst>
              <a:ext uri="{FF2B5EF4-FFF2-40B4-BE49-F238E27FC236}">
                <a16:creationId xmlns:a16="http://schemas.microsoft.com/office/drawing/2014/main" id="{6BE7715F-F558-4D2C-A15D-4DB81E751D97}"/>
              </a:ext>
            </a:extLst>
          </p:cNvPr>
          <p:cNvSpPr txBox="1">
            <a:spLocks/>
          </p:cNvSpPr>
          <p:nvPr/>
        </p:nvSpPr>
        <p:spPr>
          <a:xfrm>
            <a:off x="8045797" y="2664466"/>
            <a:ext cx="2867526" cy="28219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NZ" i="1" dirty="0"/>
          </a:p>
        </p:txBody>
      </p:sp>
      <p:grpSp>
        <p:nvGrpSpPr>
          <p:cNvPr id="6" name="Group 5">
            <a:extLst>
              <a:ext uri="{FF2B5EF4-FFF2-40B4-BE49-F238E27FC236}">
                <a16:creationId xmlns:a16="http://schemas.microsoft.com/office/drawing/2014/main" id="{1DA8BA0E-D331-4D80-9391-308A70C3BFCB}"/>
              </a:ext>
            </a:extLst>
          </p:cNvPr>
          <p:cNvGrpSpPr/>
          <p:nvPr/>
        </p:nvGrpSpPr>
        <p:grpSpPr>
          <a:xfrm>
            <a:off x="0" y="5826283"/>
            <a:ext cx="12192000" cy="1031718"/>
            <a:chOff x="0" y="5826283"/>
            <a:chExt cx="12192000" cy="1031718"/>
          </a:xfrm>
        </p:grpSpPr>
        <p:pic>
          <p:nvPicPr>
            <p:cNvPr id="9" name="Picture 8">
              <a:extLst>
                <a:ext uri="{FF2B5EF4-FFF2-40B4-BE49-F238E27FC236}">
                  <a16:creationId xmlns:a16="http://schemas.microsoft.com/office/drawing/2014/main" id="{AD196FA9-44FD-400E-A60A-F0EF497F509B}"/>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10" name="Picture 9">
              <a:extLst>
                <a:ext uri="{FF2B5EF4-FFF2-40B4-BE49-F238E27FC236}">
                  <a16:creationId xmlns:a16="http://schemas.microsoft.com/office/drawing/2014/main" id="{A1D93998-6B38-4487-A49D-0E076A6EA3FC}"/>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11" name="Picture 10">
              <a:extLst>
                <a:ext uri="{FF2B5EF4-FFF2-40B4-BE49-F238E27FC236}">
                  <a16:creationId xmlns:a16="http://schemas.microsoft.com/office/drawing/2014/main" id="{9F75D896-4459-494B-9F94-E03CA2C49CFC}"/>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
        <p:nvSpPr>
          <p:cNvPr id="13" name="Content Placeholder 2">
            <a:extLst>
              <a:ext uri="{FF2B5EF4-FFF2-40B4-BE49-F238E27FC236}">
                <a16:creationId xmlns:a16="http://schemas.microsoft.com/office/drawing/2014/main" id="{EE973357-D803-4A90-A757-23A2673AA0F4}"/>
              </a:ext>
            </a:extLst>
          </p:cNvPr>
          <p:cNvSpPr txBox="1">
            <a:spLocks/>
          </p:cNvSpPr>
          <p:nvPr/>
        </p:nvSpPr>
        <p:spPr>
          <a:xfrm>
            <a:off x="4555958" y="2030573"/>
            <a:ext cx="3095445" cy="3232544"/>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Determining Threats</a:t>
            </a:r>
          </a:p>
          <a:p>
            <a:pPr marL="0" indent="0" algn="ctr">
              <a:buNone/>
            </a:pPr>
            <a:endParaRPr lang="en-NZ" dirty="0"/>
          </a:p>
          <a:p>
            <a:pPr marL="0" indent="0" algn="ctr">
              <a:buNone/>
            </a:pPr>
            <a:r>
              <a:rPr lang="en-NZ" i="1" dirty="0"/>
              <a:t>What could go wrong?</a:t>
            </a:r>
          </a:p>
        </p:txBody>
      </p:sp>
      <p:sp>
        <p:nvSpPr>
          <p:cNvPr id="14" name="Content Placeholder 2">
            <a:extLst>
              <a:ext uri="{FF2B5EF4-FFF2-40B4-BE49-F238E27FC236}">
                <a16:creationId xmlns:a16="http://schemas.microsoft.com/office/drawing/2014/main" id="{E8076E9D-BBC0-4BB1-81A3-544372B23511}"/>
              </a:ext>
            </a:extLst>
          </p:cNvPr>
          <p:cNvSpPr txBox="1">
            <a:spLocks/>
          </p:cNvSpPr>
          <p:nvPr/>
        </p:nvSpPr>
        <p:spPr>
          <a:xfrm>
            <a:off x="8258355" y="2030573"/>
            <a:ext cx="3095445" cy="3232544"/>
          </a:xfrm>
          <a:prstGeom prst="rect">
            <a:avLst/>
          </a:prstGeom>
          <a:ln w="44450">
            <a:solidFill>
              <a:srgbClr val="053B7A"/>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NZ" b="1" dirty="0"/>
              <a:t>Addressing        Threats</a:t>
            </a:r>
          </a:p>
          <a:p>
            <a:pPr marL="0" indent="0" algn="ctr">
              <a:buNone/>
            </a:pPr>
            <a:endParaRPr lang="en-NZ" dirty="0"/>
          </a:p>
          <a:p>
            <a:pPr marL="0" indent="0" algn="ctr">
              <a:buNone/>
            </a:pPr>
            <a:r>
              <a:rPr lang="en-NZ" i="1" dirty="0"/>
              <a:t>What can you do?</a:t>
            </a:r>
          </a:p>
        </p:txBody>
      </p:sp>
    </p:spTree>
    <p:extLst>
      <p:ext uri="{BB962C8B-B14F-4D97-AF65-F5344CB8AC3E}">
        <p14:creationId xmlns:p14="http://schemas.microsoft.com/office/powerpoint/2010/main" val="64432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26AB-EC5D-4CFC-907D-48082B384D16}"/>
              </a:ext>
            </a:extLst>
          </p:cNvPr>
          <p:cNvSpPr>
            <a:spLocks noGrp="1"/>
          </p:cNvSpPr>
          <p:nvPr>
            <p:ph type="title"/>
          </p:nvPr>
        </p:nvSpPr>
        <p:spPr/>
        <p:txBody>
          <a:bodyPr/>
          <a:lstStyle/>
          <a:p>
            <a:r>
              <a:rPr lang="en-NZ" dirty="0"/>
              <a:t>System Analysis</a:t>
            </a:r>
          </a:p>
        </p:txBody>
      </p:sp>
      <p:sp>
        <p:nvSpPr>
          <p:cNvPr id="4" name="Content Placeholder 2">
            <a:extLst>
              <a:ext uri="{FF2B5EF4-FFF2-40B4-BE49-F238E27FC236}">
                <a16:creationId xmlns:a16="http://schemas.microsoft.com/office/drawing/2014/main" id="{27E8B983-A3D2-435B-82A1-A86AD8DA6EE8}"/>
              </a:ext>
            </a:extLst>
          </p:cNvPr>
          <p:cNvSpPr txBox="1">
            <a:spLocks/>
          </p:cNvSpPr>
          <p:nvPr/>
        </p:nvSpPr>
        <p:spPr>
          <a:xfrm>
            <a:off x="838200" y="1598278"/>
            <a:ext cx="5257800" cy="3609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dirty="0"/>
              <a:t>Functions?</a:t>
            </a:r>
          </a:p>
          <a:p>
            <a:pPr marL="0" indent="0">
              <a:buNone/>
            </a:pPr>
            <a:endParaRPr lang="en-NZ" dirty="0"/>
          </a:p>
          <a:p>
            <a:pPr marL="0" indent="0">
              <a:buNone/>
            </a:pPr>
            <a:r>
              <a:rPr lang="en-NZ" dirty="0"/>
              <a:t>Users? </a:t>
            </a:r>
          </a:p>
          <a:p>
            <a:pPr marL="0" indent="0">
              <a:buNone/>
            </a:pPr>
            <a:endParaRPr lang="en-NZ" dirty="0"/>
          </a:p>
          <a:p>
            <a:pPr marL="0" indent="0">
              <a:buNone/>
            </a:pPr>
            <a:r>
              <a:rPr lang="en-NZ" dirty="0"/>
              <a:t>Interfaces?</a:t>
            </a:r>
          </a:p>
          <a:p>
            <a:pPr marL="0" indent="0">
              <a:buNone/>
            </a:pPr>
            <a:r>
              <a:rPr lang="en-NZ" dirty="0"/>
              <a:t>		</a:t>
            </a:r>
          </a:p>
        </p:txBody>
      </p:sp>
      <p:sp>
        <p:nvSpPr>
          <p:cNvPr id="5" name="Content Placeholder 2">
            <a:extLst>
              <a:ext uri="{FF2B5EF4-FFF2-40B4-BE49-F238E27FC236}">
                <a16:creationId xmlns:a16="http://schemas.microsoft.com/office/drawing/2014/main" id="{8A1E2E75-91B5-4EA3-898D-B7458B0D63DF}"/>
              </a:ext>
            </a:extLst>
          </p:cNvPr>
          <p:cNvSpPr txBox="1">
            <a:spLocks/>
          </p:cNvSpPr>
          <p:nvPr/>
        </p:nvSpPr>
        <p:spPr>
          <a:xfrm>
            <a:off x="6096000" y="2422358"/>
            <a:ext cx="5257800" cy="40883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NZ" dirty="0"/>
          </a:p>
        </p:txBody>
      </p:sp>
      <p:sp>
        <p:nvSpPr>
          <p:cNvPr id="6" name="Content Placeholder 2">
            <a:extLst>
              <a:ext uri="{FF2B5EF4-FFF2-40B4-BE49-F238E27FC236}">
                <a16:creationId xmlns:a16="http://schemas.microsoft.com/office/drawing/2014/main" id="{FAEB7A4C-81F6-45F3-8CFB-6B962D92F392}"/>
              </a:ext>
            </a:extLst>
          </p:cNvPr>
          <p:cNvSpPr txBox="1">
            <a:spLocks/>
          </p:cNvSpPr>
          <p:nvPr/>
        </p:nvSpPr>
        <p:spPr>
          <a:xfrm>
            <a:off x="6096000" y="1598278"/>
            <a:ext cx="5257800" cy="3897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dirty="0"/>
              <a:t>Data? CIA?</a:t>
            </a:r>
          </a:p>
          <a:p>
            <a:pPr marL="0" indent="0">
              <a:buNone/>
            </a:pPr>
            <a:endParaRPr lang="en-NZ" dirty="0"/>
          </a:p>
          <a:p>
            <a:pPr marL="0" indent="0">
              <a:buNone/>
            </a:pPr>
            <a:r>
              <a:rPr lang="en-NZ" dirty="0"/>
              <a:t>Technology used?</a:t>
            </a:r>
          </a:p>
          <a:p>
            <a:pPr marL="0" indent="0">
              <a:buNone/>
            </a:pPr>
            <a:endParaRPr lang="en-NZ" dirty="0"/>
          </a:p>
          <a:p>
            <a:pPr marL="0" indent="0">
              <a:buNone/>
            </a:pPr>
            <a:r>
              <a:rPr lang="en-NZ" dirty="0"/>
              <a:t>Connected systems?</a:t>
            </a:r>
          </a:p>
          <a:p>
            <a:pPr marL="0" indent="0">
              <a:buFont typeface="Arial" panose="020B0604020202020204" pitchFamily="34" charset="0"/>
              <a:buNone/>
            </a:pPr>
            <a:endParaRPr lang="en-NZ" dirty="0"/>
          </a:p>
        </p:txBody>
      </p:sp>
      <p:sp>
        <p:nvSpPr>
          <p:cNvPr id="9" name="Content Placeholder 2">
            <a:extLst>
              <a:ext uri="{FF2B5EF4-FFF2-40B4-BE49-F238E27FC236}">
                <a16:creationId xmlns:a16="http://schemas.microsoft.com/office/drawing/2014/main" id="{07CDEAFA-4D1C-4A0E-8073-2AEC9C54E184}"/>
              </a:ext>
            </a:extLst>
          </p:cNvPr>
          <p:cNvSpPr txBox="1">
            <a:spLocks/>
          </p:cNvSpPr>
          <p:nvPr/>
        </p:nvSpPr>
        <p:spPr>
          <a:xfrm>
            <a:off x="838200" y="5006511"/>
            <a:ext cx="10515600" cy="73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NZ" dirty="0"/>
              <a:t>Data flow diagrams – creating a visual representation of an application</a:t>
            </a:r>
          </a:p>
          <a:p>
            <a:pPr marL="0" indent="0">
              <a:buFont typeface="Arial" panose="020B0604020202020204" pitchFamily="34" charset="0"/>
              <a:buNone/>
            </a:pPr>
            <a:endParaRPr lang="en-NZ" dirty="0"/>
          </a:p>
        </p:txBody>
      </p:sp>
      <p:grpSp>
        <p:nvGrpSpPr>
          <p:cNvPr id="7" name="Group 6">
            <a:extLst>
              <a:ext uri="{FF2B5EF4-FFF2-40B4-BE49-F238E27FC236}">
                <a16:creationId xmlns:a16="http://schemas.microsoft.com/office/drawing/2014/main" id="{8E059630-B81F-4766-8964-B56F24E88C58}"/>
              </a:ext>
            </a:extLst>
          </p:cNvPr>
          <p:cNvGrpSpPr/>
          <p:nvPr/>
        </p:nvGrpSpPr>
        <p:grpSpPr>
          <a:xfrm>
            <a:off x="0" y="5826283"/>
            <a:ext cx="12192000" cy="1031718"/>
            <a:chOff x="0" y="5826283"/>
            <a:chExt cx="12192000" cy="1031718"/>
          </a:xfrm>
        </p:grpSpPr>
        <p:pic>
          <p:nvPicPr>
            <p:cNvPr id="8" name="Picture 7">
              <a:extLst>
                <a:ext uri="{FF2B5EF4-FFF2-40B4-BE49-F238E27FC236}">
                  <a16:creationId xmlns:a16="http://schemas.microsoft.com/office/drawing/2014/main" id="{7E9D63F7-7AA8-4545-973F-438C94EA1811}"/>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10" name="Picture 9">
              <a:extLst>
                <a:ext uri="{FF2B5EF4-FFF2-40B4-BE49-F238E27FC236}">
                  <a16:creationId xmlns:a16="http://schemas.microsoft.com/office/drawing/2014/main" id="{17B36B30-A715-48CB-9E84-FC0207390145}"/>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11" name="Picture 10">
              <a:extLst>
                <a:ext uri="{FF2B5EF4-FFF2-40B4-BE49-F238E27FC236}">
                  <a16:creationId xmlns:a16="http://schemas.microsoft.com/office/drawing/2014/main" id="{13C5FED8-E485-4936-B6C6-09A484D1E02A}"/>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Tree>
    <p:extLst>
      <p:ext uri="{BB962C8B-B14F-4D97-AF65-F5344CB8AC3E}">
        <p14:creationId xmlns:p14="http://schemas.microsoft.com/office/powerpoint/2010/main" val="314176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2F27D-8902-41F6-9F8C-C350423365EC}"/>
              </a:ext>
            </a:extLst>
          </p:cNvPr>
          <p:cNvSpPr>
            <a:spLocks noGrp="1"/>
          </p:cNvSpPr>
          <p:nvPr>
            <p:ph type="title"/>
          </p:nvPr>
        </p:nvSpPr>
        <p:spPr/>
        <p:txBody>
          <a:bodyPr/>
          <a:lstStyle/>
          <a:p>
            <a:r>
              <a:rPr lang="en-NZ" dirty="0"/>
              <a:t>Identifying Threats</a:t>
            </a:r>
          </a:p>
        </p:txBody>
      </p:sp>
      <p:sp>
        <p:nvSpPr>
          <p:cNvPr id="4" name="Content Placeholder 2">
            <a:extLst>
              <a:ext uri="{FF2B5EF4-FFF2-40B4-BE49-F238E27FC236}">
                <a16:creationId xmlns:a16="http://schemas.microsoft.com/office/drawing/2014/main" id="{E3D1C5E9-E514-4C75-A44A-E6901BC5F03D}"/>
              </a:ext>
            </a:extLst>
          </p:cNvPr>
          <p:cNvSpPr txBox="1">
            <a:spLocks/>
          </p:cNvSpPr>
          <p:nvPr/>
        </p:nvSpPr>
        <p:spPr>
          <a:xfrm>
            <a:off x="838200" y="1690688"/>
            <a:ext cx="10515600" cy="1109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STRIDE</a:t>
            </a:r>
          </a:p>
          <a:p>
            <a:pPr marL="0" indent="0">
              <a:buNone/>
            </a:pPr>
            <a:r>
              <a:rPr lang="en-NZ" i="1" dirty="0"/>
              <a:t>Provides 6 threat categories to support threat identification</a:t>
            </a:r>
          </a:p>
        </p:txBody>
      </p:sp>
      <p:sp>
        <p:nvSpPr>
          <p:cNvPr id="6" name="Content Placeholder 2">
            <a:extLst>
              <a:ext uri="{FF2B5EF4-FFF2-40B4-BE49-F238E27FC236}">
                <a16:creationId xmlns:a16="http://schemas.microsoft.com/office/drawing/2014/main" id="{15726253-E1BE-4F40-B1CF-0ABCC739AD0E}"/>
              </a:ext>
            </a:extLst>
          </p:cNvPr>
          <p:cNvSpPr txBox="1">
            <a:spLocks/>
          </p:cNvSpPr>
          <p:nvPr/>
        </p:nvSpPr>
        <p:spPr>
          <a:xfrm>
            <a:off x="895350" y="2742000"/>
            <a:ext cx="9942093" cy="523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S</a:t>
            </a:r>
            <a:r>
              <a:rPr lang="en-NZ" dirty="0"/>
              <a:t>poofing of user identity</a:t>
            </a:r>
          </a:p>
        </p:txBody>
      </p:sp>
      <p:sp>
        <p:nvSpPr>
          <p:cNvPr id="9" name="Content Placeholder 2">
            <a:extLst>
              <a:ext uri="{FF2B5EF4-FFF2-40B4-BE49-F238E27FC236}">
                <a16:creationId xmlns:a16="http://schemas.microsoft.com/office/drawing/2014/main" id="{31CE4759-4144-43A1-B662-44F153FD76A6}"/>
              </a:ext>
            </a:extLst>
          </p:cNvPr>
          <p:cNvSpPr txBox="1">
            <a:spLocks/>
          </p:cNvSpPr>
          <p:nvPr/>
        </p:nvSpPr>
        <p:spPr>
          <a:xfrm>
            <a:off x="1633287" y="3265516"/>
            <a:ext cx="9204156" cy="523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T</a:t>
            </a:r>
            <a:r>
              <a:rPr lang="en-NZ" dirty="0"/>
              <a:t>ampering</a:t>
            </a:r>
          </a:p>
        </p:txBody>
      </p:sp>
      <p:sp>
        <p:nvSpPr>
          <p:cNvPr id="10" name="Content Placeholder 2">
            <a:extLst>
              <a:ext uri="{FF2B5EF4-FFF2-40B4-BE49-F238E27FC236}">
                <a16:creationId xmlns:a16="http://schemas.microsoft.com/office/drawing/2014/main" id="{81B24B5C-FA41-4063-99F3-E89818F9B3F4}"/>
              </a:ext>
            </a:extLst>
          </p:cNvPr>
          <p:cNvSpPr txBox="1">
            <a:spLocks/>
          </p:cNvSpPr>
          <p:nvPr/>
        </p:nvSpPr>
        <p:spPr>
          <a:xfrm>
            <a:off x="2403308" y="3788243"/>
            <a:ext cx="7804483" cy="523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R</a:t>
            </a:r>
            <a:r>
              <a:rPr lang="en-NZ" dirty="0"/>
              <a:t>epudiation </a:t>
            </a:r>
          </a:p>
        </p:txBody>
      </p:sp>
      <p:sp>
        <p:nvSpPr>
          <p:cNvPr id="11" name="Content Placeholder 2">
            <a:extLst>
              <a:ext uri="{FF2B5EF4-FFF2-40B4-BE49-F238E27FC236}">
                <a16:creationId xmlns:a16="http://schemas.microsoft.com/office/drawing/2014/main" id="{629CDA01-1ED2-4C0D-B07D-E0B302BE60F2}"/>
              </a:ext>
            </a:extLst>
          </p:cNvPr>
          <p:cNvSpPr txBox="1">
            <a:spLocks/>
          </p:cNvSpPr>
          <p:nvPr/>
        </p:nvSpPr>
        <p:spPr>
          <a:xfrm>
            <a:off x="3165310" y="4297645"/>
            <a:ext cx="7804483" cy="522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I</a:t>
            </a:r>
            <a:r>
              <a:rPr lang="en-NZ" dirty="0"/>
              <a:t>nformation disclosure</a:t>
            </a:r>
          </a:p>
        </p:txBody>
      </p:sp>
      <p:sp>
        <p:nvSpPr>
          <p:cNvPr id="12" name="Content Placeholder 2">
            <a:extLst>
              <a:ext uri="{FF2B5EF4-FFF2-40B4-BE49-F238E27FC236}">
                <a16:creationId xmlns:a16="http://schemas.microsoft.com/office/drawing/2014/main" id="{B62E10D1-76A7-42BD-A124-77A7C64637BF}"/>
              </a:ext>
            </a:extLst>
          </p:cNvPr>
          <p:cNvSpPr txBox="1">
            <a:spLocks/>
          </p:cNvSpPr>
          <p:nvPr/>
        </p:nvSpPr>
        <p:spPr>
          <a:xfrm>
            <a:off x="3943350" y="4793531"/>
            <a:ext cx="6641432" cy="550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D</a:t>
            </a:r>
            <a:r>
              <a:rPr lang="en-NZ" dirty="0"/>
              <a:t>enial of service</a:t>
            </a:r>
          </a:p>
        </p:txBody>
      </p:sp>
      <p:sp>
        <p:nvSpPr>
          <p:cNvPr id="13" name="Content Placeholder 2">
            <a:extLst>
              <a:ext uri="{FF2B5EF4-FFF2-40B4-BE49-F238E27FC236}">
                <a16:creationId xmlns:a16="http://schemas.microsoft.com/office/drawing/2014/main" id="{F7D6A48B-F984-4DDF-BBF7-B66A4109C741}"/>
              </a:ext>
            </a:extLst>
          </p:cNvPr>
          <p:cNvSpPr txBox="1">
            <a:spLocks/>
          </p:cNvSpPr>
          <p:nvPr/>
        </p:nvSpPr>
        <p:spPr>
          <a:xfrm>
            <a:off x="4713371" y="5343888"/>
            <a:ext cx="6124072" cy="550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E</a:t>
            </a:r>
            <a:r>
              <a:rPr lang="en-NZ" dirty="0"/>
              <a:t>levation of privilege</a:t>
            </a:r>
          </a:p>
        </p:txBody>
      </p:sp>
      <p:grpSp>
        <p:nvGrpSpPr>
          <p:cNvPr id="14" name="Group 13">
            <a:extLst>
              <a:ext uri="{FF2B5EF4-FFF2-40B4-BE49-F238E27FC236}">
                <a16:creationId xmlns:a16="http://schemas.microsoft.com/office/drawing/2014/main" id="{00A5F348-90FF-41FB-B773-B45E32C483BE}"/>
              </a:ext>
            </a:extLst>
          </p:cNvPr>
          <p:cNvGrpSpPr/>
          <p:nvPr/>
        </p:nvGrpSpPr>
        <p:grpSpPr>
          <a:xfrm>
            <a:off x="0" y="5826283"/>
            <a:ext cx="12192000" cy="1031718"/>
            <a:chOff x="0" y="5826283"/>
            <a:chExt cx="12192000" cy="1031718"/>
          </a:xfrm>
        </p:grpSpPr>
        <p:pic>
          <p:nvPicPr>
            <p:cNvPr id="15" name="Picture 14">
              <a:extLst>
                <a:ext uri="{FF2B5EF4-FFF2-40B4-BE49-F238E27FC236}">
                  <a16:creationId xmlns:a16="http://schemas.microsoft.com/office/drawing/2014/main" id="{9097ADE8-92A2-4DDA-BC15-1CEADF13C3BA}"/>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16" name="Picture 15">
              <a:extLst>
                <a:ext uri="{FF2B5EF4-FFF2-40B4-BE49-F238E27FC236}">
                  <a16:creationId xmlns:a16="http://schemas.microsoft.com/office/drawing/2014/main" id="{5AAF6A58-0837-4F0E-B454-DEE106464177}"/>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17" name="Picture 16">
              <a:extLst>
                <a:ext uri="{FF2B5EF4-FFF2-40B4-BE49-F238E27FC236}">
                  <a16:creationId xmlns:a16="http://schemas.microsoft.com/office/drawing/2014/main" id="{9F3BA732-FC74-4A31-9B36-EE650A9E445A}"/>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Tree>
    <p:extLst>
      <p:ext uri="{BB962C8B-B14F-4D97-AF65-F5344CB8AC3E}">
        <p14:creationId xmlns:p14="http://schemas.microsoft.com/office/powerpoint/2010/main" val="275809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484D-0477-484F-A9C2-F7208089ED2E}"/>
              </a:ext>
            </a:extLst>
          </p:cNvPr>
          <p:cNvSpPr>
            <a:spLocks noGrp="1"/>
          </p:cNvSpPr>
          <p:nvPr>
            <p:ph type="title"/>
          </p:nvPr>
        </p:nvSpPr>
        <p:spPr/>
        <p:txBody>
          <a:bodyPr/>
          <a:lstStyle/>
          <a:p>
            <a:r>
              <a:rPr lang="en-NZ" dirty="0"/>
              <a:t>Identifying Threats - Tips</a:t>
            </a:r>
          </a:p>
        </p:txBody>
      </p:sp>
      <p:sp>
        <p:nvSpPr>
          <p:cNvPr id="3" name="Content Placeholder 2">
            <a:extLst>
              <a:ext uri="{FF2B5EF4-FFF2-40B4-BE49-F238E27FC236}">
                <a16:creationId xmlns:a16="http://schemas.microsoft.com/office/drawing/2014/main" id="{81F492CD-469B-4503-A360-BF76E17FD737}"/>
              </a:ext>
            </a:extLst>
          </p:cNvPr>
          <p:cNvSpPr>
            <a:spLocks noGrp="1"/>
          </p:cNvSpPr>
          <p:nvPr>
            <p:ph idx="1"/>
          </p:nvPr>
        </p:nvSpPr>
        <p:spPr/>
        <p:txBody>
          <a:bodyPr/>
          <a:lstStyle/>
          <a:p>
            <a:r>
              <a:rPr lang="en-NZ" dirty="0"/>
              <a:t>Start with external entities (but don’t forget the internal ones)</a:t>
            </a:r>
          </a:p>
          <a:p>
            <a:endParaRPr lang="en-NZ" dirty="0"/>
          </a:p>
          <a:p>
            <a:r>
              <a:rPr lang="en-US" dirty="0"/>
              <a:t>Never ignore a threat because it’s not what you’re looking for right now.</a:t>
            </a:r>
          </a:p>
          <a:p>
            <a:endParaRPr lang="en-US" dirty="0"/>
          </a:p>
          <a:p>
            <a:r>
              <a:rPr lang="en-NZ" dirty="0"/>
              <a:t>Focus on feasible threats</a:t>
            </a:r>
          </a:p>
        </p:txBody>
      </p:sp>
      <p:grpSp>
        <p:nvGrpSpPr>
          <p:cNvPr id="4" name="Group 3">
            <a:extLst>
              <a:ext uri="{FF2B5EF4-FFF2-40B4-BE49-F238E27FC236}">
                <a16:creationId xmlns:a16="http://schemas.microsoft.com/office/drawing/2014/main" id="{41B4ACB9-30EC-4DDF-9099-BDEF0D521DEC}"/>
              </a:ext>
            </a:extLst>
          </p:cNvPr>
          <p:cNvGrpSpPr/>
          <p:nvPr/>
        </p:nvGrpSpPr>
        <p:grpSpPr>
          <a:xfrm>
            <a:off x="0" y="5826283"/>
            <a:ext cx="12192000" cy="1031718"/>
            <a:chOff x="0" y="5826283"/>
            <a:chExt cx="12192000" cy="1031718"/>
          </a:xfrm>
        </p:grpSpPr>
        <p:pic>
          <p:nvPicPr>
            <p:cNvPr id="5" name="Picture 4">
              <a:extLst>
                <a:ext uri="{FF2B5EF4-FFF2-40B4-BE49-F238E27FC236}">
                  <a16:creationId xmlns:a16="http://schemas.microsoft.com/office/drawing/2014/main" id="{851995A7-A346-4663-A7E7-D13FA30E78E1}"/>
                </a:ext>
              </a:extLst>
            </p:cNvPr>
            <p:cNvPicPr/>
            <p:nvPr/>
          </p:nvPicPr>
          <p:blipFill rotWithShape="1">
            <a:blip r:embed="rId3" cstate="print">
              <a:extLst>
                <a:ext uri="{28A0092B-C50C-407E-A947-70E740481C1C}">
                  <a14:useLocalDpi xmlns:a14="http://schemas.microsoft.com/office/drawing/2010/main" val="0"/>
                </a:ext>
              </a:extLst>
            </a:blip>
            <a:srcRect b="47351"/>
            <a:stretch/>
          </p:blipFill>
          <p:spPr>
            <a:xfrm>
              <a:off x="1524000" y="5826285"/>
              <a:ext cx="10668000" cy="1031716"/>
            </a:xfrm>
            <a:prstGeom prst="rect">
              <a:avLst/>
            </a:prstGeom>
          </p:spPr>
        </p:pic>
        <p:pic>
          <p:nvPicPr>
            <p:cNvPr id="6" name="Picture 5">
              <a:extLst>
                <a:ext uri="{FF2B5EF4-FFF2-40B4-BE49-F238E27FC236}">
                  <a16:creationId xmlns:a16="http://schemas.microsoft.com/office/drawing/2014/main" id="{0F0C117F-1981-4010-9049-579C0F7ACC03}"/>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662940" y="5826285"/>
              <a:ext cx="895350" cy="1031716"/>
            </a:xfrm>
            <a:prstGeom prst="rect">
              <a:avLst/>
            </a:prstGeom>
          </p:spPr>
        </p:pic>
        <p:pic>
          <p:nvPicPr>
            <p:cNvPr id="7" name="Picture 6">
              <a:extLst>
                <a:ext uri="{FF2B5EF4-FFF2-40B4-BE49-F238E27FC236}">
                  <a16:creationId xmlns:a16="http://schemas.microsoft.com/office/drawing/2014/main" id="{62D58C50-811B-4E31-ACB5-9CF28141F7CB}"/>
                </a:ext>
              </a:extLst>
            </p:cNvPr>
            <p:cNvPicPr/>
            <p:nvPr/>
          </p:nvPicPr>
          <p:blipFill rotWithShape="1">
            <a:blip r:embed="rId3" cstate="print">
              <a:extLst>
                <a:ext uri="{28A0092B-C50C-407E-A947-70E740481C1C}">
                  <a14:useLocalDpi xmlns:a14="http://schemas.microsoft.com/office/drawing/2010/main" val="0"/>
                </a:ext>
              </a:extLst>
            </a:blip>
            <a:srcRect r="91607" b="47351"/>
            <a:stretch/>
          </p:blipFill>
          <p:spPr>
            <a:xfrm>
              <a:off x="0" y="5826283"/>
              <a:ext cx="895350" cy="1031717"/>
            </a:xfrm>
            <a:prstGeom prst="rect">
              <a:avLst/>
            </a:prstGeom>
          </p:spPr>
        </p:pic>
      </p:grpSp>
    </p:spTree>
    <p:extLst>
      <p:ext uri="{BB962C8B-B14F-4D97-AF65-F5344CB8AC3E}">
        <p14:creationId xmlns:p14="http://schemas.microsoft.com/office/powerpoint/2010/main" val="2607478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9347</TotalTime>
  <Words>1877</Words>
  <Application>Microsoft Office PowerPoint</Application>
  <PresentationFormat>Widescreen</PresentationFormat>
  <Paragraphs>190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Threat Modelling and  Risk Assessment</vt:lpstr>
      <vt:lpstr>Goal</vt:lpstr>
      <vt:lpstr>Definitions</vt:lpstr>
      <vt:lpstr>Why?</vt:lpstr>
      <vt:lpstr>When?</vt:lpstr>
      <vt:lpstr>How? Threat Modelling</vt:lpstr>
      <vt:lpstr>System Analysis</vt:lpstr>
      <vt:lpstr>Identifying Threats</vt:lpstr>
      <vt:lpstr>Identifying Threats - Tips</vt:lpstr>
      <vt:lpstr>Example – Blizzard Website</vt:lpstr>
      <vt:lpstr>Addressing Threats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Modelling in  Risk Management</dc:title>
  <dc:creator>Chloe Ashford</dc:creator>
  <cp:lastModifiedBy>Chloe Ashford</cp:lastModifiedBy>
  <cp:revision>79</cp:revision>
  <dcterms:created xsi:type="dcterms:W3CDTF">2019-08-10T23:10:21Z</dcterms:created>
  <dcterms:modified xsi:type="dcterms:W3CDTF">2019-08-27T01:18:07Z</dcterms:modified>
</cp:coreProperties>
</file>