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345" r:id="rId3"/>
    <p:sldId id="351" r:id="rId4"/>
    <p:sldId id="319" r:id="rId5"/>
    <p:sldId id="338" r:id="rId6"/>
    <p:sldId id="340" r:id="rId7"/>
    <p:sldId id="309" r:id="rId8"/>
    <p:sldId id="310" r:id="rId9"/>
    <p:sldId id="352" r:id="rId10"/>
    <p:sldId id="259" r:id="rId11"/>
    <p:sldId id="347" r:id="rId12"/>
    <p:sldId id="341" r:id="rId13"/>
    <p:sldId id="349" r:id="rId14"/>
    <p:sldId id="348" r:id="rId15"/>
    <p:sldId id="342" r:id="rId16"/>
    <p:sldId id="298" r:id="rId17"/>
    <p:sldId id="343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3971" autoAdjust="0"/>
  </p:normalViewPr>
  <p:slideViewPr>
    <p:cSldViewPr snapToGrid="0">
      <p:cViewPr varScale="1">
        <p:scale>
          <a:sx n="125" d="100"/>
          <a:sy n="125" d="100"/>
        </p:scale>
        <p:origin x="36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7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98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6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2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3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pubs.nist.gov/nistpubs/SpecialPublications/NIST.SP.800-61r2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ecuritydistracti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-ddis.dk/cfcs/publikationer/Documents/Cybertruslen-mod-Danmark-2019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F26-4CC2-4C41-8278-B3E70E91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ESL Red vs Blue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01E41-D479-436E-8BBA-F3594C09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053" y="3823891"/>
            <a:ext cx="9440034" cy="1900253"/>
          </a:xfrm>
        </p:spPr>
        <p:txBody>
          <a:bodyPr>
            <a:normAutofit/>
          </a:bodyPr>
          <a:lstStyle/>
          <a:p>
            <a:r>
              <a:rPr lang="en-US" dirty="0"/>
              <a:t>David </a:t>
            </a:r>
            <a:r>
              <a:rPr lang="en-US" dirty="0" err="1"/>
              <a:t>Thejl</a:t>
            </a:r>
            <a:r>
              <a:rPr lang="en-US" dirty="0"/>
              <a:t>-Clayton - @</a:t>
            </a:r>
            <a:r>
              <a:rPr lang="en-US" dirty="0" err="1"/>
              <a:t>Dcsecuritydk</a:t>
            </a:r>
            <a:endParaRPr lang="en-US" dirty="0"/>
          </a:p>
          <a:p>
            <a:r>
              <a:rPr lang="en-US" dirty="0"/>
              <a:t>Dennis </a:t>
            </a:r>
            <a:r>
              <a:rPr lang="en-US" dirty="0" err="1"/>
              <a:t>Perto</a:t>
            </a:r>
            <a:r>
              <a:rPr lang="en-US" dirty="0"/>
              <a:t> - @</a:t>
            </a:r>
            <a:r>
              <a:rPr lang="en-US" dirty="0" err="1"/>
              <a:t>PertoDK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2FBC-3C30-45E6-AD53-686F1E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AutoShape 2" descr="TheHive">
            <a:extLst>
              <a:ext uri="{FF2B5EF4-FFF2-40B4-BE49-F238E27FC236}">
                <a16:creationId xmlns:a16="http://schemas.microsoft.com/office/drawing/2014/main" id="{8B00BF2D-E358-4DCA-B5F7-2DE8D9D1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2573-8700-4070-BD7D-D9416CF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NIST IR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5ECBF-3068-4078-8712-5FC1516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79AA241A-1EA3-43E1-AB88-0B8ABA6AF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41" y="2083662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30154-853F-4353-8929-572E2F35309F}"/>
              </a:ext>
            </a:extLst>
          </p:cNvPr>
          <p:cNvSpPr/>
          <p:nvPr/>
        </p:nvSpPr>
        <p:spPr>
          <a:xfrm>
            <a:off x="2586954" y="5916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https://nvlpubs.nist.gov/nistpubs/SpecialPublications/NIST.SP.800-61r2.pdf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How do we operationalize this?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14D-AC8C-433E-A43D-E380C200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 we know what we need to do, but how to do it?</a:t>
            </a:r>
            <a:endParaRPr lang="en-DK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27E9EB-9E4A-43C1-982C-6740F77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5A02E2D-165B-41D7-BBA2-3E9A7DE1DFBC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C78785-280E-4DAB-82F9-61DE75DC4B0E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EFCDA3-648E-48A3-AD57-FFB99F2F5BCF}"/>
                </a:ext>
              </a:extLst>
            </p:cNvPr>
            <p:cNvSpPr txBox="1"/>
            <p:nvPr/>
          </p:nvSpPr>
          <p:spPr>
            <a:xfrm>
              <a:off x="3244697" y="2804888"/>
              <a:ext cx="1655068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/>
                <a:t>Visitation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25B15-E447-4079-8042-2EFCBC99B75B}"/>
                </a:ext>
              </a:extLst>
            </p:cNvPr>
            <p:cNvSpPr txBox="1"/>
            <p:nvPr/>
          </p:nvSpPr>
          <p:spPr>
            <a:xfrm>
              <a:off x="5297727" y="2808703"/>
              <a:ext cx="1412109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Stage 3</a:t>
              </a:r>
            </a:p>
            <a:p>
              <a:r>
                <a:rPr lang="en-US" sz="2400" dirty="0"/>
                <a:t>Analysis</a:t>
              </a:r>
              <a:endParaRPr lang="en-DK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306B63-1102-4AE5-8DCD-F049D5879685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C0220-B510-4A67-8F65-4A292521AA93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014AF-5CC6-4D7C-9403-31CAD7B62B4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43F908-F97A-4150-8C57-C3FF112E30F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899765" y="3281942"/>
              <a:ext cx="397962" cy="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E87CB8-0088-4C05-8F7B-28154AB2695B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22F2DE-5C1B-4B31-B8A5-0AE9D49BC29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140E29-4C28-44F7-80B8-4FAD059CC3A7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F28E49-7204-4B59-A8E5-9CF57836B5E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072231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008655-4304-4CDA-B519-839BCCD00CD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F4CB71-C171-46DB-A0A5-949BA59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163F45-141A-4B66-8CDF-6884DE53D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5DA0ED-FED3-4FA5-B344-B11B326544D7}"/>
                </a:ext>
              </a:extLst>
            </p:cNvPr>
            <p:cNvSpPr txBox="1"/>
            <p:nvPr/>
          </p:nvSpPr>
          <p:spPr>
            <a:xfrm>
              <a:off x="4020110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E6CB8-32CC-4478-8D03-BE53A7A985C2}"/>
                </a:ext>
              </a:extLst>
            </p:cNvPr>
            <p:cNvSpPr txBox="1"/>
            <p:nvPr/>
          </p:nvSpPr>
          <p:spPr>
            <a:xfrm>
              <a:off x="599124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88AB83-9E63-4F72-AEE8-0835AFDD42C4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9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Intrusion analysis/reporting…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44DF-DA5D-4685-B758-DC2947AC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Kill Chain</a:t>
            </a: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E76F6-474E-4F0E-BCBD-B2E0BC76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Lockheed Martin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describe the intrusion in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diamond model for real intrusion analysis fun!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“chained together”</a:t>
            </a:r>
          </a:p>
        </p:txBody>
      </p:sp>
      <p:pic>
        <p:nvPicPr>
          <p:cNvPr id="4" name="Picture 4" descr="the Cyber Kill ChainÂ®">
            <a:extLst>
              <a:ext uri="{FF2B5EF4-FFF2-40B4-BE49-F238E27FC236}">
                <a16:creationId xmlns:a16="http://schemas.microsoft.com/office/drawing/2014/main" id="{64096DD6-AD06-42B0-84C8-51D4F57A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45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FF04-47D4-4F84-9B0F-0CDA7DE6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demo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D08A-3D4D-499A-A689-07F0D523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opens email from a friend – Detect file being downloaded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Reverse shell – Detect c2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scheduled task (persistence)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 recon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interesting file – Detect opening of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meterpreter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 server network through workstation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login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 onto Domain Controller with Domain Admin – Detect c2 domain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3A4B-5B80-48A9-8B17-A5FC3162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4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Cyber Kill ChainÂ®">
            <a:extLst>
              <a:ext uri="{FF2B5EF4-FFF2-40B4-BE49-F238E27FC236}">
                <a16:creationId xmlns:a16="http://schemas.microsoft.com/office/drawing/2014/main" id="{0533AD2D-CBF6-4203-B163-53B02D2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0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A0EF9-1F06-4782-8B38-409CDFC0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060BE-7B93-402E-93DB-65462E5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05" y="609601"/>
            <a:ext cx="3856037" cy="1639884"/>
          </a:xfrm>
        </p:spPr>
        <p:txBody>
          <a:bodyPr anchor="t"/>
          <a:lstStyle/>
          <a:p>
            <a:r>
              <a:rPr lang="en-US" dirty="0"/>
              <a:t>Kill Chain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79D70-3EE2-4474-9998-775DAF0E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4105" y="1198419"/>
            <a:ext cx="3856037" cy="4592782"/>
          </a:xfrm>
        </p:spPr>
        <p:txBody>
          <a:bodyPr>
            <a:normAutofit/>
          </a:bodyPr>
          <a:lstStyle/>
          <a:p>
            <a:r>
              <a:rPr lang="da-DK" sz="2000" b="1" dirty="0"/>
              <a:t>Recon</a:t>
            </a:r>
            <a:r>
              <a:rPr lang="da-DK" sz="2000" dirty="0"/>
              <a:t> </a:t>
            </a:r>
            <a:r>
              <a:rPr lang="da-DK" dirty="0"/>
              <a:t>– Not known</a:t>
            </a:r>
          </a:p>
          <a:p>
            <a:r>
              <a:rPr lang="da-DK" sz="1800" b="1" dirty="0"/>
              <a:t>Weaponization</a:t>
            </a:r>
            <a:r>
              <a:rPr lang="da-DK" dirty="0"/>
              <a:t> – Email</a:t>
            </a:r>
          </a:p>
          <a:p>
            <a:r>
              <a:rPr lang="da-DK" sz="1800" b="1" dirty="0"/>
              <a:t>Delivery</a:t>
            </a:r>
            <a:r>
              <a:rPr lang="da-DK" sz="1800" dirty="0"/>
              <a:t> </a:t>
            </a:r>
            <a:r>
              <a:rPr lang="da-DK" dirty="0"/>
              <a:t>– Spearphishing attachment</a:t>
            </a:r>
            <a:endParaRPr lang="da-DK" u="sng" dirty="0"/>
          </a:p>
          <a:p>
            <a:r>
              <a:rPr lang="da-DK" sz="1800" b="1" dirty="0"/>
              <a:t>Exploitation</a:t>
            </a:r>
            <a:r>
              <a:rPr lang="da-DK" dirty="0"/>
              <a:t> – </a:t>
            </a:r>
            <a:r>
              <a:rPr lang="da-DK" u="sng" dirty="0"/>
              <a:t>User</a:t>
            </a:r>
          </a:p>
          <a:p>
            <a:r>
              <a:rPr lang="da-DK" sz="1800" b="1" dirty="0"/>
              <a:t>Installation</a:t>
            </a:r>
            <a:r>
              <a:rPr lang="da-DK" dirty="0"/>
              <a:t> – Execution of doc</a:t>
            </a:r>
            <a:endParaRPr lang="da-DK" u="sng" dirty="0"/>
          </a:p>
          <a:p>
            <a:r>
              <a:rPr lang="da-DK" sz="1800" b="1" dirty="0"/>
              <a:t>C2</a:t>
            </a:r>
            <a:r>
              <a:rPr lang="da-DK" dirty="0"/>
              <a:t> – Command and control domain</a:t>
            </a:r>
          </a:p>
          <a:p>
            <a:r>
              <a:rPr lang="en-US" sz="1800" b="1" dirty="0"/>
              <a:t>Actions on objectives</a:t>
            </a:r>
            <a:r>
              <a:rPr lang="en-US" b="1" dirty="0"/>
              <a:t> </a:t>
            </a:r>
            <a:r>
              <a:rPr lang="en-US" dirty="0"/>
              <a:t>– Find domain controller</a:t>
            </a:r>
            <a:endParaRPr lang="en-US" u="sng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Cyber Kill ChainÂ®">
            <a:extLst>
              <a:ext uri="{FF2B5EF4-FFF2-40B4-BE49-F238E27FC236}">
                <a16:creationId xmlns:a16="http://schemas.microsoft.com/office/drawing/2014/main" id="{0533AD2D-CBF6-4203-B163-53B02D2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0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A0EF9-1F06-4782-8B38-409CDFC0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060BE-7B93-402E-93DB-65462E5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05" y="609601"/>
            <a:ext cx="3856037" cy="1639884"/>
          </a:xfrm>
        </p:spPr>
        <p:txBody>
          <a:bodyPr anchor="t"/>
          <a:lstStyle/>
          <a:p>
            <a:r>
              <a:rPr lang="en-US" dirty="0"/>
              <a:t>Kill Chain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79D70-3EE2-4474-9998-775DAF0E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4105" y="1198419"/>
            <a:ext cx="3856037" cy="4592782"/>
          </a:xfrm>
        </p:spPr>
        <p:txBody>
          <a:bodyPr>
            <a:normAutofit/>
          </a:bodyPr>
          <a:lstStyle/>
          <a:p>
            <a:r>
              <a:rPr lang="da-DK" sz="2000" b="1" dirty="0"/>
              <a:t>Recon</a:t>
            </a:r>
            <a:r>
              <a:rPr lang="da-DK" sz="2000" dirty="0"/>
              <a:t> </a:t>
            </a:r>
            <a:r>
              <a:rPr lang="da-DK" dirty="0"/>
              <a:t>– Host recon</a:t>
            </a:r>
          </a:p>
          <a:p>
            <a:r>
              <a:rPr lang="da-DK" sz="1800" b="1" dirty="0"/>
              <a:t>Weaponization</a:t>
            </a:r>
            <a:r>
              <a:rPr lang="da-DK" dirty="0"/>
              <a:t> – Password file</a:t>
            </a:r>
          </a:p>
          <a:p>
            <a:r>
              <a:rPr lang="da-DK" sz="1800" b="1" dirty="0"/>
              <a:t>Delivery</a:t>
            </a:r>
            <a:r>
              <a:rPr lang="da-DK" sz="1800" dirty="0"/>
              <a:t> </a:t>
            </a:r>
            <a:r>
              <a:rPr lang="da-DK" dirty="0"/>
              <a:t>– Remote service</a:t>
            </a:r>
            <a:endParaRPr lang="da-DK" u="sng" dirty="0"/>
          </a:p>
          <a:p>
            <a:r>
              <a:rPr lang="da-DK" sz="1800" b="1" dirty="0"/>
              <a:t>Exploitation</a:t>
            </a:r>
            <a:r>
              <a:rPr lang="da-DK" dirty="0"/>
              <a:t> – </a:t>
            </a:r>
            <a:r>
              <a:rPr lang="da-DK" u="sng" dirty="0"/>
              <a:t>Bad administration</a:t>
            </a:r>
          </a:p>
          <a:p>
            <a:r>
              <a:rPr lang="da-DK" sz="1800" b="1" dirty="0"/>
              <a:t>Installation</a:t>
            </a:r>
            <a:r>
              <a:rPr lang="da-DK" dirty="0"/>
              <a:t> – Meterpreter</a:t>
            </a:r>
            <a:endParaRPr lang="da-DK" u="sng" dirty="0"/>
          </a:p>
          <a:p>
            <a:r>
              <a:rPr lang="da-DK" sz="1800" b="1" dirty="0"/>
              <a:t>C2</a:t>
            </a:r>
            <a:r>
              <a:rPr lang="da-DK" dirty="0"/>
              <a:t> – Command and control domain</a:t>
            </a:r>
          </a:p>
          <a:p>
            <a:r>
              <a:rPr lang="en-US" sz="1800" b="1" dirty="0"/>
              <a:t>Actions on objectives</a:t>
            </a:r>
            <a:r>
              <a:rPr lang="en-US" b="1" dirty="0"/>
              <a:t> </a:t>
            </a:r>
            <a:r>
              <a:rPr lang="en-US" dirty="0"/>
              <a:t>– Drop ransomware</a:t>
            </a:r>
            <a:endParaRPr lang="en-US" u="sng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727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2902D-5066-461A-A4FC-0AD8BA05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7" name="Picture 2" descr="Image result for misp logo&quot;">
            <a:extLst>
              <a:ext uri="{FF2B5EF4-FFF2-40B4-BE49-F238E27FC236}">
                <a16:creationId xmlns:a16="http://schemas.microsoft.com/office/drawing/2014/main" id="{77A4FB7C-B730-436C-8D02-4158F62B3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9" r="12900" b="44839"/>
          <a:stretch/>
        </p:blipFill>
        <p:spPr bwMode="auto">
          <a:xfrm>
            <a:off x="5122902" y="2412312"/>
            <a:ext cx="963189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CE13788-7A6D-4473-A2DA-C78039C858F5}"/>
              </a:ext>
            </a:extLst>
          </p:cNvPr>
          <p:cNvGrpSpPr/>
          <p:nvPr/>
        </p:nvGrpSpPr>
        <p:grpSpPr>
          <a:xfrm>
            <a:off x="599545" y="3229094"/>
            <a:ext cx="6553877" cy="646331"/>
            <a:chOff x="599545" y="3229094"/>
            <a:chExt cx="6553877" cy="6463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B08E42-0384-4EF3-A2E9-67E4ECFF9D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7950" y="3428086"/>
              <a:ext cx="6015472" cy="8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53BAB8-DBC2-4AF2-AD56-217167A9227E}"/>
                </a:ext>
              </a:extLst>
            </p:cNvPr>
            <p:cNvSpPr txBox="1"/>
            <p:nvPr/>
          </p:nvSpPr>
          <p:spPr>
            <a:xfrm>
              <a:off x="599545" y="3229094"/>
              <a:ext cx="9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Util</a:t>
              </a:r>
            </a:p>
            <a:p>
              <a:r>
                <a:rPr lang="da-DK" dirty="0"/>
                <a:t>30.0/24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F3701D-69E2-4C8A-87FA-65053CBBF128}"/>
              </a:ext>
            </a:extLst>
          </p:cNvPr>
          <p:cNvGrpSpPr/>
          <p:nvPr/>
        </p:nvGrpSpPr>
        <p:grpSpPr>
          <a:xfrm>
            <a:off x="2061619" y="3489966"/>
            <a:ext cx="457563" cy="944066"/>
            <a:chOff x="1938528" y="3558546"/>
            <a:chExt cx="457563" cy="944066"/>
          </a:xfrm>
        </p:grpSpPr>
        <p:pic>
          <p:nvPicPr>
            <p:cNvPr id="16" name="Picture 4" descr="Image result for pihole logo&quot;">
              <a:extLst>
                <a:ext uri="{FF2B5EF4-FFF2-40B4-BE49-F238E27FC236}">
                  <a16:creationId xmlns:a16="http://schemas.microsoft.com/office/drawing/2014/main" id="{352553B7-9060-4E52-AF19-6E40C53F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310" y="3558546"/>
              <a:ext cx="448781" cy="660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1ACB94-70E9-4C8C-BDE5-6F79E4EB5DF4}"/>
                </a:ext>
              </a:extLst>
            </p:cNvPr>
            <p:cNvSpPr txBox="1"/>
            <p:nvPr/>
          </p:nvSpPr>
          <p:spPr>
            <a:xfrm>
              <a:off x="1938528" y="4225613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DNS</a:t>
              </a:r>
              <a:endParaRPr lang="en-US" sz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B432D-5465-4CF3-8136-FAB301C377F6}"/>
              </a:ext>
            </a:extLst>
          </p:cNvPr>
          <p:cNvGrpSpPr/>
          <p:nvPr/>
        </p:nvGrpSpPr>
        <p:grpSpPr>
          <a:xfrm>
            <a:off x="3165711" y="3520446"/>
            <a:ext cx="1138055" cy="899681"/>
            <a:chOff x="2571351" y="3596646"/>
            <a:chExt cx="1138055" cy="899681"/>
          </a:xfrm>
        </p:grpSpPr>
        <p:pic>
          <p:nvPicPr>
            <p:cNvPr id="20" name="Picture 8" descr="Image result for suricata logo&quot;">
              <a:extLst>
                <a:ext uri="{FF2B5EF4-FFF2-40B4-BE49-F238E27FC236}">
                  <a16:creationId xmlns:a16="http://schemas.microsoft.com/office/drawing/2014/main" id="{44211B41-3D6E-4E55-843A-ABEFD81003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2" t="25373" r="11611" b="22883"/>
            <a:stretch/>
          </p:blipFill>
          <p:spPr bwMode="auto">
            <a:xfrm>
              <a:off x="2571351" y="3596646"/>
              <a:ext cx="1138055" cy="746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511A11-C2EE-46ED-B84E-14961F88A1AF}"/>
                </a:ext>
              </a:extLst>
            </p:cNvPr>
            <p:cNvSpPr txBox="1"/>
            <p:nvPr/>
          </p:nvSpPr>
          <p:spPr>
            <a:xfrm>
              <a:off x="2946254" y="4219328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IDS</a:t>
              </a:r>
              <a:endParaRPr lang="en-US" sz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1169B4-601C-445E-AD61-6E7CC5C48D7D}"/>
              </a:ext>
            </a:extLst>
          </p:cNvPr>
          <p:cNvGrpSpPr/>
          <p:nvPr/>
        </p:nvGrpSpPr>
        <p:grpSpPr>
          <a:xfrm>
            <a:off x="5035040" y="3563431"/>
            <a:ext cx="660783" cy="887703"/>
            <a:chOff x="3990513" y="3639631"/>
            <a:chExt cx="660783" cy="887703"/>
          </a:xfrm>
        </p:grpSpPr>
        <p:pic>
          <p:nvPicPr>
            <p:cNvPr id="21" name="Picture 6" descr="Image result for squid proxy logo&quot;">
              <a:extLst>
                <a:ext uri="{FF2B5EF4-FFF2-40B4-BE49-F238E27FC236}">
                  <a16:creationId xmlns:a16="http://schemas.microsoft.com/office/drawing/2014/main" id="{57F1E3BD-21BB-4BCB-AF30-70D3CE839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513" y="3639631"/>
              <a:ext cx="660783" cy="660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A86AB7-CC14-41CB-A8C4-C3B6E19D7DC1}"/>
                </a:ext>
              </a:extLst>
            </p:cNvPr>
            <p:cNvSpPr txBox="1"/>
            <p:nvPr/>
          </p:nvSpPr>
          <p:spPr>
            <a:xfrm>
              <a:off x="4055456" y="4250335"/>
              <a:ext cx="5361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Proxy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B7B10A-AA38-4ED0-B172-9AA92241FA4B}"/>
              </a:ext>
            </a:extLst>
          </p:cNvPr>
          <p:cNvGrpSpPr/>
          <p:nvPr/>
        </p:nvGrpSpPr>
        <p:grpSpPr>
          <a:xfrm>
            <a:off x="7539430" y="4241602"/>
            <a:ext cx="1475981" cy="2202518"/>
            <a:chOff x="7539430" y="4241602"/>
            <a:chExt cx="1475981" cy="22025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5C9740-AF45-4ACE-8E99-6D6849F59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730" y="4241602"/>
              <a:ext cx="18893" cy="1598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943CEC-B328-4431-A3D3-EB86735B7CA0}"/>
                </a:ext>
              </a:extLst>
            </p:cNvPr>
            <p:cNvSpPr txBox="1"/>
            <p:nvPr/>
          </p:nvSpPr>
          <p:spPr>
            <a:xfrm>
              <a:off x="7539430" y="5797789"/>
              <a:ext cx="1475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CrownJewels</a:t>
              </a:r>
            </a:p>
            <a:p>
              <a:r>
                <a:rPr lang="da-DK" dirty="0"/>
                <a:t>40.0/24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87F19-CD0D-4E49-9759-DB099613F1AF}"/>
              </a:ext>
            </a:extLst>
          </p:cNvPr>
          <p:cNvGrpSpPr/>
          <p:nvPr/>
        </p:nvGrpSpPr>
        <p:grpSpPr>
          <a:xfrm>
            <a:off x="5629096" y="4643693"/>
            <a:ext cx="2088390" cy="929639"/>
            <a:chOff x="4285626" y="4636659"/>
            <a:chExt cx="2088390" cy="929639"/>
          </a:xfrm>
        </p:grpSpPr>
        <p:pic>
          <p:nvPicPr>
            <p:cNvPr id="2056" name="Picture 8" descr="Image result for windows server logo&quot;">
              <a:extLst>
                <a:ext uri="{FF2B5EF4-FFF2-40B4-BE49-F238E27FC236}">
                  <a16:creationId xmlns:a16="http://schemas.microsoft.com/office/drawing/2014/main" id="{AD871936-B8EE-4677-A06B-B79B0479B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934" y="4636659"/>
              <a:ext cx="1684082" cy="890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AF5045-E3DC-4030-A126-3E0A0C551D7F}"/>
                </a:ext>
              </a:extLst>
            </p:cNvPr>
            <p:cNvSpPr txBox="1"/>
            <p:nvPr/>
          </p:nvSpPr>
          <p:spPr>
            <a:xfrm>
              <a:off x="4285626" y="5289299"/>
              <a:ext cx="2006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Domain Controller, File Server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6F537-4A57-4CFA-8AF1-B5C87760BDD5}"/>
              </a:ext>
            </a:extLst>
          </p:cNvPr>
          <p:cNvGrpSpPr/>
          <p:nvPr/>
        </p:nvGrpSpPr>
        <p:grpSpPr>
          <a:xfrm>
            <a:off x="2702979" y="2209894"/>
            <a:ext cx="738718" cy="1034780"/>
            <a:chOff x="2372384" y="2209894"/>
            <a:chExt cx="738718" cy="1034780"/>
          </a:xfrm>
        </p:grpSpPr>
        <p:pic>
          <p:nvPicPr>
            <p:cNvPr id="18" name="Picture 17" descr="Billedresultat for elasticsearch logo">
              <a:extLst>
                <a:ext uri="{FF2B5EF4-FFF2-40B4-BE49-F238E27FC236}">
                  <a16:creationId xmlns:a16="http://schemas.microsoft.com/office/drawing/2014/main" id="{54E0B0F3-2EBD-43C5-8345-566E45D32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384" y="2508418"/>
              <a:ext cx="738718" cy="736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5C4C60-6553-487C-A505-F86EC6A15FD4}"/>
                </a:ext>
              </a:extLst>
            </p:cNvPr>
            <p:cNvSpPr txBox="1"/>
            <p:nvPr/>
          </p:nvSpPr>
          <p:spPr>
            <a:xfrm>
              <a:off x="2541513" y="2209894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ELK</a:t>
              </a:r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F5CF88-72A2-4312-AF0E-2FEBC6CC903D}"/>
              </a:ext>
            </a:extLst>
          </p:cNvPr>
          <p:cNvGrpSpPr/>
          <p:nvPr/>
        </p:nvGrpSpPr>
        <p:grpSpPr>
          <a:xfrm>
            <a:off x="6875449" y="2888629"/>
            <a:ext cx="1478570" cy="1580337"/>
            <a:chOff x="5531975" y="2888629"/>
            <a:chExt cx="1478570" cy="158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6BD27AF-1F20-4B6F-BDEF-D11E0591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31975" y="2888629"/>
              <a:ext cx="1478570" cy="147857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EA55F3-9E79-449A-9A0F-4A90777A6D45}"/>
                </a:ext>
              </a:extLst>
            </p:cNvPr>
            <p:cNvSpPr txBox="1"/>
            <p:nvPr/>
          </p:nvSpPr>
          <p:spPr>
            <a:xfrm>
              <a:off x="6333226" y="4191967"/>
              <a:ext cx="659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Firewall</a:t>
              </a:r>
              <a:endParaRPr lang="en-US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65226-5F3E-4FBA-8C06-F0CE82529410}"/>
              </a:ext>
            </a:extLst>
          </p:cNvPr>
          <p:cNvGrpSpPr/>
          <p:nvPr/>
        </p:nvGrpSpPr>
        <p:grpSpPr>
          <a:xfrm>
            <a:off x="8044524" y="3251743"/>
            <a:ext cx="3081546" cy="646331"/>
            <a:chOff x="8044524" y="3251743"/>
            <a:chExt cx="3081546" cy="64633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656DCB-A8BF-46D5-ACF4-7E7F6159F99D}"/>
                </a:ext>
              </a:extLst>
            </p:cNvPr>
            <p:cNvCxnSpPr>
              <a:cxnSpLocks/>
            </p:cNvCxnSpPr>
            <p:nvPr/>
          </p:nvCxnSpPr>
          <p:spPr>
            <a:xfrm>
              <a:off x="8044524" y="3436620"/>
              <a:ext cx="2102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24E00-43C4-4037-B7F2-84506A1C4EB8}"/>
                </a:ext>
              </a:extLst>
            </p:cNvPr>
            <p:cNvSpPr txBox="1"/>
            <p:nvPr/>
          </p:nvSpPr>
          <p:spPr>
            <a:xfrm>
              <a:off x="10170359" y="3251743"/>
              <a:ext cx="9557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LAN</a:t>
              </a:r>
            </a:p>
            <a:p>
              <a:r>
                <a:rPr lang="da-DK" dirty="0"/>
                <a:t>20.0/24</a:t>
              </a:r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22DF0B-1E21-4231-A430-D2DDFE764AD0}"/>
              </a:ext>
            </a:extLst>
          </p:cNvPr>
          <p:cNvGrpSpPr/>
          <p:nvPr/>
        </p:nvGrpSpPr>
        <p:grpSpPr>
          <a:xfrm>
            <a:off x="8803780" y="3543306"/>
            <a:ext cx="1262340" cy="872747"/>
            <a:chOff x="7404041" y="3543306"/>
            <a:chExt cx="1262340" cy="872747"/>
          </a:xfrm>
        </p:grpSpPr>
        <p:pic>
          <p:nvPicPr>
            <p:cNvPr id="2060" name="Picture 12" descr="Image result for windows 10 logo&quot;">
              <a:extLst>
                <a:ext uri="{FF2B5EF4-FFF2-40B4-BE49-F238E27FC236}">
                  <a16:creationId xmlns:a16="http://schemas.microsoft.com/office/drawing/2014/main" id="{944DB2ED-5848-40FD-B187-6317BB80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041" y="3543306"/>
              <a:ext cx="1262340" cy="60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F25DAFA-0C79-4FF4-9D0B-653298C422DF}"/>
                </a:ext>
              </a:extLst>
            </p:cNvPr>
            <p:cNvSpPr txBox="1"/>
            <p:nvPr/>
          </p:nvSpPr>
          <p:spPr>
            <a:xfrm>
              <a:off x="7522195" y="4139054"/>
              <a:ext cx="922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Workstation</a:t>
              </a:r>
              <a:endParaRPr lang="en-US" sz="1200" dirty="0"/>
            </a:p>
          </p:txBody>
        </p:sp>
      </p:grpSp>
      <p:pic>
        <p:nvPicPr>
          <p:cNvPr id="59" name="Picture 10">
            <a:extLst>
              <a:ext uri="{FF2B5EF4-FFF2-40B4-BE49-F238E27FC236}">
                <a16:creationId xmlns:a16="http://schemas.microsoft.com/office/drawing/2014/main" id="{C0965450-EDF8-4F6C-9977-A5051374C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1432892" y="2496946"/>
            <a:ext cx="738718" cy="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6E2492-5AE6-45D0-AC0D-C9E4C2EA78B7}"/>
              </a:ext>
            </a:extLst>
          </p:cNvPr>
          <p:cNvGrpSpPr/>
          <p:nvPr/>
        </p:nvGrpSpPr>
        <p:grpSpPr>
          <a:xfrm>
            <a:off x="3951511" y="2225134"/>
            <a:ext cx="690163" cy="1138875"/>
            <a:chOff x="3416939" y="2225134"/>
            <a:chExt cx="690163" cy="11388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50CB40-E58A-43B1-BC37-F72D738B4B0D}"/>
                </a:ext>
              </a:extLst>
            </p:cNvPr>
            <p:cNvSpPr txBox="1"/>
            <p:nvPr/>
          </p:nvSpPr>
          <p:spPr>
            <a:xfrm>
              <a:off x="3443009" y="2225134"/>
              <a:ext cx="664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TheHive</a:t>
              </a:r>
              <a:endParaRPr lang="en-US" sz="1200" dirty="0"/>
            </a:p>
          </p:txBody>
        </p:sp>
        <p:pic>
          <p:nvPicPr>
            <p:cNvPr id="61" name="Picture 6" descr="https://github.com/TheHive-Project/TheHive/raw/master/images/thehive-logo.png">
              <a:extLst>
                <a:ext uri="{FF2B5EF4-FFF2-40B4-BE49-F238E27FC236}">
                  <a16:creationId xmlns:a16="http://schemas.microsoft.com/office/drawing/2014/main" id="{669B5C97-3514-4A64-BD65-DB44168F88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050"/>
            <a:stretch/>
          </p:blipFill>
          <p:spPr bwMode="auto">
            <a:xfrm>
              <a:off x="3416939" y="2452859"/>
              <a:ext cx="664093" cy="91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4B2236-438A-4671-86D0-2A34E995A613}"/>
              </a:ext>
            </a:extLst>
          </p:cNvPr>
          <p:cNvGrpSpPr/>
          <p:nvPr/>
        </p:nvGrpSpPr>
        <p:grpSpPr>
          <a:xfrm>
            <a:off x="5906879" y="3641331"/>
            <a:ext cx="4067089" cy="1859296"/>
            <a:chOff x="4429850" y="3603207"/>
            <a:chExt cx="4067089" cy="185929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0D9ADBD-6167-4FDD-B1B1-0D8848ECEB60}"/>
                </a:ext>
              </a:extLst>
            </p:cNvPr>
            <p:cNvSpPr/>
            <p:nvPr/>
          </p:nvSpPr>
          <p:spPr>
            <a:xfrm>
              <a:off x="4429850" y="3603207"/>
              <a:ext cx="3505836" cy="1628464"/>
            </a:xfrm>
            <a:prstGeom prst="arc">
              <a:avLst>
                <a:gd name="adj1" fmla="val 21585652"/>
                <a:gd name="adj2" fmla="val 5959506"/>
              </a:avLst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3643CF-670E-46A8-BF10-FC5805CD1DAF}"/>
                </a:ext>
              </a:extLst>
            </p:cNvPr>
            <p:cNvSpPr txBox="1"/>
            <p:nvPr/>
          </p:nvSpPr>
          <p:spPr>
            <a:xfrm>
              <a:off x="7246019" y="5000838"/>
              <a:ext cx="1250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Windows Domain</a:t>
              </a:r>
            </a:p>
            <a:p>
              <a:r>
                <a:rPr lang="da-DK" sz="1200" dirty="0"/>
                <a:t>SecDis</a:t>
              </a:r>
              <a:endParaRPr lang="en-US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7EA49-3A4A-4719-AC70-6D5D8AAE805F}"/>
              </a:ext>
            </a:extLst>
          </p:cNvPr>
          <p:cNvGrpSpPr/>
          <p:nvPr/>
        </p:nvGrpSpPr>
        <p:grpSpPr>
          <a:xfrm>
            <a:off x="7590675" y="1865784"/>
            <a:ext cx="692754" cy="1138203"/>
            <a:chOff x="7590675" y="1865784"/>
            <a:chExt cx="692754" cy="11382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368B4F-995C-4424-9853-B1BD7D04D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662" y="1920240"/>
              <a:ext cx="32961" cy="1083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BEDCDF-7374-45AE-BDC2-D78FDCD93571}"/>
                </a:ext>
              </a:extLst>
            </p:cNvPr>
            <p:cNvSpPr txBox="1"/>
            <p:nvPr/>
          </p:nvSpPr>
          <p:spPr>
            <a:xfrm>
              <a:off x="7590675" y="1865784"/>
              <a:ext cx="692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WAN</a:t>
              </a:r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7089A-18FA-4CE1-99BD-CE7198004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087005" y="804409"/>
            <a:ext cx="1007340" cy="1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84D-3515-4DBA-A714-FCF4DB7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effectLst/>
              </a:rPr>
              <a:t>A little about David...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27A-96B3-41D2-93A8-CE2B8A5775E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Lived in Denmark 5 years, with my wife and 2 kids..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Cyber </a:t>
            </a:r>
            <a:r>
              <a:rPr lang="en-US" dirty="0" err="1">
                <a:effectLst/>
              </a:rPr>
              <a:t>Defence</a:t>
            </a:r>
            <a:r>
              <a:rPr lang="en-US" dirty="0">
                <a:effectLst/>
              </a:rPr>
              <a:t> Center Department Manager at JN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love open source security solutions, I run the Security Distractions blog with a friend… </a:t>
            </a:r>
            <a:r>
              <a:rPr lang="en-US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https://www.securitydistractions.com/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am also the chairman of </a:t>
            </a:r>
            <a:r>
              <a:rPr lang="en-US" dirty="0" err="1">
                <a:effectLst/>
              </a:rPr>
              <a:t>BSides</a:t>
            </a:r>
            <a:r>
              <a:rPr lang="en-US" dirty="0">
                <a:effectLst/>
              </a:rPr>
              <a:t> Aarhus, coming summer 2020!</a:t>
            </a:r>
          </a:p>
        </p:txBody>
      </p:sp>
      <p:pic>
        <p:nvPicPr>
          <p:cNvPr id="2050" name="Picture 2" descr="image being cropped">
            <a:extLst>
              <a:ext uri="{FF2B5EF4-FFF2-40B4-BE49-F238E27FC236}">
                <a16:creationId xmlns:a16="http://schemas.microsoft.com/office/drawing/2014/main" id="{4C2AD1FC-E664-4852-8CA7-4AA113BE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695" y="1348410"/>
            <a:ext cx="1679533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1DE9E-A14D-497E-910C-039EAF30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F84D-3515-4DBA-A714-FCF4DB75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effectLst/>
              </a:rPr>
              <a:t>A little about Dennis...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127A-96B3-41D2-93A8-CE2B8A5775E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Lived in Denmark 32 years - now with my wife and 3 kids..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Technical Managed Detection &amp; Response lead at </a:t>
            </a:r>
            <a:r>
              <a:rPr lang="en-US" dirty="0" err="1">
                <a:effectLst/>
              </a:rPr>
              <a:t>Conscia</a:t>
            </a:r>
            <a:r>
              <a:rPr lang="en-US" dirty="0">
                <a:effectLst/>
              </a:rPr>
              <a:t> Denmark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ALSO love open source security solutions. I only blog on </a:t>
            </a:r>
            <a:r>
              <a:rPr lang="en-US" dirty="0" err="1">
                <a:effectLst/>
              </a:rPr>
              <a:t>Linkedin</a:t>
            </a:r>
            <a:r>
              <a:rPr lang="en-US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am the Chapter lead at OWASP Aarhus chapter and also an organizer of </a:t>
            </a:r>
            <a:r>
              <a:rPr lang="en-US" dirty="0" err="1">
                <a:effectLst/>
              </a:rPr>
              <a:t>BSides</a:t>
            </a:r>
            <a:r>
              <a:rPr lang="en-US" dirty="0">
                <a:effectLst/>
              </a:rPr>
              <a:t> Aarhus, coming summer 2020!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1DE9E-A14D-497E-910C-039EAF30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B8AA4-9867-41E2-B1FB-2905394DE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00" y="54406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Why are we here?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8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C046-AC4F-4F63-9B33-39B0E7EF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today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B553-5092-45E8-81EF-C1C076A1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do we do what we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a threat?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incident response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Intrusion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Mapping into Lockheed Martin Kill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 – Featuring “APT </a:t>
            </a:r>
            <a:r>
              <a:rPr lang="en-US" dirty="0" err="1"/>
              <a:t>Perto</a:t>
            </a:r>
            <a:r>
              <a:rPr lang="en-US" dirty="0"/>
              <a:t>”</a:t>
            </a:r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0DE35-9196-4B77-896B-52C9BFA3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A1A7-2484-404F-990B-888A91C5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incident response?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7FCD-703B-42BE-A567-E6CEF8E2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Center for Cyber Security (CFCS) yearly statement:-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Truslen fra cyberspionage er MEGET HØJ.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Truslen fra cyberkriminalitet er MEGET HØJ.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Truslen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cyberaktivisme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MIDDEL.</a:t>
            </a:r>
          </a:p>
          <a:p>
            <a:pPr marL="36900" indent="0">
              <a:buNone/>
            </a:pPr>
            <a:endParaRPr lang="en-US" dirty="0">
              <a:hlinkClick r:id="rId2"/>
            </a:endParaRPr>
          </a:p>
          <a:p>
            <a:pPr marL="36900" indent="0">
              <a:buNone/>
            </a:pPr>
            <a:r>
              <a:rPr lang="en-US" dirty="0">
                <a:hlinkClick r:id="rId2"/>
              </a:rPr>
              <a:t>https://fe-ddis.dk/cfcs/publikationer/Documents/Cybertruslen-mod-Danmark-2019.pdf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4975-5C92-46CD-8F94-56E8F061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B1E-3E33-4634-B172-E5BA661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threat?</a:t>
            </a:r>
            <a:endParaRPr lang="en-DK" dirty="0"/>
          </a:p>
        </p:txBody>
      </p:sp>
      <p:pic>
        <p:nvPicPr>
          <p:cNvPr id="1026" name="Picture 2" descr="Threat">
            <a:extLst>
              <a:ext uri="{FF2B5EF4-FFF2-40B4-BE49-F238E27FC236}">
                <a16:creationId xmlns:a16="http://schemas.microsoft.com/office/drawing/2014/main" id="{9162D9DA-6794-4C60-B3E1-11E18492773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17" y="2249488"/>
            <a:ext cx="376777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6FC29D-76C3-4B41-A701-3FA04FEAD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Intent:</a:t>
            </a:r>
            <a:r>
              <a:rPr lang="en-US" dirty="0"/>
              <a:t> Do they have reasons to target you? Competitor?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Capability: </a:t>
            </a:r>
            <a:r>
              <a:rPr lang="en-US" dirty="0"/>
              <a:t>Do they have the tooling and skills to carry it through?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Opportunity:</a:t>
            </a:r>
            <a:r>
              <a:rPr lang="en-US" dirty="0"/>
              <a:t> Will they get the opening they need?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07F8-00A7-4C77-AD80-CB974A3B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3A09-663A-4D41-ADBC-218E55B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58189-824E-40D6-AF04-629077DA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Opportunity is within the organizations influence: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facing vulnerabilities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Technical or design flaws (architecture)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awareness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NIST IR Preparation stage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attacker will always get an opportunity…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66E98-CD84-4F2A-A64B-D640301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Billedresultat for opportunity meme">
            <a:extLst>
              <a:ext uri="{FF2B5EF4-FFF2-40B4-BE49-F238E27FC236}">
                <a16:creationId xmlns:a16="http://schemas.microsoft.com/office/drawing/2014/main" id="{F8AAB584-3B61-4F85-9C1B-8BE6326E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42" y="3296103"/>
            <a:ext cx="4091965" cy="22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3746EB-D488-4F23-8B9A-8C090B21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dirty="0"/>
              <a:t>When opportunity strikes, what next?</a:t>
            </a:r>
            <a:endParaRPr lang="en-DK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C063F-5FB0-41BD-80D2-9E955005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7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41102</TotalTime>
  <Words>566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Slate</vt:lpstr>
      <vt:lpstr>ESL Red vs Blue Demo</vt:lpstr>
      <vt:lpstr>A little about David...</vt:lpstr>
      <vt:lpstr>A little about Dennis...</vt:lpstr>
      <vt:lpstr>Why are we here?</vt:lpstr>
      <vt:lpstr>Intro to today</vt:lpstr>
      <vt:lpstr>Why do we do incident response?</vt:lpstr>
      <vt:lpstr>What is a threat?</vt:lpstr>
      <vt:lpstr>Opportunity</vt:lpstr>
      <vt:lpstr>When opportunity strikes, what next?</vt:lpstr>
      <vt:lpstr>NIST IR model</vt:lpstr>
      <vt:lpstr>How do we operationalize this?</vt:lpstr>
      <vt:lpstr>So we know what we need to do, but how to do it?</vt:lpstr>
      <vt:lpstr>Intrusion analysis/reporting…</vt:lpstr>
      <vt:lpstr>Cyber Kill Chain</vt:lpstr>
      <vt:lpstr>Plan for the demo</vt:lpstr>
      <vt:lpstr>Kill Chain 1</vt:lpstr>
      <vt:lpstr>Kill Chain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for Cheapz</dc:title>
  <dc:creator>David Clayton</dc:creator>
  <cp:lastModifiedBy>David</cp:lastModifiedBy>
  <cp:revision>226</cp:revision>
  <dcterms:created xsi:type="dcterms:W3CDTF">2019-08-04T18:00:37Z</dcterms:created>
  <dcterms:modified xsi:type="dcterms:W3CDTF">2020-03-05T18:31:57Z</dcterms:modified>
</cp:coreProperties>
</file>