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4" r:id="rId5"/>
    <p:sldId id="284" r:id="rId6"/>
    <p:sldId id="298" r:id="rId7"/>
    <p:sldId id="300" r:id="rId8"/>
    <p:sldId id="260" r:id="rId9"/>
    <p:sldId id="261" r:id="rId10"/>
    <p:sldId id="266" r:id="rId11"/>
    <p:sldId id="259" r:id="rId12"/>
    <p:sldId id="262" r:id="rId13"/>
    <p:sldId id="269" r:id="rId14"/>
    <p:sldId id="267" r:id="rId15"/>
    <p:sldId id="280" r:id="rId16"/>
    <p:sldId id="295" r:id="rId17"/>
    <p:sldId id="268" r:id="rId18"/>
    <p:sldId id="276" r:id="rId19"/>
    <p:sldId id="296" r:id="rId20"/>
    <p:sldId id="275" r:id="rId21"/>
    <p:sldId id="297" r:id="rId22"/>
    <p:sldId id="277" r:id="rId23"/>
    <p:sldId id="271" r:id="rId24"/>
    <p:sldId id="306" r:id="rId25"/>
    <p:sldId id="293" r:id="rId26"/>
    <p:sldId id="302" r:id="rId27"/>
    <p:sldId id="272" r:id="rId28"/>
    <p:sldId id="303" r:id="rId29"/>
    <p:sldId id="30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3971" autoAdjust="0"/>
  </p:normalViewPr>
  <p:slideViewPr>
    <p:cSldViewPr snapToGrid="0">
      <p:cViewPr varScale="1">
        <p:scale>
          <a:sx n="110" d="100"/>
          <a:sy n="110" d="100"/>
        </p:scale>
        <p:origin x="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vlpubs.nist.gov/nistpubs/SpecialPublications/NIST.SP.800-61r2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Neo23x0/sigma/blob/master/contrib/sigma2elastalert.p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8F26-4CC2-4C41-8278-B3E70E91C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Incident Response for </a:t>
            </a:r>
            <a:r>
              <a:rPr lang="en-US" dirty="0" err="1"/>
              <a:t>Cheapz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60E1B-9723-4E02-9110-6F1C303DA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“quick” journey through incident response in the open source world...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42FBC-3C30-45E6-AD53-686F1E63E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sp>
        <p:nvSpPr>
          <p:cNvPr id="7" name="AutoShape 2" descr="TheHive">
            <a:extLst>
              <a:ext uri="{FF2B5EF4-FFF2-40B4-BE49-F238E27FC236}">
                <a16:creationId xmlns:a16="http://schemas.microsoft.com/office/drawing/2014/main" id="{8B00BF2D-E358-4DCA-B5F7-2DE8D9D101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github.com/TheHive-Project/TheHive/raw/master/images/thehive-logo.png">
            <a:extLst>
              <a:ext uri="{FF2B5EF4-FFF2-40B4-BE49-F238E27FC236}">
                <a16:creationId xmlns:a16="http://schemas.microsoft.com/office/drawing/2014/main" id="{531075ED-9770-468B-8C57-FA29494A92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50"/>
          <a:stretch/>
        </p:blipFill>
        <p:spPr bwMode="auto">
          <a:xfrm>
            <a:off x="10170976" y="1437965"/>
            <a:ext cx="534660" cy="73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illedresultat for elasticsearch logo">
            <a:extLst>
              <a:ext uri="{FF2B5EF4-FFF2-40B4-BE49-F238E27FC236}">
                <a16:creationId xmlns:a16="http://schemas.microsoft.com/office/drawing/2014/main" id="{406B9401-10D8-4FE1-B77B-9837120F6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947" y="73738"/>
            <a:ext cx="1678193" cy="167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MISP share your bloody">
            <a:extLst>
              <a:ext uri="{FF2B5EF4-FFF2-40B4-BE49-F238E27FC236}">
                <a16:creationId xmlns:a16="http://schemas.microsoft.com/office/drawing/2014/main" id="{419E1373-A968-4492-9766-AF976CB65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978" y="124605"/>
            <a:ext cx="1801407" cy="180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8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8017-FCAA-43F4-9C13-60FF2F78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Combining coa and cyber kill chain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10418B-0C7B-4447-B555-96D26EA42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835275"/>
              </p:ext>
            </p:extLst>
          </p:nvPr>
        </p:nvGraphicFramePr>
        <p:xfrm>
          <a:off x="1454145" y="2097088"/>
          <a:ext cx="9158083" cy="333326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027788">
                  <a:extLst>
                    <a:ext uri="{9D8B030D-6E8A-4147-A177-3AD203B41FA5}">
                      <a16:colId xmlns:a16="http://schemas.microsoft.com/office/drawing/2014/main" val="799913952"/>
                    </a:ext>
                  </a:extLst>
                </a:gridCol>
                <a:gridCol w="1695469">
                  <a:extLst>
                    <a:ext uri="{9D8B030D-6E8A-4147-A177-3AD203B41FA5}">
                      <a16:colId xmlns:a16="http://schemas.microsoft.com/office/drawing/2014/main" val="2633444626"/>
                    </a:ext>
                  </a:extLst>
                </a:gridCol>
                <a:gridCol w="2230646">
                  <a:extLst>
                    <a:ext uri="{9D8B030D-6E8A-4147-A177-3AD203B41FA5}">
                      <a16:colId xmlns:a16="http://schemas.microsoft.com/office/drawing/2014/main" val="3029512890"/>
                    </a:ext>
                  </a:extLst>
                </a:gridCol>
                <a:gridCol w="2204180">
                  <a:extLst>
                    <a:ext uri="{9D8B030D-6E8A-4147-A177-3AD203B41FA5}">
                      <a16:colId xmlns:a16="http://schemas.microsoft.com/office/drawing/2014/main" val="283047373"/>
                    </a:ext>
                  </a:extLst>
                </a:gridCol>
              </a:tblGrid>
              <a:tr h="43193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Discover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Detect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Deny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2724812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Reconnaissance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4137378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Weaponization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5630287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Delivery </a:t>
                      </a:r>
                      <a:r>
                        <a:rPr lang="en-US" sz="1400" u="none" strike="noStrike" dirty="0">
                          <a:effectLst/>
                        </a:rPr>
                        <a:t>(onedrive.com/file/1234)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Mail gateway logs, proxy logs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Mail gateway logs, proxy logs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Mail gateway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469540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Exploitation </a:t>
                      </a:r>
                      <a:r>
                        <a:rPr lang="en-US" sz="1400" u="none" strike="noStrike" dirty="0">
                          <a:effectLst/>
                        </a:rPr>
                        <a:t>(User - </a:t>
                      </a:r>
                      <a:r>
                        <a:rPr lang="en-US" sz="1400" u="none" strike="noStrike" dirty="0" err="1">
                          <a:effectLst/>
                        </a:rPr>
                        <a:t>Spearphishing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User awareness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5592698"/>
                  </a:ext>
                </a:extLst>
              </a:tr>
              <a:tr h="2470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Installation </a:t>
                      </a:r>
                      <a:r>
                        <a:rPr lang="en-US" sz="1400" u="none" strike="noStrike" dirty="0">
                          <a:effectLst/>
                        </a:rPr>
                        <a:t>(</a:t>
                      </a:r>
                      <a:r>
                        <a:rPr lang="da-DK" sz="1400" dirty="0"/>
                        <a:t>helpguide.docx.vbs)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Host logs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AV alerts, host logs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AV (hash of docx)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8096391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C2 </a:t>
                      </a:r>
                      <a:r>
                        <a:rPr lang="en-US" sz="1400" u="none" strike="noStrike" dirty="0">
                          <a:effectLst/>
                        </a:rPr>
                        <a:t>(domains)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Host logs, Proxy logs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Host logs, Intelligence alerts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Proxy filter, DNS </a:t>
                      </a:r>
                      <a:r>
                        <a:rPr lang="en-US" sz="1400" u="none" strike="noStrike" dirty="0" err="1">
                          <a:effectLst/>
                        </a:rPr>
                        <a:t>Sinkholing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012547"/>
                  </a:ext>
                </a:extLst>
              </a:tr>
              <a:tr h="45352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Actions on objectives</a:t>
                      </a:r>
                      <a:r>
                        <a:rPr lang="en-US" sz="1400" u="none" strike="noStrike" dirty="0">
                          <a:effectLst/>
                        </a:rPr>
                        <a:t> (2</a:t>
                      </a:r>
                      <a:r>
                        <a:rPr lang="en-US" sz="1400" u="none" strike="noStrike" baseline="30000" dirty="0">
                          <a:effectLst/>
                        </a:rPr>
                        <a:t>nd</a:t>
                      </a:r>
                      <a:r>
                        <a:rPr lang="en-US" sz="1400" u="none" strike="noStrike" dirty="0">
                          <a:effectLst/>
                        </a:rPr>
                        <a:t> stage)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Proxy logs (domains)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AV alerts, host logs (hash)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AV (hash)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936085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DDA6844-F55C-4B23-B3F8-3C1670052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9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42573-8700-4070-BD7D-D9416CF1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NIST IR Lifecycle/model/framework/whatever...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5ECBF-3068-4078-8712-5FC1516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3074" name="Picture 2" descr="https://phoenixts.com/wp-content/uploads/2015/02/incidentresponse.png">
            <a:extLst>
              <a:ext uri="{FF2B5EF4-FFF2-40B4-BE49-F238E27FC236}">
                <a16:creationId xmlns:a16="http://schemas.microsoft.com/office/drawing/2014/main" id="{79AA241A-1EA3-43E1-AB88-0B8ABA6AFD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178" y="2060512"/>
            <a:ext cx="7014918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D30154-853F-4353-8929-572E2F35309F}"/>
              </a:ext>
            </a:extLst>
          </p:cNvPr>
          <p:cNvSpPr/>
          <p:nvPr/>
        </p:nvSpPr>
        <p:spPr>
          <a:xfrm>
            <a:off x="2586954" y="59163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https://nvlpubs.nist.gov/nistpubs/SpecialPublications/NIST.SP.800-61r2.pdf</a:t>
            </a:r>
            <a:endParaRPr lang="en-US" dirty="0"/>
          </a:p>
        </p:txBody>
      </p:sp>
      <p:pic>
        <p:nvPicPr>
          <p:cNvPr id="6" name="Picture 2" descr="https://phoenixts.com/wp-content/uploads/2015/02/incidentresponse.png">
            <a:extLst>
              <a:ext uri="{FF2B5EF4-FFF2-40B4-BE49-F238E27FC236}">
                <a16:creationId xmlns:a16="http://schemas.microsoft.com/office/drawing/2014/main" id="{FA052535-82EB-412B-920A-D2A3F6B36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3" t="20825" r="3311" b="43202"/>
          <a:stretch/>
        </p:blipFill>
        <p:spPr bwMode="auto">
          <a:xfrm>
            <a:off x="7613904" y="2791968"/>
            <a:ext cx="1267968" cy="127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82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57074F-193A-41EF-8E15-586E7E4AC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3884"/>
              </p:ext>
            </p:extLst>
          </p:nvPr>
        </p:nvGraphicFramePr>
        <p:xfrm>
          <a:off x="1141413" y="1987360"/>
          <a:ext cx="4875210" cy="348135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125195">
                  <a:extLst>
                    <a:ext uri="{9D8B030D-6E8A-4147-A177-3AD203B41FA5}">
                      <a16:colId xmlns:a16="http://schemas.microsoft.com/office/drawing/2014/main" val="2990101328"/>
                    </a:ext>
                  </a:extLst>
                </a:gridCol>
                <a:gridCol w="1750015">
                  <a:extLst>
                    <a:ext uri="{9D8B030D-6E8A-4147-A177-3AD203B41FA5}">
                      <a16:colId xmlns:a16="http://schemas.microsoft.com/office/drawing/2014/main" val="1792789691"/>
                    </a:ext>
                  </a:extLst>
                </a:gridCol>
              </a:tblGrid>
              <a:tr h="43193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Discover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490836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Reconnaissance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7666414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Weaponization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9897360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Delivery </a:t>
                      </a:r>
                      <a:r>
                        <a:rPr lang="en-US" sz="1400" u="none" strike="noStrike" dirty="0">
                          <a:effectLst/>
                        </a:rPr>
                        <a:t>(onedrive.com/file/1234)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Mail gateway logs, proxy logs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0278956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Exploitation </a:t>
                      </a:r>
                      <a:r>
                        <a:rPr lang="en-US" sz="1400" u="none" strike="noStrike" dirty="0">
                          <a:effectLst/>
                        </a:rPr>
                        <a:t>(User - </a:t>
                      </a:r>
                      <a:r>
                        <a:rPr lang="en-US" sz="1400" u="none" strike="noStrike" dirty="0" err="1">
                          <a:effectLst/>
                        </a:rPr>
                        <a:t>Spearphishing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005771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Installation </a:t>
                      </a:r>
                      <a:r>
                        <a:rPr lang="en-US" sz="1400" u="none" strike="noStrike" dirty="0">
                          <a:effectLst/>
                        </a:rPr>
                        <a:t>(</a:t>
                      </a:r>
                      <a:r>
                        <a:rPr lang="da-DK" sz="1400" dirty="0"/>
                        <a:t>helpguide.docx.vbs)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Host logs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5845043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C2 </a:t>
                      </a:r>
                      <a:r>
                        <a:rPr lang="en-US" sz="1400" u="none" strike="noStrike" dirty="0">
                          <a:effectLst/>
                        </a:rPr>
                        <a:t>(domains)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Host logs, Proxy logs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464279"/>
                  </a:ext>
                </a:extLst>
              </a:tr>
              <a:tr h="45352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Actions on objectives</a:t>
                      </a:r>
                      <a:r>
                        <a:rPr lang="en-US" sz="1400" u="none" strike="noStrike" dirty="0">
                          <a:effectLst/>
                        </a:rPr>
                        <a:t> (2</a:t>
                      </a:r>
                      <a:r>
                        <a:rPr lang="en-US" sz="1400" u="none" strike="noStrike" baseline="30000" dirty="0">
                          <a:effectLst/>
                        </a:rPr>
                        <a:t>nd</a:t>
                      </a:r>
                      <a:r>
                        <a:rPr lang="en-US" sz="1400" u="none" strike="noStrike" dirty="0">
                          <a:effectLst/>
                        </a:rPr>
                        <a:t> stage)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Proxy logs (domains)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2200971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588CEC-3C1A-47D8-AA9D-A23493C224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We’re probably going to need some logs……..</a:t>
            </a:r>
          </a:p>
        </p:txBody>
      </p:sp>
      <p:pic>
        <p:nvPicPr>
          <p:cNvPr id="4" name="Picture 2" descr="https://phoenixts.com/wp-content/uploads/2015/02/incidentresponse.png">
            <a:extLst>
              <a:ext uri="{FF2B5EF4-FFF2-40B4-BE49-F238E27FC236}">
                <a16:creationId xmlns:a16="http://schemas.microsoft.com/office/drawing/2014/main" id="{1EC557DD-E8E6-4CFB-AC67-4DDFDE013F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" t="19240" r="78225" b="43049"/>
          <a:stretch/>
        </p:blipFill>
        <p:spPr bwMode="auto">
          <a:xfrm>
            <a:off x="6301274" y="2143599"/>
            <a:ext cx="1312506" cy="133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107B0E-1BDE-4FED-898E-99964458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Discover and preparation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6B6B63-80A9-45AD-8482-E2EAE7BE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4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923C-6969-42FC-904E-6629317C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Logging logging logging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25133D-B0E6-40F3-8D98-FDE6B1026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1573E2-D55F-4DD6-943E-022DC15CD5D0}"/>
              </a:ext>
            </a:extLst>
          </p:cNvPr>
          <p:cNvCxnSpPr>
            <a:cxnSpLocks/>
            <a:stCxn id="36" idx="2"/>
            <a:endCxn id="47" idx="0"/>
          </p:cNvCxnSpPr>
          <p:nvPr/>
        </p:nvCxnSpPr>
        <p:spPr>
          <a:xfrm flipH="1">
            <a:off x="4432940" y="4847876"/>
            <a:ext cx="1" cy="25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DB8B8E-3F5D-47C3-A29F-D9E6A9934240}"/>
              </a:ext>
            </a:extLst>
          </p:cNvPr>
          <p:cNvCxnSpPr>
            <a:stCxn id="46" idx="6"/>
            <a:endCxn id="35" idx="1"/>
          </p:cNvCxnSpPr>
          <p:nvPr/>
        </p:nvCxnSpPr>
        <p:spPr>
          <a:xfrm>
            <a:off x="2106616" y="3638201"/>
            <a:ext cx="548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38AB4F-614D-43F5-8FA2-A7D444FDE059}"/>
              </a:ext>
            </a:extLst>
          </p:cNvPr>
          <p:cNvCxnSpPr/>
          <p:nvPr/>
        </p:nvCxnSpPr>
        <p:spPr>
          <a:xfrm>
            <a:off x="3484152" y="3638201"/>
            <a:ext cx="548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5CCBAF3-6776-4172-8DBB-576956E61923}"/>
              </a:ext>
            </a:extLst>
          </p:cNvPr>
          <p:cNvSpPr/>
          <p:nvPr/>
        </p:nvSpPr>
        <p:spPr>
          <a:xfrm>
            <a:off x="2655477" y="2428526"/>
            <a:ext cx="828675" cy="241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da-DK" sz="1400" dirty="0"/>
              <a:t>Ship</a:t>
            </a: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5BFEAA-52E9-4F7A-9E1F-6BD332E86247}"/>
              </a:ext>
            </a:extLst>
          </p:cNvPr>
          <p:cNvSpPr/>
          <p:nvPr/>
        </p:nvSpPr>
        <p:spPr>
          <a:xfrm>
            <a:off x="4018603" y="2428526"/>
            <a:ext cx="828675" cy="241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da-DK" sz="1400" dirty="0"/>
              <a:t>Normalize</a:t>
            </a:r>
            <a:endParaRPr lang="en-US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F8F290-8BCE-4685-9F8F-536B8C6305C2}"/>
              </a:ext>
            </a:extLst>
          </p:cNvPr>
          <p:cNvSpPr/>
          <p:nvPr/>
        </p:nvSpPr>
        <p:spPr>
          <a:xfrm>
            <a:off x="5030124" y="2428526"/>
            <a:ext cx="828674" cy="241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da-DK" sz="1400" dirty="0"/>
              <a:t>Enrich</a:t>
            </a:r>
            <a:endParaRPr lang="en-US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071894-3E41-4592-9163-2B6618A4461A}"/>
              </a:ext>
            </a:extLst>
          </p:cNvPr>
          <p:cNvSpPr/>
          <p:nvPr/>
        </p:nvSpPr>
        <p:spPr>
          <a:xfrm>
            <a:off x="5990816" y="2428526"/>
            <a:ext cx="828675" cy="241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da-DK" sz="1400" dirty="0"/>
              <a:t>Transport</a:t>
            </a:r>
            <a:endParaRPr lang="en-US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8C03A11-6AD5-4ABC-9D98-86167D593BE6}"/>
              </a:ext>
            </a:extLst>
          </p:cNvPr>
          <p:cNvSpPr/>
          <p:nvPr/>
        </p:nvSpPr>
        <p:spPr>
          <a:xfrm>
            <a:off x="7768279" y="1677639"/>
            <a:ext cx="1193215" cy="1082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Storage</a:t>
            </a:r>
            <a:endParaRPr lang="en-US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9058F8D-293B-4E8C-BED3-165DAF823116}"/>
              </a:ext>
            </a:extLst>
          </p:cNvPr>
          <p:cNvSpPr/>
          <p:nvPr/>
        </p:nvSpPr>
        <p:spPr>
          <a:xfrm>
            <a:off x="9339386" y="2601474"/>
            <a:ext cx="1161325" cy="1241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Query/Visualize</a:t>
            </a:r>
            <a:endParaRPr lang="en-US" sz="14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7DFFEB6-822D-41D1-81BD-3421C4B6CC12}"/>
              </a:ext>
            </a:extLst>
          </p:cNvPr>
          <p:cNvSpPr/>
          <p:nvPr/>
        </p:nvSpPr>
        <p:spPr>
          <a:xfrm>
            <a:off x="913401" y="3097031"/>
            <a:ext cx="1193215" cy="1082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Log Sources</a:t>
            </a:r>
            <a:endParaRPr lang="en-US" sz="14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C7A87EC-45A0-45A3-A745-8BC70EB1754D}"/>
              </a:ext>
            </a:extLst>
          </p:cNvPr>
          <p:cNvSpPr/>
          <p:nvPr/>
        </p:nvSpPr>
        <p:spPr>
          <a:xfrm>
            <a:off x="3895811" y="5101472"/>
            <a:ext cx="1074258" cy="693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Schema</a:t>
            </a:r>
            <a:endParaRPr lang="en-US" sz="14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DCF2A1-0B22-431E-8388-FB2B0C3DCF07}"/>
              </a:ext>
            </a:extLst>
          </p:cNvPr>
          <p:cNvCxnSpPr>
            <a:cxnSpLocks/>
            <a:stCxn id="43" idx="3"/>
            <a:endCxn id="44" idx="3"/>
          </p:cNvCxnSpPr>
          <p:nvPr/>
        </p:nvCxnSpPr>
        <p:spPr>
          <a:xfrm flipV="1">
            <a:off x="6819491" y="2601474"/>
            <a:ext cx="1123530" cy="103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959D1A-ABD1-4FA8-9578-AE1DE4B6F024}"/>
              </a:ext>
            </a:extLst>
          </p:cNvPr>
          <p:cNvCxnSpPr>
            <a:cxnSpLocks/>
            <a:stCxn id="45" idx="1"/>
            <a:endCxn id="44" idx="6"/>
          </p:cNvCxnSpPr>
          <p:nvPr/>
        </p:nvCxnSpPr>
        <p:spPr>
          <a:xfrm flipH="1" flipV="1">
            <a:off x="8961494" y="2218809"/>
            <a:ext cx="547964" cy="56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ABA9493-4C04-4690-ADBA-AFB94155F26F}"/>
              </a:ext>
            </a:extLst>
          </p:cNvPr>
          <p:cNvSpPr/>
          <p:nvPr/>
        </p:nvSpPr>
        <p:spPr>
          <a:xfrm>
            <a:off x="9327106" y="4697806"/>
            <a:ext cx="1222462" cy="991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Detection</a:t>
            </a:r>
            <a:endParaRPr lang="en-US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D313A8-AA9A-498A-980C-D0CA7925D15D}"/>
              </a:ext>
            </a:extLst>
          </p:cNvPr>
          <p:cNvCxnSpPr>
            <a:cxnSpLocks/>
            <a:stCxn id="26" idx="0"/>
            <a:endCxn id="45" idx="4"/>
          </p:cNvCxnSpPr>
          <p:nvPr/>
        </p:nvCxnSpPr>
        <p:spPr>
          <a:xfrm flipH="1" flipV="1">
            <a:off x="9920049" y="3843044"/>
            <a:ext cx="18288" cy="85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2DE2C6-4992-4E23-9AF4-AD83CF39292A}"/>
              </a:ext>
            </a:extLst>
          </p:cNvPr>
          <p:cNvCxnSpPr>
            <a:cxnSpLocks/>
          </p:cNvCxnSpPr>
          <p:nvPr/>
        </p:nvCxnSpPr>
        <p:spPr>
          <a:xfrm>
            <a:off x="4755693" y="3638201"/>
            <a:ext cx="274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B1FEECC-5F6C-45A4-B4A9-D1DE210B129D}"/>
              </a:ext>
            </a:extLst>
          </p:cNvPr>
          <p:cNvCxnSpPr>
            <a:cxnSpLocks/>
          </p:cNvCxnSpPr>
          <p:nvPr/>
        </p:nvCxnSpPr>
        <p:spPr>
          <a:xfrm>
            <a:off x="5737149" y="3638201"/>
            <a:ext cx="274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9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227D-CC9C-4C92-A05C-C318C461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ElK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70BD-277B-45BC-BFA7-28A08A2E4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Made up of the following components:-</a:t>
            </a:r>
          </a:p>
          <a:p>
            <a:pPr lvl="1"/>
            <a:r>
              <a:rPr lang="da-DK" dirty="0"/>
              <a:t>Filebeat – Log shipper</a:t>
            </a:r>
          </a:p>
          <a:p>
            <a:pPr lvl="1"/>
            <a:r>
              <a:rPr lang="da-DK" dirty="0"/>
              <a:t>Logstash – Parsing logs, transforming and transporting them</a:t>
            </a:r>
          </a:p>
          <a:p>
            <a:pPr lvl="1"/>
            <a:r>
              <a:rPr lang="da-DK" dirty="0"/>
              <a:t>Elasticsearch – Indexing and storing of data</a:t>
            </a:r>
          </a:p>
          <a:p>
            <a:pPr lvl="1"/>
            <a:r>
              <a:rPr lang="da-DK" dirty="0"/>
              <a:t>Kibana – Displaying data from Elasticsearch and querying it</a:t>
            </a:r>
          </a:p>
          <a:p>
            <a:r>
              <a:rPr lang="en-US" dirty="0"/>
              <a:t>Indexes on ingestion (sales </a:t>
            </a:r>
            <a:r>
              <a:rPr lang="en-US" dirty="0" err="1"/>
              <a:t>sales</a:t>
            </a:r>
            <a:r>
              <a:rPr lang="en-US" dirty="0"/>
              <a:t> sales)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9C7FB-3219-488B-96BE-ACFF72880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5" name="Picture 4" descr="Billedresultat for elasticsearch logo">
            <a:extLst>
              <a:ext uri="{FF2B5EF4-FFF2-40B4-BE49-F238E27FC236}">
                <a16:creationId xmlns:a16="http://schemas.microsoft.com/office/drawing/2014/main" id="{F849B41C-9828-4A48-A4F2-1D10D3D7E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131" y="549320"/>
            <a:ext cx="1678193" cy="167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55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671B0A-F882-4CB1-BFFF-320208C362B9}"/>
              </a:ext>
            </a:extLst>
          </p:cNvPr>
          <p:cNvGrpSpPr/>
          <p:nvPr/>
        </p:nvGrpSpPr>
        <p:grpSpPr>
          <a:xfrm>
            <a:off x="931689" y="1677639"/>
            <a:ext cx="9617879" cy="4117227"/>
            <a:chOff x="931689" y="1677639"/>
            <a:chExt cx="9617879" cy="41172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D5DB8BE-4EC6-49AE-94C0-39BACA7680F8}"/>
                </a:ext>
              </a:extLst>
            </p:cNvPr>
            <p:cNvGrpSpPr/>
            <p:nvPr/>
          </p:nvGrpSpPr>
          <p:grpSpPr>
            <a:xfrm>
              <a:off x="931689" y="1677639"/>
              <a:ext cx="9587310" cy="4117227"/>
              <a:chOff x="399619" y="1769918"/>
              <a:chExt cx="9587310" cy="4117227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133F268-3438-4C38-AC36-2CE81E9DFB78}"/>
                  </a:ext>
                </a:extLst>
              </p:cNvPr>
              <p:cNvCxnSpPr>
                <a:cxnSpLocks/>
                <a:stCxn id="14" idx="2"/>
                <a:endCxn id="20" idx="0"/>
              </p:cNvCxnSpPr>
              <p:nvPr/>
            </p:nvCxnSpPr>
            <p:spPr>
              <a:xfrm flipH="1">
                <a:off x="3919158" y="4940155"/>
                <a:ext cx="1" cy="253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F33FA33-468E-4CEC-82E8-367BB9AC2A58}"/>
                  </a:ext>
                </a:extLst>
              </p:cNvPr>
              <p:cNvGrpSpPr/>
              <p:nvPr/>
            </p:nvGrpSpPr>
            <p:grpSpPr>
              <a:xfrm>
                <a:off x="399619" y="1769918"/>
                <a:ext cx="9587310" cy="4117227"/>
                <a:chOff x="701623" y="2097088"/>
                <a:chExt cx="9587310" cy="4117227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598057C7-2A79-4454-9E01-FD855B4B56DA}"/>
                    </a:ext>
                  </a:extLst>
                </p:cNvPr>
                <p:cNvCxnSpPr>
                  <a:stCxn id="19" idx="6"/>
                  <a:endCxn id="13" idx="1"/>
                </p:cNvCxnSpPr>
                <p:nvPr/>
              </p:nvCxnSpPr>
              <p:spPr>
                <a:xfrm>
                  <a:off x="1894838" y="4057650"/>
                  <a:ext cx="54886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8AAA150C-CA3A-45C8-9116-462D3EFD3596}"/>
                    </a:ext>
                  </a:extLst>
                </p:cNvPr>
                <p:cNvCxnSpPr/>
                <p:nvPr/>
              </p:nvCxnSpPr>
              <p:spPr>
                <a:xfrm>
                  <a:off x="3272374" y="4057650"/>
                  <a:ext cx="54886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2671F4E4-0EAD-4C2E-9268-D9988DB259CA}"/>
                    </a:ext>
                  </a:extLst>
                </p:cNvPr>
                <p:cNvGrpSpPr/>
                <p:nvPr/>
              </p:nvGrpSpPr>
              <p:grpSpPr>
                <a:xfrm>
                  <a:off x="701623" y="2097088"/>
                  <a:ext cx="9587310" cy="4117227"/>
                  <a:chOff x="701623" y="2097088"/>
                  <a:chExt cx="9587310" cy="4117227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A1AF1F1-C71E-4478-8CA4-72ED7E3DCD92}"/>
                      </a:ext>
                    </a:extLst>
                  </p:cNvPr>
                  <p:cNvSpPr/>
                  <p:nvPr/>
                </p:nvSpPr>
                <p:spPr>
                  <a:xfrm>
                    <a:off x="2443699" y="2847975"/>
                    <a:ext cx="828675" cy="241935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wordArtVert" rtlCol="0" anchor="ctr"/>
                  <a:lstStyle/>
                  <a:p>
                    <a:pPr algn="ctr"/>
                    <a:r>
                      <a:rPr lang="da-DK" sz="1400" dirty="0"/>
                      <a:t>Ship</a:t>
                    </a:r>
                    <a:endParaRPr lang="en-US" sz="1400" dirty="0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6045D017-55A9-4B82-A0F0-9BA02FECE20B}"/>
                      </a:ext>
                    </a:extLst>
                  </p:cNvPr>
                  <p:cNvSpPr/>
                  <p:nvPr/>
                </p:nvSpPr>
                <p:spPr>
                  <a:xfrm>
                    <a:off x="3806825" y="2847975"/>
                    <a:ext cx="828675" cy="241935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wordArtVert" rtlCol="0" anchor="ctr"/>
                  <a:lstStyle/>
                  <a:p>
                    <a:pPr algn="ctr"/>
                    <a:r>
                      <a:rPr lang="da-DK" sz="1400" dirty="0"/>
                      <a:t>Normalize</a:t>
                    </a:r>
                    <a:endParaRPr lang="en-US" sz="1400" dirty="0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D0898A0-9A75-49AF-A4B8-91D3FC160FC2}"/>
                      </a:ext>
                    </a:extLst>
                  </p:cNvPr>
                  <p:cNvSpPr/>
                  <p:nvPr/>
                </p:nvSpPr>
                <p:spPr>
                  <a:xfrm>
                    <a:off x="4818346" y="2847975"/>
                    <a:ext cx="828674" cy="241935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wordArtVert" rtlCol="0" anchor="ctr"/>
                  <a:lstStyle/>
                  <a:p>
                    <a:pPr algn="ctr"/>
                    <a:r>
                      <a:rPr lang="da-DK" sz="1400" dirty="0"/>
                      <a:t>Enrich</a:t>
                    </a:r>
                    <a:endParaRPr lang="en-US" sz="1400" dirty="0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92821AA-B9AC-429C-AA73-F134BEB3D9F8}"/>
                      </a:ext>
                    </a:extLst>
                  </p:cNvPr>
                  <p:cNvSpPr/>
                  <p:nvPr/>
                </p:nvSpPr>
                <p:spPr>
                  <a:xfrm>
                    <a:off x="5779038" y="2847975"/>
                    <a:ext cx="828675" cy="241935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wordArtVert" rtlCol="0" anchor="ctr"/>
                  <a:lstStyle/>
                  <a:p>
                    <a:pPr algn="ctr"/>
                    <a:r>
                      <a:rPr lang="da-DK" sz="1400" dirty="0"/>
                      <a:t>Transport</a:t>
                    </a:r>
                    <a:endParaRPr lang="en-US" sz="1400" dirty="0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8E3E1D70-4D45-4253-A3E5-EA90CEF6EB9B}"/>
                      </a:ext>
                    </a:extLst>
                  </p:cNvPr>
                  <p:cNvSpPr/>
                  <p:nvPr/>
                </p:nvSpPr>
                <p:spPr>
                  <a:xfrm>
                    <a:off x="7556501" y="2097088"/>
                    <a:ext cx="1193215" cy="108234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a-DK" sz="1400" dirty="0"/>
                      <a:t>Storage</a:t>
                    </a:r>
                    <a:endParaRPr lang="en-US" sz="1400" dirty="0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52E01F8D-1C3D-4BEE-AEC8-55943C554CB4}"/>
                      </a:ext>
                    </a:extLst>
                  </p:cNvPr>
                  <p:cNvSpPr/>
                  <p:nvPr/>
                </p:nvSpPr>
                <p:spPr>
                  <a:xfrm>
                    <a:off x="9127608" y="3020923"/>
                    <a:ext cx="1161325" cy="12415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a-DK" sz="1400" dirty="0"/>
                      <a:t>Query/Visualize</a:t>
                    </a:r>
                    <a:endParaRPr lang="en-US" sz="1400" dirty="0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A03BF471-2756-49E3-B88A-7F69F7ED1B40}"/>
                      </a:ext>
                    </a:extLst>
                  </p:cNvPr>
                  <p:cNvSpPr/>
                  <p:nvPr/>
                </p:nvSpPr>
                <p:spPr>
                  <a:xfrm>
                    <a:off x="701623" y="3516480"/>
                    <a:ext cx="1193215" cy="108234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a-DK" sz="1400" dirty="0"/>
                      <a:t>Log Sources</a:t>
                    </a:r>
                    <a:endParaRPr lang="en-US" sz="1400" dirty="0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0A08B6CF-884A-4FDC-BD2D-D50373304022}"/>
                      </a:ext>
                    </a:extLst>
                  </p:cNvPr>
                  <p:cNvSpPr/>
                  <p:nvPr/>
                </p:nvSpPr>
                <p:spPr>
                  <a:xfrm>
                    <a:off x="3684033" y="5520921"/>
                    <a:ext cx="1074258" cy="69339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a-DK" sz="1400" dirty="0"/>
                      <a:t>Schema</a:t>
                    </a:r>
                    <a:endParaRPr lang="en-US" sz="1400" dirty="0"/>
                  </a:p>
                </p:txBody>
              </p: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3006A5DC-F6A3-44ED-B110-FE9BBF8D582F}"/>
                      </a:ext>
                    </a:extLst>
                  </p:cNvPr>
                  <p:cNvCxnSpPr>
                    <a:cxnSpLocks/>
                    <a:stCxn id="16" idx="3"/>
                    <a:endCxn id="17" idx="3"/>
                  </p:cNvCxnSpPr>
                  <p:nvPr/>
                </p:nvCxnSpPr>
                <p:spPr>
                  <a:xfrm flipV="1">
                    <a:off x="6607713" y="3020923"/>
                    <a:ext cx="1123530" cy="103672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6BED5D9E-F50F-4B39-A979-E0C28F7D6149}"/>
                      </a:ext>
                    </a:extLst>
                  </p:cNvPr>
                  <p:cNvCxnSpPr>
                    <a:cxnSpLocks/>
                    <a:stCxn id="18" idx="1"/>
                    <a:endCxn id="17" idx="5"/>
                  </p:cNvCxnSpPr>
                  <p:nvPr/>
                </p:nvCxnSpPr>
                <p:spPr>
                  <a:xfrm flipH="1" flipV="1">
                    <a:off x="8574974" y="3020923"/>
                    <a:ext cx="722706" cy="18182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E4122E-211B-47BE-831E-7976464734AA}"/>
                </a:ext>
              </a:extLst>
            </p:cNvPr>
            <p:cNvSpPr/>
            <p:nvPr/>
          </p:nvSpPr>
          <p:spPr>
            <a:xfrm>
              <a:off x="9327106" y="4697806"/>
              <a:ext cx="1222462" cy="9919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/>
                <a:t>Detection</a:t>
              </a:r>
              <a:endParaRPr lang="en-US" sz="14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1BEAE60-86AC-4730-B390-98FAB74EE5A0}"/>
                </a:ext>
              </a:extLst>
            </p:cNvPr>
            <p:cNvCxnSpPr>
              <a:cxnSpLocks/>
              <a:stCxn id="6" idx="0"/>
              <a:endCxn id="18" idx="4"/>
            </p:cNvCxnSpPr>
            <p:nvPr/>
          </p:nvCxnSpPr>
          <p:spPr>
            <a:xfrm flipV="1">
              <a:off x="9938337" y="3843044"/>
              <a:ext cx="0" cy="854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27D0D58-908E-4131-8254-407427787921}"/>
              </a:ext>
            </a:extLst>
          </p:cNvPr>
          <p:cNvSpPr txBox="1"/>
          <p:nvPr/>
        </p:nvSpPr>
        <p:spPr>
          <a:xfrm>
            <a:off x="2622974" y="1849477"/>
            <a:ext cx="93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Filebeat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A714A8-A6AA-4A3D-9C73-813F2E5E1973}"/>
              </a:ext>
            </a:extLst>
          </p:cNvPr>
          <p:cNvSpPr txBox="1"/>
          <p:nvPr/>
        </p:nvSpPr>
        <p:spPr>
          <a:xfrm>
            <a:off x="5019542" y="184947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Logstash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FFEC19-02EE-4C38-8FC0-72B8F7AFBB03}"/>
              </a:ext>
            </a:extLst>
          </p:cNvPr>
          <p:cNvSpPr txBox="1"/>
          <p:nvPr/>
        </p:nvSpPr>
        <p:spPr>
          <a:xfrm>
            <a:off x="7733370" y="1252321"/>
            <a:ext cx="137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ElasticSearch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341786-C4AF-40CB-AFEC-EF822A4EF6A2}"/>
              </a:ext>
            </a:extLst>
          </p:cNvPr>
          <p:cNvSpPr txBox="1"/>
          <p:nvPr/>
        </p:nvSpPr>
        <p:spPr>
          <a:xfrm>
            <a:off x="9536246" y="216161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Kibana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0CE5A6-FC7F-493F-8C1C-D0D1FBB60B5E}"/>
              </a:ext>
            </a:extLst>
          </p:cNvPr>
          <p:cNvSpPr/>
          <p:nvPr/>
        </p:nvSpPr>
        <p:spPr>
          <a:xfrm>
            <a:off x="2507475" y="2218809"/>
            <a:ext cx="1193215" cy="2882663"/>
          </a:xfrm>
          <a:prstGeom prst="rect">
            <a:avLst/>
          </a:prstGeom>
          <a:solidFill>
            <a:schemeClr val="bg2">
              <a:lumMod val="75000"/>
              <a:lumOff val="25000"/>
              <a:alpha val="66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4ECDF7-FA55-48E3-B693-3DE8884DE7A3}"/>
              </a:ext>
            </a:extLst>
          </p:cNvPr>
          <p:cNvSpPr/>
          <p:nvPr/>
        </p:nvSpPr>
        <p:spPr>
          <a:xfrm>
            <a:off x="3816189" y="2218808"/>
            <a:ext cx="3234999" cy="2763739"/>
          </a:xfrm>
          <a:prstGeom prst="rect">
            <a:avLst/>
          </a:prstGeom>
          <a:solidFill>
            <a:schemeClr val="bg2">
              <a:lumMod val="75000"/>
              <a:lumOff val="25000"/>
              <a:alpha val="66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35D974-535B-4CFC-A7E2-19BF70BA82B9}"/>
              </a:ext>
            </a:extLst>
          </p:cNvPr>
          <p:cNvSpPr/>
          <p:nvPr/>
        </p:nvSpPr>
        <p:spPr>
          <a:xfrm>
            <a:off x="7603822" y="1595535"/>
            <a:ext cx="1541438" cy="1501496"/>
          </a:xfrm>
          <a:prstGeom prst="rect">
            <a:avLst/>
          </a:prstGeom>
          <a:solidFill>
            <a:schemeClr val="bg2">
              <a:lumMod val="75000"/>
              <a:lumOff val="25000"/>
              <a:alpha val="66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D0362B-4A2F-4303-BBFC-F7A6C6EE005A}"/>
              </a:ext>
            </a:extLst>
          </p:cNvPr>
          <p:cNvSpPr/>
          <p:nvPr/>
        </p:nvSpPr>
        <p:spPr>
          <a:xfrm>
            <a:off x="9218272" y="2490166"/>
            <a:ext cx="1541438" cy="1501496"/>
          </a:xfrm>
          <a:prstGeom prst="rect">
            <a:avLst/>
          </a:prstGeom>
          <a:solidFill>
            <a:schemeClr val="bg2">
              <a:lumMod val="75000"/>
              <a:lumOff val="25000"/>
              <a:alpha val="66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C8F2FF9-8906-45C6-870B-1CFE986F5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4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9" grpId="0" animBg="1"/>
      <p:bldP spid="30" grpId="0" animBg="1"/>
      <p:bldP spid="31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4168EB-84FC-4082-84D0-943C893CB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564212"/>
              </p:ext>
            </p:extLst>
          </p:nvPr>
        </p:nvGraphicFramePr>
        <p:xfrm>
          <a:off x="1101741" y="1987360"/>
          <a:ext cx="5122952" cy="351557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949778">
                  <a:extLst>
                    <a:ext uri="{9D8B030D-6E8A-4147-A177-3AD203B41FA5}">
                      <a16:colId xmlns:a16="http://schemas.microsoft.com/office/drawing/2014/main" val="2838687403"/>
                    </a:ext>
                  </a:extLst>
                </a:gridCol>
                <a:gridCol w="2173174">
                  <a:extLst>
                    <a:ext uri="{9D8B030D-6E8A-4147-A177-3AD203B41FA5}">
                      <a16:colId xmlns:a16="http://schemas.microsoft.com/office/drawing/2014/main" val="3291342068"/>
                    </a:ext>
                  </a:extLst>
                </a:gridCol>
              </a:tblGrid>
              <a:tr h="43193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Detect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8032952"/>
                  </a:ext>
                </a:extLst>
              </a:tr>
              <a:tr h="466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Reconnaissance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6249768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Weaponization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4352089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Delivery </a:t>
                      </a:r>
                      <a:r>
                        <a:rPr lang="en-US" sz="1400" u="none" strike="noStrike" dirty="0">
                          <a:effectLst/>
                        </a:rPr>
                        <a:t>(onedrive.com/file/1234)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Mail gateway logs, proxy logs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3284445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Exploitation </a:t>
                      </a:r>
                      <a:r>
                        <a:rPr lang="en-US" sz="1400" u="none" strike="noStrike" dirty="0">
                          <a:effectLst/>
                        </a:rPr>
                        <a:t>(User - </a:t>
                      </a:r>
                      <a:r>
                        <a:rPr lang="en-US" sz="1400" u="none" strike="noStrike" dirty="0" err="1">
                          <a:effectLst/>
                        </a:rPr>
                        <a:t>Spearphishing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6496195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Installation </a:t>
                      </a:r>
                      <a:r>
                        <a:rPr lang="en-US" sz="1400" u="none" strike="noStrike" dirty="0">
                          <a:effectLst/>
                        </a:rPr>
                        <a:t>(</a:t>
                      </a:r>
                      <a:r>
                        <a:rPr lang="da-DK" sz="1400" dirty="0"/>
                        <a:t>helpguide.docx.vbs)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AV alerts, host logs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4789615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C2 </a:t>
                      </a:r>
                      <a:r>
                        <a:rPr lang="en-US" sz="1400" u="none" strike="noStrike" dirty="0">
                          <a:effectLst/>
                        </a:rPr>
                        <a:t>(domains)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Host logs, Intelligence alerts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9001502"/>
                  </a:ext>
                </a:extLst>
              </a:tr>
              <a:tr h="45352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Actions on objectives</a:t>
                      </a:r>
                      <a:r>
                        <a:rPr lang="en-US" sz="1400" u="none" strike="noStrike" dirty="0">
                          <a:effectLst/>
                        </a:rPr>
                        <a:t> (2</a:t>
                      </a:r>
                      <a:r>
                        <a:rPr lang="en-US" sz="1400" u="none" strike="noStrike" baseline="30000" dirty="0">
                          <a:effectLst/>
                        </a:rPr>
                        <a:t>nd</a:t>
                      </a:r>
                      <a:r>
                        <a:rPr lang="en-US" sz="1400" u="none" strike="noStrike" dirty="0">
                          <a:effectLst/>
                        </a:rPr>
                        <a:t> stage)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AV alerts, host logs (hash)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6989796"/>
                  </a:ext>
                </a:extLst>
              </a:tr>
            </a:tbl>
          </a:graphicData>
        </a:graphic>
      </p:graphicFrame>
      <p:pic>
        <p:nvPicPr>
          <p:cNvPr id="10" name="Picture 2" descr="https://phoenixts.com/wp-content/uploads/2015/02/incidentresponse.png">
            <a:extLst>
              <a:ext uri="{FF2B5EF4-FFF2-40B4-BE49-F238E27FC236}">
                <a16:creationId xmlns:a16="http://schemas.microsoft.com/office/drawing/2014/main" id="{B877748F-00E4-4E2A-96E1-831A0D7829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8" t="21080" r="53106" b="41686"/>
          <a:stretch/>
        </p:blipFill>
        <p:spPr bwMode="auto">
          <a:xfrm>
            <a:off x="6309236" y="2152052"/>
            <a:ext cx="1304544" cy="131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588CEC-3C1A-47D8-AA9D-A23493C224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We’re definitely going to need some logs……..</a:t>
            </a:r>
          </a:p>
          <a:p>
            <a:r>
              <a:rPr lang="en-US" dirty="0"/>
              <a:t>Intelligence sharing…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07B0E-1BDE-4FED-898E-99964458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Detect and detection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6B6B63-80A9-45AD-8482-E2EAE7BE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6FCF-4CEC-4783-9367-F73FC00F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Elastalert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5B74A-DFC3-4F5B-BEA0-BC920622D7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Developed by YELP…</a:t>
            </a:r>
          </a:p>
          <a:p>
            <a:r>
              <a:rPr lang="en-US" dirty="0"/>
              <a:t>Utilizes Elastic search API…</a:t>
            </a:r>
          </a:p>
          <a:p>
            <a:r>
              <a:rPr lang="en-US" dirty="0"/>
              <a:t>Built in Python…</a:t>
            </a:r>
          </a:p>
          <a:p>
            <a:pPr lvl="1"/>
            <a:r>
              <a:rPr lang="en-US" dirty="0"/>
              <a:t>Rules are built in YAML…</a:t>
            </a:r>
          </a:p>
          <a:p>
            <a:r>
              <a:rPr lang="en-US" dirty="0"/>
              <a:t>Modular rule design…</a:t>
            </a:r>
          </a:p>
          <a:p>
            <a:pPr lvl="1"/>
            <a:r>
              <a:rPr lang="en-US" dirty="0"/>
              <a:t>Monitor, Pattern, </a:t>
            </a:r>
            <a:r>
              <a:rPr lang="en-US" dirty="0" err="1"/>
              <a:t>Alerter</a:t>
            </a:r>
            <a:r>
              <a:rPr lang="en-US" dirty="0"/>
              <a:t>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01992-B64C-4B52-A5BC-30472D457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5D40D1A0-8B37-47EA-80DC-921B94E3945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742774" y="2376345"/>
            <a:ext cx="6626238" cy="3216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name: MISP-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Alerter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type: any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index: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sd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-*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filter: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 - query: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        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query_string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                   query: 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misp.tags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: Feed-Alert"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alert: 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hivealerter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”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A9474E36-6E9A-4DC4-A72E-316365FC2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0" r="85078" b="42090"/>
          <a:stretch/>
        </p:blipFill>
        <p:spPr bwMode="auto">
          <a:xfrm>
            <a:off x="9457879" y="672212"/>
            <a:ext cx="1154349" cy="118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92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32F9-E0CD-442C-B62C-64F28CFF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ELAstalert – Even more goodness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E7D6-7E08-40DD-8B74-2448CBACB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Plenty of Rule types</a:t>
            </a:r>
          </a:p>
          <a:p>
            <a:pPr lvl="1"/>
            <a:r>
              <a:rPr lang="da-DK" dirty="0"/>
              <a:t>Any, Blacklist, Whitelist, Spike, etc etc</a:t>
            </a:r>
          </a:p>
          <a:p>
            <a:r>
              <a:rPr lang="da-DK" dirty="0"/>
              <a:t>Alerters</a:t>
            </a:r>
          </a:p>
          <a:p>
            <a:pPr lvl="1"/>
            <a:r>
              <a:rPr lang="da-DK" dirty="0"/>
              <a:t>Slack, MS Teams, The Hive, HTTP POST, etc etc</a:t>
            </a:r>
          </a:p>
          <a:p>
            <a:r>
              <a:rPr lang="da-DK" dirty="0"/>
              <a:t>Sigma rule translator...</a:t>
            </a:r>
          </a:p>
          <a:p>
            <a:pPr lvl="1"/>
            <a:r>
              <a:rPr lang="en-US" dirty="0">
                <a:hlinkClick r:id="rId2"/>
              </a:rPr>
              <a:t>https://github.com/Neo23x0/sigma/blob/master/contrib/sigma2elastalert.py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384A6-C83F-4910-8182-8948182DF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phoenixts.com/wp-content/uploads/2015/02/incidentresponse.png">
            <a:extLst>
              <a:ext uri="{FF2B5EF4-FFF2-40B4-BE49-F238E27FC236}">
                <a16:creationId xmlns:a16="http://schemas.microsoft.com/office/drawing/2014/main" id="{A54DFC95-47AF-4152-9CD2-384A77621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99" t="20825" r="28078" b="42686"/>
          <a:stretch/>
        </p:blipFill>
        <p:spPr bwMode="auto">
          <a:xfrm>
            <a:off x="6315332" y="2165244"/>
            <a:ext cx="1292352" cy="129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11281F-BE50-4D27-AADF-976D32520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77923"/>
              </p:ext>
            </p:extLst>
          </p:nvPr>
        </p:nvGraphicFramePr>
        <p:xfrm>
          <a:off x="1110933" y="1993456"/>
          <a:ext cx="4902281" cy="358599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836995">
                  <a:extLst>
                    <a:ext uri="{9D8B030D-6E8A-4147-A177-3AD203B41FA5}">
                      <a16:colId xmlns:a16="http://schemas.microsoft.com/office/drawing/2014/main" val="3293037548"/>
                    </a:ext>
                  </a:extLst>
                </a:gridCol>
                <a:gridCol w="2065286">
                  <a:extLst>
                    <a:ext uri="{9D8B030D-6E8A-4147-A177-3AD203B41FA5}">
                      <a16:colId xmlns:a16="http://schemas.microsoft.com/office/drawing/2014/main" val="350446060"/>
                    </a:ext>
                  </a:extLst>
                </a:gridCol>
              </a:tblGrid>
              <a:tr h="43193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Deny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911034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Reconnaissance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04005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Weaponization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0294103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Delivery </a:t>
                      </a:r>
                      <a:r>
                        <a:rPr lang="en-US" sz="1400" u="none" strike="noStrike" dirty="0">
                          <a:effectLst/>
                        </a:rPr>
                        <a:t>(onedrive.com/file/1234)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Mail gateway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0799646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Exploitation </a:t>
                      </a:r>
                      <a:r>
                        <a:rPr lang="en-US" sz="1400" u="none" strike="noStrike" dirty="0">
                          <a:effectLst/>
                        </a:rPr>
                        <a:t>(User - </a:t>
                      </a:r>
                      <a:r>
                        <a:rPr lang="en-US" sz="1400" u="none" strike="noStrike" dirty="0" err="1">
                          <a:effectLst/>
                        </a:rPr>
                        <a:t>Spearphishing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User awareness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7463485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Installation </a:t>
                      </a:r>
                      <a:r>
                        <a:rPr lang="en-US" sz="1400" u="none" strike="noStrike" dirty="0">
                          <a:effectLst/>
                        </a:rPr>
                        <a:t>(</a:t>
                      </a:r>
                      <a:r>
                        <a:rPr lang="da-DK" sz="1400" dirty="0"/>
                        <a:t>helpguide.docx.vbs)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AV (hash of docx)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2354742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C2 </a:t>
                      </a:r>
                      <a:r>
                        <a:rPr lang="en-US" sz="1400" u="none" strike="noStrike" dirty="0">
                          <a:effectLst/>
                        </a:rPr>
                        <a:t>(domains)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Proxy filter, DNS </a:t>
                      </a:r>
                      <a:r>
                        <a:rPr lang="en-US" sz="1400" u="none" strike="noStrike" dirty="0" err="1">
                          <a:effectLst/>
                        </a:rPr>
                        <a:t>Sinkholing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6628648"/>
                  </a:ext>
                </a:extLst>
              </a:tr>
              <a:tr h="45352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Actions on objectives</a:t>
                      </a:r>
                      <a:r>
                        <a:rPr lang="en-US" sz="1400" u="none" strike="noStrike" dirty="0">
                          <a:effectLst/>
                        </a:rPr>
                        <a:t> (2</a:t>
                      </a:r>
                      <a:r>
                        <a:rPr lang="en-US" sz="1400" u="none" strike="noStrike" baseline="30000" dirty="0">
                          <a:effectLst/>
                        </a:rPr>
                        <a:t>nd</a:t>
                      </a:r>
                      <a:r>
                        <a:rPr lang="en-US" sz="1400" u="none" strike="noStrike" dirty="0">
                          <a:effectLst/>
                        </a:rPr>
                        <a:t> stage)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AV (hash)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20925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588CEC-3C1A-47D8-AA9D-A23493C224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Security tools</a:t>
            </a:r>
          </a:p>
          <a:p>
            <a:pPr lvl="1"/>
            <a:r>
              <a:rPr lang="en-US" dirty="0"/>
              <a:t>Proxy, DNS </a:t>
            </a:r>
            <a:r>
              <a:rPr lang="en-US" dirty="0" err="1"/>
              <a:t>sinkholing</a:t>
            </a:r>
            <a:r>
              <a:rPr lang="en-US" dirty="0"/>
              <a:t>, AV</a:t>
            </a:r>
          </a:p>
          <a:p>
            <a:r>
              <a:rPr lang="en-US" dirty="0"/>
              <a:t>User Awareness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07B0E-1BDE-4FED-898E-99964458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Deny and Containment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6B6B63-80A9-45AD-8482-E2EAE7BE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F84D-3515-4DBA-A714-FCF4DB75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little 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127A-96B3-41D2-93A8-CE2B8A577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British but starting to feel more and more like a Dane...</a:t>
            </a:r>
          </a:p>
          <a:p>
            <a:pPr lvl="1"/>
            <a:r>
              <a:rPr lang="da-DK" dirty="0"/>
              <a:t>Yeah yeah, one day I will speak Danish to you all...</a:t>
            </a:r>
            <a:endParaRPr lang="en-US" dirty="0"/>
          </a:p>
          <a:p>
            <a:r>
              <a:rPr lang="en-US" dirty="0"/>
              <a:t>Lived in Denmark 4.5 years, with my wife and 2 kids..</a:t>
            </a:r>
          </a:p>
          <a:p>
            <a:r>
              <a:rPr lang="en-US" dirty="0"/>
              <a:t>Incident Response Lead/SOC Lead/SOC Architect/CTI/Whatever else is needed…</a:t>
            </a:r>
          </a:p>
          <a:p>
            <a:r>
              <a:rPr lang="en-US" dirty="0"/>
              <a:t>I love open source security solutions, I run the Security Distractions blog…</a:t>
            </a:r>
          </a:p>
          <a:p>
            <a:r>
              <a:rPr lang="en-US" dirty="0"/>
              <a:t>I also maintain </a:t>
            </a:r>
            <a:r>
              <a:rPr lang="en-US" dirty="0" err="1"/>
              <a:t>ElastiMISPStash</a:t>
            </a:r>
            <a:r>
              <a:rPr lang="en-US" dirty="0"/>
              <a:t> alongside Dennis Lund </a:t>
            </a:r>
            <a:r>
              <a:rPr lang="en-US" dirty="0" err="1"/>
              <a:t>Christiensen</a:t>
            </a:r>
            <a:r>
              <a:rPr lang="en-US" dirty="0"/>
              <a:t>…</a:t>
            </a:r>
            <a:endParaRPr lang="da-DK" dirty="0"/>
          </a:p>
        </p:txBody>
      </p:sp>
      <p:pic>
        <p:nvPicPr>
          <p:cNvPr id="2050" name="Picture 2" descr="image being cropped">
            <a:extLst>
              <a:ext uri="{FF2B5EF4-FFF2-40B4-BE49-F238E27FC236}">
                <a16:creationId xmlns:a16="http://schemas.microsoft.com/office/drawing/2014/main" id="{4C2AD1FC-E664-4852-8CA7-4AA113BE9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695" y="1348410"/>
            <a:ext cx="1679533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61DE9E-A14D-497E-910C-039EAF308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9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A36D-E551-46B8-B9B5-5FDFE0AD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MISP – Malware information sharing platform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ED13-4D25-4AC5-BBB4-4AF3B6670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Threat Intelligence Sharing Platform</a:t>
            </a:r>
          </a:p>
          <a:p>
            <a:pPr lvl="1"/>
            <a:r>
              <a:rPr lang="en-US" dirty="0"/>
              <a:t>Not just threat data!!</a:t>
            </a:r>
          </a:p>
          <a:p>
            <a:r>
              <a:rPr lang="en-US" dirty="0"/>
              <a:t>Developed by CIRCL in Luxembourg</a:t>
            </a:r>
          </a:p>
          <a:p>
            <a:pPr lvl="1"/>
            <a:r>
              <a:rPr lang="en-US" dirty="0"/>
              <a:t>Originally a NATO project…</a:t>
            </a:r>
          </a:p>
          <a:p>
            <a:r>
              <a:rPr lang="en-US" dirty="0"/>
              <a:t>MISP API</a:t>
            </a:r>
          </a:p>
          <a:p>
            <a:pPr lvl="1"/>
            <a:r>
              <a:rPr lang="en-US" dirty="0"/>
              <a:t>Used for automating lots of interesting things…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C5802-9734-4E43-87A0-40417712A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5" name="Picture 4" descr="Image result for MISP share your bloody">
            <a:extLst>
              <a:ext uri="{FF2B5EF4-FFF2-40B4-BE49-F238E27FC236}">
                <a16:creationId xmlns:a16="http://schemas.microsoft.com/office/drawing/2014/main" id="{B76F5F4C-18F7-404F-8826-296422B63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524" y="245061"/>
            <a:ext cx="1801407" cy="180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90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3B39-F9F7-4895-B392-CEA0E32E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MISP - Example</a:t>
            </a:r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890E9-B178-4F79-AED2-63EF2EB5E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87" y="2014918"/>
            <a:ext cx="94678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09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465C-9A92-491C-9093-3DAD10CC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MISP – Courses of action...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8903-3A31-4A84-96A0-478FE83F40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Feed-Discover</a:t>
            </a:r>
          </a:p>
          <a:p>
            <a:pPr lvl="1"/>
            <a:r>
              <a:rPr lang="da-DK" dirty="0"/>
              <a:t>Go and out find this indicator in the entire log estate...</a:t>
            </a:r>
          </a:p>
          <a:p>
            <a:r>
              <a:rPr lang="da-DK" dirty="0"/>
              <a:t>Feed-Alert (Detect)</a:t>
            </a:r>
          </a:p>
          <a:p>
            <a:r>
              <a:rPr lang="da-DK" dirty="0"/>
              <a:t>Feed-Deny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1B091-49EB-4492-963D-CFEF64386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AC87457-856A-4F50-A42E-1E86AE84B4E2}"/>
              </a:ext>
            </a:extLst>
          </p:cNvPr>
          <p:cNvGrpSpPr/>
          <p:nvPr/>
        </p:nvGrpSpPr>
        <p:grpSpPr>
          <a:xfrm>
            <a:off x="6019799" y="2249486"/>
            <a:ext cx="4777740" cy="3459480"/>
            <a:chOff x="6352773" y="2249486"/>
            <a:chExt cx="4777740" cy="345948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6073B33-5DA6-4603-A875-B727E29965CD}"/>
                </a:ext>
              </a:extLst>
            </p:cNvPr>
            <p:cNvGrpSpPr/>
            <p:nvPr/>
          </p:nvGrpSpPr>
          <p:grpSpPr>
            <a:xfrm>
              <a:off x="6352773" y="2249486"/>
              <a:ext cx="4777740" cy="3459480"/>
              <a:chOff x="6377940" y="2153318"/>
              <a:chExt cx="4777740" cy="345948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B20F61-88F4-488C-A5DE-B83A3CCD4BF3}"/>
                  </a:ext>
                </a:extLst>
              </p:cNvPr>
              <p:cNvSpPr/>
              <p:nvPr/>
            </p:nvSpPr>
            <p:spPr>
              <a:xfrm>
                <a:off x="6377940" y="2153318"/>
                <a:ext cx="4777740" cy="34594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50" name="Picture 2" descr="Billedresultat for pihole logo">
                <a:extLst>
                  <a:ext uri="{FF2B5EF4-FFF2-40B4-BE49-F238E27FC236}">
                    <a16:creationId xmlns:a16="http://schemas.microsoft.com/office/drawing/2014/main" id="{413EDC7E-C8E1-4D36-A584-A000347D3C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4573" y="4683403"/>
                <a:ext cx="380038" cy="559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Billedresultat for misp logo">
                <a:extLst>
                  <a:ext uri="{FF2B5EF4-FFF2-40B4-BE49-F238E27FC236}">
                    <a16:creationId xmlns:a16="http://schemas.microsoft.com/office/drawing/2014/main" id="{8D606976-2B2A-4221-8EE9-F3796D0EDD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61948" y="2330079"/>
                <a:ext cx="1029137" cy="754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Billedresultat for squid proxy logo">
                <a:extLst>
                  <a:ext uri="{FF2B5EF4-FFF2-40B4-BE49-F238E27FC236}">
                    <a16:creationId xmlns:a16="http://schemas.microsoft.com/office/drawing/2014/main" id="{9F0BAF36-3E9C-4D42-ADBB-429736A03A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4763"/>
              <a:stretch/>
            </p:blipFill>
            <p:spPr bwMode="auto">
              <a:xfrm>
                <a:off x="7040849" y="4721503"/>
                <a:ext cx="760477" cy="5820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7" descr="Billedresultat for elasticsearch logo">
                <a:extLst>
                  <a:ext uri="{FF2B5EF4-FFF2-40B4-BE49-F238E27FC236}">
                    <a16:creationId xmlns:a16="http://schemas.microsoft.com/office/drawing/2014/main" id="{CFBC3AC0-A7A1-4FA7-A73F-DAE947915F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0559" y="4523138"/>
                <a:ext cx="760477" cy="757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B82F63-959E-4C05-A9F4-454E8F6AA01E}"/>
                  </a:ext>
                </a:extLst>
              </p:cNvPr>
              <p:cNvSpPr txBox="1"/>
              <p:nvPr/>
            </p:nvSpPr>
            <p:spPr>
              <a:xfrm>
                <a:off x="7745378" y="3105388"/>
                <a:ext cx="1563654" cy="26161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1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API</a:t>
                </a:r>
                <a:endPara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058" name="Picture 10">
                <a:extLst>
                  <a:ext uri="{FF2B5EF4-FFF2-40B4-BE49-F238E27FC236}">
                    <a16:creationId xmlns:a16="http://schemas.microsoft.com/office/drawing/2014/main" id="{863CC3FF-910C-435D-9213-B54359FAA7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8520" r="85078" b="42090"/>
              <a:stretch/>
            </p:blipFill>
            <p:spPr bwMode="auto">
              <a:xfrm>
                <a:off x="9636642" y="4308451"/>
                <a:ext cx="1189672" cy="12226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D1002708-BE61-473A-8E4E-988E9A4AE4D4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rot="10800000" flipV="1">
                <a:off x="7120566" y="3236193"/>
                <a:ext cx="624813" cy="137191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D4B8023-C6A8-4AC3-8E31-FFC43ED11406}"/>
                  </a:ext>
                </a:extLst>
              </p:cNvPr>
              <p:cNvCxnSpPr>
                <a:cxnSpLocks/>
                <a:stCxn id="2058" idx="1"/>
              </p:cNvCxnSpPr>
              <p:nvPr/>
            </p:nvCxnSpPr>
            <p:spPr>
              <a:xfrm flipH="1">
                <a:off x="8971327" y="4919780"/>
                <a:ext cx="66531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B05DD3FE-36FA-4803-999E-9827419EC6C5}"/>
                  </a:ext>
                </a:extLst>
              </p:cNvPr>
              <p:cNvCxnSpPr>
                <a:cxnSpLocks/>
                <a:stCxn id="9" idx="3"/>
                <a:endCxn id="2058" idx="0"/>
              </p:cNvCxnSpPr>
              <p:nvPr/>
            </p:nvCxnSpPr>
            <p:spPr>
              <a:xfrm>
                <a:off x="9309032" y="3236193"/>
                <a:ext cx="922446" cy="107225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80AFE4A-1701-40B4-9FCA-ACC810954CD2}"/>
                </a:ext>
              </a:extLst>
            </p:cNvPr>
            <p:cNvSpPr txBox="1"/>
            <p:nvPr/>
          </p:nvSpPr>
          <p:spPr>
            <a:xfrm>
              <a:off x="10173821" y="3717211"/>
              <a:ext cx="780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Discover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A4744CD-5E14-4831-9830-133B6306BF2D}"/>
                </a:ext>
              </a:extLst>
            </p:cNvPr>
            <p:cNvSpPr txBox="1"/>
            <p:nvPr/>
          </p:nvSpPr>
          <p:spPr>
            <a:xfrm>
              <a:off x="10169984" y="3912257"/>
              <a:ext cx="628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Detect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27244E7-A083-41F2-96EC-671DC1C477A3}"/>
                </a:ext>
              </a:extLst>
            </p:cNvPr>
            <p:cNvSpPr txBox="1"/>
            <p:nvPr/>
          </p:nvSpPr>
          <p:spPr>
            <a:xfrm>
              <a:off x="7042649" y="3912257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323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A5A8-7753-450C-888C-96896BDE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Elastimispstash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B829E-78EE-4567-9751-D92E5C55F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Some great security guys have written an integration between ELK and MISP...</a:t>
            </a:r>
          </a:p>
          <a:p>
            <a:r>
              <a:rPr lang="da-DK" dirty="0"/>
              <a:t>Enrichment on ingestion in real time...</a:t>
            </a:r>
          </a:p>
          <a:p>
            <a:r>
              <a:rPr lang="da-DK" dirty="0"/>
              <a:t>Highly scalable...</a:t>
            </a:r>
          </a:p>
          <a:p>
            <a:r>
              <a:rPr lang="da-DK" dirty="0"/>
              <a:t>Currently has support for ECS field types:-</a:t>
            </a:r>
          </a:p>
          <a:p>
            <a:pPr lvl="1"/>
            <a:r>
              <a:rPr lang="da-DK" dirty="0"/>
              <a:t>Domain, ip and sha256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D69B5-7C6F-48AC-A473-9C54A56C7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9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A5A8-7753-450C-888C-96896BDE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Elastimispstash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D69B5-7C6F-48AC-A473-9C54A56C7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F128F87-F7D1-4AD8-A4DC-CC40A243D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761548"/>
            <a:ext cx="7840494" cy="418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847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7B0E-1BDE-4FED-898E-99964458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do we need next time?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9DB0E44-2959-4B55-BE11-53F74019DB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 indicators = New detections</a:t>
            </a:r>
          </a:p>
          <a:p>
            <a:r>
              <a:rPr lang="en-US" dirty="0"/>
              <a:t>Does my current awareness training work?</a:t>
            </a:r>
            <a:endParaRPr lang="en-DK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3EDE154-79A5-4863-B751-2122722F7C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 my security tools work?</a:t>
            </a:r>
          </a:p>
          <a:p>
            <a:r>
              <a:rPr lang="en-US" dirty="0"/>
              <a:t>Do I have the correct logs?</a:t>
            </a:r>
          </a:p>
          <a:p>
            <a:r>
              <a:rPr lang="en-US" dirty="0"/>
              <a:t>Is my log retention good enough?</a:t>
            </a:r>
          </a:p>
          <a:p>
            <a:r>
              <a:rPr lang="en-US" dirty="0"/>
              <a:t>Am I receiving good intel?</a:t>
            </a:r>
            <a:endParaRPr lang="en-DK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6B6B63-80A9-45AD-8482-E2EAE7BEE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16" name="Picture 2" descr="https://phoenixts.com/wp-content/uploads/2015/02/incidentresponse.png">
            <a:extLst>
              <a:ext uri="{FF2B5EF4-FFF2-40B4-BE49-F238E27FC236}">
                <a16:creationId xmlns:a16="http://schemas.microsoft.com/office/drawing/2014/main" id="{84C79395-C895-4765-B3A3-89565E741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5" t="19620" r="3312" b="42685"/>
          <a:stretch/>
        </p:blipFill>
        <p:spPr bwMode="auto">
          <a:xfrm>
            <a:off x="1231392" y="2325656"/>
            <a:ext cx="1292352" cy="133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4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A1B343-F6BF-40A1-A225-76BE3D5D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Whoa whoa wait... One last thing...</a:t>
            </a:r>
            <a:br>
              <a:rPr lang="da-DK" dirty="0"/>
            </a:br>
            <a:r>
              <a:rPr lang="da-DK" dirty="0"/>
              <a:t>Where do the alerts go??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146F37-46D0-4EE2-85FC-F0B6CF9C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52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4CAA52-E4A0-497D-9E88-4B1B904D1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FEB5C9-95AB-45EF-9A23-49D67037B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15" y="169930"/>
            <a:ext cx="8229499" cy="584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03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D6A6-5BCC-4B1A-AEA7-EF5E6D85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Hive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A7EB-D889-4F8B-979E-018B5AF58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Incident response case management tool...</a:t>
            </a:r>
          </a:p>
          <a:p>
            <a:r>
              <a:rPr lang="da-DK" dirty="0"/>
              <a:t>Works with the concept of ”alerts” and ”cases” and ”observables”.</a:t>
            </a:r>
            <a:endParaRPr lang="en-US" dirty="0"/>
          </a:p>
          <a:p>
            <a:r>
              <a:rPr lang="en-US" dirty="0"/>
              <a:t>Observables (indicators) can be correlated based on:-</a:t>
            </a:r>
          </a:p>
          <a:p>
            <a:pPr lvl="1"/>
            <a:r>
              <a:rPr lang="en-US" dirty="0"/>
              <a:t>Previous cases…</a:t>
            </a:r>
          </a:p>
          <a:p>
            <a:pPr lvl="1"/>
            <a:r>
              <a:rPr lang="en-US" dirty="0"/>
              <a:t>Incoming alerts…</a:t>
            </a:r>
          </a:p>
          <a:p>
            <a:r>
              <a:rPr lang="en-US" dirty="0"/>
              <a:t>You can map your playbooks in as case templates…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CAA52-E4A0-497D-9E88-4B1B904D1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5" name="Picture 6" descr="https://github.com/TheHive-Project/TheHive/raw/master/images/thehive-logo.png">
            <a:extLst>
              <a:ext uri="{FF2B5EF4-FFF2-40B4-BE49-F238E27FC236}">
                <a16:creationId xmlns:a16="http://schemas.microsoft.com/office/drawing/2014/main" id="{6BF4932F-3B4B-456E-B8C0-6B339A0428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50"/>
          <a:stretch/>
        </p:blipFill>
        <p:spPr bwMode="auto">
          <a:xfrm>
            <a:off x="9771888" y="431107"/>
            <a:ext cx="1011282" cy="138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47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A1B343-F6BF-40A1-A225-76BE3D5D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APT </a:t>
            </a:r>
            <a:r>
              <a:rPr lang="en-US" dirty="0" err="1"/>
              <a:t>Perto</a:t>
            </a:r>
            <a:r>
              <a:rPr lang="en-US" dirty="0"/>
              <a:t> on the loose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146F37-46D0-4EE2-85FC-F0B6CF9C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7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6C38-A121-49BA-95A4-7E78413E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B8139-228A-4787-8062-7FA60558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Tonight we will talk about the following stuff:-</a:t>
            </a:r>
          </a:p>
          <a:p>
            <a:r>
              <a:rPr lang="en-US" dirty="0"/>
              <a:t>Theory – Kill Chain, Courses of action, NIST IR model…</a:t>
            </a:r>
          </a:p>
          <a:p>
            <a:r>
              <a:rPr lang="en-US" dirty="0"/>
              <a:t>Tools – MISP, ELK stack, </a:t>
            </a:r>
            <a:r>
              <a:rPr lang="en-US" dirty="0" err="1"/>
              <a:t>ElastAlert</a:t>
            </a:r>
            <a:r>
              <a:rPr lang="en-US" dirty="0"/>
              <a:t>, The Hive, </a:t>
            </a:r>
            <a:r>
              <a:rPr lang="en-US" dirty="0" err="1"/>
              <a:t>elastimispstash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B290B-A9EA-4BD8-A6BE-BCACE28FE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4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7A86-A14F-4095-ACDF-7112C437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Example - Qbot early stages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4325B-AF46-4D80-98C7-D3CCCC757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6474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r>
              <a:rPr lang="da-DK" sz="2000" dirty="0"/>
              <a:t>A user recieves a mail reply as part of a previous mail correspondance with a friend. The new reply has a OneDrive link inside, they click on the link which retrieves a ZIP file to their machine. They unzip the file and it contains a file with a double extension, helpguide.docx.vbs. The file is shown by Windows to be a docx, so the user opens the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2BBEB-73E8-4D67-81C1-4B8DE0F05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8152577-221C-45E7-AD0D-041023E399D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665559"/>
            <a:ext cx="9373591" cy="24512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E779C5-D5B7-438F-92A7-E38C56D5DB12}"/>
              </a:ext>
            </a:extLst>
          </p:cNvPr>
          <p:cNvSpPr/>
          <p:nvPr/>
        </p:nvSpPr>
        <p:spPr>
          <a:xfrm>
            <a:off x="6400800" y="1576873"/>
            <a:ext cx="4264089" cy="2659225"/>
          </a:xfrm>
          <a:prstGeom prst="rect">
            <a:avLst/>
          </a:prstGeom>
          <a:solidFill>
            <a:schemeClr val="bg2">
              <a:lumMod val="75000"/>
              <a:lumOff val="25000"/>
              <a:alpha val="66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7A86-A14F-4095-ACDF-7112C437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Example – Qbot early stages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2BBEB-73E8-4D67-81C1-4B8DE0F05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8152577-221C-45E7-AD0D-041023E399D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665559"/>
            <a:ext cx="9373591" cy="245125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4325B-AF46-4D80-98C7-D3CCCC757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6474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r>
              <a:rPr lang="da-DK" sz="2000" dirty="0"/>
              <a:t>The file was actually a VBS script, which when executed retrieved some information from WMI about the OS version, AV engine etc. It then attempted to retrieve, via BITS, second stage malware from 3 different domains, which all failed due to intelligence in the proxy filter.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C3E85-F19C-4474-AC23-C0FA08280F65}"/>
              </a:ext>
            </a:extLst>
          </p:cNvPr>
          <p:cNvSpPr/>
          <p:nvPr/>
        </p:nvSpPr>
        <p:spPr>
          <a:xfrm>
            <a:off x="1035699" y="1576873"/>
            <a:ext cx="5365102" cy="2659225"/>
          </a:xfrm>
          <a:prstGeom prst="rect">
            <a:avLst/>
          </a:prstGeom>
          <a:solidFill>
            <a:schemeClr val="bg2">
              <a:lumMod val="75000"/>
              <a:lumOff val="25000"/>
              <a:alpha val="66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0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the Cyber Kill ChainÂ®">
            <a:extLst>
              <a:ext uri="{FF2B5EF4-FFF2-40B4-BE49-F238E27FC236}">
                <a16:creationId xmlns:a16="http://schemas.microsoft.com/office/drawing/2014/main" id="{0533AD2D-CBF6-4203-B163-53B02D210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70" y="264623"/>
            <a:ext cx="5429250" cy="63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2A0EF9-1F06-4782-8B38-409CDFC04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61060BE-7B93-402E-93DB-65462E5B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4105" y="609601"/>
            <a:ext cx="3856037" cy="1639884"/>
          </a:xfrm>
        </p:spPr>
        <p:txBody>
          <a:bodyPr anchor="t"/>
          <a:lstStyle/>
          <a:p>
            <a:r>
              <a:rPr lang="en-US" dirty="0"/>
              <a:t>Kill Chain mapping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579D70-3EE2-4474-9998-775DAF0E3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4105" y="1198419"/>
            <a:ext cx="3856037" cy="4592782"/>
          </a:xfrm>
        </p:spPr>
        <p:txBody>
          <a:bodyPr>
            <a:normAutofit/>
          </a:bodyPr>
          <a:lstStyle/>
          <a:p>
            <a:r>
              <a:rPr lang="da-DK" sz="2000" b="1" dirty="0"/>
              <a:t>Recon</a:t>
            </a:r>
            <a:r>
              <a:rPr lang="da-DK" sz="2000" dirty="0"/>
              <a:t> </a:t>
            </a:r>
            <a:r>
              <a:rPr lang="da-DK" dirty="0"/>
              <a:t>– Previous user mail compromise</a:t>
            </a:r>
          </a:p>
          <a:p>
            <a:r>
              <a:rPr lang="da-DK" sz="1800" b="1" dirty="0"/>
              <a:t>Weaponization</a:t>
            </a:r>
            <a:r>
              <a:rPr lang="da-DK" dirty="0"/>
              <a:t> – Email</a:t>
            </a:r>
          </a:p>
          <a:p>
            <a:r>
              <a:rPr lang="da-DK" sz="1800" b="1" dirty="0"/>
              <a:t>Delivery</a:t>
            </a:r>
            <a:r>
              <a:rPr lang="da-DK" sz="1800" dirty="0"/>
              <a:t> </a:t>
            </a:r>
            <a:r>
              <a:rPr lang="da-DK" dirty="0"/>
              <a:t>– Spearphishing link: </a:t>
            </a:r>
            <a:r>
              <a:rPr lang="da-DK" u="sng" dirty="0"/>
              <a:t>onedrive.com/file/1234</a:t>
            </a:r>
          </a:p>
          <a:p>
            <a:r>
              <a:rPr lang="da-DK" sz="1800" b="1" dirty="0"/>
              <a:t>Exploitation</a:t>
            </a:r>
            <a:r>
              <a:rPr lang="da-DK" dirty="0"/>
              <a:t> – </a:t>
            </a:r>
            <a:r>
              <a:rPr lang="da-DK" u="sng" dirty="0"/>
              <a:t>User</a:t>
            </a:r>
          </a:p>
          <a:p>
            <a:r>
              <a:rPr lang="da-DK" sz="1800" b="1" dirty="0"/>
              <a:t>Installation</a:t>
            </a:r>
            <a:r>
              <a:rPr lang="da-DK" dirty="0"/>
              <a:t> – Execution of docx.vbs: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u="sng" dirty="0"/>
              <a:t>helpguide.docx.vbs</a:t>
            </a:r>
          </a:p>
          <a:p>
            <a:r>
              <a:rPr lang="da-DK" sz="1800" b="1" dirty="0"/>
              <a:t>C2</a:t>
            </a:r>
            <a:r>
              <a:rPr lang="da-DK" dirty="0"/>
              <a:t> – VBS (WMI, BITS): </a:t>
            </a:r>
            <a:r>
              <a:rPr lang="da-DK" u="sng" dirty="0"/>
              <a:t>domain1.com, domain2.com, domain3.com</a:t>
            </a:r>
          </a:p>
          <a:p>
            <a:r>
              <a:rPr lang="en-US" sz="1800" b="1" dirty="0"/>
              <a:t>Actions on objectives</a:t>
            </a:r>
            <a:r>
              <a:rPr lang="en-US" b="1" dirty="0"/>
              <a:t> </a:t>
            </a:r>
            <a:r>
              <a:rPr lang="en-US" dirty="0"/>
              <a:t>– Retrieve second stage malware: </a:t>
            </a:r>
            <a:r>
              <a:rPr lang="en-US" u="sng" dirty="0"/>
              <a:t>Hash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582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A1B343-F6BF-40A1-A225-76BE3D5D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 whats next??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96C1F2-5F09-4144-A871-619A8AAD4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8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6339-0B1E-4B75-856F-1A0ABE01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Courses of 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CE694-246D-4A41-8E60-AF732AB0E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u="sng" dirty="0"/>
              <a:t>Discover – You gained an indicator, go search your logs for history of it</a:t>
            </a:r>
          </a:p>
          <a:p>
            <a:r>
              <a:rPr lang="da-DK" b="1" u="sng" dirty="0"/>
              <a:t>Detect – You gained an indicator, lets write a detection rule</a:t>
            </a:r>
          </a:p>
          <a:p>
            <a:r>
              <a:rPr lang="da-DK" b="1" u="sng" dirty="0"/>
              <a:t>Deny – Creating a firewall block rule, proxy filter, AV hash filter etc</a:t>
            </a:r>
          </a:p>
          <a:p>
            <a:r>
              <a:rPr lang="da-DK" dirty="0"/>
              <a:t>Disrupt – Makes the event fail as it is occuring, example could be IPS</a:t>
            </a:r>
          </a:p>
          <a:p>
            <a:r>
              <a:rPr lang="da-DK" dirty="0"/>
              <a:t>Degrade – Slow down the intrusion in progress, could be via bandwith throttling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5F85E-22B1-45AF-9649-E55D36A8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3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7CF0-73DB-4207-B0E2-77C3D4DF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Courses of action – 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5E710-1CE9-40C3-9291-C6F6A7DC1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Decieve – Make the intruder think the attack is successful, forwarding traffic towards a honeypot</a:t>
            </a:r>
          </a:p>
          <a:p>
            <a:r>
              <a:rPr lang="en-US" dirty="0"/>
              <a:t>Destroy – Offensive action against the intruder, arrest, physical destruction of property, hacking back (don’t do this)….!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BF85F3-1151-49D3-8DC3-19343A211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4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19788</TotalTime>
  <Words>1212</Words>
  <Application>Microsoft Office PowerPoint</Application>
  <PresentationFormat>Widescreen</PresentationFormat>
  <Paragraphs>230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Tw Cen MT</vt:lpstr>
      <vt:lpstr>Circuit</vt:lpstr>
      <vt:lpstr>Incident Response for Cheapz</vt:lpstr>
      <vt:lpstr>A little about me</vt:lpstr>
      <vt:lpstr>Introduction</vt:lpstr>
      <vt:lpstr>Example - Qbot early stages</vt:lpstr>
      <vt:lpstr>Example – Qbot early stages</vt:lpstr>
      <vt:lpstr>Kill Chain mapping</vt:lpstr>
      <vt:lpstr>So whats next??</vt:lpstr>
      <vt:lpstr>Courses of action</vt:lpstr>
      <vt:lpstr>Courses of action – Continued</vt:lpstr>
      <vt:lpstr>Combining coa and cyber kill chain</vt:lpstr>
      <vt:lpstr>NIST IR Lifecycle/model/framework/whatever...</vt:lpstr>
      <vt:lpstr>Discover and preparation</vt:lpstr>
      <vt:lpstr>Logging logging logging</vt:lpstr>
      <vt:lpstr>ElK Stack</vt:lpstr>
      <vt:lpstr>PowerPoint Presentation</vt:lpstr>
      <vt:lpstr>Detect and detection</vt:lpstr>
      <vt:lpstr>Elastalert</vt:lpstr>
      <vt:lpstr>ELAstalert – Even more goodness</vt:lpstr>
      <vt:lpstr>Deny and Containment</vt:lpstr>
      <vt:lpstr>MISP – Malware information sharing platform</vt:lpstr>
      <vt:lpstr>MISP - Example</vt:lpstr>
      <vt:lpstr>MISP – Courses of action...</vt:lpstr>
      <vt:lpstr>Elastimispstash</vt:lpstr>
      <vt:lpstr>Elastimispstash</vt:lpstr>
      <vt:lpstr>What do we need next time?</vt:lpstr>
      <vt:lpstr>Whoa whoa wait... One last thing... Where do the alerts go??</vt:lpstr>
      <vt:lpstr>PowerPoint Presentation</vt:lpstr>
      <vt:lpstr>The Hive</vt:lpstr>
      <vt:lpstr>Demo – APT Perto on the loose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Response for Cheapz</dc:title>
  <dc:creator>David Clayton</dc:creator>
  <cp:lastModifiedBy>David</cp:lastModifiedBy>
  <cp:revision>111</cp:revision>
  <dcterms:created xsi:type="dcterms:W3CDTF">2019-08-04T18:00:37Z</dcterms:created>
  <dcterms:modified xsi:type="dcterms:W3CDTF">2019-08-27T19:43:13Z</dcterms:modified>
</cp:coreProperties>
</file>