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8" r:id="rId3"/>
    <p:sldId id="257" r:id="rId4"/>
    <p:sldId id="319" r:id="rId5"/>
    <p:sldId id="318" r:id="rId6"/>
    <p:sldId id="320" r:id="rId7"/>
    <p:sldId id="339" r:id="rId8"/>
    <p:sldId id="308" r:id="rId9"/>
    <p:sldId id="325" r:id="rId10"/>
    <p:sldId id="311" r:id="rId11"/>
    <p:sldId id="326" r:id="rId12"/>
    <p:sldId id="269" r:id="rId13"/>
    <p:sldId id="341" r:id="rId14"/>
    <p:sldId id="267" r:id="rId15"/>
    <p:sldId id="324" r:id="rId16"/>
    <p:sldId id="280" r:id="rId17"/>
    <p:sldId id="316" r:id="rId18"/>
    <p:sldId id="315" r:id="rId19"/>
    <p:sldId id="332" r:id="rId20"/>
    <p:sldId id="331" r:id="rId21"/>
    <p:sldId id="321" r:id="rId22"/>
    <p:sldId id="268" r:id="rId23"/>
    <p:sldId id="322" r:id="rId24"/>
    <p:sldId id="328" r:id="rId25"/>
    <p:sldId id="329" r:id="rId26"/>
    <p:sldId id="275" r:id="rId27"/>
    <p:sldId id="297" r:id="rId28"/>
    <p:sldId id="337" r:id="rId29"/>
    <p:sldId id="347" r:id="rId30"/>
    <p:sldId id="271" r:id="rId31"/>
    <p:sldId id="306" r:id="rId32"/>
    <p:sldId id="336" r:id="rId33"/>
    <p:sldId id="344" r:id="rId34"/>
    <p:sldId id="343" r:id="rId35"/>
    <p:sldId id="34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971" autoAdjust="0"/>
  </p:normalViewPr>
  <p:slideViewPr>
    <p:cSldViewPr snapToGrid="0">
      <p:cViewPr varScale="1">
        <p:scale>
          <a:sx n="125" d="100"/>
          <a:sy n="12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3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6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79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498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16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2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37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63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9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7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0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1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5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5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5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ecuritydistracti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8F26-4CC2-4C41-8278-B3E70E91C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 Talk – Danske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01E41-D479-436E-8BBA-F3594C098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Thejl</a:t>
            </a:r>
            <a:r>
              <a:rPr lang="en-US" dirty="0"/>
              <a:t>-Clayton</a:t>
            </a:r>
          </a:p>
          <a:p>
            <a:r>
              <a:rPr lang="en-US" dirty="0"/>
              <a:t>@</a:t>
            </a:r>
            <a:r>
              <a:rPr lang="en-US" dirty="0" err="1"/>
              <a:t>DCSecuritydk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42FBC-3C30-45E6-AD53-686F1E63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7" name="AutoShape 2" descr="TheHive">
            <a:extLst>
              <a:ext uri="{FF2B5EF4-FFF2-40B4-BE49-F238E27FC236}">
                <a16:creationId xmlns:a16="http://schemas.microsoft.com/office/drawing/2014/main" id="{8B00BF2D-E358-4DCA-B5F7-2DE8D9D101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Billedresultat for elasticsearch logo">
            <a:extLst>
              <a:ext uri="{FF2B5EF4-FFF2-40B4-BE49-F238E27FC236}">
                <a16:creationId xmlns:a16="http://schemas.microsoft.com/office/drawing/2014/main" id="{406B9401-10D8-4FE1-B77B-9837120F6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947" y="73738"/>
            <a:ext cx="1678193" cy="167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twitter icon">
            <a:extLst>
              <a:ext uri="{FF2B5EF4-FFF2-40B4-BE49-F238E27FC236}">
                <a16:creationId xmlns:a16="http://schemas.microsoft.com/office/drawing/2014/main" id="{56EB0996-CC37-441F-9A32-A6E5FD3C6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2" t="31238" r="31726" b="39238"/>
          <a:stretch/>
        </p:blipFill>
        <p:spPr bwMode="auto">
          <a:xfrm>
            <a:off x="4799801" y="4103679"/>
            <a:ext cx="346966" cy="30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5751E6-BDEE-4E4B-AC8E-E6A8524F0733}"/>
              </a:ext>
            </a:extLst>
          </p:cNvPr>
          <p:cNvGrpSpPr/>
          <p:nvPr/>
        </p:nvGrpSpPr>
        <p:grpSpPr>
          <a:xfrm>
            <a:off x="1080266" y="2556253"/>
            <a:ext cx="1634358" cy="872747"/>
            <a:chOff x="7313193" y="3543306"/>
            <a:chExt cx="1634358" cy="872747"/>
          </a:xfrm>
        </p:grpSpPr>
        <p:pic>
          <p:nvPicPr>
            <p:cNvPr id="5" name="Picture 12" descr="Image result for windows 10 logo&quot;">
              <a:extLst>
                <a:ext uri="{FF2B5EF4-FFF2-40B4-BE49-F238E27FC236}">
                  <a16:creationId xmlns:a16="http://schemas.microsoft.com/office/drawing/2014/main" id="{F947A57E-FF1B-4A2C-AF22-D2E23D155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041" y="3543306"/>
              <a:ext cx="1262340" cy="60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941CD1-0A52-4D80-ADBA-DF84282C1978}"/>
                </a:ext>
              </a:extLst>
            </p:cNvPr>
            <p:cNvSpPr txBox="1"/>
            <p:nvPr/>
          </p:nvSpPr>
          <p:spPr>
            <a:xfrm>
              <a:off x="7313193" y="4139054"/>
              <a:ext cx="1634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Windows10.secdis.net</a:t>
              </a:r>
              <a:endParaRPr lang="en-US" sz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46284B-F852-416D-9282-DA6E95CC2E87}"/>
              </a:ext>
            </a:extLst>
          </p:cNvPr>
          <p:cNvGrpSpPr/>
          <p:nvPr/>
        </p:nvGrpSpPr>
        <p:grpSpPr>
          <a:xfrm>
            <a:off x="799221" y="4319132"/>
            <a:ext cx="2088390" cy="929639"/>
            <a:chOff x="4285626" y="4636659"/>
            <a:chExt cx="2088390" cy="929639"/>
          </a:xfrm>
        </p:grpSpPr>
        <p:pic>
          <p:nvPicPr>
            <p:cNvPr id="8" name="Picture 8" descr="Image result for windows server logo&quot;">
              <a:extLst>
                <a:ext uri="{FF2B5EF4-FFF2-40B4-BE49-F238E27FC236}">
                  <a16:creationId xmlns:a16="http://schemas.microsoft.com/office/drawing/2014/main" id="{B8343E27-F091-4D5E-A7E9-3F4045B972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934" y="4636659"/>
              <a:ext cx="1684082" cy="890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342C65-6002-4FD5-9EC3-840D9978CCE6}"/>
                </a:ext>
              </a:extLst>
            </p:cNvPr>
            <p:cNvSpPr txBox="1"/>
            <p:nvPr/>
          </p:nvSpPr>
          <p:spPr>
            <a:xfrm>
              <a:off x="4285626" y="5289299"/>
              <a:ext cx="1813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CrownJewel01.secdis.net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F08953-EE84-4F82-9290-304FA3138488}"/>
              </a:ext>
            </a:extLst>
          </p:cNvPr>
          <p:cNvGrpSpPr/>
          <p:nvPr/>
        </p:nvGrpSpPr>
        <p:grpSpPr>
          <a:xfrm>
            <a:off x="3658118" y="4339875"/>
            <a:ext cx="457563" cy="944066"/>
            <a:chOff x="1938528" y="3558546"/>
            <a:chExt cx="457563" cy="944066"/>
          </a:xfrm>
        </p:grpSpPr>
        <p:pic>
          <p:nvPicPr>
            <p:cNvPr id="11" name="Picture 4" descr="Image result for pihole logo&quot;">
              <a:extLst>
                <a:ext uri="{FF2B5EF4-FFF2-40B4-BE49-F238E27FC236}">
                  <a16:creationId xmlns:a16="http://schemas.microsoft.com/office/drawing/2014/main" id="{0999F55A-D61B-4F8F-B096-F3BC250A8E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310" y="3558546"/>
              <a:ext cx="448781" cy="660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555A87-8446-499C-8053-B688CE946CA7}"/>
                </a:ext>
              </a:extLst>
            </p:cNvPr>
            <p:cNvSpPr txBox="1"/>
            <p:nvPr/>
          </p:nvSpPr>
          <p:spPr>
            <a:xfrm>
              <a:off x="1938528" y="4225613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DNS</a:t>
              </a:r>
              <a:endParaRPr lang="en-US" sz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349B1B5-AD8D-4931-B439-0C27636A2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601152" y="2436121"/>
            <a:ext cx="1007340" cy="100939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56E86B9-68D9-44FC-A1CA-BB6640E29F7D}"/>
              </a:ext>
            </a:extLst>
          </p:cNvPr>
          <p:cNvGrpSpPr/>
          <p:nvPr/>
        </p:nvGrpSpPr>
        <p:grpSpPr>
          <a:xfrm>
            <a:off x="9420196" y="2186921"/>
            <a:ext cx="2118337" cy="572718"/>
            <a:chOff x="9674922" y="2522461"/>
            <a:chExt cx="2118337" cy="5727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476E89-1173-499E-8A4D-D8C161713D80}"/>
                </a:ext>
              </a:extLst>
            </p:cNvPr>
            <p:cNvSpPr txBox="1"/>
            <p:nvPr/>
          </p:nvSpPr>
          <p:spPr>
            <a:xfrm>
              <a:off x="9674922" y="2522461"/>
              <a:ext cx="2118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https://www.totallylegit.dk</a:t>
              </a:r>
              <a:endParaRPr lang="en-DK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802817-4D25-4560-AA50-D642CF2222EA}"/>
                </a:ext>
              </a:extLst>
            </p:cNvPr>
            <p:cNvSpPr txBox="1"/>
            <p:nvPr/>
          </p:nvSpPr>
          <p:spPr>
            <a:xfrm>
              <a:off x="9981977" y="2787402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193.162.100.10</a:t>
              </a:r>
              <a:endParaRPr lang="en-DK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7A96C1-DCC2-4FB5-91C7-63DD18B83E2E}"/>
              </a:ext>
            </a:extLst>
          </p:cNvPr>
          <p:cNvGrpSpPr/>
          <p:nvPr/>
        </p:nvGrpSpPr>
        <p:grpSpPr>
          <a:xfrm>
            <a:off x="3441665" y="2094782"/>
            <a:ext cx="1375993" cy="1360076"/>
            <a:chOff x="3696391" y="2430322"/>
            <a:chExt cx="1375993" cy="136007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CF3C5C1-AB92-4966-A297-E2570E964E4B}"/>
                </a:ext>
              </a:extLst>
            </p:cNvPr>
            <p:cNvGrpSpPr/>
            <p:nvPr/>
          </p:nvGrpSpPr>
          <p:grpSpPr>
            <a:xfrm>
              <a:off x="4156159" y="2902695"/>
              <a:ext cx="660783" cy="887703"/>
              <a:chOff x="3990513" y="3639631"/>
              <a:chExt cx="660783" cy="887703"/>
            </a:xfrm>
          </p:grpSpPr>
          <p:pic>
            <p:nvPicPr>
              <p:cNvPr id="14" name="Picture 6" descr="Image result for squid proxy logo&quot;">
                <a:extLst>
                  <a:ext uri="{FF2B5EF4-FFF2-40B4-BE49-F238E27FC236}">
                    <a16:creationId xmlns:a16="http://schemas.microsoft.com/office/drawing/2014/main" id="{FD4CB535-5D48-4D98-A139-6ED07B7F34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0513" y="3639631"/>
                <a:ext cx="660783" cy="660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992A29-180C-4B37-8AC6-002C0513A24D}"/>
                  </a:ext>
                </a:extLst>
              </p:cNvPr>
              <p:cNvSpPr txBox="1"/>
              <p:nvPr/>
            </p:nvSpPr>
            <p:spPr>
              <a:xfrm>
                <a:off x="4055456" y="4250335"/>
                <a:ext cx="5361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200" dirty="0"/>
                  <a:t>Proxy</a:t>
                </a:r>
                <a:endParaRPr lang="en-US" sz="12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25122E-F04E-41FB-BE64-AB05DB768961}"/>
                </a:ext>
              </a:extLst>
            </p:cNvPr>
            <p:cNvGrpSpPr/>
            <p:nvPr/>
          </p:nvGrpSpPr>
          <p:grpSpPr>
            <a:xfrm>
              <a:off x="3696391" y="2430322"/>
              <a:ext cx="1375993" cy="461471"/>
              <a:chOff x="3415137" y="2210627"/>
              <a:chExt cx="1375993" cy="46147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3950A0-9EED-42DA-A659-A3D73E6AEBA4}"/>
                  </a:ext>
                </a:extLst>
              </p:cNvPr>
              <p:cNvSpPr txBox="1"/>
              <p:nvPr/>
            </p:nvSpPr>
            <p:spPr>
              <a:xfrm>
                <a:off x="3415137" y="2210627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www.totallylegit.dk</a:t>
                </a:r>
                <a:endParaRPr lang="en-DK" sz="11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2BF6B8-D6B3-4D48-B85A-438663A8CA0B}"/>
                  </a:ext>
                </a:extLst>
              </p:cNvPr>
              <p:cNvSpPr txBox="1"/>
              <p:nvPr/>
            </p:nvSpPr>
            <p:spPr>
              <a:xfrm>
                <a:off x="3651074" y="2410488"/>
                <a:ext cx="114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193.162.100.10</a:t>
                </a:r>
                <a:endParaRPr lang="en-DK" sz="1100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16727D-8EA8-4953-981E-8F517B08C887}"/>
              </a:ext>
            </a:extLst>
          </p:cNvPr>
          <p:cNvGrpSpPr/>
          <p:nvPr/>
        </p:nvGrpSpPr>
        <p:grpSpPr>
          <a:xfrm>
            <a:off x="5153277" y="2099488"/>
            <a:ext cx="1375993" cy="1346029"/>
            <a:chOff x="5408003" y="2435028"/>
            <a:chExt cx="1375993" cy="134602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6496B0-8B17-4B90-9A9C-10856D0156C7}"/>
                </a:ext>
              </a:extLst>
            </p:cNvPr>
            <p:cNvGrpSpPr/>
            <p:nvPr/>
          </p:nvGrpSpPr>
          <p:grpSpPr>
            <a:xfrm>
              <a:off x="5584960" y="2881376"/>
              <a:ext cx="1138055" cy="899681"/>
              <a:chOff x="2571351" y="3596646"/>
              <a:chExt cx="1138055" cy="899681"/>
            </a:xfrm>
          </p:grpSpPr>
          <p:pic>
            <p:nvPicPr>
              <p:cNvPr id="17" name="Picture 8" descr="Image result for suricata logo&quot;">
                <a:extLst>
                  <a:ext uri="{FF2B5EF4-FFF2-40B4-BE49-F238E27FC236}">
                    <a16:creationId xmlns:a16="http://schemas.microsoft.com/office/drawing/2014/main" id="{E65C4D47-048F-475B-B7B9-A26FC02A60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32" t="25373" r="11611" b="22883"/>
              <a:stretch/>
            </p:blipFill>
            <p:spPr bwMode="auto">
              <a:xfrm>
                <a:off x="2571351" y="3596646"/>
                <a:ext cx="1138055" cy="746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708BC0-3088-4CD3-8A1A-19560ADD0D05}"/>
                  </a:ext>
                </a:extLst>
              </p:cNvPr>
              <p:cNvSpPr txBox="1"/>
              <p:nvPr/>
            </p:nvSpPr>
            <p:spPr>
              <a:xfrm>
                <a:off x="2946254" y="4219328"/>
                <a:ext cx="3882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200" dirty="0"/>
                  <a:t>IDS</a:t>
                </a:r>
                <a:endParaRPr lang="en-US" sz="12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77DCC2A-E391-4666-BF3B-4DBF4B62F55B}"/>
                </a:ext>
              </a:extLst>
            </p:cNvPr>
            <p:cNvGrpSpPr/>
            <p:nvPr/>
          </p:nvGrpSpPr>
          <p:grpSpPr>
            <a:xfrm>
              <a:off x="5408003" y="2435028"/>
              <a:ext cx="1375993" cy="461471"/>
              <a:chOff x="3415137" y="2210627"/>
              <a:chExt cx="1375993" cy="461471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FE3445-4143-4600-98FF-6ECE07928671}"/>
                  </a:ext>
                </a:extLst>
              </p:cNvPr>
              <p:cNvSpPr txBox="1"/>
              <p:nvPr/>
            </p:nvSpPr>
            <p:spPr>
              <a:xfrm>
                <a:off x="3415137" y="2210627"/>
                <a:ext cx="127631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www.totallylegit.dk</a:t>
                </a:r>
                <a:endParaRPr lang="en-DK" sz="11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078EC5-ED30-457B-9ED2-825D68D67D5C}"/>
                  </a:ext>
                </a:extLst>
              </p:cNvPr>
              <p:cNvSpPr txBox="1"/>
              <p:nvPr/>
            </p:nvSpPr>
            <p:spPr>
              <a:xfrm>
                <a:off x="3651074" y="2410488"/>
                <a:ext cx="114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193.162.100.10</a:t>
                </a:r>
                <a:endParaRPr lang="en-DK" sz="1100" dirty="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5906DA-7F50-475B-947E-024BD43C03C3}"/>
              </a:ext>
            </a:extLst>
          </p:cNvPr>
          <p:cNvGrpSpPr/>
          <p:nvPr/>
        </p:nvGrpSpPr>
        <p:grpSpPr>
          <a:xfrm>
            <a:off x="6765207" y="2099488"/>
            <a:ext cx="1375993" cy="1355370"/>
            <a:chOff x="7019933" y="2435028"/>
            <a:chExt cx="1375993" cy="135537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931A37-14AA-4863-BEDC-C4FC55560509}"/>
                </a:ext>
              </a:extLst>
            </p:cNvPr>
            <p:cNvGrpSpPr/>
            <p:nvPr/>
          </p:nvGrpSpPr>
          <p:grpSpPr>
            <a:xfrm>
              <a:off x="7220419" y="2820512"/>
              <a:ext cx="1075825" cy="969886"/>
              <a:chOff x="5531975" y="2888629"/>
              <a:chExt cx="1478570" cy="1585132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B60980F-E16A-44B2-96FF-49641293D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1975" y="2888629"/>
                <a:ext cx="1478570" cy="147857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D7CEAE-BE73-48D1-8C4F-ED2DE4D8F400}"/>
                  </a:ext>
                </a:extLst>
              </p:cNvPr>
              <p:cNvSpPr txBox="1"/>
              <p:nvPr/>
            </p:nvSpPr>
            <p:spPr>
              <a:xfrm>
                <a:off x="5867165" y="4196761"/>
                <a:ext cx="659540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200" dirty="0"/>
                  <a:t>Firewall</a:t>
                </a:r>
                <a:endParaRPr lang="en-US" sz="1200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B76B4D-A0FD-432E-8CC6-611E65999835}"/>
                </a:ext>
              </a:extLst>
            </p:cNvPr>
            <p:cNvGrpSpPr/>
            <p:nvPr/>
          </p:nvGrpSpPr>
          <p:grpSpPr>
            <a:xfrm>
              <a:off x="7019933" y="2435028"/>
              <a:ext cx="1375993" cy="461471"/>
              <a:chOff x="3415137" y="2210627"/>
              <a:chExt cx="1375993" cy="46147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EF7240-F657-4291-85F3-55F1AFCEDE2F}"/>
                  </a:ext>
                </a:extLst>
              </p:cNvPr>
              <p:cNvSpPr txBox="1"/>
              <p:nvPr/>
            </p:nvSpPr>
            <p:spPr>
              <a:xfrm>
                <a:off x="3415137" y="2210627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DK" sz="11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785C43-6280-434C-A310-693A929D75B4}"/>
                  </a:ext>
                </a:extLst>
              </p:cNvPr>
              <p:cNvSpPr txBox="1"/>
              <p:nvPr/>
            </p:nvSpPr>
            <p:spPr>
              <a:xfrm>
                <a:off x="3651074" y="2410488"/>
                <a:ext cx="114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193.162.100.10</a:t>
                </a:r>
                <a:endParaRPr lang="en-DK" sz="1100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64D537B-7D5A-460F-91EE-A49D89F84001}"/>
              </a:ext>
            </a:extLst>
          </p:cNvPr>
          <p:cNvSpPr txBox="1"/>
          <p:nvPr/>
        </p:nvSpPr>
        <p:spPr>
          <a:xfrm>
            <a:off x="4116187" y="4633578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www.totallylegit.dk</a:t>
            </a:r>
            <a:endParaRPr lang="en-DK" sz="11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99A8BC-12D8-4E42-93C3-FB71C0824B5E}"/>
              </a:ext>
            </a:extLst>
          </p:cNvPr>
          <p:cNvCxnSpPr/>
          <p:nvPr/>
        </p:nvCxnSpPr>
        <p:spPr>
          <a:xfrm>
            <a:off x="2938640" y="4820654"/>
            <a:ext cx="55567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44872C-6CEB-4CA3-993D-2E230EE1C710}"/>
              </a:ext>
            </a:extLst>
          </p:cNvPr>
          <p:cNvCxnSpPr>
            <a:cxnSpLocks/>
          </p:cNvCxnSpPr>
          <p:nvPr/>
        </p:nvCxnSpPr>
        <p:spPr>
          <a:xfrm>
            <a:off x="2495508" y="2996543"/>
            <a:ext cx="139119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BB06A6-F2FD-4A79-A0B6-FE860490BAB1}"/>
              </a:ext>
            </a:extLst>
          </p:cNvPr>
          <p:cNvCxnSpPr>
            <a:cxnSpLocks/>
          </p:cNvCxnSpPr>
          <p:nvPr/>
        </p:nvCxnSpPr>
        <p:spPr>
          <a:xfrm>
            <a:off x="4634635" y="2996543"/>
            <a:ext cx="69559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6A0594-88C2-49D4-87EA-500D20A7E981}"/>
              </a:ext>
            </a:extLst>
          </p:cNvPr>
          <p:cNvCxnSpPr>
            <a:cxnSpLocks/>
          </p:cNvCxnSpPr>
          <p:nvPr/>
        </p:nvCxnSpPr>
        <p:spPr>
          <a:xfrm>
            <a:off x="6468289" y="2996543"/>
            <a:ext cx="67659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606449-CCF6-4871-8757-0A84E6946D73}"/>
              </a:ext>
            </a:extLst>
          </p:cNvPr>
          <p:cNvCxnSpPr>
            <a:cxnSpLocks/>
          </p:cNvCxnSpPr>
          <p:nvPr/>
        </p:nvCxnSpPr>
        <p:spPr>
          <a:xfrm>
            <a:off x="7858646" y="2996543"/>
            <a:ext cx="67659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F92108-DA43-4C0A-9392-63872261B6F9}"/>
              </a:ext>
            </a:extLst>
          </p:cNvPr>
          <p:cNvCxnSpPr>
            <a:cxnSpLocks/>
          </p:cNvCxnSpPr>
          <p:nvPr/>
        </p:nvCxnSpPr>
        <p:spPr>
          <a:xfrm>
            <a:off x="1825279" y="3514703"/>
            <a:ext cx="0" cy="8044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D4BD40-FE9C-47C1-927C-72CB3597F113}"/>
              </a:ext>
            </a:extLst>
          </p:cNvPr>
          <p:cNvGrpSpPr/>
          <p:nvPr/>
        </p:nvGrpSpPr>
        <p:grpSpPr>
          <a:xfrm>
            <a:off x="1005840" y="1864696"/>
            <a:ext cx="1799453" cy="1773296"/>
            <a:chOff x="1005840" y="1864696"/>
            <a:chExt cx="1799453" cy="177329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4AA3E0-DABA-4014-B721-F4AC66C7AFF8}"/>
                </a:ext>
              </a:extLst>
            </p:cNvPr>
            <p:cNvSpPr/>
            <p:nvPr/>
          </p:nvSpPr>
          <p:spPr>
            <a:xfrm>
              <a:off x="1005840" y="2294643"/>
              <a:ext cx="1799453" cy="134334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EDD3B8-CB96-492A-858D-CC1D7690030D}"/>
                </a:ext>
              </a:extLst>
            </p:cNvPr>
            <p:cNvSpPr txBox="1"/>
            <p:nvPr/>
          </p:nvSpPr>
          <p:spPr>
            <a:xfrm>
              <a:off x="1190466" y="1864696"/>
              <a:ext cx="143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 centric!</a:t>
              </a:r>
              <a:endParaRPr lang="en-DK" dirty="0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F1E4FD75-EB66-431C-ACC9-3A5DEEE240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1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492F7-5C81-4168-94A7-4CF7DD34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David… This is a logging talk, where is the logging…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15744-6B51-49B3-9EA6-06A29BD06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effectLst/>
        </p:spPr>
        <p:txBody>
          <a:bodyPr/>
          <a:lstStyle/>
          <a:p>
            <a:r>
              <a:rPr lang="en-US" dirty="0"/>
              <a:t>Its coming… Here is my view of basic logging architecture…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460B6-FE16-49F5-830F-4EA84666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3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25133D-B0E6-40F3-8D98-FDE6B1026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1573E2-D55F-4DD6-943E-022DC15CD5D0}"/>
              </a:ext>
            </a:extLst>
          </p:cNvPr>
          <p:cNvCxnSpPr>
            <a:cxnSpLocks/>
            <a:stCxn id="36" idx="2"/>
            <a:endCxn id="47" idx="0"/>
          </p:cNvCxnSpPr>
          <p:nvPr/>
        </p:nvCxnSpPr>
        <p:spPr>
          <a:xfrm>
            <a:off x="4432941" y="4847876"/>
            <a:ext cx="30026" cy="25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DB8B8E-3F5D-47C3-A29F-D9E6A9934240}"/>
              </a:ext>
            </a:extLst>
          </p:cNvPr>
          <p:cNvCxnSpPr>
            <a:stCxn id="46" idx="6"/>
            <a:endCxn id="35" idx="1"/>
          </p:cNvCxnSpPr>
          <p:nvPr/>
        </p:nvCxnSpPr>
        <p:spPr>
          <a:xfrm>
            <a:off x="2106616" y="3638201"/>
            <a:ext cx="548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38AB4F-614D-43F5-8FA2-A7D444FDE059}"/>
              </a:ext>
            </a:extLst>
          </p:cNvPr>
          <p:cNvCxnSpPr/>
          <p:nvPr/>
        </p:nvCxnSpPr>
        <p:spPr>
          <a:xfrm>
            <a:off x="3484152" y="3638201"/>
            <a:ext cx="548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5CCBAF3-6776-4172-8DBB-576956E61923}"/>
              </a:ext>
            </a:extLst>
          </p:cNvPr>
          <p:cNvSpPr/>
          <p:nvPr/>
        </p:nvSpPr>
        <p:spPr>
          <a:xfrm>
            <a:off x="2655477" y="2428526"/>
            <a:ext cx="828675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a-DK" sz="1400" dirty="0"/>
              <a:t>Ship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5BFEAA-52E9-4F7A-9E1F-6BD332E86247}"/>
              </a:ext>
            </a:extLst>
          </p:cNvPr>
          <p:cNvSpPr/>
          <p:nvPr/>
        </p:nvSpPr>
        <p:spPr>
          <a:xfrm>
            <a:off x="4018603" y="2428526"/>
            <a:ext cx="828675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a-DK" sz="1400" dirty="0"/>
              <a:t>Normalize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F8F290-8BCE-4685-9F8F-536B8C6305C2}"/>
              </a:ext>
            </a:extLst>
          </p:cNvPr>
          <p:cNvSpPr/>
          <p:nvPr/>
        </p:nvSpPr>
        <p:spPr>
          <a:xfrm>
            <a:off x="5030124" y="2428526"/>
            <a:ext cx="828674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a-DK" sz="1400" dirty="0"/>
              <a:t>Enrich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071894-3E41-4592-9163-2B6618A4461A}"/>
              </a:ext>
            </a:extLst>
          </p:cNvPr>
          <p:cNvSpPr/>
          <p:nvPr/>
        </p:nvSpPr>
        <p:spPr>
          <a:xfrm>
            <a:off x="5990816" y="2428526"/>
            <a:ext cx="828675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a-DK" sz="1400" dirty="0"/>
              <a:t>Transport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8C03A11-6AD5-4ABC-9D98-86167D593BE6}"/>
              </a:ext>
            </a:extLst>
          </p:cNvPr>
          <p:cNvSpPr/>
          <p:nvPr/>
        </p:nvSpPr>
        <p:spPr>
          <a:xfrm>
            <a:off x="7634515" y="1677639"/>
            <a:ext cx="1326980" cy="1082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Storage</a:t>
            </a:r>
          </a:p>
          <a:p>
            <a:pPr algn="ctr"/>
            <a:r>
              <a:rPr lang="da-DK" sz="1400" dirty="0"/>
              <a:t>(Indexed)</a:t>
            </a:r>
            <a:endParaRPr lang="en-US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058F8D-293B-4E8C-BED3-165DAF823116}"/>
              </a:ext>
            </a:extLst>
          </p:cNvPr>
          <p:cNvSpPr/>
          <p:nvPr/>
        </p:nvSpPr>
        <p:spPr>
          <a:xfrm>
            <a:off x="9339386" y="2601474"/>
            <a:ext cx="1241528" cy="139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Query/Visualize</a:t>
            </a:r>
            <a:endParaRPr lang="en-US" sz="1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DFFEB6-822D-41D1-81BD-3421C4B6CC12}"/>
              </a:ext>
            </a:extLst>
          </p:cNvPr>
          <p:cNvSpPr/>
          <p:nvPr/>
        </p:nvSpPr>
        <p:spPr>
          <a:xfrm>
            <a:off x="913401" y="3097031"/>
            <a:ext cx="1193215" cy="1082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Log Sources</a:t>
            </a:r>
            <a:endParaRPr lang="en-US" sz="14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7A87EC-45A0-45A3-A745-8BC70EB1754D}"/>
              </a:ext>
            </a:extLst>
          </p:cNvPr>
          <p:cNvSpPr/>
          <p:nvPr/>
        </p:nvSpPr>
        <p:spPr>
          <a:xfrm>
            <a:off x="3895810" y="5101472"/>
            <a:ext cx="1134313" cy="672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Schema</a:t>
            </a:r>
            <a:endParaRPr lang="en-US" sz="14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DCF2A1-0B22-431E-8388-FB2B0C3DCF07}"/>
              </a:ext>
            </a:extLst>
          </p:cNvPr>
          <p:cNvCxnSpPr>
            <a:cxnSpLocks/>
            <a:stCxn id="43" idx="3"/>
            <a:endCxn id="44" idx="3"/>
          </p:cNvCxnSpPr>
          <p:nvPr/>
        </p:nvCxnSpPr>
        <p:spPr>
          <a:xfrm flipV="1">
            <a:off x="6819491" y="2601474"/>
            <a:ext cx="1009356" cy="103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959D1A-ABD1-4FA8-9578-AE1DE4B6F024}"/>
              </a:ext>
            </a:extLst>
          </p:cNvPr>
          <p:cNvCxnSpPr>
            <a:cxnSpLocks/>
            <a:stCxn id="45" idx="1"/>
            <a:endCxn id="44" idx="6"/>
          </p:cNvCxnSpPr>
          <p:nvPr/>
        </p:nvCxnSpPr>
        <p:spPr>
          <a:xfrm flipH="1" flipV="1">
            <a:off x="8961495" y="2218809"/>
            <a:ext cx="559709" cy="58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ABA9493-4C04-4690-ADBA-AFB94155F26F}"/>
              </a:ext>
            </a:extLst>
          </p:cNvPr>
          <p:cNvSpPr/>
          <p:nvPr/>
        </p:nvSpPr>
        <p:spPr>
          <a:xfrm>
            <a:off x="9327105" y="4697806"/>
            <a:ext cx="1338717" cy="991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Detection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D313A8-AA9A-498A-980C-D0CA7925D15D}"/>
              </a:ext>
            </a:extLst>
          </p:cNvPr>
          <p:cNvCxnSpPr>
            <a:cxnSpLocks/>
            <a:stCxn id="26" idx="0"/>
            <a:endCxn id="45" idx="4"/>
          </p:cNvCxnSpPr>
          <p:nvPr/>
        </p:nvCxnSpPr>
        <p:spPr>
          <a:xfrm flipH="1" flipV="1">
            <a:off x="9960150" y="3997234"/>
            <a:ext cx="36314" cy="70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2DE2C6-4992-4E23-9AF4-AD83CF39292A}"/>
              </a:ext>
            </a:extLst>
          </p:cNvPr>
          <p:cNvCxnSpPr>
            <a:cxnSpLocks/>
          </p:cNvCxnSpPr>
          <p:nvPr/>
        </p:nvCxnSpPr>
        <p:spPr>
          <a:xfrm>
            <a:off x="4755693" y="3638201"/>
            <a:ext cx="27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1FEECC-5F6C-45A4-B4A9-D1DE210B129D}"/>
              </a:ext>
            </a:extLst>
          </p:cNvPr>
          <p:cNvCxnSpPr>
            <a:cxnSpLocks/>
          </p:cNvCxnSpPr>
          <p:nvPr/>
        </p:nvCxnSpPr>
        <p:spPr>
          <a:xfrm>
            <a:off x="5737149" y="3638201"/>
            <a:ext cx="27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E5AA0D-4D63-4EAE-9588-18FE3A8591DE}"/>
              </a:ext>
            </a:extLst>
          </p:cNvPr>
          <p:cNvGrpSpPr/>
          <p:nvPr/>
        </p:nvGrpSpPr>
        <p:grpSpPr>
          <a:xfrm>
            <a:off x="3699794" y="2512343"/>
            <a:ext cx="3489333" cy="1759943"/>
            <a:chOff x="138434" y="471315"/>
            <a:chExt cx="3489333" cy="1759943"/>
          </a:xfrm>
        </p:grpSpPr>
        <p:pic>
          <p:nvPicPr>
            <p:cNvPr id="34" name="Picture 12" descr="Image result for windows 10 logo&quot;">
              <a:extLst>
                <a:ext uri="{FF2B5EF4-FFF2-40B4-BE49-F238E27FC236}">
                  <a16:creationId xmlns:a16="http://schemas.microsoft.com/office/drawing/2014/main" id="{82C3DD50-518D-4AA3-B315-42698E4FB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1439" y="526405"/>
              <a:ext cx="1262340" cy="60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8" descr="Image result for windows server logo&quot;">
              <a:extLst>
                <a:ext uri="{FF2B5EF4-FFF2-40B4-BE49-F238E27FC236}">
                  <a16:creationId xmlns:a16="http://schemas.microsoft.com/office/drawing/2014/main" id="{0D4D9EE9-1F7E-4282-BE33-D65763222A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32" y="1340756"/>
              <a:ext cx="1684082" cy="890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Image result for pihole logo&quot;">
              <a:extLst>
                <a:ext uri="{FF2B5EF4-FFF2-40B4-BE49-F238E27FC236}">
                  <a16:creationId xmlns:a16="http://schemas.microsoft.com/office/drawing/2014/main" id="{388BB796-94D7-4D07-993E-6F45BC2E7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371" y="1347248"/>
              <a:ext cx="448781" cy="660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 descr="Image result for squid proxy logo&quot;">
              <a:extLst>
                <a:ext uri="{FF2B5EF4-FFF2-40B4-BE49-F238E27FC236}">
                  <a16:creationId xmlns:a16="http://schemas.microsoft.com/office/drawing/2014/main" id="{4D4E5CF3-EA1E-45E5-B8C7-930C138C8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984" y="471315"/>
              <a:ext cx="660783" cy="660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8" descr="Image result for suricata logo&quot;">
              <a:extLst>
                <a:ext uri="{FF2B5EF4-FFF2-40B4-BE49-F238E27FC236}">
                  <a16:creationId xmlns:a16="http://schemas.microsoft.com/office/drawing/2014/main" id="{43BE6048-C93A-4A6E-8165-7B23D0CB7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32" t="25373" r="11611" b="22883"/>
            <a:stretch/>
          </p:blipFill>
          <p:spPr bwMode="auto">
            <a:xfrm>
              <a:off x="138434" y="526405"/>
              <a:ext cx="1138055" cy="746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FD96ABB-FA3E-4521-B9B3-2A19DF46A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04085" y="1314125"/>
              <a:ext cx="1075825" cy="904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999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0.33411 0.0340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492F7-5C81-4168-94A7-4CF7DD34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this is an Elastic talk, where is ELK?? I demand ELK…</a:t>
            </a:r>
            <a:endParaRPr lang="en-DK" dirty="0"/>
          </a:p>
        </p:txBody>
      </p:sp>
      <p:pic>
        <p:nvPicPr>
          <p:cNvPr id="6" name="Picture 5" descr="Billedresultat for elasticsearch logo">
            <a:extLst>
              <a:ext uri="{FF2B5EF4-FFF2-40B4-BE49-F238E27FC236}">
                <a16:creationId xmlns:a16="http://schemas.microsoft.com/office/drawing/2014/main" id="{2FE2BA85-D81E-4969-955C-99755A14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73" y="3602504"/>
            <a:ext cx="1678193" cy="167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EB161-3E7F-4650-A2B2-DB6742136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3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227D-CC9C-4C92-A05C-C318C461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ELK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70BD-277B-45BC-BFA7-28A08A2E43F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da-DK" dirty="0"/>
              <a:t>Made up of the following components:-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Beats – Log shipper (Winlogbeat, Filebeat, Packetbeat etc etc)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Logstash – Parsing logs, transforming and transporting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Elasticsearch – Indexing and storing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Kibana – Displaying data from Elasticsearch and querying it, new SIEM app too!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Indexes on ingestion (sales </a:t>
            </a:r>
            <a:r>
              <a:rPr lang="en-US" dirty="0" err="1"/>
              <a:t>sales</a:t>
            </a:r>
            <a:r>
              <a:rPr lang="en-US" dirty="0"/>
              <a:t> sales)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9C7FB-3219-488B-96BE-ACFF7288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5" name="Picture 4" descr="Billedresultat for elasticsearch logo">
            <a:extLst>
              <a:ext uri="{FF2B5EF4-FFF2-40B4-BE49-F238E27FC236}">
                <a16:creationId xmlns:a16="http://schemas.microsoft.com/office/drawing/2014/main" id="{F849B41C-9828-4A48-A4F2-1D10D3D7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131" y="549320"/>
            <a:ext cx="1678193" cy="167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55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5A7140-AB73-4D11-9F34-D95CA6DE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map ELK into the log architecture drawing?</a:t>
            </a:r>
            <a:endParaRPr lang="en-D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F2C93-F46C-476D-ACE4-90FDE761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2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7C8F2FF9-8906-45C6-870B-1CFE986F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A4D842F-09F8-4BEE-A342-9928FB0F17C8}"/>
              </a:ext>
            </a:extLst>
          </p:cNvPr>
          <p:cNvGrpSpPr/>
          <p:nvPr/>
        </p:nvGrpSpPr>
        <p:grpSpPr>
          <a:xfrm>
            <a:off x="931689" y="1677639"/>
            <a:ext cx="9734133" cy="4096132"/>
            <a:chOff x="931689" y="1677639"/>
            <a:chExt cx="9734133" cy="40961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133F268-3438-4C38-AC36-2CE81E9DFB78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4451228" y="4847876"/>
              <a:ext cx="1" cy="253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8057C7-2A79-4454-9E01-FD855B4B56DA}"/>
                </a:ext>
              </a:extLst>
            </p:cNvPr>
            <p:cNvCxnSpPr>
              <a:stCxn id="19" idx="6"/>
              <a:endCxn id="13" idx="1"/>
            </p:cNvCxnSpPr>
            <p:nvPr/>
          </p:nvCxnSpPr>
          <p:spPr>
            <a:xfrm>
              <a:off x="2124904" y="3638201"/>
              <a:ext cx="5488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AAA150C-CA3A-45C8-9116-462D3EFD3596}"/>
                </a:ext>
              </a:extLst>
            </p:cNvPr>
            <p:cNvCxnSpPr/>
            <p:nvPr/>
          </p:nvCxnSpPr>
          <p:spPr>
            <a:xfrm>
              <a:off x="3502440" y="3638201"/>
              <a:ext cx="5488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1AF1F1-C71E-4478-8CA4-72ED7E3DCD92}"/>
                </a:ext>
              </a:extLst>
            </p:cNvPr>
            <p:cNvSpPr/>
            <p:nvPr/>
          </p:nvSpPr>
          <p:spPr>
            <a:xfrm>
              <a:off x="2673765" y="2428526"/>
              <a:ext cx="828675" cy="2419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da-DK" sz="1400" dirty="0"/>
                <a:t>Ship</a:t>
              </a:r>
              <a:endParaRPr lang="en-US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45D017-55A9-4B82-A0F0-9BA02FECE20B}"/>
                </a:ext>
              </a:extLst>
            </p:cNvPr>
            <p:cNvSpPr/>
            <p:nvPr/>
          </p:nvSpPr>
          <p:spPr>
            <a:xfrm>
              <a:off x="4036891" y="2428526"/>
              <a:ext cx="828675" cy="2419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da-DK" sz="1400" dirty="0"/>
                <a:t>Normalize</a:t>
              </a:r>
              <a:endParaRPr lang="en-US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0898A0-9A75-49AF-A4B8-91D3FC160FC2}"/>
                </a:ext>
              </a:extLst>
            </p:cNvPr>
            <p:cNvSpPr/>
            <p:nvPr/>
          </p:nvSpPr>
          <p:spPr>
            <a:xfrm>
              <a:off x="5048412" y="2428526"/>
              <a:ext cx="828674" cy="2419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da-DK" sz="1400" dirty="0"/>
                <a:t>Enrich</a:t>
              </a:r>
              <a:endParaRPr lang="en-US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2821AA-B9AC-429C-AA73-F134BEB3D9F8}"/>
                </a:ext>
              </a:extLst>
            </p:cNvPr>
            <p:cNvSpPr/>
            <p:nvPr/>
          </p:nvSpPr>
          <p:spPr>
            <a:xfrm>
              <a:off x="6009104" y="2428526"/>
              <a:ext cx="828675" cy="2419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da-DK" sz="1400" dirty="0"/>
                <a:t>Transport</a:t>
              </a:r>
              <a:endParaRPr lang="en-US" sz="1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03BF471-2756-49E3-B88A-7F69F7ED1B40}"/>
                </a:ext>
              </a:extLst>
            </p:cNvPr>
            <p:cNvSpPr/>
            <p:nvPr/>
          </p:nvSpPr>
          <p:spPr>
            <a:xfrm>
              <a:off x="931689" y="3097031"/>
              <a:ext cx="1193215" cy="1082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/>
                <a:t>Log Sources</a:t>
              </a:r>
              <a:endParaRPr lang="en-US" sz="14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006A5DC-F6A3-44ED-B110-FE9BBF8D582F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6837779" y="2601474"/>
              <a:ext cx="1123530" cy="1036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BED5D9E-F50F-4B39-A979-E0C28F7D61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05040" y="2601474"/>
              <a:ext cx="722706" cy="181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BEAE60-86AC-4730-B390-98FAB74EE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8337" y="3843044"/>
              <a:ext cx="0" cy="85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8EEA0F-0DAD-4E76-827D-4DC4959A526F}"/>
                </a:ext>
              </a:extLst>
            </p:cNvPr>
            <p:cNvSpPr/>
            <p:nvPr/>
          </p:nvSpPr>
          <p:spPr>
            <a:xfrm>
              <a:off x="9339386" y="2601474"/>
              <a:ext cx="1241528" cy="139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/>
                <a:t>Query/Visualize</a:t>
              </a:r>
              <a:endParaRPr lang="en-US" sz="14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9F08345-814D-44B2-AEB2-830E0BDD69DA}"/>
                </a:ext>
              </a:extLst>
            </p:cNvPr>
            <p:cNvSpPr/>
            <p:nvPr/>
          </p:nvSpPr>
          <p:spPr>
            <a:xfrm>
              <a:off x="9327105" y="4697806"/>
              <a:ext cx="1338717" cy="9919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/>
                <a:t>Detection</a:t>
              </a:r>
              <a:endParaRPr lang="en-US" sz="1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EABA228-6C8E-40D2-BBD3-8FAF3859E8C7}"/>
                </a:ext>
              </a:extLst>
            </p:cNvPr>
            <p:cNvSpPr/>
            <p:nvPr/>
          </p:nvSpPr>
          <p:spPr>
            <a:xfrm>
              <a:off x="3895810" y="5101472"/>
              <a:ext cx="1134313" cy="672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/>
                <a:t>Schema</a:t>
              </a:r>
              <a:endParaRPr lang="en-US" sz="1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BDA77D-70F4-4972-A06D-89C8F64B4248}"/>
                </a:ext>
              </a:extLst>
            </p:cNvPr>
            <p:cNvSpPr/>
            <p:nvPr/>
          </p:nvSpPr>
          <p:spPr>
            <a:xfrm>
              <a:off x="7634515" y="1677639"/>
              <a:ext cx="1326980" cy="1082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/>
                <a:t>Storage</a:t>
              </a:r>
            </a:p>
            <a:p>
              <a:pPr algn="ctr"/>
              <a:r>
                <a:rPr lang="da-DK" sz="1400" dirty="0"/>
                <a:t>(Indexed)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E4865FB-5878-4E5E-9266-744EF34EB990}"/>
              </a:ext>
            </a:extLst>
          </p:cNvPr>
          <p:cNvGrpSpPr/>
          <p:nvPr/>
        </p:nvGrpSpPr>
        <p:grpSpPr>
          <a:xfrm>
            <a:off x="2507475" y="1849477"/>
            <a:ext cx="1193215" cy="3251995"/>
            <a:chOff x="2507475" y="1849477"/>
            <a:chExt cx="1193215" cy="325199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7DE3BC7-E664-46E9-B1CD-1B1435E61E47}"/>
                </a:ext>
              </a:extLst>
            </p:cNvPr>
            <p:cNvSpPr/>
            <p:nvPr/>
          </p:nvSpPr>
          <p:spPr>
            <a:xfrm>
              <a:off x="2507475" y="2218809"/>
              <a:ext cx="1193215" cy="2882663"/>
            </a:xfrm>
            <a:prstGeom prst="rect">
              <a:avLst/>
            </a:prstGeom>
            <a:solidFill>
              <a:schemeClr val="bg2">
                <a:lumMod val="75000"/>
                <a:lumOff val="25000"/>
                <a:alpha val="66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7BD928-C742-416E-9D02-62AC7B32D066}"/>
                </a:ext>
              </a:extLst>
            </p:cNvPr>
            <p:cNvSpPr txBox="1"/>
            <p:nvPr/>
          </p:nvSpPr>
          <p:spPr>
            <a:xfrm>
              <a:off x="2676764" y="1849477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Beats</a:t>
              </a:r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191F35-5C28-4FF5-9780-ACF747904BC3}"/>
              </a:ext>
            </a:extLst>
          </p:cNvPr>
          <p:cNvGrpSpPr/>
          <p:nvPr/>
        </p:nvGrpSpPr>
        <p:grpSpPr>
          <a:xfrm>
            <a:off x="3816189" y="1875790"/>
            <a:ext cx="3234999" cy="3106757"/>
            <a:chOff x="3816189" y="1875790"/>
            <a:chExt cx="3234999" cy="310675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F897E13-C246-4833-8609-BF5A7D14BDCC}"/>
                </a:ext>
              </a:extLst>
            </p:cNvPr>
            <p:cNvSpPr/>
            <p:nvPr/>
          </p:nvSpPr>
          <p:spPr>
            <a:xfrm>
              <a:off x="3816189" y="2218808"/>
              <a:ext cx="3234999" cy="2763739"/>
            </a:xfrm>
            <a:prstGeom prst="rect">
              <a:avLst/>
            </a:prstGeom>
            <a:solidFill>
              <a:schemeClr val="bg2">
                <a:lumMod val="75000"/>
                <a:lumOff val="25000"/>
                <a:alpha val="66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C07BAA-7BBE-4AAE-8CD0-9E5AEA69063B}"/>
                </a:ext>
              </a:extLst>
            </p:cNvPr>
            <p:cNvSpPr txBox="1"/>
            <p:nvPr/>
          </p:nvSpPr>
          <p:spPr>
            <a:xfrm>
              <a:off x="5087596" y="1875790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Logstash</a:t>
              </a:r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B486C0D-9211-4CAA-AE92-64AEFE5583CD}"/>
              </a:ext>
            </a:extLst>
          </p:cNvPr>
          <p:cNvGrpSpPr/>
          <p:nvPr/>
        </p:nvGrpSpPr>
        <p:grpSpPr>
          <a:xfrm>
            <a:off x="3796079" y="5069871"/>
            <a:ext cx="3679789" cy="839963"/>
            <a:chOff x="3796079" y="5069871"/>
            <a:chExt cx="3679789" cy="83996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7909274-42F6-4624-8FFC-B8C7BF48E04A}"/>
                </a:ext>
              </a:extLst>
            </p:cNvPr>
            <p:cNvSpPr/>
            <p:nvPr/>
          </p:nvSpPr>
          <p:spPr>
            <a:xfrm>
              <a:off x="3796079" y="5069871"/>
              <a:ext cx="1291517" cy="765684"/>
            </a:xfrm>
            <a:prstGeom prst="rect">
              <a:avLst/>
            </a:prstGeom>
            <a:solidFill>
              <a:schemeClr val="bg2">
                <a:lumMod val="75000"/>
                <a:lumOff val="25000"/>
                <a:alpha val="66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2DAAD6-C6B3-430A-A432-3261C00D48CC}"/>
                </a:ext>
              </a:extLst>
            </p:cNvPr>
            <p:cNvSpPr txBox="1"/>
            <p:nvPr/>
          </p:nvSpPr>
          <p:spPr>
            <a:xfrm>
              <a:off x="5116311" y="5263503"/>
              <a:ext cx="2359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ECS</a:t>
              </a:r>
            </a:p>
            <a:p>
              <a:r>
                <a:rPr lang="da-DK" dirty="0"/>
                <a:t>Elastic Common Schema</a:t>
              </a:r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D981035-3B32-4923-8F96-5350D8413923}"/>
              </a:ext>
            </a:extLst>
          </p:cNvPr>
          <p:cNvGrpSpPr/>
          <p:nvPr/>
        </p:nvGrpSpPr>
        <p:grpSpPr>
          <a:xfrm>
            <a:off x="7548345" y="1252321"/>
            <a:ext cx="1541438" cy="1657793"/>
            <a:chOff x="7548345" y="1252321"/>
            <a:chExt cx="1541438" cy="165779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6434A1A-C4D0-4970-A6E7-4100EEBEF27A}"/>
                </a:ext>
              </a:extLst>
            </p:cNvPr>
            <p:cNvSpPr/>
            <p:nvPr/>
          </p:nvSpPr>
          <p:spPr>
            <a:xfrm>
              <a:off x="7548345" y="1580130"/>
              <a:ext cx="1541438" cy="1329984"/>
            </a:xfrm>
            <a:prstGeom prst="rect">
              <a:avLst/>
            </a:prstGeom>
            <a:solidFill>
              <a:schemeClr val="bg2">
                <a:lumMod val="75000"/>
                <a:lumOff val="25000"/>
                <a:alpha val="66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2461395-D2EA-4C4F-94DC-7F605064E908}"/>
                </a:ext>
              </a:extLst>
            </p:cNvPr>
            <p:cNvSpPr txBox="1"/>
            <p:nvPr/>
          </p:nvSpPr>
          <p:spPr>
            <a:xfrm>
              <a:off x="7610001" y="1252321"/>
              <a:ext cx="1375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ElasticSearch</a:t>
              </a:r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4A2C9EE-20E1-406E-BDB5-BEE18C6FB996}"/>
              </a:ext>
            </a:extLst>
          </p:cNvPr>
          <p:cNvGrpSpPr/>
          <p:nvPr/>
        </p:nvGrpSpPr>
        <p:grpSpPr>
          <a:xfrm>
            <a:off x="9229185" y="2161617"/>
            <a:ext cx="1541438" cy="1882425"/>
            <a:chOff x="9229185" y="2161617"/>
            <a:chExt cx="1541438" cy="188242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CD39AEA-22E1-4E1D-BD59-6D355E201F87}"/>
                </a:ext>
              </a:extLst>
            </p:cNvPr>
            <p:cNvSpPr/>
            <p:nvPr/>
          </p:nvSpPr>
          <p:spPr>
            <a:xfrm>
              <a:off x="9229185" y="2542546"/>
              <a:ext cx="1541438" cy="1501496"/>
            </a:xfrm>
            <a:prstGeom prst="rect">
              <a:avLst/>
            </a:prstGeom>
            <a:solidFill>
              <a:schemeClr val="bg2">
                <a:lumMod val="75000"/>
                <a:lumOff val="25000"/>
                <a:alpha val="66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FB74AA5-93CA-4680-AFD3-79BF944FE0B6}"/>
                </a:ext>
              </a:extLst>
            </p:cNvPr>
            <p:cNvSpPr txBox="1"/>
            <p:nvPr/>
          </p:nvSpPr>
          <p:spPr>
            <a:xfrm>
              <a:off x="9536246" y="2161617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Kibana</a:t>
              </a:r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4082FB1-48AA-45D6-B8F5-6749699B4329}"/>
              </a:ext>
            </a:extLst>
          </p:cNvPr>
          <p:cNvGrpSpPr/>
          <p:nvPr/>
        </p:nvGrpSpPr>
        <p:grpSpPr>
          <a:xfrm>
            <a:off x="9229185" y="4256645"/>
            <a:ext cx="1541438" cy="1556672"/>
            <a:chOff x="9229185" y="4256645"/>
            <a:chExt cx="1541438" cy="155667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3C1327-8FA3-47FD-A58D-04BE780BCF77}"/>
                </a:ext>
              </a:extLst>
            </p:cNvPr>
            <p:cNvSpPr/>
            <p:nvPr/>
          </p:nvSpPr>
          <p:spPr>
            <a:xfrm>
              <a:off x="9229185" y="4625977"/>
              <a:ext cx="1541438" cy="1187340"/>
            </a:xfrm>
            <a:prstGeom prst="rect">
              <a:avLst/>
            </a:prstGeom>
            <a:solidFill>
              <a:schemeClr val="bg2">
                <a:lumMod val="75000"/>
                <a:lumOff val="25000"/>
                <a:alpha val="66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D7E7E4-1859-4040-8A1A-FBA797080294}"/>
                </a:ext>
              </a:extLst>
            </p:cNvPr>
            <p:cNvSpPr txBox="1"/>
            <p:nvPr/>
          </p:nvSpPr>
          <p:spPr>
            <a:xfrm>
              <a:off x="9925849" y="4256645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????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16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F1335F-4891-4085-962C-1D3716B5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don’t mention correlation!</a:t>
            </a:r>
            <a:br>
              <a:rPr lang="en-US" dirty="0"/>
            </a:br>
            <a:r>
              <a:rPr lang="en-US" dirty="0" err="1"/>
              <a:t>You</a:t>
            </a:r>
            <a:r>
              <a:rPr lang="en-US" dirty="0"/>
              <a:t> need a SIEM tool to do correlation!</a:t>
            </a:r>
            <a:endParaRPr lang="en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E3E18B-C47E-4C0A-B0FE-128DA0C85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3200" dirty="0"/>
              <a:t>Using a schema allows for correlation at ingestion, no additional fancy tooling needed!</a:t>
            </a:r>
            <a:endParaRPr lang="en-DK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A4663-A904-4796-9767-CB9035ACC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1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F3C5C1-AB92-4966-A297-E2570E964E4B}"/>
              </a:ext>
            </a:extLst>
          </p:cNvPr>
          <p:cNvGrpSpPr/>
          <p:nvPr/>
        </p:nvGrpSpPr>
        <p:grpSpPr>
          <a:xfrm>
            <a:off x="603057" y="2049164"/>
            <a:ext cx="660783" cy="887703"/>
            <a:chOff x="3990513" y="3639631"/>
            <a:chExt cx="660783" cy="887703"/>
          </a:xfrm>
        </p:grpSpPr>
        <p:pic>
          <p:nvPicPr>
            <p:cNvPr id="14" name="Picture 6" descr="Image result for squid proxy logo&quot;">
              <a:extLst>
                <a:ext uri="{FF2B5EF4-FFF2-40B4-BE49-F238E27FC236}">
                  <a16:creationId xmlns:a16="http://schemas.microsoft.com/office/drawing/2014/main" id="{FD4CB535-5D48-4D98-A139-6ED07B7F34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513" y="3639631"/>
              <a:ext cx="660783" cy="660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992A29-180C-4B37-8AC6-002C0513A24D}"/>
                </a:ext>
              </a:extLst>
            </p:cNvPr>
            <p:cNvSpPr txBox="1"/>
            <p:nvPr/>
          </p:nvSpPr>
          <p:spPr>
            <a:xfrm>
              <a:off x="4055456" y="4250335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Squid</a:t>
              </a:r>
              <a:endParaRPr lang="en-US" sz="1200" dirty="0"/>
            </a:p>
          </p:txBody>
        </p:sp>
      </p:grpSp>
      <p:pic>
        <p:nvPicPr>
          <p:cNvPr id="17" name="Picture 8" descr="Image result for suricata logo&quot;">
            <a:extLst>
              <a:ext uri="{FF2B5EF4-FFF2-40B4-BE49-F238E27FC236}">
                <a16:creationId xmlns:a16="http://schemas.microsoft.com/office/drawing/2014/main" id="{E65C4D47-048F-475B-B7B9-A26FC02A6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2" t="25373" r="11611" b="22883"/>
          <a:stretch/>
        </p:blipFill>
        <p:spPr bwMode="auto">
          <a:xfrm>
            <a:off x="337474" y="3351953"/>
            <a:ext cx="1138055" cy="74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pihole logo&quot;">
            <a:extLst>
              <a:ext uri="{FF2B5EF4-FFF2-40B4-BE49-F238E27FC236}">
                <a16:creationId xmlns:a16="http://schemas.microsoft.com/office/drawing/2014/main" id="{0999F55A-D61B-4F8F-B096-F3BC250A8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6" y="4680650"/>
            <a:ext cx="448781" cy="6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B48E32-6CC6-402D-9787-B09B22B7F4F1}"/>
              </a:ext>
            </a:extLst>
          </p:cNvPr>
          <p:cNvSpPr txBox="1"/>
          <p:nvPr/>
        </p:nvSpPr>
        <p:spPr>
          <a:xfrm>
            <a:off x="1974879" y="2226191"/>
            <a:ext cx="227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cs_host</a:t>
            </a:r>
            <a:r>
              <a:rPr lang="en-US" sz="1400" dirty="0"/>
              <a:t> = www.totallylegit.dk</a:t>
            </a:r>
            <a:endParaRPr lang="en-DK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C56F79-7862-4B8E-9D31-6CC4FBDDF7BE}"/>
              </a:ext>
            </a:extLst>
          </p:cNvPr>
          <p:cNvSpPr txBox="1"/>
          <p:nvPr/>
        </p:nvSpPr>
        <p:spPr>
          <a:xfrm>
            <a:off x="7666607" y="3704894"/>
            <a:ext cx="396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destination.domain</a:t>
            </a:r>
            <a:r>
              <a:rPr lang="en-US" dirty="0"/>
              <a:t> = www.totallylegit.dk</a:t>
            </a:r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75318-98B3-4270-A4DA-A119B181F623}"/>
              </a:ext>
            </a:extLst>
          </p:cNvPr>
          <p:cNvSpPr txBox="1"/>
          <p:nvPr/>
        </p:nvSpPr>
        <p:spPr>
          <a:xfrm>
            <a:off x="603057" y="1248708"/>
            <a:ext cx="2251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Alert on www.totallylegit.dk?</a:t>
            </a:r>
            <a:endParaRPr lang="en-DK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854428-03C8-4855-8777-89AEFE83A557}"/>
              </a:ext>
            </a:extLst>
          </p:cNvPr>
          <p:cNvSpPr/>
          <p:nvPr/>
        </p:nvSpPr>
        <p:spPr>
          <a:xfrm>
            <a:off x="2023505" y="2226191"/>
            <a:ext cx="660912" cy="307777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rgbClr val="FFFF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7EC4E7-5168-45A4-BC74-CCB3A5A9201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728942" y="1556485"/>
            <a:ext cx="625019" cy="669706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quals 23">
            <a:extLst>
              <a:ext uri="{FF2B5EF4-FFF2-40B4-BE49-F238E27FC236}">
                <a16:creationId xmlns:a16="http://schemas.microsoft.com/office/drawing/2014/main" id="{4B6DA457-9BED-44C4-8185-E4333B2578D9}"/>
              </a:ext>
            </a:extLst>
          </p:cNvPr>
          <p:cNvSpPr/>
          <p:nvPr/>
        </p:nvSpPr>
        <p:spPr>
          <a:xfrm>
            <a:off x="3059358" y="1155867"/>
            <a:ext cx="875211" cy="482121"/>
          </a:xfrm>
          <a:prstGeom prst="mathEqual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2B9CC8-5E4B-4965-A0C3-477C16C734F5}"/>
              </a:ext>
            </a:extLst>
          </p:cNvPr>
          <p:cNvSpPr txBox="1"/>
          <p:nvPr/>
        </p:nvSpPr>
        <p:spPr>
          <a:xfrm>
            <a:off x="4055792" y="1187153"/>
            <a:ext cx="83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rules</a:t>
            </a:r>
            <a:endParaRPr lang="en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366D8B-313F-49FD-94B9-25BC002FE094}"/>
              </a:ext>
            </a:extLst>
          </p:cNvPr>
          <p:cNvSpPr txBox="1"/>
          <p:nvPr/>
        </p:nvSpPr>
        <p:spPr>
          <a:xfrm>
            <a:off x="1905943" y="3740325"/>
            <a:ext cx="2448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hostname = www.totallylegit.dk</a:t>
            </a:r>
            <a:endParaRPr lang="en-DK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489A0B-C8E8-4411-BD4C-06D6574C0278}"/>
              </a:ext>
            </a:extLst>
          </p:cNvPr>
          <p:cNvSpPr/>
          <p:nvPr/>
        </p:nvSpPr>
        <p:spPr>
          <a:xfrm>
            <a:off x="1959800" y="3740325"/>
            <a:ext cx="777466" cy="307777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AA54C8-8155-4BE7-9114-CFED51715FF3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>
            <a:off x="1728942" y="1556485"/>
            <a:ext cx="619591" cy="218384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F0F5D1-EE60-4894-AA05-D4A54966A2D7}"/>
              </a:ext>
            </a:extLst>
          </p:cNvPr>
          <p:cNvCxnSpPr>
            <a:cxnSpLocks/>
          </p:cNvCxnSpPr>
          <p:nvPr/>
        </p:nvCxnSpPr>
        <p:spPr>
          <a:xfrm>
            <a:off x="4503549" y="3894213"/>
            <a:ext cx="1270238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D41C8E-6253-475C-9691-B4481605D82C}"/>
              </a:ext>
            </a:extLst>
          </p:cNvPr>
          <p:cNvCxnSpPr>
            <a:cxnSpLocks/>
          </p:cNvCxnSpPr>
          <p:nvPr/>
        </p:nvCxnSpPr>
        <p:spPr>
          <a:xfrm>
            <a:off x="4396349" y="2410857"/>
            <a:ext cx="1495000" cy="150948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E5498E1-F3A2-4072-8F6C-9E266514203E}"/>
              </a:ext>
            </a:extLst>
          </p:cNvPr>
          <p:cNvSpPr txBox="1"/>
          <p:nvPr/>
        </p:nvSpPr>
        <p:spPr>
          <a:xfrm>
            <a:off x="1971109" y="5027824"/>
            <a:ext cx="2312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domain = www.totallylegit.dk</a:t>
            </a:r>
            <a:endParaRPr lang="en-DK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0187C8-BF65-41BE-83FB-9BECF3C60737}"/>
              </a:ext>
            </a:extLst>
          </p:cNvPr>
          <p:cNvSpPr/>
          <p:nvPr/>
        </p:nvSpPr>
        <p:spPr>
          <a:xfrm>
            <a:off x="2003912" y="5028616"/>
            <a:ext cx="660912" cy="307777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F81B0B-DC4B-4DF6-A4F8-1AB16FECA5E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28942" y="1556485"/>
            <a:ext cx="605426" cy="343806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1AADBA-2E73-4A84-ABA5-AB3C6027FEB3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4395210" y="3900744"/>
            <a:ext cx="1510340" cy="128096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419CCA1-A6E3-4E46-A76C-A1C1F2C5671E}"/>
              </a:ext>
            </a:extLst>
          </p:cNvPr>
          <p:cNvSpPr/>
          <p:nvPr/>
        </p:nvSpPr>
        <p:spPr>
          <a:xfrm>
            <a:off x="5905550" y="3554047"/>
            <a:ext cx="1074258" cy="693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Schema</a:t>
            </a:r>
          </a:p>
          <a:p>
            <a:pPr algn="ctr"/>
            <a:r>
              <a:rPr lang="da-DK" sz="1200" dirty="0"/>
              <a:t>(ECS)</a:t>
            </a:r>
            <a:endParaRPr lang="en-US" sz="1200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CEAE35B-AB09-44E4-9948-76740A0BEBE9}"/>
              </a:ext>
            </a:extLst>
          </p:cNvPr>
          <p:cNvSpPr/>
          <p:nvPr/>
        </p:nvSpPr>
        <p:spPr>
          <a:xfrm>
            <a:off x="7037625" y="3735671"/>
            <a:ext cx="628982" cy="369332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E197D2-DEAD-40EA-AA2F-0AB2D237E6FB}"/>
              </a:ext>
            </a:extLst>
          </p:cNvPr>
          <p:cNvSpPr txBox="1"/>
          <p:nvPr/>
        </p:nvSpPr>
        <p:spPr>
          <a:xfrm>
            <a:off x="7621735" y="4340282"/>
            <a:ext cx="2251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Alert on www.totallylegit.dk?</a:t>
            </a:r>
            <a:endParaRPr lang="en-DK" sz="1400" dirty="0"/>
          </a:p>
        </p:txBody>
      </p:sp>
      <p:sp>
        <p:nvSpPr>
          <p:cNvPr id="71" name="Equals 70">
            <a:extLst>
              <a:ext uri="{FF2B5EF4-FFF2-40B4-BE49-F238E27FC236}">
                <a16:creationId xmlns:a16="http://schemas.microsoft.com/office/drawing/2014/main" id="{0F15582B-EBD4-4A8E-903B-0D2841AFB2FD}"/>
              </a:ext>
            </a:extLst>
          </p:cNvPr>
          <p:cNvSpPr/>
          <p:nvPr/>
        </p:nvSpPr>
        <p:spPr>
          <a:xfrm>
            <a:off x="10078036" y="4247441"/>
            <a:ext cx="875211" cy="482121"/>
          </a:xfrm>
          <a:prstGeom prst="mathEqual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561615-84CB-4F9E-B0D6-975E4E9F8482}"/>
              </a:ext>
            </a:extLst>
          </p:cNvPr>
          <p:cNvSpPr txBox="1"/>
          <p:nvPr/>
        </p:nvSpPr>
        <p:spPr>
          <a:xfrm>
            <a:off x="11074470" y="4278727"/>
            <a:ext cx="74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rule</a:t>
            </a:r>
            <a:endParaRPr lang="en-DK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97F9BF6-388F-40D7-9B5C-17423A650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6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0" grpId="0"/>
      <p:bldP spid="4" grpId="0"/>
      <p:bldP spid="7" grpId="0" animBg="1"/>
      <p:bldP spid="24" grpId="0" animBg="1"/>
      <p:bldP spid="25" grpId="0"/>
      <p:bldP spid="49" grpId="0"/>
      <p:bldP spid="35" grpId="0" animBg="1"/>
      <p:bldP spid="51" grpId="0"/>
      <p:bldP spid="39" grpId="0" animBg="1"/>
      <p:bldP spid="61" grpId="0" animBg="1"/>
      <p:bldP spid="46" grpId="0" animBg="1"/>
      <p:bldP spid="70" grpId="0"/>
      <p:bldP spid="71" grpId="0" animBg="1"/>
      <p:bldP spid="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1983F-E3F7-44C5-9EF8-6EC1F05C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you mentioned host centric correlation?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987F5-0850-4BD9-B786-C52AE666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1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F84D-3515-4DBA-A714-FCF4DB75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effectLst/>
              </a:rPr>
              <a:t>A little about me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127A-96B3-41D2-93A8-CE2B8A5775E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Lived in Denmark 5 years, with my wife and 2 kids..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Cyber </a:t>
            </a:r>
            <a:r>
              <a:rPr lang="en-US" dirty="0" err="1">
                <a:effectLst/>
              </a:rPr>
              <a:t>Defence</a:t>
            </a:r>
            <a:r>
              <a:rPr lang="en-US" dirty="0">
                <a:effectLst/>
              </a:rPr>
              <a:t> Center Department Manager at JN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 love open source security solutions, I run the Security Distractions blog with a friend… </a:t>
            </a:r>
            <a:r>
              <a:rPr lang="en-US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https://www.securitydistractions.com/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 am also the chairman of </a:t>
            </a:r>
            <a:r>
              <a:rPr lang="en-US" dirty="0" err="1">
                <a:effectLst/>
              </a:rPr>
              <a:t>BSides</a:t>
            </a:r>
            <a:r>
              <a:rPr lang="en-US" dirty="0">
                <a:effectLst/>
              </a:rPr>
              <a:t> Aarhus, coming summer 2020!</a:t>
            </a:r>
          </a:p>
        </p:txBody>
      </p:sp>
      <p:pic>
        <p:nvPicPr>
          <p:cNvPr id="2050" name="Picture 2" descr="image being cropped">
            <a:extLst>
              <a:ext uri="{FF2B5EF4-FFF2-40B4-BE49-F238E27FC236}">
                <a16:creationId xmlns:a16="http://schemas.microsoft.com/office/drawing/2014/main" id="{4C2AD1FC-E664-4852-8CA7-4AA113BE9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695" y="1348410"/>
            <a:ext cx="1679533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61DE9E-A14D-497E-910C-039EAF308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9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4EEF9-54C6-4925-94BE-A60C8D889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F3FF205-E424-4A96-AD55-81100E87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a-DK" dirty="0"/>
              <a:t>Hostname enrichment...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1E4FC9-9CAC-47A0-8210-C47280D4E209}"/>
              </a:ext>
            </a:extLst>
          </p:cNvPr>
          <p:cNvGrpSpPr/>
          <p:nvPr/>
        </p:nvGrpSpPr>
        <p:grpSpPr>
          <a:xfrm>
            <a:off x="603057" y="2049164"/>
            <a:ext cx="660783" cy="887703"/>
            <a:chOff x="3990513" y="3639631"/>
            <a:chExt cx="660783" cy="887703"/>
          </a:xfrm>
        </p:grpSpPr>
        <p:pic>
          <p:nvPicPr>
            <p:cNvPr id="7" name="Picture 6" descr="Image result for squid proxy logo&quot;">
              <a:extLst>
                <a:ext uri="{FF2B5EF4-FFF2-40B4-BE49-F238E27FC236}">
                  <a16:creationId xmlns:a16="http://schemas.microsoft.com/office/drawing/2014/main" id="{F20E37F1-A409-4B8B-A3FF-626E92586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513" y="3639631"/>
              <a:ext cx="660783" cy="660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ED055F-DB4B-41C5-8026-750D49170235}"/>
                </a:ext>
              </a:extLst>
            </p:cNvPr>
            <p:cNvSpPr txBox="1"/>
            <p:nvPr/>
          </p:nvSpPr>
          <p:spPr>
            <a:xfrm>
              <a:off x="4055456" y="4250335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Squid</a:t>
              </a:r>
              <a:endParaRPr lang="en-US" sz="1200" dirty="0"/>
            </a:p>
          </p:txBody>
        </p:sp>
      </p:grpSp>
      <p:pic>
        <p:nvPicPr>
          <p:cNvPr id="9" name="Picture 4" descr="Image result for pihole logo&quot;">
            <a:extLst>
              <a:ext uri="{FF2B5EF4-FFF2-40B4-BE49-F238E27FC236}">
                <a16:creationId xmlns:a16="http://schemas.microsoft.com/office/drawing/2014/main" id="{0B2B108F-B85C-4D34-A6AE-9E7161E44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6" y="4680650"/>
            <a:ext cx="448781" cy="6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21683D-6A7F-4586-9A02-B04494F8B286}"/>
              </a:ext>
            </a:extLst>
          </p:cNvPr>
          <p:cNvSpPr txBox="1"/>
          <p:nvPr/>
        </p:nvSpPr>
        <p:spPr>
          <a:xfrm>
            <a:off x="1974879" y="2226191"/>
            <a:ext cx="2828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hostname = Windows10.secdis.net</a:t>
            </a:r>
            <a:endParaRPr lang="en-DK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B36DD-DE96-4213-BA5E-F19FD020DA90}"/>
              </a:ext>
            </a:extLst>
          </p:cNvPr>
          <p:cNvSpPr txBox="1"/>
          <p:nvPr/>
        </p:nvSpPr>
        <p:spPr>
          <a:xfrm>
            <a:off x="8169524" y="3704894"/>
            <a:ext cx="363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host.name = Windows10.secdis.net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B8F900-CF91-41C2-9DCD-5BF93CF1D8C3}"/>
              </a:ext>
            </a:extLst>
          </p:cNvPr>
          <p:cNvSpPr txBox="1"/>
          <p:nvPr/>
        </p:nvSpPr>
        <p:spPr>
          <a:xfrm>
            <a:off x="1905943" y="3740325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sourceip</a:t>
            </a:r>
            <a:r>
              <a:rPr lang="en-US" sz="1400" dirty="0"/>
              <a:t> = 192.168.20.10</a:t>
            </a:r>
            <a:endParaRPr lang="en-DK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095FA4-F242-466F-9F73-E33F7DE9A683}"/>
              </a:ext>
            </a:extLst>
          </p:cNvPr>
          <p:cNvCxnSpPr>
            <a:cxnSpLocks/>
            <a:stCxn id="36" idx="6"/>
            <a:endCxn id="28" idx="2"/>
          </p:cNvCxnSpPr>
          <p:nvPr/>
        </p:nvCxnSpPr>
        <p:spPr>
          <a:xfrm>
            <a:off x="5596031" y="3893601"/>
            <a:ext cx="812436" cy="61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EFD9FA-6F60-4486-AB32-FFBCA04291E6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559354" y="2566862"/>
            <a:ext cx="1849113" cy="132735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0C8C35-32BA-4839-8141-26610E9E1C4C}"/>
              </a:ext>
            </a:extLst>
          </p:cNvPr>
          <p:cNvSpPr txBox="1"/>
          <p:nvPr/>
        </p:nvSpPr>
        <p:spPr>
          <a:xfrm>
            <a:off x="1971109" y="5027824"/>
            <a:ext cx="2951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source-host = Windows10.secdis.net</a:t>
            </a:r>
            <a:endParaRPr lang="en-DK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280BC5-D2F8-4F78-8232-C895DC2E7AE2}"/>
              </a:ext>
            </a:extLst>
          </p:cNvPr>
          <p:cNvCxnSpPr>
            <a:cxnSpLocks/>
            <a:stCxn id="24" idx="3"/>
            <a:endCxn id="28" idx="2"/>
          </p:cNvCxnSpPr>
          <p:nvPr/>
        </p:nvCxnSpPr>
        <p:spPr>
          <a:xfrm flipV="1">
            <a:off x="4922623" y="3894213"/>
            <a:ext cx="1485844" cy="128750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1BB6995-896D-43D5-9E28-D524CEC44091}"/>
              </a:ext>
            </a:extLst>
          </p:cNvPr>
          <p:cNvSpPr/>
          <p:nvPr/>
        </p:nvSpPr>
        <p:spPr>
          <a:xfrm>
            <a:off x="6408467" y="3547516"/>
            <a:ext cx="1074258" cy="693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ECS</a:t>
            </a:r>
            <a:endParaRPr lang="en-US" sz="12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6841122-11D7-42B2-93F3-7F97542E3F10}"/>
              </a:ext>
            </a:extLst>
          </p:cNvPr>
          <p:cNvSpPr/>
          <p:nvPr/>
        </p:nvSpPr>
        <p:spPr>
          <a:xfrm>
            <a:off x="7540542" y="3735671"/>
            <a:ext cx="628982" cy="369332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34" name="Picture 8" descr="Image result for suricata logo&quot;">
            <a:extLst>
              <a:ext uri="{FF2B5EF4-FFF2-40B4-BE49-F238E27FC236}">
                <a16:creationId xmlns:a16="http://schemas.microsoft.com/office/drawing/2014/main" id="{9ACD094A-E4B9-4945-9DBC-FAF718616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2" t="25373" r="11611" b="22883"/>
          <a:stretch/>
        </p:blipFill>
        <p:spPr bwMode="auto">
          <a:xfrm>
            <a:off x="337474" y="3351953"/>
            <a:ext cx="1138055" cy="74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E903E5BF-D500-441C-9227-F9F19D2B1703}"/>
              </a:ext>
            </a:extLst>
          </p:cNvPr>
          <p:cNvSpPr/>
          <p:nvPr/>
        </p:nvSpPr>
        <p:spPr>
          <a:xfrm>
            <a:off x="4521773" y="3546904"/>
            <a:ext cx="1074258" cy="693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Enrich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074EA8-6F01-4584-A5BF-4C1639BB957D}"/>
              </a:ext>
            </a:extLst>
          </p:cNvPr>
          <p:cNvCxnSpPr>
            <a:cxnSpLocks/>
            <a:stCxn id="18" idx="3"/>
            <a:endCxn id="36" idx="2"/>
          </p:cNvCxnSpPr>
          <p:nvPr/>
        </p:nvCxnSpPr>
        <p:spPr>
          <a:xfrm flipV="1">
            <a:off x="4002992" y="3893601"/>
            <a:ext cx="518781" cy="613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76266D2-C970-4A6D-97A6-4FA9A58253B9}"/>
              </a:ext>
            </a:extLst>
          </p:cNvPr>
          <p:cNvSpPr/>
          <p:nvPr/>
        </p:nvSpPr>
        <p:spPr>
          <a:xfrm>
            <a:off x="8227341" y="3194614"/>
            <a:ext cx="3636765" cy="13433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074EEB-52CC-4A03-94BC-1D24B2520D38}"/>
              </a:ext>
            </a:extLst>
          </p:cNvPr>
          <p:cNvSpPr txBox="1"/>
          <p:nvPr/>
        </p:nvSpPr>
        <p:spPr>
          <a:xfrm>
            <a:off x="8633135" y="2764667"/>
            <a:ext cx="25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centric correlation!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4374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  <p:bldP spid="24" grpId="0"/>
      <p:bldP spid="28" grpId="0" animBg="1"/>
      <p:bldP spid="29" grpId="0" animBg="1"/>
      <p:bldP spid="36" grpId="0" animBg="1"/>
      <p:bldP spid="47" grpId="0" animBg="1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1983F-E3F7-44C5-9EF8-6EC1F05C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about detections?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A2202-E3DA-45E3-9A49-7CB1BA266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r>
              <a:rPr lang="en-US" dirty="0"/>
              <a:t>The watcher sucks! (sorry elastic)…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987F5-0850-4BD9-B786-C52AE666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9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6FCF-4CEC-4783-9367-F73FC00F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Elastalert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B74A-DFC3-4F5B-BEA0-BC920622D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tool developed by YELP…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Utilizes Elasticsearch API…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in Python…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Rules are built in YAML…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Modular rule design…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Monitor, Pattern, </a:t>
            </a:r>
            <a:r>
              <a:rPr lang="en-US" dirty="0" err="1"/>
              <a:t>Alerter</a:t>
            </a:r>
            <a:r>
              <a:rPr lang="en-US" dirty="0"/>
              <a:t>...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D40D1A0-8B37-47EA-80DC-921B94E3945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742774" y="2376345"/>
            <a:ext cx="6626238" cy="3216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name: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TotallyLegit</a:t>
            </a:r>
            <a:endParaRPr lang="en-US" altLang="en-US" sz="160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type: any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index: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sd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-*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filter: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- query: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       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query_string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                  query: “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destination.domain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: www.totallylegit.dk"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alert: 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hivealerter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”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01992-B64C-4B52-A5BC-30472D45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9474E36-6E9A-4DC4-A72E-316365FC2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0" r="85078" b="42090"/>
          <a:stretch/>
        </p:blipFill>
        <p:spPr bwMode="auto">
          <a:xfrm>
            <a:off x="9457879" y="672212"/>
            <a:ext cx="1154349" cy="118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3BD702-651E-4BA8-B892-36E153CD7E1B}"/>
              </a:ext>
            </a:extLst>
          </p:cNvPr>
          <p:cNvSpPr/>
          <p:nvPr/>
        </p:nvSpPr>
        <p:spPr>
          <a:xfrm>
            <a:off x="7512083" y="4382731"/>
            <a:ext cx="3504260" cy="307777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39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405E73-E9AB-443A-8FAF-A996F05A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only covers one domain…</a:t>
            </a:r>
            <a:endParaRPr lang="en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1B2480-6205-4D17-8D0B-2940174F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r>
              <a:rPr lang="en-US" dirty="0"/>
              <a:t>What about all the others that might be threats to me?</a:t>
            </a:r>
          </a:p>
          <a:p>
            <a:r>
              <a:rPr lang="en-US" dirty="0"/>
              <a:t>Can I consume threat data into ELK?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DAB44-5169-4E32-8CA6-CF5D0E37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2AF4-A76C-4F05-9EF2-D61C6260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DING! Here comes the distraction…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1DF7-851C-42B9-8121-A420EBBC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r>
              <a:rPr lang="en-US" dirty="0"/>
              <a:t>A security distraction…</a:t>
            </a:r>
          </a:p>
          <a:p>
            <a:r>
              <a:rPr lang="en-US" dirty="0"/>
              <a:t>(See what I did there?)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1F53E-C147-4F17-8874-AD2EE46A4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E8FF62-8D60-47E9-BB0D-5C23B614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  <a:endParaRPr lang="en-DK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A00612-D961-43C4-A074-00F9BBF9DE05}"/>
              </a:ext>
            </a:extLst>
          </p:cNvPr>
          <p:cNvSpPr/>
          <p:nvPr/>
        </p:nvSpPr>
        <p:spPr>
          <a:xfrm>
            <a:off x="3237280" y="2940279"/>
            <a:ext cx="1193215" cy="1082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Get</a:t>
            </a:r>
          </a:p>
          <a:p>
            <a:pPr algn="ctr"/>
            <a:r>
              <a:rPr lang="da-DK" sz="1400" dirty="0"/>
              <a:t>Threat Data</a:t>
            </a:r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10CD58-A7DC-4F02-BE4F-9F053EFBB9DB}"/>
              </a:ext>
            </a:extLst>
          </p:cNvPr>
          <p:cNvSpPr/>
          <p:nvPr/>
        </p:nvSpPr>
        <p:spPr>
          <a:xfrm>
            <a:off x="5039955" y="2940279"/>
            <a:ext cx="1193215" cy="1082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?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C1F839-A88C-4947-8A1C-AEB39FED566F}"/>
              </a:ext>
            </a:extLst>
          </p:cNvPr>
          <p:cNvSpPr/>
          <p:nvPr/>
        </p:nvSpPr>
        <p:spPr>
          <a:xfrm>
            <a:off x="7145252" y="2940278"/>
            <a:ext cx="1469699" cy="1135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Profit</a:t>
            </a:r>
          </a:p>
          <a:p>
            <a:pPr algn="ctr"/>
            <a:r>
              <a:rPr lang="da-DK" sz="1400" dirty="0"/>
              <a:t>(Enriched logs)</a:t>
            </a:r>
            <a:endParaRPr lang="en-US" sz="1400" dirty="0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D7A858DB-961B-48A6-A3E2-A35FA6D71D70}"/>
              </a:ext>
            </a:extLst>
          </p:cNvPr>
          <p:cNvSpPr/>
          <p:nvPr/>
        </p:nvSpPr>
        <p:spPr>
          <a:xfrm>
            <a:off x="4497980" y="3223457"/>
            <a:ext cx="474490" cy="51598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FF4BAEB9-0BA2-403B-AE3F-E8685A2970D8}"/>
              </a:ext>
            </a:extLst>
          </p:cNvPr>
          <p:cNvSpPr/>
          <p:nvPr/>
        </p:nvSpPr>
        <p:spPr>
          <a:xfrm>
            <a:off x="6450814" y="3269176"/>
            <a:ext cx="476794" cy="42454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823EB5-F500-4D4A-BFDE-69DA8C90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6BD2D4-1E19-4BBC-88B3-6C2B9E539422}"/>
              </a:ext>
            </a:extLst>
          </p:cNvPr>
          <p:cNvSpPr txBox="1"/>
          <p:nvPr/>
        </p:nvSpPr>
        <p:spPr>
          <a:xfrm>
            <a:off x="3373123" y="4390571"/>
            <a:ext cx="554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= 100.000 events per second, enrichment…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time enrichment, enabling speedy detection…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8337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A36D-E551-46B8-B9B5-5FDFE0AD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MISP – Malware information sharing 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ED13-4D25-4AC5-BBB4-4AF3B667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Threat Intelligence Sharing Platform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just threat data!!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by CIRCL in Luxembourg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Originally a NATO project…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MISP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for automating lots of interesting things…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C5802-9734-4E43-87A0-40417712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5" name="Picture 4" descr="Image result for MISP share your bloody">
            <a:extLst>
              <a:ext uri="{FF2B5EF4-FFF2-40B4-BE49-F238E27FC236}">
                <a16:creationId xmlns:a16="http://schemas.microsoft.com/office/drawing/2014/main" id="{B76F5F4C-18F7-404F-8826-296422B63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" y="4890496"/>
            <a:ext cx="1801407" cy="18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90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3B39-F9F7-4895-B392-CEA0E32E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 - Example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890E9-B178-4F79-AED2-63EF2EB5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7" y="2014918"/>
            <a:ext cx="9467850" cy="3267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8F5856-4618-47CE-AEB0-A9A964115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09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E8FF62-8D60-47E9-BB0D-5C23B614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  <a:endParaRPr lang="en-DK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A00612-D961-43C4-A074-00F9BBF9DE05}"/>
              </a:ext>
            </a:extLst>
          </p:cNvPr>
          <p:cNvSpPr/>
          <p:nvPr/>
        </p:nvSpPr>
        <p:spPr>
          <a:xfrm>
            <a:off x="3237280" y="2940279"/>
            <a:ext cx="1193215" cy="1082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Get</a:t>
            </a:r>
          </a:p>
          <a:p>
            <a:pPr algn="ctr"/>
            <a:r>
              <a:rPr lang="da-DK" sz="1400" dirty="0"/>
              <a:t>Threat Data</a:t>
            </a:r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10CD58-A7DC-4F02-BE4F-9F053EFBB9DB}"/>
              </a:ext>
            </a:extLst>
          </p:cNvPr>
          <p:cNvSpPr/>
          <p:nvPr/>
        </p:nvSpPr>
        <p:spPr>
          <a:xfrm>
            <a:off x="5039955" y="2940279"/>
            <a:ext cx="1193215" cy="1082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?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C1F839-A88C-4947-8A1C-AEB39FED566F}"/>
              </a:ext>
            </a:extLst>
          </p:cNvPr>
          <p:cNvSpPr/>
          <p:nvPr/>
        </p:nvSpPr>
        <p:spPr>
          <a:xfrm>
            <a:off x="7145252" y="2940278"/>
            <a:ext cx="1469699" cy="1135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Profit</a:t>
            </a:r>
          </a:p>
          <a:p>
            <a:pPr algn="ctr"/>
            <a:r>
              <a:rPr lang="da-DK" sz="1400" dirty="0"/>
              <a:t>(Enriched logs)</a:t>
            </a:r>
            <a:endParaRPr lang="en-US" sz="1400" dirty="0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D7A858DB-961B-48A6-A3E2-A35FA6D71D70}"/>
              </a:ext>
            </a:extLst>
          </p:cNvPr>
          <p:cNvSpPr/>
          <p:nvPr/>
        </p:nvSpPr>
        <p:spPr>
          <a:xfrm>
            <a:off x="4497980" y="3223457"/>
            <a:ext cx="474490" cy="51598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FF4BAEB9-0BA2-403B-AE3F-E8685A2970D8}"/>
              </a:ext>
            </a:extLst>
          </p:cNvPr>
          <p:cNvSpPr/>
          <p:nvPr/>
        </p:nvSpPr>
        <p:spPr>
          <a:xfrm>
            <a:off x="6450814" y="3269176"/>
            <a:ext cx="476794" cy="42454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823EB5-F500-4D4A-BFDE-69DA8C90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DEC655B-AACA-4D8C-991E-BAAFC6E0AED8}"/>
              </a:ext>
            </a:extLst>
          </p:cNvPr>
          <p:cNvSpPr/>
          <p:nvPr/>
        </p:nvSpPr>
        <p:spPr>
          <a:xfrm>
            <a:off x="3237279" y="4611513"/>
            <a:ext cx="1193215" cy="1082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MISP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524D9-F822-4D35-A796-99A03970109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833886" y="4022619"/>
            <a:ext cx="1" cy="588894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9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1983F-E3F7-44C5-9EF8-6EC1F05C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intense whiteboarding and discussions later…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987F5-0850-4BD9-B786-C52AE666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6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C38-A121-49BA-95A4-7E78413E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8139-228A-4787-8062-7FA6055816B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marL="0" indent="0">
              <a:buNone/>
            </a:pPr>
            <a:r>
              <a:rPr lang="en-US" dirty="0"/>
              <a:t>Tonight I will tell you a story of how I built an open source detection lab, and how incredibly distracted I got during the process…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why?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how?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distraction!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B290B-A9EA-4BD8-A6BE-BCACE28F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4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A5A8-7753-450C-888C-96896BDE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Elastimispstash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829E-78EE-4567-9751-D92E5C55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Some great security guys have written an integration between ELK and MISP...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Enrichment on ingestion in real time...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Highly scalable...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Currently has support for ECS field types:-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Domain, ip and sha256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D69B5-7C6F-48AC-A473-9C54A56C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A5A8-7753-450C-888C-96896BDE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Elastimispstash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D69B5-7C6F-48AC-A473-9C54A56C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F128F87-F7D1-4AD8-A4DC-CC40A243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39" y="1761548"/>
            <a:ext cx="7840494" cy="41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84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F3C5C1-AB92-4966-A297-E2570E964E4B}"/>
              </a:ext>
            </a:extLst>
          </p:cNvPr>
          <p:cNvGrpSpPr/>
          <p:nvPr/>
        </p:nvGrpSpPr>
        <p:grpSpPr>
          <a:xfrm>
            <a:off x="603057" y="2049164"/>
            <a:ext cx="660783" cy="887703"/>
            <a:chOff x="3990513" y="3639631"/>
            <a:chExt cx="660783" cy="887703"/>
          </a:xfrm>
        </p:grpSpPr>
        <p:pic>
          <p:nvPicPr>
            <p:cNvPr id="14" name="Picture 6" descr="Image result for squid proxy logo&quot;">
              <a:extLst>
                <a:ext uri="{FF2B5EF4-FFF2-40B4-BE49-F238E27FC236}">
                  <a16:creationId xmlns:a16="http://schemas.microsoft.com/office/drawing/2014/main" id="{FD4CB535-5D48-4D98-A139-6ED07B7F34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513" y="3639631"/>
              <a:ext cx="660783" cy="660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992A29-180C-4B37-8AC6-002C0513A24D}"/>
                </a:ext>
              </a:extLst>
            </p:cNvPr>
            <p:cNvSpPr txBox="1"/>
            <p:nvPr/>
          </p:nvSpPr>
          <p:spPr>
            <a:xfrm>
              <a:off x="4055456" y="4250335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Squid</a:t>
              </a:r>
              <a:endParaRPr lang="en-US" sz="1200" dirty="0"/>
            </a:p>
          </p:txBody>
        </p:sp>
      </p:grpSp>
      <p:pic>
        <p:nvPicPr>
          <p:cNvPr id="17" name="Picture 8" descr="Image result for suricata logo&quot;">
            <a:extLst>
              <a:ext uri="{FF2B5EF4-FFF2-40B4-BE49-F238E27FC236}">
                <a16:creationId xmlns:a16="http://schemas.microsoft.com/office/drawing/2014/main" id="{E65C4D47-048F-475B-B7B9-A26FC02A6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2" t="25373" r="11611" b="22883"/>
          <a:stretch/>
        </p:blipFill>
        <p:spPr bwMode="auto">
          <a:xfrm>
            <a:off x="337474" y="3351953"/>
            <a:ext cx="1138055" cy="74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pihole logo&quot;">
            <a:extLst>
              <a:ext uri="{FF2B5EF4-FFF2-40B4-BE49-F238E27FC236}">
                <a16:creationId xmlns:a16="http://schemas.microsoft.com/office/drawing/2014/main" id="{0999F55A-D61B-4F8F-B096-F3BC250A8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6" y="4680650"/>
            <a:ext cx="448781" cy="6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FC56F79-7862-4B8E-9D31-6CC4FBDDF7BE}"/>
              </a:ext>
            </a:extLst>
          </p:cNvPr>
          <p:cNvSpPr txBox="1"/>
          <p:nvPr/>
        </p:nvSpPr>
        <p:spPr>
          <a:xfrm>
            <a:off x="7666607" y="3704894"/>
            <a:ext cx="154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misp.hit</a:t>
            </a:r>
            <a:r>
              <a:rPr lang="en-US" dirty="0"/>
              <a:t> = yes</a:t>
            </a:r>
            <a:endParaRPr lang="en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366D8B-313F-49FD-94B9-25BC002FE094}"/>
              </a:ext>
            </a:extLst>
          </p:cNvPr>
          <p:cNvSpPr txBox="1"/>
          <p:nvPr/>
        </p:nvSpPr>
        <p:spPr>
          <a:xfrm>
            <a:off x="1644687" y="3740325"/>
            <a:ext cx="334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destination.domain</a:t>
            </a:r>
            <a:r>
              <a:rPr lang="en-US" sz="1400" dirty="0"/>
              <a:t> = www.totallylegit.dk</a:t>
            </a:r>
            <a:endParaRPr lang="en-DK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F0F5D1-EE60-4894-AA05-D4A54966A2D7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992719" y="3894214"/>
            <a:ext cx="781068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D41C8E-6253-475C-9691-B4481605D82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014488" y="2436981"/>
            <a:ext cx="876861" cy="1483356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1AADBA-2E73-4A84-ABA5-AB3C6027FEB3}"/>
              </a:ext>
            </a:extLst>
          </p:cNvPr>
          <p:cNvCxnSpPr>
            <a:cxnSpLocks/>
            <a:stCxn id="34" idx="3"/>
            <a:endCxn id="61" idx="2"/>
          </p:cNvCxnSpPr>
          <p:nvPr/>
        </p:nvCxnSpPr>
        <p:spPr>
          <a:xfrm flipV="1">
            <a:off x="5065293" y="3900744"/>
            <a:ext cx="767687" cy="125193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419CCA1-A6E3-4E46-A76C-A1C1F2C5671E}"/>
              </a:ext>
            </a:extLst>
          </p:cNvPr>
          <p:cNvSpPr/>
          <p:nvPr/>
        </p:nvSpPr>
        <p:spPr>
          <a:xfrm>
            <a:off x="5832980" y="3554047"/>
            <a:ext cx="1074258" cy="693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Enrich</a:t>
            </a:r>
            <a:endParaRPr lang="en-US" sz="1200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CEAE35B-AB09-44E4-9948-76740A0BEBE9}"/>
              </a:ext>
            </a:extLst>
          </p:cNvPr>
          <p:cNvSpPr/>
          <p:nvPr/>
        </p:nvSpPr>
        <p:spPr>
          <a:xfrm>
            <a:off x="7037625" y="3735671"/>
            <a:ext cx="628982" cy="369332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97F9BF6-388F-40D7-9B5C-17423A650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EE6A8454-03C2-48CF-A2EE-6CF6BE7B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a-DK" dirty="0"/>
              <a:t>Elastimispstash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6C3B77-C696-40E0-9831-F72BD6579288}"/>
              </a:ext>
            </a:extLst>
          </p:cNvPr>
          <p:cNvSpPr txBox="1"/>
          <p:nvPr/>
        </p:nvSpPr>
        <p:spPr>
          <a:xfrm>
            <a:off x="1717261" y="4998794"/>
            <a:ext cx="334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destination.domain</a:t>
            </a:r>
            <a:r>
              <a:rPr lang="en-US" sz="1400" dirty="0"/>
              <a:t> = www.totallylegit.dk</a:t>
            </a:r>
            <a:endParaRPr lang="en-DK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C53C6A-3DFE-4880-892F-C5B034A4568A}"/>
              </a:ext>
            </a:extLst>
          </p:cNvPr>
          <p:cNvSpPr txBox="1"/>
          <p:nvPr/>
        </p:nvSpPr>
        <p:spPr>
          <a:xfrm>
            <a:off x="1666456" y="2283092"/>
            <a:ext cx="334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destination.domain</a:t>
            </a:r>
            <a:r>
              <a:rPr lang="en-US" sz="1400" dirty="0"/>
              <a:t> = www.totallylegit.dk</a:t>
            </a:r>
            <a:endParaRPr lang="en-DK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7EB51A-EC55-4194-83D4-FCA9EE29FE38}"/>
              </a:ext>
            </a:extLst>
          </p:cNvPr>
          <p:cNvCxnSpPr>
            <a:cxnSpLocks/>
            <a:stCxn id="61" idx="0"/>
            <a:endCxn id="54" idx="4"/>
          </p:cNvCxnSpPr>
          <p:nvPr/>
        </p:nvCxnSpPr>
        <p:spPr>
          <a:xfrm flipH="1" flipV="1">
            <a:off x="6369872" y="2924753"/>
            <a:ext cx="237" cy="629294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BD9774B-7B0E-4177-BFA5-2A6C41F9F4A0}"/>
              </a:ext>
            </a:extLst>
          </p:cNvPr>
          <p:cNvSpPr/>
          <p:nvPr/>
        </p:nvSpPr>
        <p:spPr>
          <a:xfrm>
            <a:off x="5489673" y="2109877"/>
            <a:ext cx="1760397" cy="814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Elastimispstash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B51CF-C9C2-4B7E-9FD2-D56767C408F5}"/>
              </a:ext>
            </a:extLst>
          </p:cNvPr>
          <p:cNvSpPr txBox="1"/>
          <p:nvPr/>
        </p:nvSpPr>
        <p:spPr>
          <a:xfrm>
            <a:off x="8198473" y="1546851"/>
            <a:ext cx="2486578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www.totallylegit.dk</a:t>
            </a:r>
          </a:p>
          <a:p>
            <a:r>
              <a:rPr lang="en-US" sz="1600" dirty="0"/>
              <a:t>www.nobadfileshere.dk</a:t>
            </a:r>
          </a:p>
          <a:p>
            <a:r>
              <a:rPr lang="en-US" sz="1600" dirty="0"/>
              <a:t>notbadlinkpleaseclick.com</a:t>
            </a:r>
          </a:p>
          <a:p>
            <a:r>
              <a:rPr lang="en-US" sz="1600" dirty="0"/>
              <a:t>d@nskebank.dk</a:t>
            </a:r>
          </a:p>
          <a:p>
            <a:r>
              <a:rPr lang="en-US" sz="1600" dirty="0"/>
              <a:t>jndatas.dk</a:t>
            </a:r>
            <a:endParaRPr lang="en-DK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807D28-5A57-4541-9327-6CCEEEAB7CC3}"/>
              </a:ext>
            </a:extLst>
          </p:cNvPr>
          <p:cNvSpPr/>
          <p:nvPr/>
        </p:nvSpPr>
        <p:spPr>
          <a:xfrm>
            <a:off x="8198473" y="1550267"/>
            <a:ext cx="1838156" cy="307777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rgbClr val="FFFF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7091568-2E7E-40C4-9F49-1BD6826BE59F}"/>
              </a:ext>
            </a:extLst>
          </p:cNvPr>
          <p:cNvSpPr/>
          <p:nvPr/>
        </p:nvSpPr>
        <p:spPr>
          <a:xfrm>
            <a:off x="8957019" y="4810572"/>
            <a:ext cx="1338717" cy="991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Detection</a:t>
            </a:r>
            <a:endParaRPr lang="en-US" sz="1400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BB18FAF5-A274-494F-8AAA-A4814BCF8FF7}"/>
              </a:ext>
            </a:extLst>
          </p:cNvPr>
          <p:cNvSpPr/>
          <p:nvPr/>
        </p:nvSpPr>
        <p:spPr>
          <a:xfrm rot="14612673">
            <a:off x="8824533" y="4230182"/>
            <a:ext cx="734076" cy="369332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FABF0CA-BB23-45F5-8E13-DFC3CFEEF526}"/>
              </a:ext>
            </a:extLst>
          </p:cNvPr>
          <p:cNvCxnSpPr>
            <a:cxnSpLocks/>
            <a:stCxn id="54" idx="6"/>
          </p:cNvCxnSpPr>
          <p:nvPr/>
        </p:nvCxnSpPr>
        <p:spPr>
          <a:xfrm flipV="1">
            <a:off x="7250070" y="2242459"/>
            <a:ext cx="870671" cy="274856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0B1F43D-16A7-40B3-84D9-1CAA22EBAD64}"/>
              </a:ext>
            </a:extLst>
          </p:cNvPr>
          <p:cNvCxnSpPr>
            <a:cxnSpLocks/>
            <a:endCxn id="61" idx="7"/>
          </p:cNvCxnSpPr>
          <p:nvPr/>
        </p:nvCxnSpPr>
        <p:spPr>
          <a:xfrm flipH="1">
            <a:off x="6749917" y="2870290"/>
            <a:ext cx="1448556" cy="78530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4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  <p:bldP spid="46" grpId="0" animBg="1"/>
      <p:bldP spid="54" grpId="0" animBg="1"/>
      <p:bldP spid="18" grpId="0" animBg="1"/>
      <p:bldP spid="57" grpId="0" animBg="1"/>
      <p:bldP spid="62" grpId="0" animBg="1"/>
      <p:bldP spid="6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1983F-E3F7-44C5-9EF8-6EC1F05C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 so what did we learn?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987F5-0850-4BD9-B786-C52AE666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35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F1335F-4891-4085-962C-1D3716B5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threats is expensive! 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878912-A8D4-40AF-BDC0-599037D900BC}"/>
              </a:ext>
            </a:extLst>
          </p:cNvPr>
          <p:cNvGrpSpPr/>
          <p:nvPr/>
        </p:nvGrpSpPr>
        <p:grpSpPr>
          <a:xfrm>
            <a:off x="3334316" y="3222063"/>
            <a:ext cx="5523367" cy="3106894"/>
            <a:chOff x="3219994" y="1902712"/>
            <a:chExt cx="5523367" cy="3106894"/>
          </a:xfrm>
        </p:grpSpPr>
        <p:pic>
          <p:nvPicPr>
            <p:cNvPr id="5" name="Picture 2" descr="Image result for thinking meme">
              <a:extLst>
                <a:ext uri="{FF2B5EF4-FFF2-40B4-BE49-F238E27FC236}">
                  <a16:creationId xmlns:a16="http://schemas.microsoft.com/office/drawing/2014/main" id="{FA77F200-5F67-4ED0-B075-6485B4572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994" y="1902712"/>
              <a:ext cx="5523367" cy="310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6C6457-E142-4684-9D0E-25C67B4CC577}"/>
                </a:ext>
              </a:extLst>
            </p:cNvPr>
            <p:cNvSpPr txBox="1"/>
            <p:nvPr/>
          </p:nvSpPr>
          <p:spPr>
            <a:xfrm>
              <a:off x="5529898" y="1902712"/>
              <a:ext cx="3213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It’s not expensive if you don’t have to pay for anything!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0700D49-D61A-42C8-BAB3-118F687D4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34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C38-A121-49BA-95A4-7E78413E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8139-228A-4787-8062-7FA6055816B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marL="0" indent="0">
              <a:buNone/>
            </a:pPr>
            <a:r>
              <a:rPr lang="en-US" dirty="0"/>
              <a:t>Detection and logging doesn’t have to be expensive…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Correlation can be done for free, by using a strict logging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Host centric logging craves enrichment of host field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Detections can be done for free, via </a:t>
            </a:r>
            <a:r>
              <a:rPr lang="en-US" dirty="0" err="1"/>
              <a:t>Elastalet</a:t>
            </a:r>
            <a:r>
              <a:rPr lang="en-US" dirty="0"/>
              <a:t> and soon SIEM app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But…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does take time and commitment to get there, you must learn your logs and know them inside out!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B290B-A9EA-4BD8-A6BE-BCACE28F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9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3746EB-D488-4F23-8B9A-8C090B211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4000" dirty="0"/>
              <a:t>The why?</a:t>
            </a:r>
            <a:endParaRPr lang="en-DK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C063F-5FB0-41BD-80D2-9E955005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8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F1335F-4891-4085-962C-1D3716B5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threats is expensive! 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878912-A8D4-40AF-BDC0-599037D900BC}"/>
              </a:ext>
            </a:extLst>
          </p:cNvPr>
          <p:cNvGrpSpPr/>
          <p:nvPr/>
        </p:nvGrpSpPr>
        <p:grpSpPr>
          <a:xfrm>
            <a:off x="3334316" y="3222063"/>
            <a:ext cx="5523367" cy="3106894"/>
            <a:chOff x="3219994" y="1902712"/>
            <a:chExt cx="5523367" cy="3106894"/>
          </a:xfrm>
        </p:grpSpPr>
        <p:pic>
          <p:nvPicPr>
            <p:cNvPr id="5" name="Picture 2" descr="Image result for thinking meme">
              <a:extLst>
                <a:ext uri="{FF2B5EF4-FFF2-40B4-BE49-F238E27FC236}">
                  <a16:creationId xmlns:a16="http://schemas.microsoft.com/office/drawing/2014/main" id="{FA77F200-5F67-4ED0-B075-6485B4572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994" y="1902712"/>
              <a:ext cx="5523367" cy="310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6C6457-E142-4684-9D0E-25C67B4CC577}"/>
                </a:ext>
              </a:extLst>
            </p:cNvPr>
            <p:cNvSpPr txBox="1"/>
            <p:nvPr/>
          </p:nvSpPr>
          <p:spPr>
            <a:xfrm>
              <a:off x="5529898" y="1902712"/>
              <a:ext cx="3213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It’s not expensive if you don’t have to pay for anything!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0700D49-D61A-42C8-BAB3-118F687D4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1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05794FF-FC2B-45D1-8497-5003531B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build detection capabilities using only open source tooling? </a:t>
            </a:r>
            <a:endParaRPr lang="en-DK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F8B86F5-0EDA-43F0-9EA2-E7EEF16E2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ffectLst/>
        </p:spPr>
        <p:txBody>
          <a:bodyPr anchor="ctr"/>
          <a:lstStyle/>
          <a:p>
            <a:r>
              <a:rPr lang="en-US" dirty="0"/>
              <a:t>Lets see… Shall we…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2A3A1-62C1-4F2C-A637-D9C8CF7D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5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3746EB-D488-4F23-8B9A-8C090B211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4000" dirty="0"/>
              <a:t>The how?</a:t>
            </a:r>
            <a:endParaRPr lang="en-DK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C063F-5FB0-41BD-80D2-9E955005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2902D-5066-461A-A4FC-0AD8BA05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17" name="Picture 2" descr="Image result for misp logo&quot;">
            <a:extLst>
              <a:ext uri="{FF2B5EF4-FFF2-40B4-BE49-F238E27FC236}">
                <a16:creationId xmlns:a16="http://schemas.microsoft.com/office/drawing/2014/main" id="{77A4FB7C-B730-436C-8D02-4158F62B3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9" r="12900" b="44839"/>
          <a:stretch/>
        </p:blipFill>
        <p:spPr bwMode="auto">
          <a:xfrm>
            <a:off x="5122902" y="2412312"/>
            <a:ext cx="963189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CE13788-7A6D-4473-A2DA-C78039C858F5}"/>
              </a:ext>
            </a:extLst>
          </p:cNvPr>
          <p:cNvGrpSpPr/>
          <p:nvPr/>
        </p:nvGrpSpPr>
        <p:grpSpPr>
          <a:xfrm>
            <a:off x="599545" y="3229094"/>
            <a:ext cx="6553877" cy="369332"/>
            <a:chOff x="599545" y="3229094"/>
            <a:chExt cx="6553877" cy="36933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B08E42-0384-4EF3-A2E9-67E4ECFF9D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7950" y="3428086"/>
              <a:ext cx="6015472" cy="8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53BAB8-DBC2-4AF2-AD56-217167A9227E}"/>
                </a:ext>
              </a:extLst>
            </p:cNvPr>
            <p:cNvSpPr txBox="1"/>
            <p:nvPr/>
          </p:nvSpPr>
          <p:spPr>
            <a:xfrm>
              <a:off x="599545" y="322909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Util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F3701D-69E2-4C8A-87FA-65053CBBF128}"/>
              </a:ext>
            </a:extLst>
          </p:cNvPr>
          <p:cNvGrpSpPr/>
          <p:nvPr/>
        </p:nvGrpSpPr>
        <p:grpSpPr>
          <a:xfrm>
            <a:off x="2061619" y="3489966"/>
            <a:ext cx="457563" cy="944066"/>
            <a:chOff x="1938528" y="3558546"/>
            <a:chExt cx="457563" cy="944066"/>
          </a:xfrm>
        </p:grpSpPr>
        <p:pic>
          <p:nvPicPr>
            <p:cNvPr id="16" name="Picture 4" descr="Image result for pihole logo&quot;">
              <a:extLst>
                <a:ext uri="{FF2B5EF4-FFF2-40B4-BE49-F238E27FC236}">
                  <a16:creationId xmlns:a16="http://schemas.microsoft.com/office/drawing/2014/main" id="{352553B7-9060-4E52-AF19-6E40C53FC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310" y="3558546"/>
              <a:ext cx="448781" cy="660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1ACB94-70E9-4C8C-BDE5-6F79E4EB5DF4}"/>
                </a:ext>
              </a:extLst>
            </p:cNvPr>
            <p:cNvSpPr txBox="1"/>
            <p:nvPr/>
          </p:nvSpPr>
          <p:spPr>
            <a:xfrm>
              <a:off x="1938528" y="4225613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DNS</a:t>
              </a:r>
              <a:endParaRPr lang="en-US" sz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3B432D-5465-4CF3-8136-FAB301C377F6}"/>
              </a:ext>
            </a:extLst>
          </p:cNvPr>
          <p:cNvGrpSpPr/>
          <p:nvPr/>
        </p:nvGrpSpPr>
        <p:grpSpPr>
          <a:xfrm>
            <a:off x="3165711" y="3520446"/>
            <a:ext cx="1138055" cy="899681"/>
            <a:chOff x="2571351" y="3596646"/>
            <a:chExt cx="1138055" cy="899681"/>
          </a:xfrm>
        </p:grpSpPr>
        <p:pic>
          <p:nvPicPr>
            <p:cNvPr id="20" name="Picture 8" descr="Image result for suricata logo&quot;">
              <a:extLst>
                <a:ext uri="{FF2B5EF4-FFF2-40B4-BE49-F238E27FC236}">
                  <a16:creationId xmlns:a16="http://schemas.microsoft.com/office/drawing/2014/main" id="{44211B41-3D6E-4E55-843A-ABEFD81003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32" t="25373" r="11611" b="22883"/>
            <a:stretch/>
          </p:blipFill>
          <p:spPr bwMode="auto">
            <a:xfrm>
              <a:off x="2571351" y="3596646"/>
              <a:ext cx="1138055" cy="746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511A11-C2EE-46ED-B84E-14961F88A1AF}"/>
                </a:ext>
              </a:extLst>
            </p:cNvPr>
            <p:cNvSpPr txBox="1"/>
            <p:nvPr/>
          </p:nvSpPr>
          <p:spPr>
            <a:xfrm>
              <a:off x="2946254" y="4219328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IDS</a:t>
              </a:r>
              <a:endParaRPr lang="en-US" sz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1169B4-601C-445E-AD61-6E7CC5C48D7D}"/>
              </a:ext>
            </a:extLst>
          </p:cNvPr>
          <p:cNvGrpSpPr/>
          <p:nvPr/>
        </p:nvGrpSpPr>
        <p:grpSpPr>
          <a:xfrm>
            <a:off x="5035040" y="3563431"/>
            <a:ext cx="660783" cy="887703"/>
            <a:chOff x="3990513" y="3639631"/>
            <a:chExt cx="660783" cy="887703"/>
          </a:xfrm>
        </p:grpSpPr>
        <p:pic>
          <p:nvPicPr>
            <p:cNvPr id="21" name="Picture 6" descr="Image result for squid proxy logo&quot;">
              <a:extLst>
                <a:ext uri="{FF2B5EF4-FFF2-40B4-BE49-F238E27FC236}">
                  <a16:creationId xmlns:a16="http://schemas.microsoft.com/office/drawing/2014/main" id="{57F1E3BD-21BB-4BCB-AF30-70D3CE839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513" y="3639631"/>
              <a:ext cx="660783" cy="660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A86AB7-CC14-41CB-A8C4-C3B6E19D7DC1}"/>
                </a:ext>
              </a:extLst>
            </p:cNvPr>
            <p:cNvSpPr txBox="1"/>
            <p:nvPr/>
          </p:nvSpPr>
          <p:spPr>
            <a:xfrm>
              <a:off x="4055456" y="4250335"/>
              <a:ext cx="5361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Proxy</a:t>
              </a:r>
              <a:endParaRPr lang="en-US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B7B10A-AA38-4ED0-B172-9AA92241FA4B}"/>
              </a:ext>
            </a:extLst>
          </p:cNvPr>
          <p:cNvGrpSpPr/>
          <p:nvPr/>
        </p:nvGrpSpPr>
        <p:grpSpPr>
          <a:xfrm>
            <a:off x="7539430" y="4241602"/>
            <a:ext cx="1475981" cy="1925519"/>
            <a:chOff x="7539430" y="4241602"/>
            <a:chExt cx="1475981" cy="192551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5C9740-AF45-4ACE-8E99-6D6849F59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30" y="4241602"/>
              <a:ext cx="18893" cy="1598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943CEC-B328-4431-A3D3-EB86735B7CA0}"/>
                </a:ext>
              </a:extLst>
            </p:cNvPr>
            <p:cNvSpPr txBox="1"/>
            <p:nvPr/>
          </p:nvSpPr>
          <p:spPr>
            <a:xfrm>
              <a:off x="7539430" y="5797789"/>
              <a:ext cx="1475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CrownJewels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687F19-CD0D-4E49-9759-DB099613F1AF}"/>
              </a:ext>
            </a:extLst>
          </p:cNvPr>
          <p:cNvGrpSpPr/>
          <p:nvPr/>
        </p:nvGrpSpPr>
        <p:grpSpPr>
          <a:xfrm>
            <a:off x="5629096" y="4643693"/>
            <a:ext cx="2088390" cy="929639"/>
            <a:chOff x="4285626" y="4636659"/>
            <a:chExt cx="2088390" cy="929639"/>
          </a:xfrm>
        </p:grpSpPr>
        <p:pic>
          <p:nvPicPr>
            <p:cNvPr id="2056" name="Picture 8" descr="Image result for windows server logo&quot;">
              <a:extLst>
                <a:ext uri="{FF2B5EF4-FFF2-40B4-BE49-F238E27FC236}">
                  <a16:creationId xmlns:a16="http://schemas.microsoft.com/office/drawing/2014/main" id="{AD871936-B8EE-4677-A06B-B79B0479B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934" y="4636659"/>
              <a:ext cx="1684082" cy="890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FAF5045-E3DC-4030-A126-3E0A0C551D7F}"/>
                </a:ext>
              </a:extLst>
            </p:cNvPr>
            <p:cNvSpPr txBox="1"/>
            <p:nvPr/>
          </p:nvSpPr>
          <p:spPr>
            <a:xfrm>
              <a:off x="4285626" y="5289299"/>
              <a:ext cx="20061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Domain Controller, File Server</a:t>
              </a:r>
              <a:endParaRPr lang="en-US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E6F537-4A57-4CFA-8AF1-B5C87760BDD5}"/>
              </a:ext>
            </a:extLst>
          </p:cNvPr>
          <p:cNvGrpSpPr/>
          <p:nvPr/>
        </p:nvGrpSpPr>
        <p:grpSpPr>
          <a:xfrm>
            <a:off x="2702979" y="2209894"/>
            <a:ext cx="738718" cy="1034780"/>
            <a:chOff x="2372384" y="2209894"/>
            <a:chExt cx="738718" cy="1034780"/>
          </a:xfrm>
        </p:grpSpPr>
        <p:pic>
          <p:nvPicPr>
            <p:cNvPr id="18" name="Picture 17" descr="Billedresultat for elasticsearch logo">
              <a:extLst>
                <a:ext uri="{FF2B5EF4-FFF2-40B4-BE49-F238E27FC236}">
                  <a16:creationId xmlns:a16="http://schemas.microsoft.com/office/drawing/2014/main" id="{54E0B0F3-2EBD-43C5-8345-566E45D32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384" y="2508418"/>
              <a:ext cx="738718" cy="736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35C4C60-6553-487C-A505-F86EC6A15FD4}"/>
                </a:ext>
              </a:extLst>
            </p:cNvPr>
            <p:cNvSpPr txBox="1"/>
            <p:nvPr/>
          </p:nvSpPr>
          <p:spPr>
            <a:xfrm>
              <a:off x="2541513" y="2209894"/>
              <a:ext cx="396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ELK</a:t>
              </a:r>
              <a:endParaRPr lang="en-US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F5CF88-72A2-4312-AF0E-2FEBC6CC903D}"/>
              </a:ext>
            </a:extLst>
          </p:cNvPr>
          <p:cNvGrpSpPr/>
          <p:nvPr/>
        </p:nvGrpSpPr>
        <p:grpSpPr>
          <a:xfrm>
            <a:off x="6875449" y="2888629"/>
            <a:ext cx="1478570" cy="1580337"/>
            <a:chOff x="5531975" y="2888629"/>
            <a:chExt cx="1478570" cy="15803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6BD27AF-1F20-4B6F-BDEF-D11E0591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31975" y="2888629"/>
              <a:ext cx="1478570" cy="147857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AEA55F3-9E79-449A-9A0F-4A90777A6D45}"/>
                </a:ext>
              </a:extLst>
            </p:cNvPr>
            <p:cNvSpPr txBox="1"/>
            <p:nvPr/>
          </p:nvSpPr>
          <p:spPr>
            <a:xfrm>
              <a:off x="6333226" y="4191967"/>
              <a:ext cx="659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Firewall</a:t>
              </a:r>
              <a:endParaRPr lang="en-US" sz="12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865226-5F3E-4FBA-8C06-F0CE82529410}"/>
              </a:ext>
            </a:extLst>
          </p:cNvPr>
          <p:cNvGrpSpPr/>
          <p:nvPr/>
        </p:nvGrpSpPr>
        <p:grpSpPr>
          <a:xfrm>
            <a:off x="8044524" y="3251743"/>
            <a:ext cx="2692016" cy="369332"/>
            <a:chOff x="8044524" y="3251743"/>
            <a:chExt cx="2692016" cy="36933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E656DCB-A8BF-46D5-ACF4-7E7F6159F99D}"/>
                </a:ext>
              </a:extLst>
            </p:cNvPr>
            <p:cNvCxnSpPr>
              <a:cxnSpLocks/>
            </p:cNvCxnSpPr>
            <p:nvPr/>
          </p:nvCxnSpPr>
          <p:spPr>
            <a:xfrm>
              <a:off x="8044524" y="3436620"/>
              <a:ext cx="21029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C24E00-43C4-4037-B7F2-84506A1C4EB8}"/>
                </a:ext>
              </a:extLst>
            </p:cNvPr>
            <p:cNvSpPr txBox="1"/>
            <p:nvPr/>
          </p:nvSpPr>
          <p:spPr>
            <a:xfrm>
              <a:off x="10170359" y="3251743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LAN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22DF0B-1E21-4231-A430-D2DDFE764AD0}"/>
              </a:ext>
            </a:extLst>
          </p:cNvPr>
          <p:cNvGrpSpPr/>
          <p:nvPr/>
        </p:nvGrpSpPr>
        <p:grpSpPr>
          <a:xfrm>
            <a:off x="8803780" y="3543306"/>
            <a:ext cx="1262340" cy="872747"/>
            <a:chOff x="7404041" y="3543306"/>
            <a:chExt cx="1262340" cy="872747"/>
          </a:xfrm>
        </p:grpSpPr>
        <p:pic>
          <p:nvPicPr>
            <p:cNvPr id="2060" name="Picture 12" descr="Image result for windows 10 logo&quot;">
              <a:extLst>
                <a:ext uri="{FF2B5EF4-FFF2-40B4-BE49-F238E27FC236}">
                  <a16:creationId xmlns:a16="http://schemas.microsoft.com/office/drawing/2014/main" id="{944DB2ED-5848-40FD-B187-6317BB807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041" y="3543306"/>
              <a:ext cx="1262340" cy="60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F25DAFA-0C79-4FF4-9D0B-653298C422DF}"/>
                </a:ext>
              </a:extLst>
            </p:cNvPr>
            <p:cNvSpPr txBox="1"/>
            <p:nvPr/>
          </p:nvSpPr>
          <p:spPr>
            <a:xfrm>
              <a:off x="7522195" y="4139054"/>
              <a:ext cx="922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Workstation</a:t>
              </a:r>
              <a:endParaRPr lang="en-US" sz="1200" dirty="0"/>
            </a:p>
          </p:txBody>
        </p:sp>
      </p:grpSp>
      <p:pic>
        <p:nvPicPr>
          <p:cNvPr id="59" name="Picture 10">
            <a:extLst>
              <a:ext uri="{FF2B5EF4-FFF2-40B4-BE49-F238E27FC236}">
                <a16:creationId xmlns:a16="http://schemas.microsoft.com/office/drawing/2014/main" id="{C0965450-EDF8-4F6C-9977-A5051374C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0" r="85078" b="42090"/>
          <a:stretch/>
        </p:blipFill>
        <p:spPr bwMode="auto">
          <a:xfrm>
            <a:off x="1432892" y="2496946"/>
            <a:ext cx="738718" cy="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56E2492-5AE6-45D0-AC0D-C9E4C2EA78B7}"/>
              </a:ext>
            </a:extLst>
          </p:cNvPr>
          <p:cNvGrpSpPr/>
          <p:nvPr/>
        </p:nvGrpSpPr>
        <p:grpSpPr>
          <a:xfrm>
            <a:off x="3951511" y="2225134"/>
            <a:ext cx="690163" cy="1138875"/>
            <a:chOff x="3416939" y="2225134"/>
            <a:chExt cx="690163" cy="113887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50CB40-E58A-43B1-BC37-F72D738B4B0D}"/>
                </a:ext>
              </a:extLst>
            </p:cNvPr>
            <p:cNvSpPr txBox="1"/>
            <p:nvPr/>
          </p:nvSpPr>
          <p:spPr>
            <a:xfrm>
              <a:off x="3443009" y="2225134"/>
              <a:ext cx="664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TheHive</a:t>
              </a:r>
              <a:endParaRPr lang="en-US" sz="1200" dirty="0"/>
            </a:p>
          </p:txBody>
        </p:sp>
        <p:pic>
          <p:nvPicPr>
            <p:cNvPr id="61" name="Picture 6" descr="https://github.com/TheHive-Project/TheHive/raw/master/images/thehive-logo.png">
              <a:extLst>
                <a:ext uri="{FF2B5EF4-FFF2-40B4-BE49-F238E27FC236}">
                  <a16:creationId xmlns:a16="http://schemas.microsoft.com/office/drawing/2014/main" id="{669B5C97-3514-4A64-BD65-DB44168F88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050"/>
            <a:stretch/>
          </p:blipFill>
          <p:spPr bwMode="auto">
            <a:xfrm>
              <a:off x="3416939" y="2452859"/>
              <a:ext cx="664093" cy="91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F4B2236-438A-4671-86D0-2A34E995A613}"/>
              </a:ext>
            </a:extLst>
          </p:cNvPr>
          <p:cNvGrpSpPr/>
          <p:nvPr/>
        </p:nvGrpSpPr>
        <p:grpSpPr>
          <a:xfrm>
            <a:off x="5906879" y="3641331"/>
            <a:ext cx="4067089" cy="1859296"/>
            <a:chOff x="4429850" y="3603207"/>
            <a:chExt cx="4067089" cy="1859296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20D9ADBD-6167-4FDD-B1B1-0D8848ECEB60}"/>
                </a:ext>
              </a:extLst>
            </p:cNvPr>
            <p:cNvSpPr/>
            <p:nvPr/>
          </p:nvSpPr>
          <p:spPr>
            <a:xfrm>
              <a:off x="4429850" y="3603207"/>
              <a:ext cx="3505836" cy="1628464"/>
            </a:xfrm>
            <a:prstGeom prst="arc">
              <a:avLst>
                <a:gd name="adj1" fmla="val 21585652"/>
                <a:gd name="adj2" fmla="val 5959506"/>
              </a:avLst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3643CF-670E-46A8-BF10-FC5805CD1DAF}"/>
                </a:ext>
              </a:extLst>
            </p:cNvPr>
            <p:cNvSpPr txBox="1"/>
            <p:nvPr/>
          </p:nvSpPr>
          <p:spPr>
            <a:xfrm>
              <a:off x="7246019" y="5000838"/>
              <a:ext cx="12509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Windows Domain</a:t>
              </a:r>
            </a:p>
            <a:p>
              <a:r>
                <a:rPr lang="da-DK" sz="1200" dirty="0"/>
                <a:t>SecDis</a:t>
              </a:r>
              <a:endParaRPr lang="en-US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17EA49-3A4A-4719-AC70-6D5D8AAE805F}"/>
              </a:ext>
            </a:extLst>
          </p:cNvPr>
          <p:cNvGrpSpPr/>
          <p:nvPr/>
        </p:nvGrpSpPr>
        <p:grpSpPr>
          <a:xfrm>
            <a:off x="7590675" y="1865784"/>
            <a:ext cx="692754" cy="1138203"/>
            <a:chOff x="7590675" y="1865784"/>
            <a:chExt cx="692754" cy="11382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368B4F-995C-4424-9853-B1BD7D04D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0662" y="1920240"/>
              <a:ext cx="32961" cy="1083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BEDCDF-7374-45AE-BDC2-D78FDCD93571}"/>
                </a:ext>
              </a:extLst>
            </p:cNvPr>
            <p:cNvSpPr txBox="1"/>
            <p:nvPr/>
          </p:nvSpPr>
          <p:spPr>
            <a:xfrm>
              <a:off x="7590675" y="1865784"/>
              <a:ext cx="692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WAN</a:t>
              </a:r>
              <a:endParaRPr lang="en-US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307089A-18FA-4CE1-99BD-CE71980046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087005" y="804409"/>
            <a:ext cx="1007340" cy="10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6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DD21A7-9946-4933-B5A3-ACE7EEA7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Makes sense right?</a:t>
            </a:r>
            <a:endParaRPr lang="en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3AF37-3785-4BED-9D84-EA117D4A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r>
              <a:rPr lang="en-US" dirty="0"/>
              <a:t>Here is a more logical drawing…</a:t>
            </a:r>
            <a:endParaRPr lang="en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3BC704-3088-4F04-85E6-8A389F58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4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31058</TotalTime>
  <Words>945</Words>
  <Application>Microsoft Office PowerPoint</Application>
  <PresentationFormat>Widescreen</PresentationFormat>
  <Paragraphs>191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Calisto MT</vt:lpstr>
      <vt:lpstr>Wingdings 2</vt:lpstr>
      <vt:lpstr>Slate</vt:lpstr>
      <vt:lpstr>Elastic Talk – Danske Bank</vt:lpstr>
      <vt:lpstr>A little about me</vt:lpstr>
      <vt:lpstr>Introduction</vt:lpstr>
      <vt:lpstr>The why?</vt:lpstr>
      <vt:lpstr>Detecting threats is expensive! </vt:lpstr>
      <vt:lpstr>Can you build detection capabilities using only open source tooling? </vt:lpstr>
      <vt:lpstr>The how?</vt:lpstr>
      <vt:lpstr>PowerPoint Presentation</vt:lpstr>
      <vt:lpstr>Makes sense right?</vt:lpstr>
      <vt:lpstr>PowerPoint Presentation</vt:lpstr>
      <vt:lpstr>Wait, David… This is a logging talk, where is the logging…</vt:lpstr>
      <vt:lpstr>PowerPoint Presentation</vt:lpstr>
      <vt:lpstr>But this is an Elastic talk, where is ELK?? I demand ELK…</vt:lpstr>
      <vt:lpstr>ELK Stack</vt:lpstr>
      <vt:lpstr>So how do we map ELK into the log architecture drawing?</vt:lpstr>
      <vt:lpstr>PowerPoint Presentation</vt:lpstr>
      <vt:lpstr>You don’t mention correlation! You need a SIEM tool to do correlation!</vt:lpstr>
      <vt:lpstr>PowerPoint Presentation</vt:lpstr>
      <vt:lpstr>But you mentioned host centric correlation?</vt:lpstr>
      <vt:lpstr>Hostname enrichment...</vt:lpstr>
      <vt:lpstr>But what about detections?</vt:lpstr>
      <vt:lpstr>Elastalert</vt:lpstr>
      <vt:lpstr>This only covers one domain…</vt:lpstr>
      <vt:lpstr>DING! Here comes the distraction…</vt:lpstr>
      <vt:lpstr>The Plan</vt:lpstr>
      <vt:lpstr>MISP – Malware information sharing platform</vt:lpstr>
      <vt:lpstr>MISP - Example</vt:lpstr>
      <vt:lpstr>The Plan</vt:lpstr>
      <vt:lpstr>Some intense whiteboarding and discussions later…</vt:lpstr>
      <vt:lpstr>Elastimispstash</vt:lpstr>
      <vt:lpstr>Elastimispstash</vt:lpstr>
      <vt:lpstr>Elastimispstash</vt:lpstr>
      <vt:lpstr>Ok so what did we learn?</vt:lpstr>
      <vt:lpstr>Detecting threats is expensive! </vt:lpstr>
      <vt:lpstr>Take homes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Response for Cheapz</dc:title>
  <dc:creator>David Clayton</dc:creator>
  <cp:lastModifiedBy>David</cp:lastModifiedBy>
  <cp:revision>191</cp:revision>
  <dcterms:created xsi:type="dcterms:W3CDTF">2019-08-04T18:00:37Z</dcterms:created>
  <dcterms:modified xsi:type="dcterms:W3CDTF">2020-02-20T08:08:14Z</dcterms:modified>
</cp:coreProperties>
</file>