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4" r:id="rId10"/>
    <p:sldId id="260" r:id="rId11"/>
    <p:sldId id="261" r:id="rId12"/>
    <p:sldId id="262" r:id="rId13"/>
    <p:sldId id="271" r:id="rId14"/>
    <p:sldId id="263" r:id="rId15"/>
    <p:sldId id="269" r:id="rId16"/>
    <p:sldId id="270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C5331-77B4-8539-EEE6-074DDDE8F988}" v="13" dt="2024-12-17T18:36:46.462"/>
    <p1510:client id="{2BB5102C-D974-CD1D-2224-EFDE8387FA45}" v="229" dt="2024-12-18T23:24:05.575"/>
    <p1510:client id="{5FD08518-F2F8-A373-5094-B58295004CD1}" v="519" dt="2024-12-18T15:40:10.700"/>
    <p1510:client id="{77BB4D0D-3C73-5B23-847D-0EA093495944}" v="557" dt="2024-12-17T17:22:08.5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6857" cy="102863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657" y="-53898"/>
            <a:ext cx="11759691" cy="20487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24" y="688825"/>
            <a:ext cx="16731322" cy="26289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9707245" algn="l"/>
              </a:tabLst>
            </a:pPr>
            <a:r>
              <a:rPr lang="en-US" sz="8500" spc="-810" dirty="0" err="1">
                <a:latin typeface="Lucida Sans Unicode"/>
                <a:ea typeface="ADLaM Display"/>
                <a:cs typeface="Lucida Sans Unicode"/>
              </a:rPr>
              <a:t>Analisi</a:t>
            </a:r>
            <a:r>
              <a:rPr lang="en-US" sz="8500" spc="-810" dirty="0">
                <a:latin typeface="Lucida Sans Unicode"/>
                <a:ea typeface="ADLaM Display"/>
                <a:cs typeface="Lucida Sans Unicode"/>
              </a:rPr>
              <a:t> </a:t>
            </a:r>
            <a:r>
              <a:rPr lang="en-US" sz="8500" spc="-810" dirty="0" err="1">
                <a:latin typeface="Lucida Sans Unicode"/>
                <a:ea typeface="ADLaM Display"/>
                <a:cs typeface="Lucida Sans Unicode"/>
              </a:rPr>
              <a:t>delle</a:t>
            </a:r>
            <a:r>
              <a:rPr lang="en-US" sz="8500" spc="-810" dirty="0">
                <a:latin typeface="Lucida Sans Unicode"/>
                <a:ea typeface="ADLaM Display"/>
                <a:cs typeface="Lucida Sans Unicode"/>
              </a:rPr>
              <a:t> </a:t>
            </a:r>
            <a:r>
              <a:rPr lang="en-US" sz="8500" spc="-810" dirty="0" err="1">
                <a:latin typeface="Lucida Sans Unicode"/>
                <a:ea typeface="ADLaM Display"/>
                <a:cs typeface="Lucida Sans Unicode"/>
              </a:rPr>
              <a:t>dipendenze</a:t>
            </a:r>
            <a:r>
              <a:rPr lang="en-US" sz="8500" spc="-810" dirty="0">
                <a:latin typeface="Lucida Sans Unicode"/>
                <a:ea typeface="ADLaM Display"/>
                <a:cs typeface="Lucida Sans Unicode"/>
              </a:rPr>
              <a:t> e </a:t>
            </a:r>
            <a:r>
              <a:rPr lang="en-US" sz="8500" spc="-810" dirty="0" err="1">
                <a:latin typeface="Lucida Sans Unicode"/>
                <a:ea typeface="ADLaM Display"/>
                <a:cs typeface="Lucida Sans Unicode"/>
              </a:rPr>
              <a:t>generazione</a:t>
            </a:r>
            <a:r>
              <a:rPr lang="en-US" sz="8500" spc="-810" dirty="0">
                <a:latin typeface="Lucida Sans Unicode"/>
                <a:ea typeface="ADLaM Display"/>
                <a:cs typeface="Lucida Sans Unicode"/>
              </a:rPr>
              <a:t> di SBOM per App react Native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55738" y="8225155"/>
            <a:ext cx="3738245" cy="998991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419100">
              <a:lnSpc>
                <a:spcPct val="100000"/>
              </a:lnSpc>
              <a:spcBef>
                <a:spcPts val="110"/>
              </a:spcBef>
            </a:pPr>
            <a:r>
              <a:rPr lang="en-US" sz="2400" spc="-430" dirty="0">
                <a:solidFill>
                  <a:srgbClr val="FFFFFF"/>
                </a:solidFill>
                <a:latin typeface="Lucida Sans Unicode"/>
                <a:ea typeface="ADLaM Display"/>
                <a:cs typeface="Lucida Sans Unicode"/>
              </a:rPr>
              <a:t>ANDREA</a:t>
            </a:r>
            <a:r>
              <a:rPr sz="2400" spc="250" dirty="0">
                <a:solidFill>
                  <a:srgbClr val="FFFFFF"/>
                </a:solidFill>
                <a:latin typeface="Lucida Sans Unicode"/>
                <a:ea typeface="ADLaM Display"/>
                <a:cs typeface="Lucida Sans Unicode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Lucida Sans Unicode"/>
                <a:ea typeface="ADLaM Display"/>
                <a:cs typeface="Lucida Sans Unicode"/>
              </a:rPr>
              <a:t>ISERNIO</a:t>
            </a:r>
            <a:endParaRPr sz="2400">
              <a:latin typeface="Lucida Sans Unicode"/>
              <a:ea typeface="ADLaM Display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1750" dirty="0">
                <a:solidFill>
                  <a:srgbClr val="FFFFFF"/>
                </a:solidFill>
                <a:latin typeface="Lucida Sans Unicode"/>
                <a:ea typeface="ADLaM Display"/>
                <a:cs typeface="Lucida Sans Unicode"/>
              </a:rPr>
              <a:t>andrea.isernio</a:t>
            </a:r>
            <a:r>
              <a:rPr sz="1550" dirty="0">
                <a:solidFill>
                  <a:srgbClr val="FFFFFF"/>
                </a:solidFill>
                <a:latin typeface="Lucida Sans Unicode"/>
                <a:ea typeface="ADLaM Display"/>
                <a:cs typeface="Lucida Sans Unicode"/>
              </a:rPr>
              <a:t>@</a:t>
            </a:r>
            <a:r>
              <a:rPr sz="1750" spc="-10" dirty="0">
                <a:solidFill>
                  <a:srgbClr val="FFFFFF"/>
                </a:solidFill>
                <a:latin typeface="Lucida Sans Unicode"/>
                <a:ea typeface="ADLaM Display"/>
                <a:cs typeface="Lucida Sans Unicode"/>
              </a:rPr>
              <a:t>studio.unibo.it</a:t>
            </a:r>
            <a:endParaRPr sz="1750" dirty="0">
              <a:latin typeface="Lucida Sans Unicode"/>
              <a:ea typeface="ADLaM Display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400" y="4454525"/>
            <a:ext cx="2730500" cy="27305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9665" y="4448809"/>
            <a:ext cx="2633344" cy="2633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138" y="-4913"/>
            <a:ext cx="13252210" cy="1551834"/>
          </a:xfrm>
          <a:prstGeom prst="rect">
            <a:avLst/>
          </a:prstGeom>
        </p:spPr>
        <p:txBody>
          <a:bodyPr vert="horz" wrap="square" lIns="0" tIns="256666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8400" spc="-545" err="1">
                <a:latin typeface="Lucida Sans Unicode"/>
                <a:ea typeface="Tahoma"/>
                <a:cs typeface="Tahoma"/>
              </a:rPr>
              <a:t>Esempio</a:t>
            </a:r>
            <a:r>
              <a:rPr lang="en-US" sz="8400" spc="-545" dirty="0">
                <a:latin typeface="Lucida Sans Unicode"/>
                <a:ea typeface="Tahoma"/>
                <a:cs typeface="Tahoma"/>
              </a:rPr>
              <a:t> di Output: SBOM 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904" y="2191385"/>
            <a:ext cx="7803133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586" y="-4913"/>
            <a:ext cx="13709410" cy="130676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60045">
              <a:spcBef>
                <a:spcPts val="110"/>
              </a:spcBef>
              <a:tabLst>
                <a:tab pos="11239500" algn="l"/>
              </a:tabLst>
            </a:pPr>
            <a:r>
              <a:rPr lang="en-US" sz="8400" spc="-545" err="1">
                <a:latin typeface="Lucida Sans Unicode"/>
                <a:ea typeface="Tahoma"/>
                <a:cs typeface="Tahoma"/>
              </a:rPr>
              <a:t>Esempio</a:t>
            </a:r>
            <a:r>
              <a:rPr lang="en-US" sz="8400" spc="-545" dirty="0">
                <a:latin typeface="Lucida Sans Unicode"/>
                <a:ea typeface="Tahoma"/>
                <a:cs typeface="Tahoma"/>
              </a:rPr>
              <a:t> di Output: SBOM 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4721" y="1471203"/>
            <a:ext cx="9767951" cy="881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657" y="-53898"/>
            <a:ext cx="11759691" cy="1348317"/>
          </a:xfrm>
          <a:prstGeom prst="rect">
            <a:avLst/>
          </a:prstGeom>
        </p:spPr>
        <p:txBody>
          <a:bodyPr vert="horz" wrap="square" lIns="0" tIns="55117" rIns="0" bIns="0" rtlCol="0" anchor="t">
            <a:spAutoFit/>
          </a:bodyPr>
          <a:lstStyle/>
          <a:p>
            <a:pPr marL="694055">
              <a:spcBef>
                <a:spcPts val="110"/>
              </a:spcBef>
            </a:pPr>
            <a:r>
              <a:rPr lang="en-US" sz="8400" spc="-550" dirty="0">
                <a:latin typeface="Lucida Sans Unicode"/>
                <a:cs typeface="Tahoma"/>
              </a:rPr>
              <a:t>Vulnerability Report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4179" y="1507489"/>
            <a:ext cx="6601333" cy="832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8757" y="603327"/>
            <a:ext cx="4644516" cy="1348317"/>
          </a:xfrm>
          <a:prstGeom prst="rect">
            <a:avLst/>
          </a:prstGeom>
        </p:spPr>
        <p:txBody>
          <a:bodyPr vert="horz" wrap="square" lIns="0" tIns="55117" rIns="0" bIns="0" rtlCol="0" anchor="t">
            <a:spAutoFit/>
          </a:bodyPr>
          <a:lstStyle/>
          <a:p>
            <a:pPr marL="694055">
              <a:spcBef>
                <a:spcPts val="110"/>
              </a:spcBef>
            </a:pPr>
            <a:r>
              <a:rPr lang="en-US" sz="8400" spc="-550" dirty="0" err="1">
                <a:latin typeface="Lucida Sans Unicode"/>
                <a:cs typeface="Tahoma"/>
              </a:rPr>
              <a:t>Risultati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37F80-7296-8BC8-A0B7-CC4E7E0B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760" y="2979682"/>
            <a:ext cx="7680960" cy="4967716"/>
          </a:xfrm>
          <a:prstGeom prst="rect">
            <a:avLst/>
          </a:prstGeom>
        </p:spPr>
      </p:pic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D79AF99-9C61-631F-EFD2-CDD9F0B5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186410"/>
            <a:ext cx="9144000" cy="47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9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6510" y="706676"/>
            <a:ext cx="10902315" cy="130676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8400" spc="-484" err="1">
                <a:latin typeface="Lucida Sans Unicode"/>
                <a:cs typeface="Tahoma"/>
              </a:rPr>
              <a:t>Tecnologie</a:t>
            </a:r>
            <a:r>
              <a:rPr lang="en-US" sz="8400" spc="-484" dirty="0">
                <a:latin typeface="Lucida Sans Unicode"/>
                <a:cs typeface="Tahoma"/>
              </a:rPr>
              <a:t> </a:t>
            </a:r>
            <a:r>
              <a:rPr lang="en-US" sz="8400" spc="-484" err="1">
                <a:latin typeface="Lucida Sans Unicode"/>
                <a:cs typeface="Tahoma"/>
              </a:rPr>
              <a:t>Utilizzate</a:t>
            </a:r>
            <a:endParaRPr lang="en-US" sz="8400" spc="-484">
              <a:latin typeface="Lucida Sans Unicode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5570" y="6276975"/>
            <a:ext cx="4471035" cy="1608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9364" y="3001644"/>
            <a:ext cx="4701285" cy="9359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3860" y="2906394"/>
            <a:ext cx="2264283" cy="163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0324" y="4242435"/>
            <a:ext cx="2145665" cy="21456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56204" y="6392544"/>
            <a:ext cx="3094101" cy="1863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3841" y="861135"/>
            <a:ext cx="7300595" cy="127599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8200" spc="-459" err="1">
                <a:latin typeface="Lucida Sans Unicode"/>
                <a:ea typeface="Tahoma"/>
                <a:cs typeface="Tahoma"/>
              </a:rPr>
              <a:t>Sviluppi</a:t>
            </a:r>
            <a:r>
              <a:rPr lang="en-US" sz="8200" spc="-459" dirty="0">
                <a:latin typeface="Lucida Sans Unicode"/>
                <a:ea typeface="Tahoma"/>
                <a:cs typeface="Tahoma"/>
              </a:rPr>
              <a:t> </a:t>
            </a:r>
            <a:r>
              <a:rPr lang="en-US" sz="8200" spc="-459" err="1">
                <a:latin typeface="Lucida Sans Unicode"/>
                <a:ea typeface="Tahoma"/>
                <a:cs typeface="Tahoma"/>
              </a:rPr>
              <a:t>Futuri</a:t>
            </a:r>
            <a:endParaRPr lang="en-US" sz="8200" spc="-459">
              <a:latin typeface="Lucida Sans Unicode"/>
              <a:ea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9913" y="3015836"/>
            <a:ext cx="7746439" cy="4788402"/>
          </a:xfrm>
          <a:prstGeom prst="rect">
            <a:avLst/>
          </a:prstGeom>
        </p:spPr>
        <p:txBody>
          <a:bodyPr vert="horz" wrap="square" lIns="0" tIns="80010" rIns="0" bIns="0" rtlCol="0" anchor="t">
            <a:spAutoFit/>
          </a:bodyPr>
          <a:lstStyle/>
          <a:p>
            <a:pPr marL="556895" marR="806450" indent="-544830">
              <a:lnSpc>
                <a:spcPts val="4470"/>
              </a:lnSpc>
              <a:spcBef>
                <a:spcPts val="630"/>
              </a:spcBef>
              <a:buChar char="•"/>
              <a:tabLst>
                <a:tab pos="556895" algn="l"/>
              </a:tabLst>
            </a:pPr>
            <a:r>
              <a:rPr sz="4000" spc="-114" dirty="0">
                <a:solidFill>
                  <a:srgbClr val="FFFFFF"/>
                </a:solidFill>
                <a:latin typeface="Lucida Sans Unicode"/>
                <a:cs typeface="Arial MT"/>
              </a:rPr>
              <a:t>Integrazione</a:t>
            </a:r>
            <a:r>
              <a:rPr sz="4000" spc="-465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Lucida Sans Unicode"/>
                <a:cs typeface="Arial MT"/>
              </a:rPr>
              <a:t>con</a:t>
            </a:r>
            <a:r>
              <a:rPr sz="4000" spc="-465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10" err="1">
                <a:solidFill>
                  <a:srgbClr val="FFFFFF"/>
                </a:solidFill>
                <a:latin typeface="Lucida Sans Unicode"/>
                <a:cs typeface="Arial MT"/>
              </a:rPr>
              <a:t>altri</a:t>
            </a:r>
            <a:r>
              <a:rPr sz="4000" spc="-10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225" dirty="0">
                <a:solidFill>
                  <a:srgbClr val="FFFFFF"/>
                </a:solidFill>
                <a:latin typeface="Lucida Sans Unicode"/>
                <a:cs typeface="Arial MT"/>
              </a:rPr>
              <a:t>database</a:t>
            </a:r>
            <a:r>
              <a:rPr sz="4000" spc="-355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170" dirty="0">
                <a:solidFill>
                  <a:srgbClr val="FFFFFF"/>
                </a:solidFill>
                <a:latin typeface="Lucida Sans Unicode"/>
                <a:cs typeface="Arial MT"/>
              </a:rPr>
              <a:t>di</a:t>
            </a:r>
            <a:r>
              <a:rPr sz="4000" spc="-335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170" err="1">
                <a:solidFill>
                  <a:srgbClr val="FFFFFF"/>
                </a:solidFill>
                <a:latin typeface="Lucida Sans Unicode"/>
                <a:cs typeface="Arial MT"/>
              </a:rPr>
              <a:t>vulnerabilità</a:t>
            </a:r>
            <a:r>
              <a:rPr sz="4000" spc="-170" dirty="0">
                <a:solidFill>
                  <a:srgbClr val="FFFFFF"/>
                </a:solidFill>
                <a:latin typeface="Lucida Sans Unicode"/>
                <a:cs typeface="Arial MT"/>
              </a:rPr>
              <a:t>.</a:t>
            </a:r>
            <a:endParaRPr sz="4000">
              <a:latin typeface="Lucida Sans Unicode"/>
              <a:cs typeface="Arial MT"/>
            </a:endParaRPr>
          </a:p>
          <a:p>
            <a:pPr marL="556895" marR="1510030" indent="-544830">
              <a:lnSpc>
                <a:spcPts val="4470"/>
              </a:lnSpc>
              <a:spcBef>
                <a:spcPts val="4565"/>
              </a:spcBef>
              <a:buChar char="•"/>
              <a:tabLst>
                <a:tab pos="556895" algn="l"/>
                <a:tab pos="4338955" algn="l"/>
              </a:tabLst>
            </a:pPr>
            <a:r>
              <a:rPr sz="4000" spc="-225" err="1">
                <a:solidFill>
                  <a:srgbClr val="FFFFFF"/>
                </a:solidFill>
                <a:latin typeface="Lucida Sans Unicode"/>
                <a:cs typeface="Arial MT"/>
              </a:rPr>
              <a:t>Implementazione</a:t>
            </a:r>
            <a:r>
              <a:rPr sz="4000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Lucida Sans Unicode"/>
                <a:cs typeface="Arial MT"/>
              </a:rPr>
              <a:t>di </a:t>
            </a:r>
            <a:r>
              <a:rPr sz="4000" spc="-185" err="1">
                <a:solidFill>
                  <a:srgbClr val="FFFFFF"/>
                </a:solidFill>
                <a:latin typeface="Lucida Sans Unicode"/>
                <a:cs typeface="Arial MT"/>
              </a:rPr>
              <a:t>un'interfaccia</a:t>
            </a:r>
            <a:r>
              <a:rPr sz="4000" spc="-305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lang="en-US" sz="4000" spc="-305" err="1">
                <a:solidFill>
                  <a:srgbClr val="FFFFFF"/>
                </a:solidFill>
                <a:latin typeface="Lucida Sans Unicode"/>
                <a:cs typeface="Arial MT"/>
              </a:rPr>
              <a:t>grafica</a:t>
            </a:r>
            <a:r>
              <a:rPr lang="en-US" sz="4000" spc="-305" dirty="0">
                <a:solidFill>
                  <a:srgbClr val="FFFFFF"/>
                </a:solidFill>
                <a:latin typeface="Lucida Sans Unicode"/>
                <a:cs typeface="Arial MT"/>
              </a:rPr>
              <a:t> .</a:t>
            </a:r>
            <a:endParaRPr lang="en-US" sz="4000" spc="-25">
              <a:solidFill>
                <a:srgbClr val="FFFFFF"/>
              </a:solidFill>
              <a:latin typeface="Lucida Sans Unicode"/>
              <a:cs typeface="Arial MT"/>
            </a:endParaRPr>
          </a:p>
          <a:p>
            <a:pPr marL="556895" marR="5080" indent="-544830">
              <a:lnSpc>
                <a:spcPts val="4470"/>
              </a:lnSpc>
              <a:spcBef>
                <a:spcPts val="4565"/>
              </a:spcBef>
              <a:buChar char="•"/>
              <a:tabLst>
                <a:tab pos="556895" algn="l"/>
              </a:tabLst>
            </a:pPr>
            <a:r>
              <a:rPr sz="4000" spc="-225" err="1">
                <a:solidFill>
                  <a:srgbClr val="FFFFFF"/>
                </a:solidFill>
                <a:latin typeface="Lucida Sans Unicode"/>
                <a:cs typeface="Arial MT"/>
              </a:rPr>
              <a:t>Supporto</a:t>
            </a:r>
            <a:r>
              <a:rPr sz="4000" spc="-130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210" dirty="0">
                <a:solidFill>
                  <a:srgbClr val="FFFFFF"/>
                </a:solidFill>
                <a:latin typeface="Lucida Sans Unicode"/>
                <a:cs typeface="Arial MT"/>
              </a:rPr>
              <a:t>per</a:t>
            </a:r>
            <a:r>
              <a:rPr sz="4000" spc="-130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145" err="1">
                <a:solidFill>
                  <a:srgbClr val="FFFFFF"/>
                </a:solidFill>
                <a:latin typeface="Lucida Sans Unicode"/>
                <a:cs typeface="Arial MT"/>
              </a:rPr>
              <a:t>altri</a:t>
            </a:r>
            <a:r>
              <a:rPr sz="4000" spc="-125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190" err="1">
                <a:solidFill>
                  <a:srgbClr val="FFFFFF"/>
                </a:solidFill>
                <a:latin typeface="Lucida Sans Unicode"/>
                <a:cs typeface="Arial MT"/>
              </a:rPr>
              <a:t>ecosistemi</a:t>
            </a:r>
            <a:r>
              <a:rPr sz="4000" spc="-190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204" dirty="0">
                <a:solidFill>
                  <a:srgbClr val="FFFFFF"/>
                </a:solidFill>
                <a:latin typeface="Lucida Sans Unicode"/>
                <a:cs typeface="Arial MT"/>
              </a:rPr>
              <a:t>(Python,</a:t>
            </a:r>
            <a:r>
              <a:rPr sz="4000" spc="-400" dirty="0">
                <a:solidFill>
                  <a:srgbClr val="FFFFFF"/>
                </a:solidFill>
                <a:latin typeface="Lucida Sans Unicode"/>
                <a:cs typeface="Arial MT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Lucida Sans Unicode"/>
                <a:cs typeface="Arial MT"/>
              </a:rPr>
              <a:t>Java).</a:t>
            </a:r>
            <a:endParaRPr sz="4000">
              <a:latin typeface="Lucida Sans Unicode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64884" y="3017520"/>
            <a:ext cx="4018915" cy="1305560"/>
            <a:chOff x="9812019" y="3017520"/>
            <a:chExt cx="4018915" cy="1305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019" y="3017520"/>
              <a:ext cx="2524125" cy="13049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2601" y="3065526"/>
              <a:ext cx="1647825" cy="12573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5005" y="5879846"/>
            <a:ext cx="1932939" cy="19329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85419" y="6320866"/>
            <a:ext cx="951864" cy="10565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0874" y="3867497"/>
            <a:ext cx="9760577" cy="255069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8200" spc="-765" dirty="0">
                <a:solidFill>
                  <a:srgbClr val="FFFFFF"/>
                </a:solidFill>
                <a:latin typeface="Lucida Sans Unicode"/>
                <a:cs typeface="Lucida Sans Unicode"/>
              </a:rPr>
              <a:t>Grazie </a:t>
            </a:r>
            <a:r>
              <a:rPr lang="en-US" sz="8200" spc="-765" dirty="0">
                <a:solidFill>
                  <a:srgbClr val="FFFFFF"/>
                </a:solidFill>
                <a:latin typeface="Lucida Sans Unicode"/>
                <a:ea typeface="Tahoma"/>
                <a:cs typeface="Lucida Sans Unicode"/>
              </a:rPr>
              <a:t>dell' </a:t>
            </a:r>
            <a:r>
              <a:rPr lang="en-US" sz="8200" spc="-765" dirty="0" err="1">
                <a:solidFill>
                  <a:srgbClr val="FFFFFF"/>
                </a:solidFill>
                <a:latin typeface="Lucida Sans Unicode"/>
                <a:ea typeface="Tahoma"/>
                <a:cs typeface="Lucida Sans Unicode"/>
              </a:rPr>
              <a:t>attenzione</a:t>
            </a:r>
            <a:r>
              <a:rPr lang="en-US" sz="8200" spc="-765" dirty="0">
                <a:solidFill>
                  <a:srgbClr val="FFFFFF"/>
                </a:solidFill>
                <a:latin typeface="Lucida Sans Unicode"/>
                <a:ea typeface="Tahoma"/>
                <a:cs typeface="Lucida Sans Unicode"/>
              </a:rPr>
              <a:t> !</a:t>
            </a:r>
          </a:p>
          <a:p>
            <a:pPr marL="12700">
              <a:spcBef>
                <a:spcPts val="110"/>
              </a:spcBef>
            </a:pPr>
            <a:endParaRPr lang="en-US" sz="8200" spc="-765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7573" y="833399"/>
            <a:ext cx="8689827" cy="130420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400" spc="-960" dirty="0">
                <a:latin typeface="Lucida Sans Unicode"/>
                <a:cs typeface="Arial"/>
              </a:rPr>
              <a:t>I</a:t>
            </a:r>
            <a:r>
              <a:rPr sz="8400" spc="-790" dirty="0">
                <a:latin typeface="Lucida Sans Unicode"/>
                <a:cs typeface="Arial"/>
              </a:rPr>
              <a:t>d</a:t>
            </a:r>
            <a:r>
              <a:rPr sz="8400" spc="-900" dirty="0">
                <a:latin typeface="Lucida Sans Unicode"/>
                <a:cs typeface="Arial"/>
              </a:rPr>
              <a:t>e</a:t>
            </a:r>
            <a:r>
              <a:rPr sz="8400" spc="-345" dirty="0">
                <a:latin typeface="Lucida Sans Unicode"/>
                <a:cs typeface="Arial"/>
              </a:rPr>
              <a:t>a</a:t>
            </a:r>
            <a:r>
              <a:rPr sz="8400" spc="-1205" dirty="0">
                <a:latin typeface="Lucida Sans Unicode"/>
                <a:cs typeface="Arial"/>
              </a:rPr>
              <a:t> </a:t>
            </a:r>
            <a:r>
              <a:rPr sz="8400" spc="-795" err="1">
                <a:latin typeface="Lucida Sans Unicode"/>
                <a:cs typeface="Arial"/>
              </a:rPr>
              <a:t>I</a:t>
            </a:r>
            <a:r>
              <a:rPr sz="8400" spc="-840" err="1">
                <a:latin typeface="Lucida Sans Unicode"/>
                <a:cs typeface="Arial"/>
              </a:rPr>
              <a:t>n</a:t>
            </a:r>
            <a:r>
              <a:rPr sz="8400" spc="-815" err="1">
                <a:latin typeface="Lucida Sans Unicode"/>
                <a:cs typeface="Arial"/>
              </a:rPr>
              <a:t>iz</a:t>
            </a:r>
            <a:r>
              <a:rPr sz="8400" spc="-860" err="1">
                <a:latin typeface="Lucida Sans Unicode"/>
                <a:cs typeface="Arial"/>
              </a:rPr>
              <a:t>i</a:t>
            </a:r>
            <a:r>
              <a:rPr sz="8400" spc="-795" err="1">
                <a:latin typeface="Lucida Sans Unicode"/>
                <a:cs typeface="Arial"/>
              </a:rPr>
              <a:t>a</a:t>
            </a:r>
            <a:r>
              <a:rPr sz="8400" spc="-860" err="1">
                <a:latin typeface="Lucida Sans Unicode"/>
                <a:cs typeface="Arial"/>
              </a:rPr>
              <a:t>l</a:t>
            </a:r>
            <a:r>
              <a:rPr sz="8400" spc="335" err="1">
                <a:latin typeface="Lucida Sans Unicode"/>
                <a:cs typeface="Arial"/>
              </a:rPr>
              <a:t>e</a:t>
            </a:r>
            <a:r>
              <a:rPr sz="8400" spc="-855" dirty="0">
                <a:latin typeface="Lucida Sans Unicode"/>
                <a:cs typeface="Arial"/>
              </a:rPr>
              <a:t>(</a:t>
            </a:r>
            <a:r>
              <a:rPr sz="8400" spc="-965" err="1">
                <a:latin typeface="Lucida Sans Unicode"/>
                <a:cs typeface="Arial"/>
              </a:rPr>
              <a:t>p</a:t>
            </a:r>
            <a:r>
              <a:rPr sz="8400" spc="-944" err="1">
                <a:latin typeface="Lucida Sans Unicode"/>
                <a:cs typeface="Arial"/>
              </a:rPr>
              <a:t>a</a:t>
            </a:r>
            <a:r>
              <a:rPr sz="8400" spc="-990" err="1">
                <a:latin typeface="Lucida Sans Unicode"/>
                <a:cs typeface="Arial"/>
              </a:rPr>
              <a:t>r</a:t>
            </a:r>
            <a:r>
              <a:rPr sz="8400" spc="-894" err="1">
                <a:latin typeface="Lucida Sans Unicode"/>
                <a:cs typeface="Arial"/>
              </a:rPr>
              <a:t>t</a:t>
            </a:r>
            <a:r>
              <a:rPr sz="8400" spc="-395" err="1">
                <a:latin typeface="Lucida Sans Unicode"/>
                <a:cs typeface="Arial"/>
              </a:rPr>
              <a:t>e</a:t>
            </a:r>
            <a:r>
              <a:rPr sz="8400" spc="-1170" dirty="0">
                <a:latin typeface="Lucida Sans Unicode"/>
                <a:cs typeface="Arial"/>
              </a:rPr>
              <a:t> </a:t>
            </a:r>
            <a:r>
              <a:rPr sz="8400" spc="-800" dirty="0">
                <a:latin typeface="Lucida Sans Unicode"/>
                <a:cs typeface="Arial"/>
              </a:rPr>
              <a:t>1</a:t>
            </a:r>
            <a:r>
              <a:rPr lang="it-IT" sz="8400" spc="-800" dirty="0">
                <a:latin typeface="Lucida Sans Unicode"/>
                <a:cs typeface="Arial"/>
              </a:rPr>
              <a:t>)</a:t>
            </a:r>
            <a:endParaRPr lang="en-US" sz="8400" dirty="0">
              <a:latin typeface="Lucida Sans Unicode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443" y="2574324"/>
            <a:ext cx="7348872" cy="442980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065" marR="106680">
              <a:lnSpc>
                <a:spcPct val="108800"/>
              </a:lnSpc>
              <a:spcBef>
                <a:spcPts val="95"/>
              </a:spcBef>
              <a:tabLst>
                <a:tab pos="327660" algn="l"/>
              </a:tabLst>
            </a:pPr>
            <a:r>
              <a:rPr lang="en-US" sz="2600" spc="-200" dirty="0">
                <a:solidFill>
                  <a:srgbClr val="FFFFFF"/>
                </a:solidFill>
                <a:latin typeface="Lucida Sans Unicode"/>
                <a:cs typeface="Arial"/>
              </a:rPr>
              <a:t>IDEA INIZIALE</a:t>
            </a:r>
            <a:r>
              <a:rPr sz="2600" spc="-50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Arial"/>
              </a:rPr>
              <a:t>:</a:t>
            </a:r>
            <a:endParaRPr lang="en-US" sz="2600" dirty="0">
              <a:solidFill>
                <a:srgbClr val="000000"/>
              </a:solidFill>
              <a:latin typeface="Lucida Sans Unicode"/>
              <a:cs typeface="Arial"/>
            </a:endParaRPr>
          </a:p>
          <a:p>
            <a:pPr marL="12065" marR="106680">
              <a:lnSpc>
                <a:spcPct val="108800"/>
              </a:lnSpc>
              <a:spcBef>
                <a:spcPts val="95"/>
              </a:spcBef>
              <a:tabLst>
                <a:tab pos="327660" algn="l"/>
              </a:tabLst>
            </a:pPr>
            <a:endParaRPr lang="en-US" sz="2600" dirty="0">
              <a:solidFill>
                <a:srgbClr val="FFFFFF"/>
              </a:solidFill>
              <a:latin typeface="Lucida Sans Unicode"/>
              <a:cs typeface="Arial"/>
            </a:endParaRPr>
          </a:p>
          <a:p>
            <a:pPr marL="12065" marR="106680">
              <a:lnSpc>
                <a:spcPct val="108800"/>
              </a:lnSpc>
              <a:spcBef>
                <a:spcPts val="95"/>
              </a:spcBef>
              <a:tabLst>
                <a:tab pos="327660" algn="l"/>
              </a:tabLst>
            </a:pPr>
            <a:r>
              <a:rPr sz="2600" spc="-114" err="1">
                <a:solidFill>
                  <a:srgbClr val="FFFFFF"/>
                </a:solidFill>
                <a:latin typeface="Lucida Sans Unicode"/>
                <a:cs typeface="Arial"/>
              </a:rPr>
              <a:t>Analizzare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Arial"/>
              </a:rPr>
              <a:t>le</a:t>
            </a:r>
            <a:r>
              <a:rPr sz="2600" spc="-4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95" err="1">
                <a:solidFill>
                  <a:srgbClr val="FFFFFF"/>
                </a:solidFill>
                <a:latin typeface="Lucida Sans Unicode"/>
                <a:cs typeface="Arial"/>
              </a:rPr>
              <a:t>applicazioni</a:t>
            </a:r>
            <a:r>
              <a:rPr sz="2600" spc="6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Lucida Sans Unicode"/>
                <a:cs typeface="Arial"/>
              </a:rPr>
              <a:t>React </a:t>
            </a:r>
            <a:r>
              <a:rPr sz="2600" spc="-60" dirty="0">
                <a:solidFill>
                  <a:srgbClr val="FFFFFF"/>
                </a:solidFill>
                <a:latin typeface="Lucida Sans Unicode"/>
                <a:cs typeface="Arial"/>
              </a:rPr>
              <a:t>Native</a:t>
            </a:r>
            <a:r>
              <a:rPr sz="2600" spc="-11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Lucida Sans Unicode"/>
                <a:cs typeface="Arial"/>
              </a:rPr>
              <a:t>senza</a:t>
            </a:r>
            <a:r>
              <a:rPr sz="2600" spc="-6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Lucida Sans Unicode"/>
                <a:cs typeface="Arial"/>
              </a:rPr>
              <a:t>accesso</a:t>
            </a:r>
            <a:r>
              <a:rPr sz="2600" spc="-5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Lucida Sans Unicode"/>
                <a:cs typeface="Arial"/>
              </a:rPr>
              <a:t>al</a:t>
            </a:r>
            <a:r>
              <a:rPr sz="2600" spc="-7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50" err="1">
                <a:solidFill>
                  <a:srgbClr val="FFFFFF"/>
                </a:solidFill>
                <a:latin typeface="Lucida Sans Unicode"/>
                <a:cs typeface="Arial"/>
              </a:rPr>
              <a:t>codice</a:t>
            </a:r>
            <a:r>
              <a:rPr sz="2600" spc="-5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0" err="1">
                <a:solidFill>
                  <a:srgbClr val="FFFFFF"/>
                </a:solidFill>
                <a:latin typeface="Lucida Sans Unicode"/>
                <a:cs typeface="Arial"/>
              </a:rPr>
              <a:t>sorgente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Arial"/>
              </a:rPr>
              <a:t>.</a:t>
            </a:r>
            <a:endParaRPr sz="2600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sz="2600" dirty="0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spcBef>
                <a:spcPts val="819"/>
              </a:spcBef>
              <a:buClr>
                <a:srgbClr val="FFFFFF"/>
              </a:buClr>
            </a:pPr>
            <a:endParaRPr sz="2600" dirty="0">
              <a:latin typeface="Lucida Sans Unicode"/>
              <a:cs typeface="Arial"/>
            </a:endParaRPr>
          </a:p>
          <a:p>
            <a:pPr marL="12065" marR="5080">
              <a:lnSpc>
                <a:spcPct val="108700"/>
              </a:lnSpc>
              <a:spcBef>
                <a:spcPts val="5"/>
              </a:spcBef>
              <a:tabLst>
                <a:tab pos="327660" algn="l"/>
              </a:tabLst>
            </a:pPr>
            <a:r>
              <a:rPr lang="en-US" sz="2600" spc="-85" dirty="0">
                <a:solidFill>
                  <a:srgbClr val="FFFFFF"/>
                </a:solidFill>
                <a:latin typeface="Lucida Sans Unicode"/>
                <a:cs typeface="Arial"/>
              </a:rPr>
              <a:t>APPROCCIO</a:t>
            </a:r>
            <a:r>
              <a:rPr sz="2600" spc="-85" dirty="0">
                <a:solidFill>
                  <a:srgbClr val="FFFFFF"/>
                </a:solidFill>
                <a:latin typeface="Lucida Sans Unicode"/>
                <a:cs typeface="Arial"/>
              </a:rPr>
              <a:t>:</a:t>
            </a:r>
            <a:endParaRPr lang="en-US" sz="2600" dirty="0">
              <a:solidFill>
                <a:srgbClr val="000000"/>
              </a:solidFill>
              <a:latin typeface="Lucida Sans Unicode"/>
              <a:cs typeface="Arial"/>
            </a:endParaRPr>
          </a:p>
          <a:p>
            <a:pPr marL="12065" marR="5080">
              <a:lnSpc>
                <a:spcPct val="108700"/>
              </a:lnSpc>
              <a:spcBef>
                <a:spcPts val="5"/>
              </a:spcBef>
              <a:tabLst>
                <a:tab pos="327660" algn="l"/>
              </a:tabLst>
            </a:pPr>
            <a:endParaRPr lang="en-US" sz="2600" spc="-85" dirty="0">
              <a:solidFill>
                <a:srgbClr val="FFFFFF"/>
              </a:solidFill>
              <a:latin typeface="Lucida Sans Unicode"/>
              <a:cs typeface="Arial"/>
            </a:endParaRPr>
          </a:p>
          <a:p>
            <a:pPr marL="12065" marR="5080">
              <a:lnSpc>
                <a:spcPct val="108700"/>
              </a:lnSpc>
              <a:spcBef>
                <a:spcPts val="5"/>
              </a:spcBef>
              <a:tabLst>
                <a:tab pos="327660" algn="l"/>
              </a:tabLst>
            </a:pPr>
            <a:r>
              <a:rPr sz="2600" spc="-55" dirty="0" err="1">
                <a:solidFill>
                  <a:srgbClr val="FFFFFF"/>
                </a:solidFill>
                <a:latin typeface="Lucida Sans Unicode"/>
                <a:cs typeface="Arial"/>
              </a:rPr>
              <a:t>Partire</a:t>
            </a:r>
            <a:r>
              <a:rPr sz="2600" spc="-11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50" dirty="0" err="1">
                <a:solidFill>
                  <a:srgbClr val="FFFFFF"/>
                </a:solidFill>
                <a:latin typeface="Lucida Sans Unicode"/>
                <a:cs typeface="Arial"/>
              </a:rPr>
              <a:t>direttamente</a:t>
            </a:r>
            <a:r>
              <a:rPr sz="2600" spc="-3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70" dirty="0" err="1">
                <a:solidFill>
                  <a:srgbClr val="FFFFFF"/>
                </a:solidFill>
                <a:latin typeface="Lucida Sans Unicode"/>
                <a:cs typeface="Arial"/>
              </a:rPr>
              <a:t>dai</a:t>
            </a:r>
            <a:r>
              <a:rPr sz="2600" spc="-8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Arial"/>
              </a:rPr>
              <a:t>file</a:t>
            </a:r>
            <a:r>
              <a:rPr sz="2600" spc="-5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Lucida Sans Unicode"/>
                <a:cs typeface="Arial"/>
              </a:rPr>
              <a:t>APK</a:t>
            </a:r>
            <a:r>
              <a:rPr sz="2600" spc="-2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Lucida Sans Unicode"/>
                <a:cs typeface="Arial"/>
              </a:rPr>
              <a:t>e</a:t>
            </a:r>
            <a:r>
              <a:rPr lang="en-US" sz="2600" spc="-5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lang="en-US" sz="2600" spc="-40" dirty="0" err="1">
                <a:solidFill>
                  <a:srgbClr val="FFFFFF"/>
                </a:solidFill>
                <a:latin typeface="Lucida Sans Unicode"/>
                <a:cs typeface="Arial"/>
              </a:rPr>
              <a:t>decompilarli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Lucida Sans Unicode"/>
                <a:cs typeface="Arial"/>
              </a:rPr>
              <a:t>per</a:t>
            </a:r>
            <a:r>
              <a:rPr sz="2600" spc="-10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25" dirty="0" err="1">
                <a:solidFill>
                  <a:srgbClr val="FFFFFF"/>
                </a:solidFill>
                <a:latin typeface="Lucida Sans Unicode"/>
                <a:cs typeface="Arial"/>
              </a:rPr>
              <a:t>identificare</a:t>
            </a:r>
            <a:r>
              <a:rPr sz="2600" spc="-4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Lucida Sans Unicode"/>
                <a:cs typeface="Arial"/>
              </a:rPr>
              <a:t>le</a:t>
            </a:r>
            <a:r>
              <a:rPr sz="2600" spc="-7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0" dirty="0" err="1">
                <a:solidFill>
                  <a:srgbClr val="FFFFFF"/>
                </a:solidFill>
                <a:latin typeface="Lucida Sans Unicode"/>
                <a:cs typeface="Arial"/>
              </a:rPr>
              <a:t>dipendenze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Arial"/>
              </a:rPr>
              <a:t>.</a:t>
            </a:r>
            <a:endParaRPr sz="2600">
              <a:latin typeface="Lucida Sans Unicode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0" y="2574324"/>
            <a:ext cx="7622042" cy="3079176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  <a:tabLst>
                <a:tab pos="328295" algn="l"/>
              </a:tabLst>
            </a:pPr>
            <a:r>
              <a:rPr lang="en-US" sz="2600" spc="-20" dirty="0">
                <a:solidFill>
                  <a:srgbClr val="FFFFFF"/>
                </a:solidFill>
                <a:latin typeface="Lucida Sans Unicode"/>
                <a:cs typeface="Arial"/>
              </a:rPr>
              <a:t>STRUMENTI CONSIDERATI</a:t>
            </a:r>
            <a:r>
              <a:rPr sz="2600" spc="-20" dirty="0">
                <a:solidFill>
                  <a:srgbClr val="FFFFFF"/>
                </a:solidFill>
                <a:latin typeface="Lucida Sans Unicode"/>
                <a:cs typeface="Arial"/>
              </a:rPr>
              <a:t>:</a:t>
            </a:r>
            <a:endParaRPr sz="2600" dirty="0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  <a:buClr>
                <a:srgbClr val="FFFFFF"/>
              </a:buClr>
              <a:buFont typeface="Calibri"/>
              <a:buChar char="-"/>
            </a:pPr>
            <a:endParaRPr sz="2600" dirty="0">
              <a:latin typeface="Lucida Sans Unicode"/>
              <a:cs typeface="Arial"/>
            </a:endParaRPr>
          </a:p>
          <a:p>
            <a:pPr marL="469265" marR="285115" indent="-457200">
              <a:lnSpc>
                <a:spcPct val="107500"/>
              </a:lnSpc>
              <a:buFont typeface="Calibri"/>
              <a:buChar char="-"/>
              <a:tabLst>
                <a:tab pos="328295" algn="l"/>
              </a:tabLst>
            </a:pPr>
            <a:r>
              <a:rPr sz="2600" b="1" spc="-165" dirty="0">
                <a:solidFill>
                  <a:srgbClr val="FFFFFF"/>
                </a:solidFill>
                <a:latin typeface="Lucida Sans Unicode"/>
                <a:cs typeface="Arial"/>
              </a:rPr>
              <a:t>JADX</a:t>
            </a:r>
            <a:r>
              <a:rPr sz="2600" spc="-165" dirty="0">
                <a:solidFill>
                  <a:srgbClr val="FFFFFF"/>
                </a:solidFill>
                <a:latin typeface="Lucida Sans Unicode"/>
                <a:cs typeface="Arial"/>
              </a:rPr>
              <a:t>:</a:t>
            </a:r>
            <a:r>
              <a:rPr sz="2600" spc="-15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65" err="1">
                <a:solidFill>
                  <a:srgbClr val="FFFFFF"/>
                </a:solidFill>
                <a:latin typeface="Lucida Sans Unicode"/>
                <a:cs typeface="Arial"/>
              </a:rPr>
              <a:t>Decompilatore</a:t>
            </a:r>
            <a:r>
              <a:rPr sz="2600" spc="-10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Lucida Sans Unicode"/>
                <a:cs typeface="Arial"/>
              </a:rPr>
              <a:t>per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Lucida Sans Unicode"/>
                <a:cs typeface="Arial"/>
              </a:rPr>
              <a:t>file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Lucida Sans Unicode"/>
                <a:cs typeface="Arial"/>
              </a:rPr>
              <a:t>APK,</a:t>
            </a:r>
            <a:r>
              <a:rPr sz="2600" spc="3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85" err="1">
                <a:solidFill>
                  <a:srgbClr val="FFFFFF"/>
                </a:solidFill>
                <a:latin typeface="Lucida Sans Unicode"/>
                <a:cs typeface="Arial"/>
              </a:rPr>
              <a:t>usato</a:t>
            </a:r>
            <a:r>
              <a:rPr sz="2600" spc="-10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Lucida Sans Unicode"/>
                <a:cs typeface="Arial"/>
              </a:rPr>
              <a:t>per </a:t>
            </a:r>
            <a:r>
              <a:rPr sz="2600" spc="-10" err="1">
                <a:solidFill>
                  <a:srgbClr val="FFFFFF"/>
                </a:solidFill>
                <a:latin typeface="Lucida Sans Unicode"/>
                <a:cs typeface="Arial"/>
              </a:rPr>
              <a:t>convertire</a:t>
            </a:r>
            <a:r>
              <a:rPr sz="2600" spc="-12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Arial"/>
              </a:rPr>
              <a:t>file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Arial"/>
              </a:rPr>
              <a:t>.</a:t>
            </a:r>
            <a:r>
              <a:rPr sz="2600" err="1">
                <a:solidFill>
                  <a:srgbClr val="FFFFFF"/>
                </a:solidFill>
                <a:latin typeface="Lucida Sans Unicode"/>
                <a:cs typeface="Arial"/>
              </a:rPr>
              <a:t>dex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Arial"/>
              </a:rPr>
              <a:t>in</a:t>
            </a:r>
            <a:r>
              <a:rPr sz="2600" spc="-12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0" err="1">
                <a:solidFill>
                  <a:srgbClr val="FFFFFF"/>
                </a:solidFill>
                <a:latin typeface="Lucida Sans Unicode"/>
                <a:cs typeface="Arial"/>
              </a:rPr>
              <a:t>codice</a:t>
            </a:r>
            <a:r>
              <a:rPr sz="2600" spc="-114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0" err="1">
                <a:solidFill>
                  <a:srgbClr val="FFFFFF"/>
                </a:solidFill>
                <a:latin typeface="Lucida Sans Unicode"/>
                <a:cs typeface="Arial"/>
              </a:rPr>
              <a:t>leggibile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Arial"/>
              </a:rPr>
              <a:t>.</a:t>
            </a:r>
            <a:endParaRPr sz="2600" dirty="0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Clr>
                <a:srgbClr val="FFFFFF"/>
              </a:buClr>
              <a:buFont typeface="Calibri"/>
              <a:buChar char="-"/>
            </a:pPr>
            <a:endParaRPr sz="2600" dirty="0">
              <a:latin typeface="Lucida Sans Unicode"/>
              <a:cs typeface="Arial"/>
            </a:endParaRPr>
          </a:p>
          <a:p>
            <a:pPr marL="469265" marR="5080" indent="-457200">
              <a:lnSpc>
                <a:spcPct val="108700"/>
              </a:lnSpc>
              <a:buFont typeface="Calibri"/>
              <a:buChar char="-"/>
              <a:tabLst>
                <a:tab pos="328295" algn="l"/>
              </a:tabLst>
            </a:pPr>
            <a:r>
              <a:rPr sz="2600" b="1" spc="-285" dirty="0">
                <a:solidFill>
                  <a:srgbClr val="FFFFFF"/>
                </a:solidFill>
                <a:latin typeface="Lucida Sans Unicode"/>
                <a:cs typeface="Arial"/>
              </a:rPr>
              <a:t>He</a:t>
            </a:r>
            <a:r>
              <a:rPr sz="2600" b="1" spc="-409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b="1" spc="-235" err="1">
                <a:solidFill>
                  <a:srgbClr val="FFFFFF"/>
                </a:solidFill>
                <a:latin typeface="Lucida Sans Unicode"/>
                <a:cs typeface="Arial"/>
              </a:rPr>
              <a:t>rme</a:t>
            </a:r>
            <a:r>
              <a:rPr sz="2600" b="1" spc="-37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b="1" spc="-110" dirty="0">
                <a:solidFill>
                  <a:srgbClr val="FFFFFF"/>
                </a:solidFill>
                <a:latin typeface="Lucida Sans Unicode"/>
                <a:cs typeface="Arial"/>
              </a:rPr>
              <a:t>s-</a:t>
            </a:r>
            <a:r>
              <a:rPr sz="2600" b="1" spc="-290" dirty="0">
                <a:solidFill>
                  <a:srgbClr val="FFFFFF"/>
                </a:solidFill>
                <a:latin typeface="Lucida Sans Unicode"/>
                <a:cs typeface="Arial"/>
              </a:rPr>
              <a:t>De</a:t>
            </a:r>
            <a:r>
              <a:rPr sz="2600" b="1" spc="-409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b="1" spc="-170" dirty="0">
                <a:solidFill>
                  <a:srgbClr val="FFFFFF"/>
                </a:solidFill>
                <a:latin typeface="Lucida Sans Unicode"/>
                <a:cs typeface="Arial"/>
              </a:rPr>
              <a:t>c:</a:t>
            </a:r>
            <a:r>
              <a:rPr sz="2600" spc="-7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00" err="1">
                <a:solidFill>
                  <a:srgbClr val="FFFFFF"/>
                </a:solidFill>
                <a:latin typeface="Lucida Sans Unicode"/>
                <a:cs typeface="Arial"/>
              </a:rPr>
              <a:t>Interpretazione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Lucida Sans Unicode"/>
                <a:cs typeface="Arial"/>
              </a:rPr>
              <a:t>del</a:t>
            </a:r>
            <a:r>
              <a:rPr sz="2600" spc="-1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Lucida Sans Unicode"/>
                <a:cs typeface="Arial"/>
              </a:rPr>
              <a:t>bundle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Lucida Sans Unicode"/>
                <a:cs typeface="Arial"/>
              </a:rPr>
              <a:t>React </a:t>
            </a:r>
            <a:r>
              <a:rPr sz="2600" spc="-40" dirty="0">
                <a:solidFill>
                  <a:srgbClr val="FFFFFF"/>
                </a:solidFill>
                <a:latin typeface="Lucida Sans Unicode"/>
                <a:cs typeface="Arial"/>
              </a:rPr>
              <a:t>Native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Arial"/>
              </a:rPr>
              <a:t>(</a:t>
            </a:r>
            <a:r>
              <a:rPr sz="2600" spc="-10" err="1">
                <a:solidFill>
                  <a:srgbClr val="FFFFFF"/>
                </a:solidFill>
                <a:latin typeface="Lucida Sans Unicode"/>
                <a:cs typeface="Arial"/>
              </a:rPr>
              <a:t>index.android.bundle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Arial"/>
              </a:rPr>
              <a:t>).</a:t>
            </a:r>
            <a:endParaRPr sz="2600" dirty="0">
              <a:latin typeface="Lucida Sans Unicode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318" y="7211447"/>
            <a:ext cx="1398905" cy="16499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8525" y="7136027"/>
            <a:ext cx="1800225" cy="1800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9206" y="833399"/>
            <a:ext cx="8640730" cy="130420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400" spc="-960" dirty="0">
                <a:latin typeface="Lucida Sans Unicode"/>
                <a:cs typeface="Arial"/>
              </a:rPr>
              <a:t>I</a:t>
            </a:r>
            <a:r>
              <a:rPr sz="8400" spc="-790" dirty="0">
                <a:latin typeface="Lucida Sans Unicode"/>
                <a:cs typeface="Arial"/>
              </a:rPr>
              <a:t>d</a:t>
            </a:r>
            <a:r>
              <a:rPr sz="8400" spc="-900" dirty="0">
                <a:latin typeface="Lucida Sans Unicode"/>
                <a:cs typeface="Arial"/>
              </a:rPr>
              <a:t>e</a:t>
            </a:r>
            <a:r>
              <a:rPr sz="8400" spc="-345" dirty="0">
                <a:latin typeface="Lucida Sans Unicode"/>
                <a:cs typeface="Arial"/>
              </a:rPr>
              <a:t>a</a:t>
            </a:r>
            <a:r>
              <a:rPr sz="8400" spc="-1205" dirty="0">
                <a:latin typeface="Lucida Sans Unicode"/>
                <a:cs typeface="Arial"/>
              </a:rPr>
              <a:t> </a:t>
            </a:r>
            <a:r>
              <a:rPr sz="8400" spc="-795" err="1">
                <a:latin typeface="Lucida Sans Unicode"/>
                <a:cs typeface="Arial"/>
              </a:rPr>
              <a:t>I</a:t>
            </a:r>
            <a:r>
              <a:rPr sz="8400" spc="-840" err="1">
                <a:latin typeface="Lucida Sans Unicode"/>
                <a:cs typeface="Arial"/>
              </a:rPr>
              <a:t>n</a:t>
            </a:r>
            <a:r>
              <a:rPr sz="8400" spc="-815" err="1">
                <a:latin typeface="Lucida Sans Unicode"/>
                <a:cs typeface="Arial"/>
              </a:rPr>
              <a:t>iz</a:t>
            </a:r>
            <a:r>
              <a:rPr sz="8400" spc="-860" err="1">
                <a:latin typeface="Lucida Sans Unicode"/>
                <a:cs typeface="Arial"/>
              </a:rPr>
              <a:t>i</a:t>
            </a:r>
            <a:r>
              <a:rPr sz="8400" spc="-795" err="1">
                <a:latin typeface="Lucida Sans Unicode"/>
                <a:cs typeface="Arial"/>
              </a:rPr>
              <a:t>a</a:t>
            </a:r>
            <a:r>
              <a:rPr sz="8400" spc="-860" err="1">
                <a:latin typeface="Lucida Sans Unicode"/>
                <a:cs typeface="Arial"/>
              </a:rPr>
              <a:t>l</a:t>
            </a:r>
            <a:r>
              <a:rPr sz="8400" spc="335" err="1">
                <a:latin typeface="Lucida Sans Unicode"/>
                <a:cs typeface="Arial"/>
              </a:rPr>
              <a:t>e</a:t>
            </a:r>
            <a:r>
              <a:rPr sz="8400" spc="-855" dirty="0">
                <a:latin typeface="Lucida Sans Unicode"/>
                <a:cs typeface="Arial"/>
              </a:rPr>
              <a:t>(</a:t>
            </a:r>
            <a:r>
              <a:rPr sz="8400" spc="-965" err="1">
                <a:latin typeface="Lucida Sans Unicode"/>
                <a:cs typeface="Arial"/>
              </a:rPr>
              <a:t>p</a:t>
            </a:r>
            <a:r>
              <a:rPr sz="8400" spc="-944" err="1">
                <a:latin typeface="Lucida Sans Unicode"/>
                <a:cs typeface="Arial"/>
              </a:rPr>
              <a:t>a</a:t>
            </a:r>
            <a:r>
              <a:rPr sz="8400" spc="-990" err="1">
                <a:latin typeface="Lucida Sans Unicode"/>
                <a:cs typeface="Arial"/>
              </a:rPr>
              <a:t>r</a:t>
            </a:r>
            <a:r>
              <a:rPr sz="8400" spc="-894" err="1">
                <a:latin typeface="Lucida Sans Unicode"/>
                <a:cs typeface="Arial"/>
              </a:rPr>
              <a:t>t</a:t>
            </a:r>
            <a:r>
              <a:rPr sz="8400" spc="-395" err="1">
                <a:latin typeface="Lucida Sans Unicode"/>
                <a:cs typeface="Arial"/>
              </a:rPr>
              <a:t>e</a:t>
            </a:r>
            <a:r>
              <a:rPr sz="8400" spc="-1170" dirty="0">
                <a:latin typeface="Lucida Sans Unicode"/>
                <a:cs typeface="Arial"/>
              </a:rPr>
              <a:t> </a:t>
            </a:r>
            <a:r>
              <a:rPr sz="8400" spc="-565" dirty="0">
                <a:latin typeface="Lucida Sans Unicode"/>
                <a:cs typeface="Arial"/>
              </a:rPr>
              <a:t>2</a:t>
            </a:r>
            <a:r>
              <a:rPr lang="it-IT" sz="8400" spc="-565" dirty="0">
                <a:latin typeface="Lucida Sans Unicode"/>
                <a:cs typeface="Arial"/>
              </a:rPr>
              <a:t>)</a:t>
            </a:r>
            <a:endParaRPr lang="en-US" sz="8400" dirty="0">
              <a:latin typeface="Lucida Sans Unicode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756" y="3692093"/>
            <a:ext cx="6537325" cy="530145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51898"/>
              <a:tabLst>
                <a:tab pos="327660" algn="l"/>
              </a:tabLst>
            </a:pPr>
            <a:r>
              <a:rPr sz="4000" spc="-155" dirty="0">
                <a:solidFill>
                  <a:srgbClr val="FFFFFF"/>
                </a:solidFill>
                <a:latin typeface="Lucida Sans Unicode"/>
                <a:cs typeface="Arial"/>
              </a:rPr>
              <a:t>Limitazioni</a:t>
            </a:r>
            <a:r>
              <a:rPr sz="4000" spc="-30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Lucida Sans Unicode"/>
                <a:cs typeface="Arial"/>
              </a:rPr>
              <a:t>Riscontrate:</a:t>
            </a:r>
            <a:endParaRPr lang="it-IT" sz="4000" spc="-10" dirty="0">
              <a:solidFill>
                <a:srgbClr val="FFFFFF"/>
              </a:solidFill>
              <a:latin typeface="Lucida Sans Unicode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51898"/>
              <a:tabLst>
                <a:tab pos="327660" algn="l"/>
              </a:tabLst>
            </a:pPr>
            <a:endParaRPr sz="3950">
              <a:latin typeface="Arial MT"/>
              <a:cs typeface="Arial MT"/>
            </a:endParaRPr>
          </a:p>
          <a:p>
            <a:pPr marL="327660" indent="-314960">
              <a:lnSpc>
                <a:spcPct val="100000"/>
              </a:lnSpc>
              <a:buSzPct val="85416"/>
              <a:buChar char="•"/>
              <a:tabLst>
                <a:tab pos="327660" algn="l"/>
              </a:tabLst>
            </a:pPr>
            <a:r>
              <a:rPr sz="2400" spc="-60" err="1">
                <a:solidFill>
                  <a:srgbClr val="FFFFFF"/>
                </a:solidFill>
                <a:latin typeface="Lucida Sans Unicode"/>
                <a:cs typeface="Arial"/>
              </a:rPr>
              <a:t>Complessità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45" err="1">
                <a:solidFill>
                  <a:srgbClr val="FFFFFF"/>
                </a:solidFill>
                <a:latin typeface="Lucida Sans Unicode"/>
                <a:cs typeface="Arial"/>
              </a:rPr>
              <a:t>dell'analisi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45" err="1">
                <a:solidFill>
                  <a:srgbClr val="FFFFFF"/>
                </a:solidFill>
                <a:latin typeface="Lucida Sans Unicode"/>
                <a:cs typeface="Arial"/>
              </a:rPr>
              <a:t>binaria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65" err="1">
                <a:solidFill>
                  <a:srgbClr val="FFFFFF"/>
                </a:solidFill>
                <a:latin typeface="Lucida Sans Unicode"/>
                <a:cs typeface="Arial"/>
              </a:rPr>
              <a:t>dei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Arial"/>
              </a:rPr>
              <a:t>file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Arial"/>
              </a:rPr>
              <a:t>APK.</a:t>
            </a:r>
            <a:endParaRPr sz="2400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FFFFFF"/>
              </a:buClr>
            </a:pPr>
            <a:endParaRPr sz="2400" dirty="0">
              <a:latin typeface="Lucida Sans Unicode"/>
              <a:cs typeface="Arial"/>
            </a:endParaRPr>
          </a:p>
          <a:p>
            <a:pPr marL="286385" marR="5080" indent="-274320">
              <a:lnSpc>
                <a:spcPct val="108800"/>
              </a:lnSpc>
              <a:buChar char="•"/>
              <a:tabLst>
                <a:tab pos="286385" algn="l"/>
                <a:tab pos="327660" algn="l"/>
              </a:tabLst>
            </a:pPr>
            <a:r>
              <a:rPr sz="2050" dirty="0">
                <a:solidFill>
                  <a:srgbClr val="FFFFFF"/>
                </a:solidFill>
                <a:latin typeface="Lucida Sans Unicode"/>
                <a:cs typeface="Arial"/>
              </a:rPr>
              <a:t>	</a:t>
            </a:r>
            <a:r>
              <a:rPr sz="2400" spc="-50" err="1">
                <a:solidFill>
                  <a:srgbClr val="FFFFFF"/>
                </a:solidFill>
                <a:latin typeface="Lucida Sans Unicode"/>
                <a:cs typeface="Arial"/>
              </a:rPr>
              <a:t>Necessità</a:t>
            </a:r>
            <a:r>
              <a:rPr sz="2400" spc="-12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Arial"/>
              </a:rPr>
              <a:t>di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65" err="1">
                <a:solidFill>
                  <a:srgbClr val="FFFFFF"/>
                </a:solidFill>
                <a:latin typeface="Lucida Sans Unicode"/>
                <a:cs typeface="Arial"/>
              </a:rPr>
              <a:t>maggiore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60" err="1">
                <a:solidFill>
                  <a:srgbClr val="FFFFFF"/>
                </a:solidFill>
                <a:latin typeface="Lucida Sans Unicode"/>
                <a:cs typeface="Arial"/>
              </a:rPr>
              <a:t>esperienza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Lucida Sans Unicode"/>
                <a:cs typeface="Arial"/>
              </a:rPr>
              <a:t>e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70" err="1">
                <a:solidFill>
                  <a:srgbClr val="FFFFFF"/>
                </a:solidFill>
                <a:latin typeface="Lucida Sans Unicode"/>
                <a:cs typeface="Arial"/>
              </a:rPr>
              <a:t>conoscenze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0" err="1">
                <a:solidFill>
                  <a:srgbClr val="FFFFFF"/>
                </a:solidFill>
                <a:latin typeface="Lucida Sans Unicode"/>
                <a:cs typeface="Arial"/>
              </a:rPr>
              <a:t>avanzate</a:t>
            </a:r>
            <a:endParaRPr sz="2400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Clr>
                <a:srgbClr val="FFFFFF"/>
              </a:buClr>
              <a:buFont typeface="Arial MT"/>
              <a:buChar char="•"/>
            </a:pPr>
            <a:endParaRPr sz="2400" dirty="0">
              <a:latin typeface="Lucida Sans Unicode"/>
              <a:cs typeface="Arial"/>
            </a:endParaRPr>
          </a:p>
          <a:p>
            <a:pPr marL="226695" marR="633095" indent="-215265">
              <a:lnSpc>
                <a:spcPct val="108700"/>
              </a:lnSpc>
              <a:buChar char="•"/>
              <a:tabLst>
                <a:tab pos="227329" algn="l"/>
                <a:tab pos="327660" algn="l"/>
              </a:tabLst>
            </a:pPr>
            <a:r>
              <a:rPr sz="2050" dirty="0">
                <a:solidFill>
                  <a:srgbClr val="FFFFFF"/>
                </a:solidFill>
                <a:latin typeface="Lucida Sans Unicode"/>
                <a:cs typeface="Arial"/>
              </a:rPr>
              <a:t>	</a:t>
            </a:r>
            <a:r>
              <a:rPr sz="2400" spc="-145" dirty="0">
                <a:solidFill>
                  <a:srgbClr val="FFFFFF"/>
                </a:solidFill>
                <a:latin typeface="Lucida Sans Unicode"/>
                <a:cs typeface="Arial"/>
              </a:rPr>
              <a:t>Tempi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Arial"/>
              </a:rPr>
              <a:t>di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35" err="1">
                <a:solidFill>
                  <a:srgbClr val="FFFFFF"/>
                </a:solidFill>
                <a:latin typeface="Lucida Sans Unicode"/>
                <a:cs typeface="Arial"/>
              </a:rPr>
              <a:t>sviluppo</a:t>
            </a:r>
            <a:r>
              <a:rPr sz="2400" spc="-13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40" err="1">
                <a:solidFill>
                  <a:srgbClr val="FFFFFF"/>
                </a:solidFill>
                <a:latin typeface="Lucida Sans Unicode"/>
                <a:cs typeface="Arial"/>
              </a:rPr>
              <a:t>più</a:t>
            </a:r>
            <a:r>
              <a:rPr sz="2400" spc="-12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35" err="1">
                <a:solidFill>
                  <a:srgbClr val="FFFFFF"/>
                </a:solidFill>
                <a:latin typeface="Lucida Sans Unicode"/>
                <a:cs typeface="Arial"/>
              </a:rPr>
              <a:t>lunghi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Arial"/>
              </a:rPr>
              <a:t>per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45" err="1">
                <a:solidFill>
                  <a:srgbClr val="FFFFFF"/>
                </a:solidFill>
                <a:latin typeface="Lucida Sans Unicode"/>
                <a:cs typeface="Arial"/>
              </a:rPr>
              <a:t>ottenere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Arial"/>
              </a:rPr>
              <a:t>un </a:t>
            </a:r>
            <a:r>
              <a:rPr sz="2400" err="1">
                <a:solidFill>
                  <a:srgbClr val="FFFFFF"/>
                </a:solidFill>
                <a:latin typeface="Lucida Sans Unicode"/>
                <a:cs typeface="Arial"/>
              </a:rPr>
              <a:t>processo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err="1">
                <a:solidFill>
                  <a:srgbClr val="FFFFFF"/>
                </a:solidFill>
                <a:latin typeface="Lucida Sans Unicode"/>
                <a:cs typeface="Arial"/>
              </a:rPr>
              <a:t>completo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Arial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0" err="1">
                <a:solidFill>
                  <a:srgbClr val="FFFFFF"/>
                </a:solidFill>
                <a:latin typeface="Lucida Sans Unicode"/>
                <a:cs typeface="Arial"/>
              </a:rPr>
              <a:t>automatizzato</a:t>
            </a:r>
            <a:endParaRPr sz="2400" err="1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0" y="3692093"/>
            <a:ext cx="6042025" cy="451162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44303"/>
              <a:tabLst>
                <a:tab pos="296545" algn="l"/>
              </a:tabLst>
            </a:pPr>
            <a:r>
              <a:rPr sz="4000" spc="-165" err="1">
                <a:solidFill>
                  <a:srgbClr val="FFFFFF"/>
                </a:solidFill>
                <a:latin typeface="Lucida Sans Unicode"/>
                <a:cs typeface="Arial"/>
              </a:rPr>
              <a:t>Soluzioni</a:t>
            </a:r>
            <a:r>
              <a:rPr sz="4000" spc="-16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4000" spc="-10" err="1">
                <a:solidFill>
                  <a:srgbClr val="FFFFFF"/>
                </a:solidFill>
                <a:latin typeface="Lucida Sans Unicode"/>
                <a:cs typeface="Arial"/>
              </a:rPr>
              <a:t>Adottate</a:t>
            </a:r>
            <a:r>
              <a:rPr sz="4000" spc="-10" dirty="0">
                <a:solidFill>
                  <a:srgbClr val="FFFFFF"/>
                </a:solidFill>
                <a:latin typeface="Lucida Sans Unicode"/>
                <a:cs typeface="Arial"/>
              </a:rPr>
              <a:t>:</a:t>
            </a:r>
            <a:endParaRPr sz="4000" dirty="0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spcBef>
                <a:spcPts val="1135"/>
              </a:spcBef>
              <a:buFont typeface="Arial MT"/>
              <a:buChar char="•"/>
            </a:pPr>
            <a:endParaRPr sz="3950">
              <a:latin typeface="Arial MT"/>
              <a:cs typeface="Arial MT"/>
            </a:endParaRPr>
          </a:p>
          <a:p>
            <a:pPr marL="265430" marR="307340" indent="-215265">
              <a:lnSpc>
                <a:spcPct val="110000"/>
              </a:lnSpc>
              <a:buSzPct val="68750"/>
              <a:buChar char="•"/>
              <a:tabLst>
                <a:tab pos="265430" algn="l"/>
              </a:tabLst>
            </a:pPr>
            <a:r>
              <a:rPr sz="2400" spc="-40" dirty="0">
                <a:solidFill>
                  <a:srgbClr val="FFFFFF"/>
                </a:solidFill>
                <a:latin typeface="Lucida Sans Unicode"/>
                <a:cs typeface="Arial"/>
              </a:rPr>
              <a:t>Focus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60" err="1">
                <a:solidFill>
                  <a:srgbClr val="FFFFFF"/>
                </a:solidFill>
                <a:latin typeface="Lucida Sans Unicode"/>
                <a:cs typeface="Arial"/>
              </a:rPr>
              <a:t>sull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Arial"/>
              </a:rPr>
              <a:t>’</a:t>
            </a:r>
            <a:r>
              <a:rPr sz="2400" spc="-35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40" err="1">
                <a:solidFill>
                  <a:srgbClr val="FFFFFF"/>
                </a:solidFill>
                <a:latin typeface="Lucida Sans Unicode"/>
                <a:cs typeface="Arial"/>
              </a:rPr>
              <a:t>analisi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55" err="1">
                <a:solidFill>
                  <a:srgbClr val="FFFFFF"/>
                </a:solidFill>
                <a:latin typeface="Lucida Sans Unicode"/>
                <a:cs typeface="Arial"/>
              </a:rPr>
              <a:t>delle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90" err="1">
                <a:solidFill>
                  <a:srgbClr val="FFFFFF"/>
                </a:solidFill>
                <a:latin typeface="Lucida Sans Unicode"/>
                <a:cs typeface="Arial"/>
              </a:rPr>
              <a:t>dipendenze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35" err="1">
                <a:solidFill>
                  <a:srgbClr val="FFFFFF"/>
                </a:solidFill>
                <a:latin typeface="Lucida Sans Unicode"/>
                <a:cs typeface="Arial"/>
              </a:rPr>
              <a:t>tramite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err="1">
                <a:solidFill>
                  <a:srgbClr val="FFFFFF"/>
                </a:solidFill>
                <a:latin typeface="Lucida Sans Unicode"/>
                <a:cs typeface="Arial"/>
              </a:rPr>
              <a:t>i</a:t>
            </a:r>
            <a:r>
              <a:rPr sz="2400" spc="-17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Arial"/>
              </a:rPr>
              <a:t>file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35" err="1">
                <a:solidFill>
                  <a:srgbClr val="FFFFFF"/>
                </a:solidFill>
                <a:latin typeface="Lucida Sans Unicode"/>
                <a:cs typeface="Arial"/>
              </a:rPr>
              <a:t>package.json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235" dirty="0">
                <a:solidFill>
                  <a:srgbClr val="FFFFFF"/>
                </a:solidFill>
                <a:latin typeface="Lucida Sans Unicode"/>
                <a:cs typeface="Arial"/>
              </a:rPr>
              <a:t>e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25" err="1">
                <a:solidFill>
                  <a:srgbClr val="FFFFFF"/>
                </a:solidFill>
                <a:latin typeface="Lucida Sans Unicode"/>
                <a:cs typeface="Arial"/>
              </a:rPr>
              <a:t>yarn.lock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Arial"/>
              </a:rPr>
              <a:t>.</a:t>
            </a:r>
            <a:endParaRPr sz="2400">
              <a:latin typeface="Lucida Sans Unicode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Font typeface="Arial MT"/>
              <a:buChar char="•"/>
            </a:pPr>
            <a:endParaRPr sz="2400" dirty="0">
              <a:latin typeface="Lucida Sans Unicode"/>
              <a:cs typeface="Arial"/>
            </a:endParaRPr>
          </a:p>
          <a:p>
            <a:pPr marL="266065" indent="-215265">
              <a:lnSpc>
                <a:spcPct val="100000"/>
              </a:lnSpc>
              <a:spcBef>
                <a:spcPts val="5"/>
              </a:spcBef>
              <a:buSzPct val="68750"/>
              <a:buChar char="•"/>
              <a:tabLst>
                <a:tab pos="266065" algn="l"/>
              </a:tabLst>
            </a:pPr>
            <a:r>
              <a:rPr sz="2400" spc="-25" err="1">
                <a:solidFill>
                  <a:srgbClr val="FFFFFF"/>
                </a:solidFill>
                <a:latin typeface="Lucida Sans Unicode"/>
                <a:cs typeface="Arial"/>
              </a:rPr>
              <a:t>Utilizzo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Arial"/>
              </a:rPr>
              <a:t>di</a:t>
            </a:r>
            <a:r>
              <a:rPr sz="2400" spc="-14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35" err="1">
                <a:solidFill>
                  <a:srgbClr val="FFFFFF"/>
                </a:solidFill>
                <a:latin typeface="Lucida Sans Unicode"/>
                <a:cs typeface="Arial"/>
              </a:rPr>
              <a:t>progetti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Lucida Sans Unicode"/>
                <a:cs typeface="Arial"/>
              </a:rPr>
              <a:t>pe</a:t>
            </a:r>
            <a:r>
              <a:rPr sz="2400" spc="-60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85" err="1">
                <a:solidFill>
                  <a:srgbClr val="FFFFFF"/>
                </a:solidFill>
                <a:latin typeface="Lucida Sans Unicode"/>
                <a:cs typeface="Arial"/>
              </a:rPr>
              <a:t>rsonali</a:t>
            </a:r>
            <a:r>
              <a:rPr sz="2400" spc="-15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Lucida Sans Unicode"/>
                <a:cs typeface="Arial"/>
              </a:rPr>
              <a:t>e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Arial"/>
              </a:rPr>
              <a:t>open</a:t>
            </a:r>
            <a:r>
              <a:rPr sz="2400" spc="-17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Arial"/>
              </a:rPr>
              <a:t>source</a:t>
            </a:r>
            <a:endParaRPr sz="2400">
              <a:latin typeface="Lucida Sans Unicode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250"/>
              </a:spcBef>
            </a:pPr>
            <a:r>
              <a:rPr sz="2400" err="1">
                <a:solidFill>
                  <a:srgbClr val="FFFFFF"/>
                </a:solidFill>
                <a:latin typeface="Lucida Sans Unicode"/>
                <a:cs typeface="Arial"/>
              </a:rPr>
              <a:t>elencati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err="1">
                <a:solidFill>
                  <a:srgbClr val="FFFFFF"/>
                </a:solidFill>
                <a:latin typeface="Lucida Sans Unicode"/>
                <a:cs typeface="Arial"/>
              </a:rPr>
              <a:t>nel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Arial"/>
              </a:rPr>
              <a:t> dataset.</a:t>
            </a:r>
            <a:endParaRPr sz="2400">
              <a:latin typeface="Lucida Sans Unicode"/>
              <a:cs typeface="Arial"/>
            </a:endParaRPr>
          </a:p>
          <a:p>
            <a:pPr marL="297180" indent="-245745">
              <a:lnSpc>
                <a:spcPct val="100000"/>
              </a:lnSpc>
              <a:spcBef>
                <a:spcPts val="2740"/>
              </a:spcBef>
              <a:buSzPct val="68750"/>
              <a:buChar char="•"/>
              <a:tabLst>
                <a:tab pos="297180" algn="l"/>
              </a:tabLst>
            </a:pPr>
            <a:r>
              <a:rPr sz="2400" spc="-120" err="1">
                <a:solidFill>
                  <a:srgbClr val="FFFFFF"/>
                </a:solidFill>
                <a:latin typeface="Lucida Sans Unicode"/>
                <a:cs typeface="Arial"/>
              </a:rPr>
              <a:t>Processo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75" err="1">
                <a:solidFill>
                  <a:srgbClr val="FFFFFF"/>
                </a:solidFill>
                <a:latin typeface="Lucida Sans Unicode"/>
                <a:cs typeface="Arial"/>
              </a:rPr>
              <a:t>più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50" err="1">
                <a:solidFill>
                  <a:srgbClr val="FFFFFF"/>
                </a:solidFill>
                <a:latin typeface="Lucida Sans Unicode"/>
                <a:cs typeface="Arial"/>
              </a:rPr>
              <a:t>rapido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Arial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120" err="1">
                <a:solidFill>
                  <a:srgbClr val="FFFFFF"/>
                </a:solidFill>
                <a:latin typeface="Lucida Sans Unicode"/>
                <a:cs typeface="Arial"/>
              </a:rPr>
              <a:t>affidabile</a:t>
            </a:r>
            <a:r>
              <a:rPr sz="2400" spc="-425" dirty="0">
                <a:solidFill>
                  <a:srgbClr val="FFFFFF"/>
                </a:solidFill>
                <a:latin typeface="Lucida Sans Unicode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Arial"/>
              </a:rPr>
              <a:t>.</a:t>
            </a:r>
            <a:endParaRPr sz="2400" dirty="0">
              <a:latin typeface="Lucida Sans Unicode"/>
              <a:cs typeface="Arial"/>
            </a:endParaRPr>
          </a:p>
        </p:txBody>
      </p:sp>
      <p:pic>
        <p:nvPicPr>
          <p:cNvPr id="5" name="Picture 4" descr="A gold scale with a white background&#10;&#10;Description automatically generated">
            <a:extLst>
              <a:ext uri="{FF2B5EF4-FFF2-40B4-BE49-F238E27FC236}">
                <a16:creationId xmlns:a16="http://schemas.microsoft.com/office/drawing/2014/main" id="{1D25EC29-F894-70CD-666D-A88A98E5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58" y="8033656"/>
            <a:ext cx="2286003" cy="1110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3900" y="3676903"/>
            <a:ext cx="4343400" cy="3076575"/>
          </a:xfrm>
          <a:custGeom>
            <a:avLst/>
            <a:gdLst/>
            <a:ahLst/>
            <a:cxnLst/>
            <a:rect l="l" t="t" r="r" b="b"/>
            <a:pathLst>
              <a:path w="4343400" h="3076575">
                <a:moveTo>
                  <a:pt x="3474720" y="0"/>
                </a:moveTo>
                <a:lnTo>
                  <a:pt x="0" y="0"/>
                </a:lnTo>
                <a:lnTo>
                  <a:pt x="0" y="3076575"/>
                </a:lnTo>
                <a:lnTo>
                  <a:pt x="3474720" y="3076575"/>
                </a:lnTo>
                <a:lnTo>
                  <a:pt x="4343400" y="1538224"/>
                </a:lnTo>
                <a:lnTo>
                  <a:pt x="3474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0230" y="3676903"/>
            <a:ext cx="4343400" cy="3076575"/>
          </a:xfrm>
          <a:custGeom>
            <a:avLst/>
            <a:gdLst/>
            <a:ahLst/>
            <a:cxnLst/>
            <a:rect l="l" t="t" r="r" b="b"/>
            <a:pathLst>
              <a:path w="4343400" h="3076575">
                <a:moveTo>
                  <a:pt x="3474720" y="0"/>
                </a:moveTo>
                <a:lnTo>
                  <a:pt x="0" y="0"/>
                </a:lnTo>
                <a:lnTo>
                  <a:pt x="0" y="3076575"/>
                </a:lnTo>
                <a:lnTo>
                  <a:pt x="3474720" y="3076575"/>
                </a:lnTo>
                <a:lnTo>
                  <a:pt x="4343400" y="1538224"/>
                </a:lnTo>
                <a:lnTo>
                  <a:pt x="3474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28144" y="3682746"/>
            <a:ext cx="4343400" cy="3076575"/>
          </a:xfrm>
          <a:custGeom>
            <a:avLst/>
            <a:gdLst/>
            <a:ahLst/>
            <a:cxnLst/>
            <a:rect l="l" t="t" r="r" b="b"/>
            <a:pathLst>
              <a:path w="4343400" h="3076575">
                <a:moveTo>
                  <a:pt x="3474720" y="0"/>
                </a:moveTo>
                <a:lnTo>
                  <a:pt x="0" y="0"/>
                </a:lnTo>
                <a:lnTo>
                  <a:pt x="0" y="3076575"/>
                </a:lnTo>
                <a:lnTo>
                  <a:pt x="3474720" y="3076575"/>
                </a:lnTo>
                <a:lnTo>
                  <a:pt x="4343399" y="1538351"/>
                </a:lnTo>
                <a:lnTo>
                  <a:pt x="3474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78320" y="7360158"/>
            <a:ext cx="4505325" cy="2172335"/>
            <a:chOff x="6878320" y="7360158"/>
            <a:chExt cx="4505325" cy="2172335"/>
          </a:xfrm>
        </p:grpSpPr>
        <p:sp>
          <p:nvSpPr>
            <p:cNvPr id="6" name="object 6"/>
            <p:cNvSpPr/>
            <p:nvPr/>
          </p:nvSpPr>
          <p:spPr>
            <a:xfrm>
              <a:off x="6916419" y="7398257"/>
              <a:ext cx="4429125" cy="2096135"/>
            </a:xfrm>
            <a:custGeom>
              <a:avLst/>
              <a:gdLst/>
              <a:ahLst/>
              <a:cxnLst/>
              <a:rect l="l" t="t" r="r" b="b"/>
              <a:pathLst>
                <a:path w="4429125" h="2096134">
                  <a:moveTo>
                    <a:pt x="885825" y="0"/>
                  </a:moveTo>
                  <a:lnTo>
                    <a:pt x="3543300" y="0"/>
                  </a:lnTo>
                  <a:lnTo>
                    <a:pt x="4429125" y="1047750"/>
                  </a:lnTo>
                  <a:lnTo>
                    <a:pt x="3543300" y="2095550"/>
                  </a:lnTo>
                  <a:lnTo>
                    <a:pt x="885825" y="2095550"/>
                  </a:lnTo>
                  <a:lnTo>
                    <a:pt x="0" y="1047750"/>
                  </a:lnTo>
                  <a:lnTo>
                    <a:pt x="885825" y="0"/>
                  </a:lnTo>
                </a:path>
              </a:pathLst>
            </a:custGeom>
            <a:ln w="76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7976" y="7398257"/>
              <a:ext cx="4419600" cy="2096135"/>
            </a:xfrm>
            <a:custGeom>
              <a:avLst/>
              <a:gdLst/>
              <a:ahLst/>
              <a:cxnLst/>
              <a:rect l="l" t="t" r="r" b="b"/>
              <a:pathLst>
                <a:path w="4419600" h="2096134">
                  <a:moveTo>
                    <a:pt x="3535679" y="0"/>
                  </a:moveTo>
                  <a:lnTo>
                    <a:pt x="883920" y="0"/>
                  </a:lnTo>
                  <a:lnTo>
                    <a:pt x="0" y="1047750"/>
                  </a:lnTo>
                  <a:lnTo>
                    <a:pt x="883920" y="2095550"/>
                  </a:lnTo>
                  <a:lnTo>
                    <a:pt x="3535679" y="2095550"/>
                  </a:lnTo>
                  <a:lnTo>
                    <a:pt x="4419600" y="1047750"/>
                  </a:lnTo>
                  <a:lnTo>
                    <a:pt x="3535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68457" y="1070794"/>
            <a:ext cx="13006286" cy="130676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  <a:tabLst>
                <a:tab pos="10557510" algn="l"/>
              </a:tabLst>
            </a:pPr>
            <a:r>
              <a:rPr lang="en-US" sz="8400" dirty="0">
                <a:latin typeface="Lucida Sans Unicode"/>
                <a:cs typeface="Arial"/>
              </a:rPr>
              <a:t>Architettura </a:t>
            </a:r>
            <a:r>
              <a:rPr lang="en-US" sz="8400" err="1">
                <a:latin typeface="Lucida Sans Unicode"/>
                <a:cs typeface="Arial"/>
              </a:rPr>
              <a:t>dello</a:t>
            </a:r>
            <a:r>
              <a:rPr lang="en-US" sz="8400" dirty="0">
                <a:latin typeface="Lucida Sans Unicode"/>
                <a:cs typeface="Arial"/>
              </a:rPr>
              <a:t> Script</a:t>
            </a:r>
            <a:endParaRPr lang="en-US" sz="8400">
              <a:latin typeface="Lucida Sans Unicode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3201" y="4371263"/>
            <a:ext cx="2407158" cy="95154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ctr">
              <a:lnSpc>
                <a:spcPct val="108800"/>
              </a:lnSpc>
              <a:spcBef>
                <a:spcPts val="95"/>
              </a:spcBef>
            </a:pPr>
            <a:r>
              <a:rPr lang="en-US" sz="2800" spc="-340" dirty="0" err="1">
                <a:solidFill>
                  <a:srgbClr val="09122D"/>
                </a:solidFill>
                <a:latin typeface="Lucida Sans Unicode"/>
                <a:cs typeface="Arial"/>
              </a:rPr>
              <a:t>Identificazione</a:t>
            </a:r>
            <a:r>
              <a:rPr lang="en-US" sz="2800" spc="-340" dirty="0">
                <a:solidFill>
                  <a:srgbClr val="09122D"/>
                </a:solidFill>
                <a:latin typeface="Lucida Sans Unicode"/>
                <a:cs typeface="Arial"/>
              </a:rPr>
              <a:t> </a:t>
            </a:r>
            <a:r>
              <a:rPr lang="en-US" sz="2800" spc="-340" dirty="0" err="1">
                <a:solidFill>
                  <a:srgbClr val="09122D"/>
                </a:solidFill>
                <a:latin typeface="Lucida Sans Unicode"/>
                <a:cs typeface="Arial"/>
              </a:rPr>
              <a:t>delle</a:t>
            </a:r>
            <a:r>
              <a:rPr lang="en-US" sz="2800" spc="-340" dirty="0">
                <a:solidFill>
                  <a:srgbClr val="09122D"/>
                </a:solidFill>
                <a:latin typeface="Lucida Sans Unicode"/>
                <a:cs typeface="Arial"/>
              </a:rPr>
              <a:t> </a:t>
            </a:r>
            <a:r>
              <a:rPr lang="en-US" sz="2800" spc="-340" dirty="0" err="1">
                <a:solidFill>
                  <a:srgbClr val="09122D"/>
                </a:solidFill>
                <a:latin typeface="Lucida Sans Unicode"/>
                <a:cs typeface="Arial"/>
              </a:rPr>
              <a:t>Dipendenze</a:t>
            </a:r>
            <a:endParaRPr sz="2800" spc="-340" dirty="0" err="1">
              <a:solidFill>
                <a:srgbClr val="09122D"/>
              </a:solidFill>
              <a:latin typeface="Lucida Sans Unicode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4313" y="4599863"/>
            <a:ext cx="2261372" cy="81727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80645" marR="130175" indent="64135" algn="ctr">
              <a:lnSpc>
                <a:spcPct val="108800"/>
              </a:lnSpc>
              <a:spcBef>
                <a:spcPts val="95"/>
              </a:spcBef>
            </a:pPr>
            <a:r>
              <a:rPr lang="en-US" sz="2400" spc="-375" dirty="0" err="1">
                <a:solidFill>
                  <a:srgbClr val="09122D"/>
                </a:solidFill>
                <a:latin typeface="Lucida Sans Unicode"/>
                <a:cs typeface="Arial MT"/>
              </a:rPr>
              <a:t>Analisi</a:t>
            </a:r>
            <a:r>
              <a:rPr lang="en-US" sz="2400" spc="-375" dirty="0">
                <a:solidFill>
                  <a:srgbClr val="09122D"/>
                </a:solidFill>
                <a:latin typeface="Lucida Sans Unicode"/>
                <a:cs typeface="Arial MT"/>
              </a:rPr>
              <a:t> </a:t>
            </a:r>
            <a:r>
              <a:rPr lang="en-US" sz="2400" spc="-375" dirty="0" err="1">
                <a:solidFill>
                  <a:srgbClr val="09122D"/>
                </a:solidFill>
                <a:latin typeface="Lucida Sans Unicode"/>
                <a:cs typeface="Arial MT"/>
              </a:rPr>
              <a:t>delle</a:t>
            </a:r>
            <a:r>
              <a:rPr lang="en-US" sz="2400" spc="-375" dirty="0">
                <a:solidFill>
                  <a:srgbClr val="09122D"/>
                </a:solidFill>
                <a:latin typeface="Lucida Sans Unicode"/>
                <a:cs typeface="Arial MT"/>
              </a:rPr>
              <a:t> </a:t>
            </a:r>
            <a:r>
              <a:rPr lang="en-US" sz="2400" spc="-375" dirty="0" err="1">
                <a:solidFill>
                  <a:srgbClr val="09122D"/>
                </a:solidFill>
                <a:latin typeface="Lucida Sans Unicode"/>
                <a:cs typeface="Arial MT"/>
              </a:rPr>
              <a:t>Vulnerabilità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50216" y="4441196"/>
            <a:ext cx="2700020" cy="1560684"/>
          </a:xfrm>
          <a:prstGeom prst="rect">
            <a:avLst/>
          </a:prstGeom>
        </p:spPr>
        <p:txBody>
          <a:bodyPr vert="horz" wrap="square" lIns="0" tIns="4445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2400" spc="-405" dirty="0" err="1">
                <a:solidFill>
                  <a:srgbClr val="09122D"/>
                </a:solidFill>
                <a:latin typeface="Lucida Sans Unicode"/>
                <a:cs typeface="Arial MT"/>
              </a:rPr>
              <a:t>Generazione</a:t>
            </a:r>
            <a:r>
              <a:rPr sz="2400" spc="180" dirty="0">
                <a:solidFill>
                  <a:srgbClr val="09122D"/>
                </a:solidFill>
                <a:latin typeface="Lucida Sans Unicode"/>
                <a:cs typeface="Arial MT"/>
              </a:rPr>
              <a:t> </a:t>
            </a:r>
            <a:endParaRPr sz="2400" spc="-110" dirty="0">
              <a:solidFill>
                <a:srgbClr val="09122D"/>
              </a:solidFill>
              <a:latin typeface="Lucida Sans Unicode"/>
              <a:cs typeface="Arial MT"/>
            </a:endParaRPr>
          </a:p>
          <a:p>
            <a:pPr algn="ctr">
              <a:spcBef>
                <a:spcPts val="254"/>
              </a:spcBef>
            </a:pPr>
            <a:r>
              <a:rPr lang="en-US" sz="2400" spc="-20" dirty="0">
                <a:solidFill>
                  <a:srgbClr val="09122D"/>
                </a:solidFill>
                <a:latin typeface="Lucida Sans Unicode"/>
                <a:cs typeface="Arial MT"/>
              </a:rPr>
              <a:t>SBOM e Vulnerability Report</a:t>
            </a:r>
            <a:endParaRPr sz="2400" dirty="0" err="1">
              <a:latin typeface="Lucida Sans Unicode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18474" y="8025053"/>
            <a:ext cx="1951989" cy="822789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12065" marR="5080" indent="-6350" algn="ctr">
              <a:lnSpc>
                <a:spcPct val="109500"/>
              </a:lnSpc>
              <a:spcBef>
                <a:spcPts val="80"/>
              </a:spcBef>
            </a:pPr>
            <a:r>
              <a:rPr lang="en-US" sz="2400" spc="-425" dirty="0" err="1">
                <a:solidFill>
                  <a:srgbClr val="09122D"/>
                </a:solidFill>
                <a:latin typeface="Lucida Sans Unicode"/>
                <a:cs typeface="Arial MT"/>
              </a:rPr>
              <a:t>Automazione</a:t>
            </a:r>
            <a:r>
              <a:rPr lang="en-US" sz="2400" spc="-425" dirty="0">
                <a:solidFill>
                  <a:srgbClr val="09122D"/>
                </a:solidFill>
                <a:latin typeface="Lucida Sans Unicode"/>
                <a:cs typeface="Arial MT"/>
              </a:rPr>
              <a:t> </a:t>
            </a:r>
            <a:r>
              <a:rPr lang="en-US" sz="2400" spc="-425" dirty="0" err="1">
                <a:solidFill>
                  <a:srgbClr val="09122D"/>
                </a:solidFill>
                <a:latin typeface="Lucida Sans Unicode"/>
                <a:cs typeface="Arial MT"/>
              </a:rPr>
              <a:t>degli</a:t>
            </a:r>
            <a:r>
              <a:rPr lang="en-US" sz="2400" spc="-425" dirty="0">
                <a:solidFill>
                  <a:srgbClr val="09122D"/>
                </a:solidFill>
                <a:latin typeface="Lucida Sans Unicode"/>
                <a:cs typeface="Arial MT"/>
              </a:rPr>
              <a:t> aggiornamenti</a:t>
            </a:r>
            <a:endParaRPr sz="2400" spc="-425" dirty="0">
              <a:solidFill>
                <a:srgbClr val="09122D"/>
              </a:solidFill>
              <a:latin typeface="Lucida Sans Unicode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014" y="170730"/>
            <a:ext cx="9212435" cy="809067"/>
          </a:xfrm>
          <a:prstGeom prst="rect">
            <a:avLst/>
          </a:prstGeom>
        </p:spPr>
        <p:txBody>
          <a:bodyPr vert="horz" wrap="square" lIns="0" tIns="191642" rIns="0" bIns="0" rtlCol="0" anchor="t">
            <a:spAutoFit/>
          </a:bodyPr>
          <a:lstStyle/>
          <a:p>
            <a:pPr marL="2655570">
              <a:lnSpc>
                <a:spcPct val="100000"/>
              </a:lnSpc>
              <a:spcBef>
                <a:spcPts val="105"/>
              </a:spcBef>
            </a:pPr>
            <a:r>
              <a:rPr sz="4000" spc="-220" err="1">
                <a:latin typeface="Lucida Sans Unicode"/>
              </a:rPr>
              <a:t>Simulazione</a:t>
            </a:r>
            <a:r>
              <a:rPr sz="4000" spc="-459" dirty="0">
                <a:latin typeface="Lucida Sans Unicode"/>
              </a:rPr>
              <a:t> </a:t>
            </a:r>
            <a:r>
              <a:rPr sz="4000" spc="-165" err="1">
                <a:latin typeface="Lucida Sans Unicode"/>
              </a:rPr>
              <a:t>Esecuzione</a:t>
            </a:r>
            <a:r>
              <a:rPr sz="4000" spc="80" dirty="0">
                <a:latin typeface="Lucida Sans Unicode"/>
              </a:rPr>
              <a:t> </a:t>
            </a:r>
            <a:r>
              <a:rPr sz="4000" spc="-50" dirty="0">
                <a:latin typeface="Lucida Sans Unicode"/>
              </a:rPr>
              <a:t>1</a:t>
            </a:r>
            <a:endParaRPr lang="en-US" sz="4000" spc="-50">
              <a:latin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0719" y="1297305"/>
            <a:ext cx="9893517" cy="8702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657" y="-53898"/>
            <a:ext cx="11759691" cy="866005"/>
          </a:xfrm>
          <a:prstGeom prst="rect">
            <a:avLst/>
          </a:prstGeom>
        </p:spPr>
        <p:txBody>
          <a:bodyPr vert="horz" wrap="square" lIns="0" tIns="232790" rIns="0" bIns="0" rtlCol="0" anchor="t">
            <a:spAutoFit/>
          </a:bodyPr>
          <a:lstStyle/>
          <a:p>
            <a:pPr marL="2651125">
              <a:lnSpc>
                <a:spcPct val="100000"/>
              </a:lnSpc>
              <a:spcBef>
                <a:spcPts val="105"/>
              </a:spcBef>
            </a:pPr>
            <a:r>
              <a:rPr sz="4000" spc="-220" err="1">
                <a:latin typeface="Lucida Sans Unicode"/>
              </a:rPr>
              <a:t>Simulazione</a:t>
            </a:r>
            <a:r>
              <a:rPr sz="4000" spc="-459" dirty="0">
                <a:latin typeface="Lucida Sans Unicode"/>
              </a:rPr>
              <a:t> </a:t>
            </a:r>
            <a:r>
              <a:rPr sz="4000" spc="-165" err="1">
                <a:latin typeface="Lucida Sans Unicode"/>
              </a:rPr>
              <a:t>Esecuzione</a:t>
            </a:r>
            <a:r>
              <a:rPr sz="4000" spc="80" dirty="0">
                <a:latin typeface="Lucida Sans Unicode"/>
              </a:rPr>
              <a:t> </a:t>
            </a:r>
            <a:r>
              <a:rPr sz="4000" spc="-50" dirty="0">
                <a:latin typeface="Lucida Sans Unicode"/>
              </a:rPr>
              <a:t>2</a:t>
            </a:r>
            <a:endParaRPr lang="en-US" sz="4000" spc="-50">
              <a:latin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7670" y="950594"/>
            <a:ext cx="9857740" cy="9333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657" y="-53898"/>
            <a:ext cx="11759691" cy="759823"/>
          </a:xfrm>
          <a:prstGeom prst="rect">
            <a:avLst/>
          </a:prstGeom>
        </p:spPr>
        <p:txBody>
          <a:bodyPr vert="horz" wrap="square" lIns="0" tIns="127635" rIns="0" bIns="0" rtlCol="0" anchor="t">
            <a:spAutoFit/>
          </a:bodyPr>
          <a:lstStyle/>
          <a:p>
            <a:pPr marL="2545715">
              <a:lnSpc>
                <a:spcPct val="100000"/>
              </a:lnSpc>
              <a:spcBef>
                <a:spcPts val="105"/>
              </a:spcBef>
            </a:pPr>
            <a:r>
              <a:rPr spc="-220" err="1">
                <a:latin typeface="Lucida Sans Unicode"/>
              </a:rPr>
              <a:t>Simulazione</a:t>
            </a:r>
            <a:r>
              <a:rPr spc="-459" dirty="0">
                <a:latin typeface="Lucida Sans Unicode"/>
              </a:rPr>
              <a:t> </a:t>
            </a:r>
            <a:r>
              <a:rPr spc="-165" err="1">
                <a:latin typeface="Lucida Sans Unicode"/>
              </a:rPr>
              <a:t>Esecuzione</a:t>
            </a:r>
            <a:r>
              <a:rPr spc="80" dirty="0">
                <a:latin typeface="Lucida Sans Unicode"/>
              </a:rPr>
              <a:t> </a:t>
            </a:r>
            <a:r>
              <a:rPr spc="-50" dirty="0">
                <a:latin typeface="Lucida Sans Unicode"/>
              </a:rPr>
              <a:t>3</a:t>
            </a:r>
            <a:endParaRPr lang="en-US" spc="-50" dirty="0">
              <a:latin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415" y="945534"/>
            <a:ext cx="9876790" cy="9340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066" rIns="0" bIns="0" rtlCol="0">
            <a:spAutoFit/>
          </a:bodyPr>
          <a:lstStyle/>
          <a:p>
            <a:pPr marL="2655570">
              <a:lnSpc>
                <a:spcPct val="100000"/>
              </a:lnSpc>
              <a:spcBef>
                <a:spcPts val="105"/>
              </a:spcBef>
            </a:pPr>
            <a:r>
              <a:rPr spc="-220" dirty="0" err="1"/>
              <a:t>Simulazione</a:t>
            </a:r>
            <a:r>
              <a:rPr spc="-459" dirty="0"/>
              <a:t> </a:t>
            </a:r>
            <a:r>
              <a:rPr spc="-165" dirty="0" err="1"/>
              <a:t>Esecuzione</a:t>
            </a:r>
            <a:r>
              <a:rPr spc="80" dirty="0"/>
              <a:t> </a:t>
            </a:r>
            <a:r>
              <a:rPr spc="-50" dirty="0"/>
              <a:t>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5740" y="954436"/>
            <a:ext cx="10248265" cy="9331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981" y="519701"/>
            <a:ext cx="5638800" cy="2733675"/>
          </a:xfrm>
          <a:custGeom>
            <a:avLst/>
            <a:gdLst/>
            <a:ahLst/>
            <a:cxnLst/>
            <a:rect l="l" t="t" r="r" b="b"/>
            <a:pathLst>
              <a:path w="5638800" h="2733675">
                <a:moveTo>
                  <a:pt x="4271797" y="0"/>
                </a:moveTo>
                <a:lnTo>
                  <a:pt x="1349908" y="126"/>
                </a:lnTo>
                <a:lnTo>
                  <a:pt x="1299616" y="1650"/>
                </a:lnTo>
                <a:lnTo>
                  <a:pt x="1249451" y="5079"/>
                </a:lnTo>
                <a:lnTo>
                  <a:pt x="1199413" y="10286"/>
                </a:lnTo>
                <a:lnTo>
                  <a:pt x="1149629" y="17399"/>
                </a:lnTo>
                <a:lnTo>
                  <a:pt x="1100099" y="26288"/>
                </a:lnTo>
                <a:lnTo>
                  <a:pt x="1050950" y="36956"/>
                </a:lnTo>
                <a:lnTo>
                  <a:pt x="1002182" y="49529"/>
                </a:lnTo>
                <a:lnTo>
                  <a:pt x="953922" y="63880"/>
                </a:lnTo>
                <a:lnTo>
                  <a:pt x="906297" y="79882"/>
                </a:lnTo>
                <a:lnTo>
                  <a:pt x="859180" y="97662"/>
                </a:lnTo>
                <a:lnTo>
                  <a:pt x="812825" y="117221"/>
                </a:lnTo>
                <a:lnTo>
                  <a:pt x="767232" y="138556"/>
                </a:lnTo>
                <a:lnTo>
                  <a:pt x="722401" y="161416"/>
                </a:lnTo>
                <a:lnTo>
                  <a:pt x="678459" y="185927"/>
                </a:lnTo>
                <a:lnTo>
                  <a:pt x="635533" y="212089"/>
                </a:lnTo>
                <a:lnTo>
                  <a:pt x="593496" y="239775"/>
                </a:lnTo>
                <a:lnTo>
                  <a:pt x="552475" y="268985"/>
                </a:lnTo>
                <a:lnTo>
                  <a:pt x="512597" y="299720"/>
                </a:lnTo>
                <a:lnTo>
                  <a:pt x="473989" y="331850"/>
                </a:lnTo>
                <a:lnTo>
                  <a:pt x="436524" y="365378"/>
                </a:lnTo>
                <a:lnTo>
                  <a:pt x="400202" y="400303"/>
                </a:lnTo>
                <a:lnTo>
                  <a:pt x="365277" y="436625"/>
                </a:lnTo>
                <a:lnTo>
                  <a:pt x="331749" y="474090"/>
                </a:lnTo>
                <a:lnTo>
                  <a:pt x="299593" y="512699"/>
                </a:lnTo>
                <a:lnTo>
                  <a:pt x="268884" y="552576"/>
                </a:lnTo>
                <a:lnTo>
                  <a:pt x="239661" y="593598"/>
                </a:lnTo>
                <a:lnTo>
                  <a:pt x="211950" y="635634"/>
                </a:lnTo>
                <a:lnTo>
                  <a:pt x="185826" y="678560"/>
                </a:lnTo>
                <a:lnTo>
                  <a:pt x="161290" y="722502"/>
                </a:lnTo>
                <a:lnTo>
                  <a:pt x="138391" y="767333"/>
                </a:lnTo>
                <a:lnTo>
                  <a:pt x="117157" y="812926"/>
                </a:lnTo>
                <a:lnTo>
                  <a:pt x="97612" y="859281"/>
                </a:lnTo>
                <a:lnTo>
                  <a:pt x="79794" y="906399"/>
                </a:lnTo>
                <a:lnTo>
                  <a:pt x="63715" y="954024"/>
                </a:lnTo>
                <a:lnTo>
                  <a:pt x="49415" y="1002283"/>
                </a:lnTo>
                <a:lnTo>
                  <a:pt x="36880" y="1051052"/>
                </a:lnTo>
                <a:lnTo>
                  <a:pt x="26162" y="1100201"/>
                </a:lnTo>
                <a:lnTo>
                  <a:pt x="17259" y="1149730"/>
                </a:lnTo>
                <a:lnTo>
                  <a:pt x="10172" y="1199514"/>
                </a:lnTo>
                <a:lnTo>
                  <a:pt x="4940" y="1249552"/>
                </a:lnTo>
                <a:lnTo>
                  <a:pt x="1549" y="1299718"/>
                </a:lnTo>
                <a:lnTo>
                  <a:pt x="0" y="1350009"/>
                </a:lnTo>
                <a:lnTo>
                  <a:pt x="0" y="1383664"/>
                </a:lnTo>
                <a:lnTo>
                  <a:pt x="1549" y="1433956"/>
                </a:lnTo>
                <a:lnTo>
                  <a:pt x="4940" y="1484122"/>
                </a:lnTo>
                <a:lnTo>
                  <a:pt x="10172" y="1534159"/>
                </a:lnTo>
                <a:lnTo>
                  <a:pt x="17259" y="1583944"/>
                </a:lnTo>
                <a:lnTo>
                  <a:pt x="26162" y="1633474"/>
                </a:lnTo>
                <a:lnTo>
                  <a:pt x="36880" y="1682623"/>
                </a:lnTo>
                <a:lnTo>
                  <a:pt x="49415" y="1731390"/>
                </a:lnTo>
                <a:lnTo>
                  <a:pt x="63715" y="1779651"/>
                </a:lnTo>
                <a:lnTo>
                  <a:pt x="79794" y="1827276"/>
                </a:lnTo>
                <a:lnTo>
                  <a:pt x="97612" y="1874393"/>
                </a:lnTo>
                <a:lnTo>
                  <a:pt x="117157" y="1920748"/>
                </a:lnTo>
                <a:lnTo>
                  <a:pt x="138391" y="1966340"/>
                </a:lnTo>
                <a:lnTo>
                  <a:pt x="161290" y="2011172"/>
                </a:lnTo>
                <a:lnTo>
                  <a:pt x="185826" y="2055113"/>
                </a:lnTo>
                <a:lnTo>
                  <a:pt x="211950" y="2098039"/>
                </a:lnTo>
                <a:lnTo>
                  <a:pt x="239661" y="2140077"/>
                </a:lnTo>
                <a:lnTo>
                  <a:pt x="268884" y="2181098"/>
                </a:lnTo>
                <a:lnTo>
                  <a:pt x="299593" y="2220976"/>
                </a:lnTo>
                <a:lnTo>
                  <a:pt x="331749" y="2259583"/>
                </a:lnTo>
                <a:lnTo>
                  <a:pt x="365277" y="2297049"/>
                </a:lnTo>
                <a:lnTo>
                  <a:pt x="400202" y="2333371"/>
                </a:lnTo>
                <a:lnTo>
                  <a:pt x="436524" y="2368296"/>
                </a:lnTo>
                <a:lnTo>
                  <a:pt x="473989" y="2401824"/>
                </a:lnTo>
                <a:lnTo>
                  <a:pt x="512597" y="2433954"/>
                </a:lnTo>
                <a:lnTo>
                  <a:pt x="552475" y="2464688"/>
                </a:lnTo>
                <a:lnTo>
                  <a:pt x="593496" y="2493899"/>
                </a:lnTo>
                <a:lnTo>
                  <a:pt x="635533" y="2521584"/>
                </a:lnTo>
                <a:lnTo>
                  <a:pt x="678459" y="2547747"/>
                </a:lnTo>
                <a:lnTo>
                  <a:pt x="722401" y="2572257"/>
                </a:lnTo>
                <a:lnTo>
                  <a:pt x="767232" y="2595118"/>
                </a:lnTo>
                <a:lnTo>
                  <a:pt x="812825" y="2616454"/>
                </a:lnTo>
                <a:lnTo>
                  <a:pt x="859180" y="2636011"/>
                </a:lnTo>
                <a:lnTo>
                  <a:pt x="906297" y="2653791"/>
                </a:lnTo>
                <a:lnTo>
                  <a:pt x="953922" y="2669794"/>
                </a:lnTo>
                <a:lnTo>
                  <a:pt x="1002182" y="2684145"/>
                </a:lnTo>
                <a:lnTo>
                  <a:pt x="1050950" y="2696718"/>
                </a:lnTo>
                <a:lnTo>
                  <a:pt x="1100099" y="2707385"/>
                </a:lnTo>
                <a:lnTo>
                  <a:pt x="1149629" y="2716276"/>
                </a:lnTo>
                <a:lnTo>
                  <a:pt x="1199413" y="2723387"/>
                </a:lnTo>
                <a:lnTo>
                  <a:pt x="1249451" y="2728595"/>
                </a:lnTo>
                <a:lnTo>
                  <a:pt x="1299616" y="2732024"/>
                </a:lnTo>
                <a:lnTo>
                  <a:pt x="1349908" y="2733548"/>
                </a:lnTo>
                <a:lnTo>
                  <a:pt x="4271797" y="2733675"/>
                </a:lnTo>
                <a:lnTo>
                  <a:pt x="4288688" y="2733548"/>
                </a:lnTo>
                <a:lnTo>
                  <a:pt x="4338980" y="2732024"/>
                </a:lnTo>
                <a:lnTo>
                  <a:pt x="4389145" y="2728595"/>
                </a:lnTo>
                <a:lnTo>
                  <a:pt x="4439183" y="2723387"/>
                </a:lnTo>
                <a:lnTo>
                  <a:pt x="4488967" y="2716276"/>
                </a:lnTo>
                <a:lnTo>
                  <a:pt x="4538497" y="2707385"/>
                </a:lnTo>
                <a:lnTo>
                  <a:pt x="4587646" y="2696718"/>
                </a:lnTo>
                <a:lnTo>
                  <a:pt x="4636414" y="2684145"/>
                </a:lnTo>
                <a:lnTo>
                  <a:pt x="4684674" y="2669794"/>
                </a:lnTo>
                <a:lnTo>
                  <a:pt x="4732299" y="2653791"/>
                </a:lnTo>
                <a:lnTo>
                  <a:pt x="4779416" y="2636011"/>
                </a:lnTo>
                <a:lnTo>
                  <a:pt x="4825771" y="2616454"/>
                </a:lnTo>
                <a:lnTo>
                  <a:pt x="4871364" y="2595118"/>
                </a:lnTo>
                <a:lnTo>
                  <a:pt x="4916195" y="2572257"/>
                </a:lnTo>
                <a:lnTo>
                  <a:pt x="4960137" y="2547747"/>
                </a:lnTo>
                <a:lnTo>
                  <a:pt x="5003063" y="2521584"/>
                </a:lnTo>
                <a:lnTo>
                  <a:pt x="5045100" y="2493899"/>
                </a:lnTo>
                <a:lnTo>
                  <a:pt x="5086121" y="2464688"/>
                </a:lnTo>
                <a:lnTo>
                  <a:pt x="5125999" y="2433954"/>
                </a:lnTo>
                <a:lnTo>
                  <a:pt x="5164607" y="2401824"/>
                </a:lnTo>
                <a:lnTo>
                  <a:pt x="5202072" y="2368296"/>
                </a:lnTo>
                <a:lnTo>
                  <a:pt x="5238394" y="2333371"/>
                </a:lnTo>
                <a:lnTo>
                  <a:pt x="5273319" y="2297049"/>
                </a:lnTo>
                <a:lnTo>
                  <a:pt x="5306847" y="2259583"/>
                </a:lnTo>
                <a:lnTo>
                  <a:pt x="5338978" y="2220976"/>
                </a:lnTo>
                <a:lnTo>
                  <a:pt x="5369712" y="2181098"/>
                </a:lnTo>
                <a:lnTo>
                  <a:pt x="5398922" y="2140077"/>
                </a:lnTo>
                <a:lnTo>
                  <a:pt x="5426608" y="2098039"/>
                </a:lnTo>
                <a:lnTo>
                  <a:pt x="5452770" y="2055113"/>
                </a:lnTo>
                <a:lnTo>
                  <a:pt x="5477281" y="2011172"/>
                </a:lnTo>
                <a:lnTo>
                  <a:pt x="5500141" y="1966340"/>
                </a:lnTo>
                <a:lnTo>
                  <a:pt x="5521477" y="1920748"/>
                </a:lnTo>
                <a:lnTo>
                  <a:pt x="5541035" y="1874393"/>
                </a:lnTo>
                <a:lnTo>
                  <a:pt x="5558815" y="1827276"/>
                </a:lnTo>
                <a:lnTo>
                  <a:pt x="5574817" y="1779651"/>
                </a:lnTo>
                <a:lnTo>
                  <a:pt x="5589168" y="1731390"/>
                </a:lnTo>
                <a:lnTo>
                  <a:pt x="5601741" y="1682623"/>
                </a:lnTo>
                <a:lnTo>
                  <a:pt x="5612409" y="1633474"/>
                </a:lnTo>
                <a:lnTo>
                  <a:pt x="5621299" y="1583944"/>
                </a:lnTo>
                <a:lnTo>
                  <a:pt x="5628411" y="1534159"/>
                </a:lnTo>
                <a:lnTo>
                  <a:pt x="5633618" y="1484122"/>
                </a:lnTo>
                <a:lnTo>
                  <a:pt x="5637047" y="1433956"/>
                </a:lnTo>
                <a:lnTo>
                  <a:pt x="5638571" y="1383664"/>
                </a:lnTo>
                <a:lnTo>
                  <a:pt x="5638698" y="1366901"/>
                </a:lnTo>
                <a:lnTo>
                  <a:pt x="5638317" y="1333246"/>
                </a:lnTo>
                <a:lnTo>
                  <a:pt x="5636158" y="1283080"/>
                </a:lnTo>
                <a:lnTo>
                  <a:pt x="5632094" y="1232915"/>
                </a:lnTo>
                <a:lnTo>
                  <a:pt x="5626252" y="1182877"/>
                </a:lnTo>
                <a:lnTo>
                  <a:pt x="5618632" y="1133221"/>
                </a:lnTo>
                <a:lnTo>
                  <a:pt x="5609107" y="1083690"/>
                </a:lnTo>
                <a:lnTo>
                  <a:pt x="5597677" y="1034669"/>
                </a:lnTo>
                <a:lnTo>
                  <a:pt x="5584596" y="986154"/>
                </a:lnTo>
                <a:lnTo>
                  <a:pt x="5569737" y="938149"/>
                </a:lnTo>
                <a:lnTo>
                  <a:pt x="5553100" y="890651"/>
                </a:lnTo>
                <a:lnTo>
                  <a:pt x="5534685" y="843787"/>
                </a:lnTo>
                <a:lnTo>
                  <a:pt x="5514492" y="797686"/>
                </a:lnTo>
                <a:lnTo>
                  <a:pt x="5492775" y="752348"/>
                </a:lnTo>
                <a:lnTo>
                  <a:pt x="5469280" y="707771"/>
                </a:lnTo>
                <a:lnTo>
                  <a:pt x="5444261" y="664082"/>
                </a:lnTo>
                <a:lnTo>
                  <a:pt x="5417591" y="621410"/>
                </a:lnTo>
                <a:lnTo>
                  <a:pt x="5389397" y="579754"/>
                </a:lnTo>
                <a:lnTo>
                  <a:pt x="5359679" y="539241"/>
                </a:lnTo>
                <a:lnTo>
                  <a:pt x="5328437" y="499745"/>
                </a:lnTo>
                <a:lnTo>
                  <a:pt x="5295798" y="461390"/>
                </a:lnTo>
                <a:lnTo>
                  <a:pt x="5261762" y="424306"/>
                </a:lnTo>
                <a:lnTo>
                  <a:pt x="5226456" y="388493"/>
                </a:lnTo>
                <a:lnTo>
                  <a:pt x="5189753" y="354075"/>
                </a:lnTo>
                <a:lnTo>
                  <a:pt x="5151907" y="320928"/>
                </a:lnTo>
                <a:lnTo>
                  <a:pt x="5112791" y="289305"/>
                </a:lnTo>
                <a:lnTo>
                  <a:pt x="5072532" y="259079"/>
                </a:lnTo>
                <a:lnTo>
                  <a:pt x="5031257" y="230377"/>
                </a:lnTo>
                <a:lnTo>
                  <a:pt x="4988839" y="203200"/>
                </a:lnTo>
                <a:lnTo>
                  <a:pt x="4945532" y="177546"/>
                </a:lnTo>
                <a:lnTo>
                  <a:pt x="4901336" y="153543"/>
                </a:lnTo>
                <a:lnTo>
                  <a:pt x="4856251" y="131190"/>
                </a:lnTo>
                <a:lnTo>
                  <a:pt x="4810404" y="110616"/>
                </a:lnTo>
                <a:lnTo>
                  <a:pt x="4763795" y="91566"/>
                </a:lnTo>
                <a:lnTo>
                  <a:pt x="4716551" y="74295"/>
                </a:lnTo>
                <a:lnTo>
                  <a:pt x="4668672" y="58800"/>
                </a:lnTo>
                <a:lnTo>
                  <a:pt x="4620158" y="45084"/>
                </a:lnTo>
                <a:lnTo>
                  <a:pt x="4571390" y="33274"/>
                </a:lnTo>
                <a:lnTo>
                  <a:pt x="4521987" y="23113"/>
                </a:lnTo>
                <a:lnTo>
                  <a:pt x="4472457" y="14731"/>
                </a:lnTo>
                <a:lnTo>
                  <a:pt x="4422546" y="8381"/>
                </a:lnTo>
                <a:lnTo>
                  <a:pt x="4372381" y="3682"/>
                </a:lnTo>
                <a:lnTo>
                  <a:pt x="4322216" y="888"/>
                </a:lnTo>
                <a:lnTo>
                  <a:pt x="42717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86186" y="524146"/>
            <a:ext cx="5638800" cy="2733675"/>
          </a:xfrm>
          <a:custGeom>
            <a:avLst/>
            <a:gdLst/>
            <a:ahLst/>
            <a:cxnLst/>
            <a:rect l="l" t="t" r="r" b="b"/>
            <a:pathLst>
              <a:path w="5638800" h="2733675">
                <a:moveTo>
                  <a:pt x="4271899" y="0"/>
                </a:moveTo>
                <a:lnTo>
                  <a:pt x="1349883" y="126"/>
                </a:lnTo>
                <a:lnTo>
                  <a:pt x="1299591" y="1650"/>
                </a:lnTo>
                <a:lnTo>
                  <a:pt x="1249426" y="5079"/>
                </a:lnTo>
                <a:lnTo>
                  <a:pt x="1199388" y="10286"/>
                </a:lnTo>
                <a:lnTo>
                  <a:pt x="1149604" y="17399"/>
                </a:lnTo>
                <a:lnTo>
                  <a:pt x="1100074" y="26288"/>
                </a:lnTo>
                <a:lnTo>
                  <a:pt x="1050925" y="36956"/>
                </a:lnTo>
                <a:lnTo>
                  <a:pt x="1002157" y="49529"/>
                </a:lnTo>
                <a:lnTo>
                  <a:pt x="953897" y="63880"/>
                </a:lnTo>
                <a:lnTo>
                  <a:pt x="906272" y="79882"/>
                </a:lnTo>
                <a:lnTo>
                  <a:pt x="859155" y="97662"/>
                </a:lnTo>
                <a:lnTo>
                  <a:pt x="812800" y="117220"/>
                </a:lnTo>
                <a:lnTo>
                  <a:pt x="767207" y="138556"/>
                </a:lnTo>
                <a:lnTo>
                  <a:pt x="722376" y="161416"/>
                </a:lnTo>
                <a:lnTo>
                  <a:pt x="678434" y="185927"/>
                </a:lnTo>
                <a:lnTo>
                  <a:pt x="635508" y="212089"/>
                </a:lnTo>
                <a:lnTo>
                  <a:pt x="593471" y="239775"/>
                </a:lnTo>
                <a:lnTo>
                  <a:pt x="552450" y="268985"/>
                </a:lnTo>
                <a:lnTo>
                  <a:pt x="512572" y="299719"/>
                </a:lnTo>
                <a:lnTo>
                  <a:pt x="473964" y="331850"/>
                </a:lnTo>
                <a:lnTo>
                  <a:pt x="436499" y="365378"/>
                </a:lnTo>
                <a:lnTo>
                  <a:pt x="400177" y="400303"/>
                </a:lnTo>
                <a:lnTo>
                  <a:pt x="365252" y="436625"/>
                </a:lnTo>
                <a:lnTo>
                  <a:pt x="331724" y="474090"/>
                </a:lnTo>
                <a:lnTo>
                  <a:pt x="299593" y="512699"/>
                </a:lnTo>
                <a:lnTo>
                  <a:pt x="268859" y="552576"/>
                </a:lnTo>
                <a:lnTo>
                  <a:pt x="239649" y="593598"/>
                </a:lnTo>
                <a:lnTo>
                  <a:pt x="211963" y="635634"/>
                </a:lnTo>
                <a:lnTo>
                  <a:pt x="185801" y="678560"/>
                </a:lnTo>
                <a:lnTo>
                  <a:pt x="161290" y="722502"/>
                </a:lnTo>
                <a:lnTo>
                  <a:pt x="138430" y="767333"/>
                </a:lnTo>
                <a:lnTo>
                  <a:pt x="117094" y="812926"/>
                </a:lnTo>
                <a:lnTo>
                  <a:pt x="97536" y="859281"/>
                </a:lnTo>
                <a:lnTo>
                  <a:pt x="79756" y="906399"/>
                </a:lnTo>
                <a:lnTo>
                  <a:pt x="63754" y="954024"/>
                </a:lnTo>
                <a:lnTo>
                  <a:pt x="49403" y="1002283"/>
                </a:lnTo>
                <a:lnTo>
                  <a:pt x="36830" y="1051052"/>
                </a:lnTo>
                <a:lnTo>
                  <a:pt x="26162" y="1100201"/>
                </a:lnTo>
                <a:lnTo>
                  <a:pt x="17272" y="1149730"/>
                </a:lnTo>
                <a:lnTo>
                  <a:pt x="10160" y="1199514"/>
                </a:lnTo>
                <a:lnTo>
                  <a:pt x="4953" y="1249552"/>
                </a:lnTo>
                <a:lnTo>
                  <a:pt x="1524" y="1299717"/>
                </a:lnTo>
                <a:lnTo>
                  <a:pt x="0" y="1350009"/>
                </a:lnTo>
                <a:lnTo>
                  <a:pt x="0" y="1383664"/>
                </a:lnTo>
                <a:lnTo>
                  <a:pt x="1524" y="1433956"/>
                </a:lnTo>
                <a:lnTo>
                  <a:pt x="4953" y="1484121"/>
                </a:lnTo>
                <a:lnTo>
                  <a:pt x="10160" y="1534159"/>
                </a:lnTo>
                <a:lnTo>
                  <a:pt x="17272" y="1583943"/>
                </a:lnTo>
                <a:lnTo>
                  <a:pt x="26162" y="1633474"/>
                </a:lnTo>
                <a:lnTo>
                  <a:pt x="36830" y="1682623"/>
                </a:lnTo>
                <a:lnTo>
                  <a:pt x="49403" y="1731390"/>
                </a:lnTo>
                <a:lnTo>
                  <a:pt x="63754" y="1779651"/>
                </a:lnTo>
                <a:lnTo>
                  <a:pt x="79756" y="1827276"/>
                </a:lnTo>
                <a:lnTo>
                  <a:pt x="97536" y="1874392"/>
                </a:lnTo>
                <a:lnTo>
                  <a:pt x="117094" y="1920748"/>
                </a:lnTo>
                <a:lnTo>
                  <a:pt x="138430" y="1966340"/>
                </a:lnTo>
                <a:lnTo>
                  <a:pt x="161290" y="2011171"/>
                </a:lnTo>
                <a:lnTo>
                  <a:pt x="185801" y="2055113"/>
                </a:lnTo>
                <a:lnTo>
                  <a:pt x="211963" y="2098039"/>
                </a:lnTo>
                <a:lnTo>
                  <a:pt x="239649" y="2140077"/>
                </a:lnTo>
                <a:lnTo>
                  <a:pt x="268859" y="2181098"/>
                </a:lnTo>
                <a:lnTo>
                  <a:pt x="299593" y="2220976"/>
                </a:lnTo>
                <a:lnTo>
                  <a:pt x="331724" y="2259583"/>
                </a:lnTo>
                <a:lnTo>
                  <a:pt x="365252" y="2297049"/>
                </a:lnTo>
                <a:lnTo>
                  <a:pt x="400177" y="2333370"/>
                </a:lnTo>
                <a:lnTo>
                  <a:pt x="436499" y="2368295"/>
                </a:lnTo>
                <a:lnTo>
                  <a:pt x="473964" y="2401824"/>
                </a:lnTo>
                <a:lnTo>
                  <a:pt x="512572" y="2433954"/>
                </a:lnTo>
                <a:lnTo>
                  <a:pt x="552450" y="2464688"/>
                </a:lnTo>
                <a:lnTo>
                  <a:pt x="593471" y="2493899"/>
                </a:lnTo>
                <a:lnTo>
                  <a:pt x="635508" y="2521584"/>
                </a:lnTo>
                <a:lnTo>
                  <a:pt x="678434" y="2547746"/>
                </a:lnTo>
                <a:lnTo>
                  <a:pt x="722376" y="2572257"/>
                </a:lnTo>
                <a:lnTo>
                  <a:pt x="767207" y="2595117"/>
                </a:lnTo>
                <a:lnTo>
                  <a:pt x="812800" y="2616454"/>
                </a:lnTo>
                <a:lnTo>
                  <a:pt x="859155" y="2636011"/>
                </a:lnTo>
                <a:lnTo>
                  <a:pt x="906272" y="2653791"/>
                </a:lnTo>
                <a:lnTo>
                  <a:pt x="953897" y="2669793"/>
                </a:lnTo>
                <a:lnTo>
                  <a:pt x="1002157" y="2684144"/>
                </a:lnTo>
                <a:lnTo>
                  <a:pt x="1050925" y="2696717"/>
                </a:lnTo>
                <a:lnTo>
                  <a:pt x="1100074" y="2707385"/>
                </a:lnTo>
                <a:lnTo>
                  <a:pt x="1149604" y="2716276"/>
                </a:lnTo>
                <a:lnTo>
                  <a:pt x="1199388" y="2723387"/>
                </a:lnTo>
                <a:lnTo>
                  <a:pt x="1249426" y="2728594"/>
                </a:lnTo>
                <a:lnTo>
                  <a:pt x="1299591" y="2732024"/>
                </a:lnTo>
                <a:lnTo>
                  <a:pt x="1349883" y="2733548"/>
                </a:lnTo>
                <a:lnTo>
                  <a:pt x="4271899" y="2733675"/>
                </a:lnTo>
                <a:lnTo>
                  <a:pt x="4288663" y="2733548"/>
                </a:lnTo>
                <a:lnTo>
                  <a:pt x="4338955" y="2732024"/>
                </a:lnTo>
                <a:lnTo>
                  <a:pt x="4389120" y="2728594"/>
                </a:lnTo>
                <a:lnTo>
                  <a:pt x="4439158" y="2723387"/>
                </a:lnTo>
                <a:lnTo>
                  <a:pt x="4488942" y="2716276"/>
                </a:lnTo>
                <a:lnTo>
                  <a:pt x="4538472" y="2707385"/>
                </a:lnTo>
                <a:lnTo>
                  <a:pt x="4587621" y="2696717"/>
                </a:lnTo>
                <a:lnTo>
                  <a:pt x="4636389" y="2684144"/>
                </a:lnTo>
                <a:lnTo>
                  <a:pt x="4684649" y="2669793"/>
                </a:lnTo>
                <a:lnTo>
                  <a:pt x="4732274" y="2653791"/>
                </a:lnTo>
                <a:lnTo>
                  <a:pt x="4779391" y="2636011"/>
                </a:lnTo>
                <a:lnTo>
                  <a:pt x="4825746" y="2616454"/>
                </a:lnTo>
                <a:lnTo>
                  <a:pt x="4871339" y="2595117"/>
                </a:lnTo>
                <a:lnTo>
                  <a:pt x="4916170" y="2572257"/>
                </a:lnTo>
                <a:lnTo>
                  <a:pt x="4960111" y="2547746"/>
                </a:lnTo>
                <a:lnTo>
                  <a:pt x="5003038" y="2521584"/>
                </a:lnTo>
                <a:lnTo>
                  <a:pt x="5045075" y="2493899"/>
                </a:lnTo>
                <a:lnTo>
                  <a:pt x="5086096" y="2464688"/>
                </a:lnTo>
                <a:lnTo>
                  <a:pt x="5125974" y="2433954"/>
                </a:lnTo>
                <a:lnTo>
                  <a:pt x="5164582" y="2401824"/>
                </a:lnTo>
                <a:lnTo>
                  <a:pt x="5202047" y="2368295"/>
                </a:lnTo>
                <a:lnTo>
                  <a:pt x="5238369" y="2333370"/>
                </a:lnTo>
                <a:lnTo>
                  <a:pt x="5273294" y="2297049"/>
                </a:lnTo>
                <a:lnTo>
                  <a:pt x="5306822" y="2259583"/>
                </a:lnTo>
                <a:lnTo>
                  <a:pt x="5338953" y="2220976"/>
                </a:lnTo>
                <a:lnTo>
                  <a:pt x="5369686" y="2181098"/>
                </a:lnTo>
                <a:lnTo>
                  <a:pt x="5398897" y="2140077"/>
                </a:lnTo>
                <a:lnTo>
                  <a:pt x="5426583" y="2098039"/>
                </a:lnTo>
                <a:lnTo>
                  <a:pt x="5452745" y="2055113"/>
                </a:lnTo>
                <a:lnTo>
                  <a:pt x="5477256" y="2011171"/>
                </a:lnTo>
                <a:lnTo>
                  <a:pt x="5500116" y="1966340"/>
                </a:lnTo>
                <a:lnTo>
                  <a:pt x="5521452" y="1920748"/>
                </a:lnTo>
                <a:lnTo>
                  <a:pt x="5541009" y="1874392"/>
                </a:lnTo>
                <a:lnTo>
                  <a:pt x="5558790" y="1827276"/>
                </a:lnTo>
                <a:lnTo>
                  <a:pt x="5574792" y="1779651"/>
                </a:lnTo>
                <a:lnTo>
                  <a:pt x="5589143" y="1731390"/>
                </a:lnTo>
                <a:lnTo>
                  <a:pt x="5601716" y="1682623"/>
                </a:lnTo>
                <a:lnTo>
                  <a:pt x="5612384" y="1633474"/>
                </a:lnTo>
                <a:lnTo>
                  <a:pt x="5621274" y="1583943"/>
                </a:lnTo>
                <a:lnTo>
                  <a:pt x="5628386" y="1534159"/>
                </a:lnTo>
                <a:lnTo>
                  <a:pt x="5633593" y="1484121"/>
                </a:lnTo>
                <a:lnTo>
                  <a:pt x="5637022" y="1433956"/>
                </a:lnTo>
                <a:lnTo>
                  <a:pt x="5638546" y="1383664"/>
                </a:lnTo>
                <a:lnTo>
                  <a:pt x="5638673" y="1366774"/>
                </a:lnTo>
                <a:lnTo>
                  <a:pt x="5638292" y="1333245"/>
                </a:lnTo>
                <a:lnTo>
                  <a:pt x="5636133" y="1283080"/>
                </a:lnTo>
                <a:lnTo>
                  <a:pt x="5632069" y="1232915"/>
                </a:lnTo>
                <a:lnTo>
                  <a:pt x="5626227" y="1182877"/>
                </a:lnTo>
                <a:lnTo>
                  <a:pt x="5618607" y="1133220"/>
                </a:lnTo>
                <a:lnTo>
                  <a:pt x="5609082" y="1083690"/>
                </a:lnTo>
                <a:lnTo>
                  <a:pt x="5597652" y="1034668"/>
                </a:lnTo>
                <a:lnTo>
                  <a:pt x="5584571" y="986154"/>
                </a:lnTo>
                <a:lnTo>
                  <a:pt x="5569711" y="938021"/>
                </a:lnTo>
                <a:lnTo>
                  <a:pt x="5553075" y="890651"/>
                </a:lnTo>
                <a:lnTo>
                  <a:pt x="5534659" y="843787"/>
                </a:lnTo>
                <a:lnTo>
                  <a:pt x="5514467" y="797686"/>
                </a:lnTo>
                <a:lnTo>
                  <a:pt x="5492750" y="752348"/>
                </a:lnTo>
                <a:lnTo>
                  <a:pt x="5469255" y="707770"/>
                </a:lnTo>
                <a:lnTo>
                  <a:pt x="5444236" y="664082"/>
                </a:lnTo>
                <a:lnTo>
                  <a:pt x="5417566" y="621410"/>
                </a:lnTo>
                <a:lnTo>
                  <a:pt x="5389372" y="579754"/>
                </a:lnTo>
                <a:lnTo>
                  <a:pt x="5359654" y="539241"/>
                </a:lnTo>
                <a:lnTo>
                  <a:pt x="5328411" y="499744"/>
                </a:lnTo>
                <a:lnTo>
                  <a:pt x="5295773" y="461390"/>
                </a:lnTo>
                <a:lnTo>
                  <a:pt x="5261736" y="424306"/>
                </a:lnTo>
                <a:lnTo>
                  <a:pt x="5226431" y="388492"/>
                </a:lnTo>
                <a:lnTo>
                  <a:pt x="5189728" y="354075"/>
                </a:lnTo>
                <a:lnTo>
                  <a:pt x="5151882" y="320928"/>
                </a:lnTo>
                <a:lnTo>
                  <a:pt x="5112766" y="289305"/>
                </a:lnTo>
                <a:lnTo>
                  <a:pt x="5072507" y="259079"/>
                </a:lnTo>
                <a:lnTo>
                  <a:pt x="5031232" y="230377"/>
                </a:lnTo>
                <a:lnTo>
                  <a:pt x="4988814" y="203200"/>
                </a:lnTo>
                <a:lnTo>
                  <a:pt x="4945507" y="177545"/>
                </a:lnTo>
                <a:lnTo>
                  <a:pt x="4901311" y="153542"/>
                </a:lnTo>
                <a:lnTo>
                  <a:pt x="4856226" y="131190"/>
                </a:lnTo>
                <a:lnTo>
                  <a:pt x="4810379" y="110616"/>
                </a:lnTo>
                <a:lnTo>
                  <a:pt x="4763770" y="91566"/>
                </a:lnTo>
                <a:lnTo>
                  <a:pt x="4716526" y="74294"/>
                </a:lnTo>
                <a:lnTo>
                  <a:pt x="4668647" y="58800"/>
                </a:lnTo>
                <a:lnTo>
                  <a:pt x="4620133" y="45084"/>
                </a:lnTo>
                <a:lnTo>
                  <a:pt x="4571365" y="33146"/>
                </a:lnTo>
                <a:lnTo>
                  <a:pt x="4521961" y="23113"/>
                </a:lnTo>
                <a:lnTo>
                  <a:pt x="4472432" y="14731"/>
                </a:lnTo>
                <a:lnTo>
                  <a:pt x="4422521" y="8381"/>
                </a:lnTo>
                <a:lnTo>
                  <a:pt x="4372356" y="3682"/>
                </a:lnTo>
                <a:lnTo>
                  <a:pt x="4322191" y="888"/>
                </a:lnTo>
                <a:lnTo>
                  <a:pt x="4271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2722" y="1525110"/>
            <a:ext cx="5021751" cy="124457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10" dirty="0">
                <a:solidFill>
                  <a:srgbClr val="09122D"/>
                </a:solidFill>
                <a:latin typeface="Lucida Sans Unicode"/>
                <a:cs typeface="Lucida Sans Unicode"/>
              </a:rPr>
              <a:t>PROBLEMI</a:t>
            </a:r>
            <a:endParaRPr lang="en-US" sz="80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7149" y="1406114"/>
            <a:ext cx="4667952" cy="124457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615" dirty="0">
                <a:solidFill>
                  <a:srgbClr val="09122D"/>
                </a:solidFill>
                <a:latin typeface="Lucida Sans Unicode"/>
                <a:cs typeface="Lucida Sans Unicode"/>
              </a:rPr>
              <a:t>SOLUZIONI</a:t>
            </a:r>
            <a:endParaRPr sz="80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80" y="3698911"/>
            <a:ext cx="539686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10"/>
              </a:spcBef>
              <a:buChar char="•"/>
              <a:tabLst>
                <a:tab pos="327660" algn="l"/>
                <a:tab pos="2005964" algn="l"/>
                <a:tab pos="3931285" algn="l"/>
              </a:tabLst>
            </a:pPr>
            <a:r>
              <a:rPr sz="2400" spc="-355" dirty="0">
                <a:solidFill>
                  <a:srgbClr val="FFFFFF"/>
                </a:solidFill>
                <a:latin typeface="Arial MT"/>
                <a:cs typeface="Arial MT"/>
              </a:rPr>
              <a:t>DIPENDENZE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400" spc="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25" dirty="0">
                <a:solidFill>
                  <a:srgbClr val="FFFFFF"/>
                </a:solidFill>
                <a:latin typeface="Arial MT"/>
                <a:cs typeface="Arial MT"/>
              </a:rPr>
              <a:t>VERSIONI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Arial MT"/>
                <a:cs typeface="Arial MT"/>
              </a:rPr>
              <a:t>NON</a:t>
            </a:r>
            <a:r>
              <a:rPr sz="24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85" dirty="0">
                <a:solidFill>
                  <a:srgbClr val="FFFFFF"/>
                </a:solidFill>
                <a:latin typeface="Arial MT"/>
                <a:cs typeface="Arial MT"/>
              </a:rPr>
              <a:t>VALIDE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580" y="6575856"/>
            <a:ext cx="5543550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8800"/>
              </a:lnSpc>
              <a:spcBef>
                <a:spcPts val="95"/>
              </a:spcBef>
              <a:buChar char="•"/>
              <a:tabLst>
                <a:tab pos="227329" algn="l"/>
                <a:tab pos="327660" algn="l"/>
              </a:tabLst>
            </a:pPr>
            <a:r>
              <a:rPr sz="24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4">
                <a:solidFill>
                  <a:srgbClr val="FFFFFF"/>
                </a:solidFill>
                <a:latin typeface="Arial MT"/>
                <a:cs typeface="Arial MT"/>
              </a:rPr>
              <a:t>TEMPI</a:t>
            </a:r>
            <a:r>
              <a:rPr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4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24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4">
                <a:solidFill>
                  <a:srgbClr val="FFFFFF"/>
                </a:solidFill>
                <a:latin typeface="Arial MT"/>
                <a:cs typeface="Arial MT"/>
              </a:rPr>
              <a:t>RISPOSTA</a:t>
            </a:r>
            <a:r>
              <a:rPr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60">
                <a:solidFill>
                  <a:srgbClr val="FFFFFF"/>
                </a:solidFill>
                <a:latin typeface="Arial MT"/>
                <a:cs typeface="Arial MT"/>
              </a:rPr>
              <a:t>LUNGHI</a:t>
            </a:r>
            <a:r>
              <a:rPr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3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4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70">
                <a:solidFill>
                  <a:srgbClr val="FFFFFF"/>
                </a:solidFill>
                <a:latin typeface="Arial MT"/>
                <a:cs typeface="Arial MT"/>
              </a:rPr>
              <a:t>GRANDI </a:t>
            </a:r>
            <a:r>
              <a:rPr sz="2400" spc="-275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87608" y="3698911"/>
            <a:ext cx="356171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8295" indent="-315595">
              <a:lnSpc>
                <a:spcPct val="100000"/>
              </a:lnSpc>
              <a:spcBef>
                <a:spcPts val="110"/>
              </a:spcBef>
              <a:buChar char="•"/>
              <a:tabLst>
                <a:tab pos="328295" algn="l"/>
              </a:tabLst>
            </a:pPr>
            <a:r>
              <a:rPr sz="2400" spc="-325" dirty="0">
                <a:solidFill>
                  <a:srgbClr val="FFFFFF"/>
                </a:solidFill>
                <a:latin typeface="Arial MT"/>
                <a:cs typeface="Arial MT"/>
              </a:rPr>
              <a:t>FILTRI</a:t>
            </a:r>
            <a:r>
              <a:rPr sz="2400" spc="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45" dirty="0">
                <a:solidFill>
                  <a:srgbClr val="FFFFFF"/>
                </a:solidFill>
                <a:latin typeface="Arial MT"/>
                <a:cs typeface="Arial MT"/>
              </a:rPr>
              <a:t>SULLE</a:t>
            </a:r>
            <a:r>
              <a:rPr sz="2400" spc="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65" dirty="0">
                <a:solidFill>
                  <a:srgbClr val="FFFFFF"/>
                </a:solidFill>
                <a:latin typeface="Arial MT"/>
                <a:cs typeface="Arial MT"/>
              </a:rPr>
              <a:t>DIPENDENZE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87608" y="6575856"/>
            <a:ext cx="4691380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295" marR="5080" indent="-316230">
              <a:lnSpc>
                <a:spcPct val="108800"/>
              </a:lnSpc>
              <a:spcBef>
                <a:spcPts val="95"/>
              </a:spcBef>
              <a:buChar char="•"/>
              <a:tabLst>
                <a:tab pos="328295" algn="l"/>
              </a:tabLst>
            </a:pPr>
            <a:r>
              <a:rPr sz="2400" spc="-210">
                <a:solidFill>
                  <a:srgbClr val="FFFFFF"/>
                </a:solidFill>
                <a:latin typeface="Arial MT"/>
                <a:cs typeface="Arial MT"/>
              </a:rPr>
              <a:t>OTTIMIZZAZIONI</a:t>
            </a:r>
            <a:r>
              <a:rPr sz="24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70">
                <a:solidFill>
                  <a:srgbClr val="FFFFFF"/>
                </a:solidFill>
                <a:latin typeface="Arial MT"/>
                <a:cs typeface="Arial MT"/>
              </a:rPr>
              <a:t>NELLE</a:t>
            </a:r>
            <a:r>
              <a:rPr sz="2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85">
                <a:solidFill>
                  <a:srgbClr val="FFFFFF"/>
                </a:solidFill>
                <a:latin typeface="Arial MT"/>
                <a:cs typeface="Arial MT"/>
              </a:rPr>
              <a:t>CHIAMATE </a:t>
            </a:r>
            <a:r>
              <a:rPr sz="2400" spc="-25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7840" y="3786049"/>
            <a:ext cx="3752215" cy="228600"/>
          </a:xfrm>
          <a:custGeom>
            <a:avLst/>
            <a:gdLst/>
            <a:ahLst/>
            <a:cxnLst/>
            <a:rect l="l" t="t" r="r" b="b"/>
            <a:pathLst>
              <a:path w="3752215" h="228600">
                <a:moveTo>
                  <a:pt x="3751707" y="114300"/>
                </a:moveTo>
                <a:lnTo>
                  <a:pt x="3561207" y="0"/>
                </a:lnTo>
                <a:lnTo>
                  <a:pt x="3561207" y="95262"/>
                </a:lnTo>
                <a:lnTo>
                  <a:pt x="0" y="95262"/>
                </a:lnTo>
                <a:lnTo>
                  <a:pt x="0" y="133350"/>
                </a:lnTo>
                <a:lnTo>
                  <a:pt x="3561207" y="133350"/>
                </a:lnTo>
                <a:lnTo>
                  <a:pt x="3561207" y="228600"/>
                </a:lnTo>
                <a:lnTo>
                  <a:pt x="3751707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840" y="6669676"/>
            <a:ext cx="3752215" cy="228600"/>
          </a:xfrm>
          <a:custGeom>
            <a:avLst/>
            <a:gdLst/>
            <a:ahLst/>
            <a:cxnLst/>
            <a:rect l="l" t="t" r="r" b="b"/>
            <a:pathLst>
              <a:path w="3752215" h="228600">
                <a:moveTo>
                  <a:pt x="3751707" y="114300"/>
                </a:moveTo>
                <a:lnTo>
                  <a:pt x="3561207" y="0"/>
                </a:lnTo>
                <a:lnTo>
                  <a:pt x="3561207" y="95262"/>
                </a:lnTo>
                <a:lnTo>
                  <a:pt x="0" y="95262"/>
                </a:lnTo>
                <a:lnTo>
                  <a:pt x="0" y="133350"/>
                </a:lnTo>
                <a:lnTo>
                  <a:pt x="3561207" y="133350"/>
                </a:lnTo>
                <a:lnTo>
                  <a:pt x="3561207" y="228600"/>
                </a:lnTo>
                <a:lnTo>
                  <a:pt x="3751707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1DAC8B1D-FFBF-BEB6-E384-93244EE1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40" y="4429769"/>
            <a:ext cx="7385735" cy="1442908"/>
          </a:xfrm>
          <a:prstGeom prst="rect">
            <a:avLst/>
          </a:prstGeom>
        </p:spPr>
      </p:pic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116F406-F54E-6EF6-07E2-0DCF083C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243" y="7636476"/>
            <a:ext cx="7409420" cy="1686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Analisi delle dipendenze e generazione di SBOM per App react Native</vt:lpstr>
      <vt:lpstr>Idea Iniziale(parte 1)</vt:lpstr>
      <vt:lpstr>Idea Iniziale(parte 2)</vt:lpstr>
      <vt:lpstr>Architettura dello Script</vt:lpstr>
      <vt:lpstr>Simulazione Esecuzione 1</vt:lpstr>
      <vt:lpstr>Simulazione Esecuzione 2</vt:lpstr>
      <vt:lpstr>Simulazione Esecuzione 3</vt:lpstr>
      <vt:lpstr>Simulazione Esecuzione 4</vt:lpstr>
      <vt:lpstr>PROBLEMI</vt:lpstr>
      <vt:lpstr>Esempio di Output: SBOM (1)</vt:lpstr>
      <vt:lpstr>Esempio di Output: SBOM (2)</vt:lpstr>
      <vt:lpstr>Vulnerability Report</vt:lpstr>
      <vt:lpstr>Risultati</vt:lpstr>
      <vt:lpstr>Tecnologie Utilizzate</vt:lpstr>
      <vt:lpstr>Sviluppi Futuri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195</cp:revision>
  <dcterms:created xsi:type="dcterms:W3CDTF">2024-12-17T16:56:39Z</dcterms:created>
  <dcterms:modified xsi:type="dcterms:W3CDTF">2024-12-18T23:28:44Z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2024-12-17T00:00:00Z</vt:filetime>
  </property>
  <property fmtid="{D5CDD505-2E9C-101B-9397-08002B2CF9AE}" pid="5" name="Producer">
    <vt:lpwstr>www.ilovepdf.com</vt:lpwstr>
  </property>
</Properties>
</file>