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4" r:id="rId10"/>
    <p:sldId id="260" r:id="rId11"/>
    <p:sldId id="261" r:id="rId12"/>
    <p:sldId id="262" r:id="rId13"/>
    <p:sldId id="263" r:id="rId14"/>
    <p:sldId id="269" r:id="rId15"/>
    <p:sldId id="270" r:id="rId1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C5331-77B4-8539-EEE6-074DDDE8F988}" v="13" dt="2024-12-17T18:36:46.462"/>
    <p1510:client id="{77BB4D0D-3C73-5B23-847D-0EA093495944}" v="557" dt="2024-12-17T17:22:08.5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6857" cy="102863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657" y="-53898"/>
            <a:ext cx="11759691" cy="20487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8396" y="673379"/>
            <a:ext cx="10228580" cy="13214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07245" algn="l"/>
              </a:tabLst>
            </a:pPr>
            <a:r>
              <a:rPr sz="8500" spc="-844">
                <a:cs typeface="Arial"/>
              </a:rPr>
              <a:t>Analisi</a:t>
            </a:r>
            <a:r>
              <a:rPr sz="8500" spc="15">
                <a:cs typeface="Arial"/>
              </a:rPr>
              <a:t> </a:t>
            </a:r>
            <a:r>
              <a:rPr sz="8500" spc="-655">
                <a:cs typeface="Arial"/>
              </a:rPr>
              <a:t>de</a:t>
            </a:r>
            <a:r>
              <a:rPr sz="8500" b="1" spc="-655">
                <a:cs typeface="Arial"/>
              </a:rPr>
              <a:t>l</a:t>
            </a:r>
            <a:r>
              <a:rPr sz="8500" spc="-655">
                <a:cs typeface="Arial"/>
              </a:rPr>
              <a:t>e</a:t>
            </a:r>
            <a:r>
              <a:rPr sz="8500" spc="20">
                <a:cs typeface="Arial"/>
              </a:rPr>
              <a:t> </a:t>
            </a:r>
            <a:r>
              <a:rPr sz="8500" spc="-1115">
                <a:cs typeface="Arial"/>
              </a:rPr>
              <a:t>d</a:t>
            </a:r>
            <a:r>
              <a:rPr sz="8500" spc="-1130">
                <a:cs typeface="Arial"/>
              </a:rPr>
              <a:t>i</a:t>
            </a:r>
            <a:r>
              <a:rPr sz="8500" spc="-1105">
                <a:cs typeface="Arial"/>
              </a:rPr>
              <a:t>p</a:t>
            </a:r>
            <a:r>
              <a:rPr sz="8500" spc="-565">
                <a:cs typeface="Arial"/>
              </a:rPr>
              <a:t>e</a:t>
            </a:r>
            <a:r>
              <a:rPr sz="8500" spc="-1145">
                <a:cs typeface="Arial"/>
              </a:rPr>
              <a:t>n</a:t>
            </a:r>
            <a:r>
              <a:rPr sz="8500" spc="-1115">
                <a:cs typeface="Arial"/>
              </a:rPr>
              <a:t>d</a:t>
            </a:r>
            <a:r>
              <a:rPr sz="8500" spc="-565">
                <a:cs typeface="Arial"/>
              </a:rPr>
              <a:t>e</a:t>
            </a:r>
            <a:r>
              <a:rPr sz="8500" spc="-1065">
                <a:cs typeface="Arial"/>
              </a:rPr>
              <a:t>n</a:t>
            </a:r>
            <a:r>
              <a:rPr sz="8500" spc="-1495">
                <a:cs typeface="Arial"/>
              </a:rPr>
              <a:t>z</a:t>
            </a:r>
            <a:r>
              <a:rPr sz="8500" spc="-690">
                <a:cs typeface="Arial"/>
              </a:rPr>
              <a:t>e</a:t>
            </a:r>
            <a:r>
              <a:rPr sz="8500">
                <a:cs typeface="Arial"/>
              </a:rPr>
              <a:t>	</a:t>
            </a:r>
            <a:r>
              <a:rPr sz="8500" spc="-810">
                <a:cs typeface="Arial"/>
              </a:rPr>
              <a:t>e</a:t>
            </a:r>
            <a:endParaRPr lang="en-US" sz="850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8396" y="1515008"/>
            <a:ext cx="10228580" cy="13214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905">
                <a:solidFill>
                  <a:srgbClr val="FFFFFF"/>
                </a:solidFill>
                <a:latin typeface="Arial MT"/>
                <a:cs typeface="Arial"/>
              </a:rPr>
              <a:t>g</a:t>
            </a:r>
            <a:r>
              <a:rPr sz="8500" spc="-350">
                <a:solidFill>
                  <a:srgbClr val="FFFFFF"/>
                </a:solidFill>
                <a:latin typeface="Arial MT"/>
                <a:cs typeface="Arial"/>
              </a:rPr>
              <a:t>e</a:t>
            </a:r>
            <a:r>
              <a:rPr sz="8500" spc="-950">
                <a:solidFill>
                  <a:srgbClr val="FFFFFF"/>
                </a:solidFill>
                <a:latin typeface="Arial MT"/>
                <a:cs typeface="Arial"/>
              </a:rPr>
              <a:t>n</a:t>
            </a:r>
            <a:r>
              <a:rPr sz="8500" spc="-240">
                <a:solidFill>
                  <a:srgbClr val="FFFFFF"/>
                </a:solidFill>
                <a:latin typeface="Arial MT"/>
                <a:cs typeface="Arial"/>
              </a:rPr>
              <a:t>e</a:t>
            </a:r>
            <a:r>
              <a:rPr sz="8500" spc="-1080">
                <a:solidFill>
                  <a:srgbClr val="FFFFFF"/>
                </a:solidFill>
                <a:latin typeface="Arial MT"/>
                <a:cs typeface="Arial"/>
              </a:rPr>
              <a:t>r</a:t>
            </a:r>
            <a:r>
              <a:rPr sz="8500" spc="-915">
                <a:solidFill>
                  <a:srgbClr val="FFFFFF"/>
                </a:solidFill>
                <a:latin typeface="Arial MT"/>
                <a:cs typeface="Arial"/>
              </a:rPr>
              <a:t>a</a:t>
            </a:r>
            <a:r>
              <a:rPr sz="8500" spc="-894">
                <a:solidFill>
                  <a:srgbClr val="FFFFFF"/>
                </a:solidFill>
                <a:latin typeface="Arial MT"/>
                <a:cs typeface="Arial"/>
              </a:rPr>
              <a:t>z</a:t>
            </a:r>
            <a:r>
              <a:rPr sz="8500" spc="-900">
                <a:solidFill>
                  <a:srgbClr val="FFFFFF"/>
                </a:solidFill>
                <a:latin typeface="Arial MT"/>
                <a:cs typeface="Arial"/>
              </a:rPr>
              <a:t>i</a:t>
            </a:r>
            <a:r>
              <a:rPr sz="8500" spc="-865">
                <a:solidFill>
                  <a:srgbClr val="FFFFFF"/>
                </a:solidFill>
                <a:latin typeface="Arial MT"/>
                <a:cs typeface="Arial"/>
              </a:rPr>
              <a:t>o</a:t>
            </a:r>
            <a:r>
              <a:rPr sz="8500" spc="-905">
                <a:solidFill>
                  <a:srgbClr val="FFFFFF"/>
                </a:solidFill>
                <a:latin typeface="Arial MT"/>
                <a:cs typeface="Arial"/>
              </a:rPr>
              <a:t>n</a:t>
            </a:r>
            <a:r>
              <a:rPr sz="8500" spc="-500">
                <a:solidFill>
                  <a:srgbClr val="FFFFFF"/>
                </a:solidFill>
                <a:latin typeface="Arial MT"/>
                <a:cs typeface="Arial"/>
              </a:rPr>
              <a:t>e</a:t>
            </a:r>
            <a:r>
              <a:rPr sz="8500" spc="-195">
                <a:solidFill>
                  <a:srgbClr val="FFFFFF"/>
                </a:solidFill>
                <a:latin typeface="Arial MT"/>
                <a:cs typeface="Arial"/>
              </a:rPr>
              <a:t> </a:t>
            </a:r>
            <a:r>
              <a:rPr sz="8500" spc="-375">
                <a:solidFill>
                  <a:srgbClr val="FFFFFF"/>
                </a:solidFill>
                <a:latin typeface="Arial MT"/>
                <a:cs typeface="Arial"/>
              </a:rPr>
              <a:t>di</a:t>
            </a:r>
            <a:r>
              <a:rPr sz="8500" spc="-445">
                <a:solidFill>
                  <a:srgbClr val="FFFFFF"/>
                </a:solidFill>
                <a:latin typeface="Arial MT"/>
                <a:cs typeface="Arial"/>
              </a:rPr>
              <a:t> </a:t>
            </a:r>
            <a:r>
              <a:rPr sz="8500" spc="-810">
                <a:solidFill>
                  <a:srgbClr val="FFFFFF"/>
                </a:solidFill>
                <a:latin typeface="Arial MT"/>
                <a:cs typeface="Arial"/>
              </a:rPr>
              <a:t>SboM</a:t>
            </a:r>
            <a:r>
              <a:rPr sz="8500" spc="-409">
                <a:solidFill>
                  <a:srgbClr val="FFFFFF"/>
                </a:solidFill>
                <a:latin typeface="Arial MT"/>
                <a:cs typeface="Arial"/>
              </a:rPr>
              <a:t> </a:t>
            </a:r>
            <a:r>
              <a:rPr sz="8500" spc="-894">
                <a:solidFill>
                  <a:srgbClr val="FFFFFF"/>
                </a:solidFill>
                <a:latin typeface="Arial MT"/>
                <a:cs typeface="Arial"/>
              </a:rPr>
              <a:t>p</a:t>
            </a:r>
            <a:r>
              <a:rPr sz="8500" spc="-200">
                <a:solidFill>
                  <a:srgbClr val="FFFFFF"/>
                </a:solidFill>
                <a:latin typeface="Arial MT"/>
                <a:cs typeface="Arial"/>
              </a:rPr>
              <a:t>e</a:t>
            </a:r>
            <a:r>
              <a:rPr sz="8500" spc="-530">
                <a:solidFill>
                  <a:srgbClr val="FFFFFF"/>
                </a:solidFill>
                <a:latin typeface="Arial MT"/>
                <a:cs typeface="Arial"/>
              </a:rPr>
              <a:t>r</a:t>
            </a:r>
            <a:endParaRPr sz="8500">
              <a:latin typeface="Arial M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8396" y="2356510"/>
            <a:ext cx="9673590" cy="13214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720">
                <a:solidFill>
                  <a:srgbClr val="FFFFFF"/>
                </a:solidFill>
                <a:latin typeface="Arial MT"/>
                <a:cs typeface="Arial"/>
              </a:rPr>
              <a:t>applicazioni</a:t>
            </a:r>
            <a:r>
              <a:rPr sz="8500" spc="-1240">
                <a:solidFill>
                  <a:srgbClr val="FFFFFF"/>
                </a:solidFill>
                <a:latin typeface="Arial MT"/>
                <a:cs typeface="Arial"/>
              </a:rPr>
              <a:t> </a:t>
            </a:r>
            <a:r>
              <a:rPr sz="8500" spc="-935">
                <a:solidFill>
                  <a:srgbClr val="FFFFFF"/>
                </a:solidFill>
                <a:latin typeface="Arial MT"/>
                <a:cs typeface="Arial"/>
              </a:rPr>
              <a:t>R</a:t>
            </a:r>
            <a:r>
              <a:rPr sz="8500" spc="-355">
                <a:solidFill>
                  <a:srgbClr val="FFFFFF"/>
                </a:solidFill>
                <a:latin typeface="Arial MT"/>
                <a:cs typeface="Arial"/>
              </a:rPr>
              <a:t>e</a:t>
            </a:r>
            <a:r>
              <a:rPr sz="8500" spc="-855">
                <a:solidFill>
                  <a:srgbClr val="FFFFFF"/>
                </a:solidFill>
                <a:latin typeface="Arial MT"/>
                <a:cs typeface="Arial"/>
              </a:rPr>
              <a:t>a</a:t>
            </a:r>
            <a:r>
              <a:rPr sz="8500" spc="-844">
                <a:solidFill>
                  <a:srgbClr val="FFFFFF"/>
                </a:solidFill>
                <a:latin typeface="Arial MT"/>
                <a:cs typeface="Arial"/>
              </a:rPr>
              <a:t>c</a:t>
            </a:r>
            <a:r>
              <a:rPr sz="8500" spc="-685">
                <a:solidFill>
                  <a:srgbClr val="FFFFFF"/>
                </a:solidFill>
                <a:latin typeface="Arial MT"/>
                <a:cs typeface="Arial"/>
              </a:rPr>
              <a:t>t</a:t>
            </a:r>
            <a:r>
              <a:rPr sz="8500" spc="-730">
                <a:solidFill>
                  <a:srgbClr val="FFFFFF"/>
                </a:solidFill>
                <a:latin typeface="Arial MT"/>
                <a:cs typeface="Arial"/>
              </a:rPr>
              <a:t> </a:t>
            </a:r>
            <a:r>
              <a:rPr sz="8500" spc="-1075">
                <a:solidFill>
                  <a:srgbClr val="FFFFFF"/>
                </a:solidFill>
                <a:latin typeface="Arial MT"/>
                <a:cs typeface="Arial"/>
              </a:rPr>
              <a:t>N</a:t>
            </a:r>
            <a:r>
              <a:rPr sz="8500" spc="-1015">
                <a:solidFill>
                  <a:srgbClr val="FFFFFF"/>
                </a:solidFill>
                <a:latin typeface="Arial MT"/>
                <a:cs typeface="Arial"/>
              </a:rPr>
              <a:t>a</a:t>
            </a:r>
            <a:r>
              <a:rPr sz="8500" spc="-885">
                <a:solidFill>
                  <a:srgbClr val="FFFFFF"/>
                </a:solidFill>
                <a:latin typeface="Arial MT"/>
                <a:cs typeface="Arial"/>
              </a:rPr>
              <a:t>t</a:t>
            </a:r>
            <a:r>
              <a:rPr sz="8500" spc="-1000">
                <a:solidFill>
                  <a:srgbClr val="FFFFFF"/>
                </a:solidFill>
                <a:latin typeface="Arial MT"/>
                <a:cs typeface="Arial"/>
              </a:rPr>
              <a:t>i</a:t>
            </a:r>
            <a:r>
              <a:rPr sz="8500" spc="-1190">
                <a:solidFill>
                  <a:srgbClr val="FFFFFF"/>
                </a:solidFill>
                <a:latin typeface="Arial MT"/>
                <a:cs typeface="Arial"/>
              </a:rPr>
              <a:t>v</a:t>
            </a:r>
            <a:r>
              <a:rPr sz="8500" spc="-585">
                <a:solidFill>
                  <a:srgbClr val="FFFFFF"/>
                </a:solidFill>
                <a:latin typeface="Arial MT"/>
                <a:cs typeface="Arial"/>
              </a:rPr>
              <a:t>e</a:t>
            </a:r>
            <a:endParaRPr sz="8500">
              <a:latin typeface="Arial M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5738" y="8225155"/>
            <a:ext cx="3166745" cy="1007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110"/>
              </a:spcBef>
            </a:pPr>
            <a:r>
              <a:rPr sz="2400" spc="-430">
                <a:solidFill>
                  <a:srgbClr val="FFFFFF"/>
                </a:solidFill>
                <a:latin typeface="Arial MT"/>
                <a:cs typeface="Arial" panose="020B0604020202020204" pitchFamily="34" charset="0"/>
              </a:rPr>
              <a:t>ANDREA</a:t>
            </a:r>
            <a:r>
              <a:rPr sz="2400" spc="250">
                <a:solidFill>
                  <a:srgbClr val="FFFFFF"/>
                </a:solidFill>
                <a:latin typeface="Arial MT"/>
                <a:cs typeface="Arial" panose="020B0604020202020204" pitchFamily="34" charset="0"/>
              </a:rPr>
              <a:t> </a:t>
            </a:r>
            <a:r>
              <a:rPr sz="2400" spc="-85">
                <a:solidFill>
                  <a:srgbClr val="FFFFFF"/>
                </a:solidFill>
                <a:latin typeface="Arial MT"/>
                <a:cs typeface="Arial" panose="020B0604020202020204" pitchFamily="34" charset="0"/>
              </a:rPr>
              <a:t>ISERNIO</a:t>
            </a:r>
            <a:endParaRPr sz="2400">
              <a:latin typeface="Arial MT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1750">
                <a:solidFill>
                  <a:srgbClr val="FFFFFF"/>
                </a:solidFill>
                <a:latin typeface="Arial MT"/>
                <a:cs typeface="Arial" panose="020B0604020202020204" pitchFamily="34" charset="0"/>
              </a:rPr>
              <a:t>andrea.isernio</a:t>
            </a:r>
            <a:r>
              <a:rPr sz="1550">
                <a:solidFill>
                  <a:srgbClr val="FFFFFF"/>
                </a:solidFill>
                <a:latin typeface="Arial MT"/>
                <a:cs typeface="Arial" panose="020B0604020202020204" pitchFamily="34" charset="0"/>
              </a:rPr>
              <a:t>@</a:t>
            </a:r>
            <a:r>
              <a:rPr sz="1550" spc="165">
                <a:solidFill>
                  <a:srgbClr val="FFFFFF"/>
                </a:solidFill>
                <a:latin typeface="Arial MT"/>
                <a:cs typeface="Arial" panose="020B0604020202020204" pitchFamily="34" charset="0"/>
              </a:rPr>
              <a:t> </a:t>
            </a:r>
            <a:r>
              <a:rPr sz="1750" spc="-10">
                <a:solidFill>
                  <a:srgbClr val="FFFFFF"/>
                </a:solidFill>
                <a:latin typeface="Arial MT"/>
                <a:cs typeface="Arial" panose="020B0604020202020204" pitchFamily="34" charset="0"/>
              </a:rPr>
              <a:t>studio.unibo.it</a:t>
            </a:r>
            <a:endParaRPr sz="1750">
              <a:latin typeface="Arial MT"/>
              <a:cs typeface="Arial" panose="020B0604020202020204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7400" y="4454525"/>
            <a:ext cx="2730500" cy="27305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89665" y="4448809"/>
            <a:ext cx="2633344" cy="26333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543" y="-4913"/>
            <a:ext cx="12510805" cy="1551834"/>
          </a:xfrm>
          <a:prstGeom prst="rect">
            <a:avLst/>
          </a:prstGeom>
        </p:spPr>
        <p:txBody>
          <a:bodyPr vert="horz" wrap="square" lIns="0" tIns="256666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z="8400" spc="-545" err="1">
                <a:ea typeface="Tahoma"/>
                <a:cs typeface="Tahoma"/>
              </a:rPr>
              <a:t>Esempio</a:t>
            </a:r>
            <a:r>
              <a:rPr lang="en-US" sz="8400" spc="-545">
                <a:ea typeface="Tahoma"/>
                <a:cs typeface="Tahoma"/>
              </a:rPr>
              <a:t> di Output: SBOM (1)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2904" y="2191385"/>
            <a:ext cx="7803133" cy="6892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586" y="-4913"/>
            <a:ext cx="12968005" cy="1306768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360045">
              <a:spcBef>
                <a:spcPts val="110"/>
              </a:spcBef>
              <a:tabLst>
                <a:tab pos="11239500" algn="l"/>
              </a:tabLst>
            </a:pPr>
            <a:r>
              <a:rPr lang="en-US" sz="8400" spc="-545" err="1">
                <a:ea typeface="Tahoma"/>
                <a:cs typeface="Tahoma"/>
              </a:rPr>
              <a:t>Esempio</a:t>
            </a:r>
            <a:r>
              <a:rPr lang="en-US" sz="8400" spc="-545">
                <a:ea typeface="Tahoma"/>
                <a:cs typeface="Tahoma"/>
              </a:rPr>
              <a:t> di Output: SBOM (2)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4721" y="1471203"/>
            <a:ext cx="9767951" cy="8813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2657" y="-53898"/>
            <a:ext cx="11759691" cy="1348317"/>
          </a:xfrm>
          <a:prstGeom prst="rect">
            <a:avLst/>
          </a:prstGeom>
        </p:spPr>
        <p:txBody>
          <a:bodyPr vert="horz" wrap="square" lIns="0" tIns="55117" rIns="0" bIns="0" rtlCol="0" anchor="t">
            <a:spAutoFit/>
          </a:bodyPr>
          <a:lstStyle/>
          <a:p>
            <a:pPr marL="694055">
              <a:spcBef>
                <a:spcPts val="110"/>
              </a:spcBef>
            </a:pPr>
            <a:r>
              <a:rPr lang="en-US" sz="8400" spc="-550">
                <a:cs typeface="Tahoma"/>
              </a:rPr>
              <a:t>Vulnerability Report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4179" y="1507489"/>
            <a:ext cx="6601333" cy="8328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8294" y="861135"/>
            <a:ext cx="10902315" cy="1306768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z="8400" spc="-484" err="1">
                <a:cs typeface="Tahoma"/>
              </a:rPr>
              <a:t>Tecnologie</a:t>
            </a:r>
            <a:r>
              <a:rPr lang="en-US" sz="8400" spc="-484">
                <a:cs typeface="Tahoma"/>
              </a:rPr>
              <a:t> </a:t>
            </a:r>
            <a:r>
              <a:rPr lang="en-US" sz="8400" spc="-484" err="1">
                <a:cs typeface="Tahoma"/>
              </a:rPr>
              <a:t>Utilizzate</a:t>
            </a:r>
            <a:endParaRPr lang="en-US" sz="8400" spc="-484"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6930" y="7069455"/>
            <a:ext cx="6345555" cy="20961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5044" y="2590164"/>
            <a:ext cx="6362445" cy="14998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5620" y="2586354"/>
            <a:ext cx="4138803" cy="25323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46084" y="4531995"/>
            <a:ext cx="2145665" cy="21456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7444" y="6072504"/>
            <a:ext cx="5806821" cy="32651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3841" y="861135"/>
            <a:ext cx="7300595" cy="1275990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z="8200" spc="-459" err="1">
                <a:ea typeface="Tahoma"/>
                <a:cs typeface="Tahoma"/>
              </a:rPr>
              <a:t>Sviluppi</a:t>
            </a:r>
            <a:r>
              <a:rPr lang="en-US" sz="8200" spc="-459">
                <a:ea typeface="Tahoma"/>
                <a:cs typeface="Tahoma"/>
              </a:rPr>
              <a:t> </a:t>
            </a:r>
            <a:r>
              <a:rPr lang="en-US" sz="8200" spc="-459" err="1">
                <a:ea typeface="Tahoma"/>
                <a:cs typeface="Tahoma"/>
              </a:rPr>
              <a:t>Futuri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6061" y="3015836"/>
            <a:ext cx="7298508" cy="4788402"/>
          </a:xfrm>
          <a:prstGeom prst="rect">
            <a:avLst/>
          </a:prstGeom>
        </p:spPr>
        <p:txBody>
          <a:bodyPr vert="horz" wrap="square" lIns="0" tIns="80010" rIns="0" bIns="0" rtlCol="0" anchor="t">
            <a:spAutoFit/>
          </a:bodyPr>
          <a:lstStyle/>
          <a:p>
            <a:pPr marL="556895" marR="806450" indent="-544830">
              <a:lnSpc>
                <a:spcPts val="4470"/>
              </a:lnSpc>
              <a:spcBef>
                <a:spcPts val="630"/>
              </a:spcBef>
              <a:buChar char="•"/>
              <a:tabLst>
                <a:tab pos="556895" algn="l"/>
              </a:tabLst>
            </a:pPr>
            <a:r>
              <a:rPr sz="4100" spc="-114">
                <a:solidFill>
                  <a:srgbClr val="FFFFFF"/>
                </a:solidFill>
                <a:latin typeface="Arial MT"/>
                <a:cs typeface="Arial MT"/>
              </a:rPr>
              <a:t>Integrazione</a:t>
            </a:r>
            <a:r>
              <a:rPr sz="4100" spc="-4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100" spc="-80">
                <a:solidFill>
                  <a:srgbClr val="FFFFFF"/>
                </a:solidFill>
                <a:latin typeface="Arial MT"/>
                <a:cs typeface="Arial MT"/>
              </a:rPr>
              <a:t>con</a:t>
            </a:r>
            <a:r>
              <a:rPr sz="4100" spc="-4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100" spc="-10">
                <a:solidFill>
                  <a:srgbClr val="FFFFFF"/>
                </a:solidFill>
                <a:latin typeface="Arial MT"/>
                <a:cs typeface="Arial MT"/>
              </a:rPr>
              <a:t>altri </a:t>
            </a:r>
            <a:r>
              <a:rPr sz="4100" spc="-225">
                <a:solidFill>
                  <a:srgbClr val="FFFFFF"/>
                </a:solidFill>
                <a:latin typeface="Arial MT"/>
                <a:cs typeface="Arial MT"/>
              </a:rPr>
              <a:t>database</a:t>
            </a:r>
            <a:r>
              <a:rPr sz="4100" spc="-3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100" spc="-17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4100" spc="-3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100" spc="-170">
                <a:solidFill>
                  <a:srgbClr val="FFFFFF"/>
                </a:solidFill>
                <a:latin typeface="Arial MT"/>
                <a:cs typeface="Arial MT"/>
              </a:rPr>
              <a:t>vulnerabilità.</a:t>
            </a:r>
            <a:endParaRPr sz="4100">
              <a:latin typeface="Arial MT"/>
              <a:cs typeface="Arial MT"/>
            </a:endParaRPr>
          </a:p>
          <a:p>
            <a:pPr marL="556895" marR="1510030" indent="-544830">
              <a:lnSpc>
                <a:spcPts val="4470"/>
              </a:lnSpc>
              <a:spcBef>
                <a:spcPts val="4565"/>
              </a:spcBef>
              <a:buChar char="•"/>
              <a:tabLst>
                <a:tab pos="556895" algn="l"/>
                <a:tab pos="4338955" algn="l"/>
              </a:tabLst>
            </a:pPr>
            <a:r>
              <a:rPr sz="4100" spc="-225" err="1">
                <a:solidFill>
                  <a:srgbClr val="FFFFFF"/>
                </a:solidFill>
                <a:latin typeface="Arial MT"/>
                <a:cs typeface="Arial MT"/>
              </a:rPr>
              <a:t>Implementazione</a:t>
            </a:r>
            <a:r>
              <a:rPr sz="4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100" spc="-25">
                <a:solidFill>
                  <a:srgbClr val="FFFFFF"/>
                </a:solidFill>
                <a:latin typeface="Arial MT"/>
                <a:cs typeface="Arial MT"/>
              </a:rPr>
              <a:t>di </a:t>
            </a:r>
            <a:r>
              <a:rPr sz="4100" spc="-185" err="1">
                <a:solidFill>
                  <a:srgbClr val="FFFFFF"/>
                </a:solidFill>
                <a:latin typeface="Arial MT"/>
                <a:cs typeface="Arial MT"/>
              </a:rPr>
              <a:t>un'interfaccia</a:t>
            </a:r>
            <a:r>
              <a:rPr sz="4100" spc="-3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4100" spc="-305" err="1">
                <a:solidFill>
                  <a:srgbClr val="FFFFFF"/>
                </a:solidFill>
                <a:latin typeface="Arial MT"/>
                <a:cs typeface="Arial MT"/>
              </a:rPr>
              <a:t>grafica</a:t>
            </a:r>
            <a:r>
              <a:rPr lang="en-US" sz="4100" spc="-305">
                <a:solidFill>
                  <a:srgbClr val="FFFFFF"/>
                </a:solidFill>
                <a:latin typeface="Arial MT"/>
                <a:cs typeface="Arial MT"/>
              </a:rPr>
              <a:t> .</a:t>
            </a:r>
            <a:endParaRPr lang="en-US" sz="4100" spc="-25">
              <a:solidFill>
                <a:srgbClr val="FFFFFF"/>
              </a:solidFill>
              <a:latin typeface="Arial MT"/>
              <a:cs typeface="Arial MT"/>
            </a:endParaRPr>
          </a:p>
          <a:p>
            <a:pPr marL="556895" marR="5080" indent="-544830">
              <a:lnSpc>
                <a:spcPts val="4470"/>
              </a:lnSpc>
              <a:spcBef>
                <a:spcPts val="4565"/>
              </a:spcBef>
              <a:buChar char="•"/>
              <a:tabLst>
                <a:tab pos="556895" algn="l"/>
              </a:tabLst>
            </a:pPr>
            <a:r>
              <a:rPr sz="4100" spc="-225">
                <a:solidFill>
                  <a:srgbClr val="FFFFFF"/>
                </a:solidFill>
                <a:latin typeface="Arial MT"/>
                <a:cs typeface="Arial MT"/>
              </a:rPr>
              <a:t>Supporto</a:t>
            </a:r>
            <a:r>
              <a:rPr sz="41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100" spc="-21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41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100" spc="-145">
                <a:solidFill>
                  <a:srgbClr val="FFFFFF"/>
                </a:solidFill>
                <a:latin typeface="Arial MT"/>
                <a:cs typeface="Arial MT"/>
              </a:rPr>
              <a:t>altri</a:t>
            </a:r>
            <a:r>
              <a:rPr sz="41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100" spc="-190">
                <a:solidFill>
                  <a:srgbClr val="FFFFFF"/>
                </a:solidFill>
                <a:latin typeface="Arial MT"/>
                <a:cs typeface="Arial MT"/>
              </a:rPr>
              <a:t>ecosistemi </a:t>
            </a:r>
            <a:r>
              <a:rPr sz="4100" spc="-204">
                <a:solidFill>
                  <a:srgbClr val="FFFFFF"/>
                </a:solidFill>
                <a:latin typeface="Arial MT"/>
                <a:cs typeface="Arial MT"/>
              </a:rPr>
              <a:t>(Python,</a:t>
            </a:r>
            <a:r>
              <a:rPr sz="4100" spc="-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100" spc="-30">
                <a:solidFill>
                  <a:srgbClr val="FFFFFF"/>
                </a:solidFill>
                <a:latin typeface="Arial MT"/>
                <a:cs typeface="Arial MT"/>
              </a:rPr>
              <a:t>Java).</a:t>
            </a:r>
            <a:endParaRPr sz="4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12019" y="3017520"/>
            <a:ext cx="4018915" cy="1305560"/>
            <a:chOff x="9812019" y="3017520"/>
            <a:chExt cx="4018915" cy="13055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2019" y="3017520"/>
              <a:ext cx="2524125" cy="13049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82601" y="3065526"/>
              <a:ext cx="1647825" cy="12573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65005" y="5879846"/>
            <a:ext cx="1932939" cy="19329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85419" y="6320866"/>
            <a:ext cx="951864" cy="10565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4537" y="3867497"/>
            <a:ext cx="9250860" cy="2550698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z="8200" spc="-765">
                <a:solidFill>
                  <a:srgbClr val="FFFFFF"/>
                </a:solidFill>
                <a:latin typeface="Arial MT"/>
                <a:cs typeface="Tahoma"/>
              </a:rPr>
              <a:t>Grazie </a:t>
            </a:r>
            <a:r>
              <a:rPr lang="en-US" sz="8200" spc="-765">
                <a:solidFill>
                  <a:srgbClr val="FFFFFF"/>
                </a:solidFill>
                <a:latin typeface="Tahoma"/>
                <a:ea typeface="Tahoma"/>
                <a:cs typeface="Tahoma"/>
              </a:rPr>
              <a:t>dell' </a:t>
            </a:r>
            <a:r>
              <a:rPr lang="en-US" sz="8200" spc="-765" err="1">
                <a:solidFill>
                  <a:srgbClr val="FFFFFF"/>
                </a:solidFill>
                <a:latin typeface="Tahoma"/>
                <a:ea typeface="Tahoma"/>
                <a:cs typeface="Tahoma"/>
              </a:rPr>
              <a:t>attenzione</a:t>
            </a:r>
          </a:p>
          <a:p>
            <a:pPr marL="12700">
              <a:spcBef>
                <a:spcPts val="110"/>
              </a:spcBef>
            </a:pPr>
            <a:endParaRPr lang="en-US" sz="8200" spc="-765">
              <a:solidFill>
                <a:srgbClr val="FFFFFF"/>
              </a:solidFill>
              <a:latin typeface="Arial MT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8978" y="833399"/>
            <a:ext cx="7948422" cy="1304203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400" spc="-960">
                <a:cs typeface="Arial"/>
              </a:rPr>
              <a:t>I</a:t>
            </a:r>
            <a:r>
              <a:rPr sz="8400" spc="-790">
                <a:cs typeface="Arial"/>
              </a:rPr>
              <a:t>d</a:t>
            </a:r>
            <a:r>
              <a:rPr sz="8400" spc="-900">
                <a:cs typeface="Arial"/>
              </a:rPr>
              <a:t>e</a:t>
            </a:r>
            <a:r>
              <a:rPr sz="8400" spc="-345">
                <a:cs typeface="Arial"/>
              </a:rPr>
              <a:t>a</a:t>
            </a:r>
            <a:r>
              <a:rPr sz="8400" spc="-1205">
                <a:cs typeface="Arial"/>
              </a:rPr>
              <a:t> </a:t>
            </a:r>
            <a:r>
              <a:rPr sz="8400" spc="-795">
                <a:cs typeface="Arial"/>
              </a:rPr>
              <a:t>I</a:t>
            </a:r>
            <a:r>
              <a:rPr sz="8400" spc="-840">
                <a:cs typeface="Arial"/>
              </a:rPr>
              <a:t>n</a:t>
            </a:r>
            <a:r>
              <a:rPr sz="8400" spc="-815">
                <a:cs typeface="Arial"/>
              </a:rPr>
              <a:t>iz</a:t>
            </a:r>
            <a:r>
              <a:rPr sz="8400" spc="-860">
                <a:cs typeface="Arial"/>
              </a:rPr>
              <a:t>i</a:t>
            </a:r>
            <a:r>
              <a:rPr sz="8400" spc="-795">
                <a:cs typeface="Arial"/>
              </a:rPr>
              <a:t>a</a:t>
            </a:r>
            <a:r>
              <a:rPr sz="8400" spc="-860">
                <a:cs typeface="Arial"/>
              </a:rPr>
              <a:t>l</a:t>
            </a:r>
            <a:r>
              <a:rPr sz="8400" spc="335">
                <a:cs typeface="Arial"/>
              </a:rPr>
              <a:t>e</a:t>
            </a:r>
            <a:r>
              <a:rPr sz="8400" spc="-855">
                <a:cs typeface="Arial"/>
              </a:rPr>
              <a:t>(</a:t>
            </a:r>
            <a:r>
              <a:rPr sz="8400" spc="-965" err="1">
                <a:cs typeface="Arial"/>
              </a:rPr>
              <a:t>p</a:t>
            </a:r>
            <a:r>
              <a:rPr sz="8400" spc="-944" err="1">
                <a:cs typeface="Arial"/>
              </a:rPr>
              <a:t>a</a:t>
            </a:r>
            <a:r>
              <a:rPr sz="8400" spc="-990" err="1">
                <a:cs typeface="Arial"/>
              </a:rPr>
              <a:t>r</a:t>
            </a:r>
            <a:r>
              <a:rPr sz="8400" spc="-894" err="1">
                <a:cs typeface="Arial"/>
              </a:rPr>
              <a:t>t</a:t>
            </a:r>
            <a:r>
              <a:rPr sz="8400" spc="-395" err="1">
                <a:cs typeface="Arial"/>
              </a:rPr>
              <a:t>e</a:t>
            </a:r>
            <a:r>
              <a:rPr sz="8400" spc="-1170">
                <a:cs typeface="Arial"/>
              </a:rPr>
              <a:t> </a:t>
            </a:r>
            <a:r>
              <a:rPr sz="8400" spc="-800">
                <a:cs typeface="Arial"/>
              </a:rPr>
              <a:t>1</a:t>
            </a:r>
            <a:r>
              <a:rPr lang="it-IT" sz="8400" spc="-800">
                <a:cs typeface="Arial"/>
              </a:rPr>
              <a:t>)</a:t>
            </a:r>
            <a:endParaRPr lang="en-US" sz="840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1889" y="3238500"/>
            <a:ext cx="6252210" cy="34987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660" marR="106680" indent="-315595">
              <a:lnSpc>
                <a:spcPct val="108800"/>
              </a:lnSpc>
              <a:spcBef>
                <a:spcPts val="95"/>
              </a:spcBef>
              <a:buFont typeface="Arial MT"/>
              <a:buChar char="•"/>
              <a:tabLst>
                <a:tab pos="327660" algn="l"/>
              </a:tabLst>
            </a:pPr>
            <a:r>
              <a:rPr sz="2600" spc="-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sz="2600" spc="-509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6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600" spc="-13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2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Iniziale</a:t>
            </a:r>
            <a:r>
              <a:rPr sz="2600" spc="-5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600" spc="-1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14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Analizzare</a:t>
            </a:r>
            <a:r>
              <a:rPr sz="2600" spc="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2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2600" spc="-4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9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applicazioni</a:t>
            </a:r>
            <a:r>
              <a:rPr sz="2600" spc="6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sz="2600" spc="-6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sz="2600" spc="-1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8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senza</a:t>
            </a:r>
            <a:r>
              <a:rPr sz="2600" spc="-6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7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accesso</a:t>
            </a:r>
            <a:r>
              <a:rPr sz="2600" spc="-5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sz="2600" spc="-7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</a:t>
            </a:r>
            <a:r>
              <a:rPr sz="2600" spc="-5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sorgente.</a:t>
            </a: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19"/>
              </a:spcBef>
              <a:buClr>
                <a:srgbClr val="FFFFFF"/>
              </a:buClr>
              <a:buFont typeface="Arial MT"/>
              <a:buChar char="•"/>
            </a:pP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7660" marR="5080" indent="-315595">
              <a:lnSpc>
                <a:spcPct val="108700"/>
              </a:lnSpc>
              <a:spcBef>
                <a:spcPts val="5"/>
              </a:spcBef>
              <a:buFont typeface="Arial MT"/>
              <a:buChar char="•"/>
              <a:tabLst>
                <a:tab pos="327660" algn="l"/>
              </a:tabLst>
            </a:pPr>
            <a:r>
              <a:rPr sz="2600" spc="-8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Approccio: </a:t>
            </a:r>
            <a:r>
              <a:rPr sz="2600" spc="-5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Partire</a:t>
            </a:r>
            <a:r>
              <a:rPr sz="2600" spc="-1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direttamente</a:t>
            </a:r>
            <a:r>
              <a:rPr sz="2600" spc="-3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7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</a:t>
            </a:r>
            <a:r>
              <a:rPr sz="2600" spc="-8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sz="2600" spc="-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4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APK</a:t>
            </a:r>
            <a:r>
              <a:rPr sz="2600" spc="-2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600" spc="-4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decompilarli</a:t>
            </a:r>
            <a:r>
              <a:rPr sz="2600" spc="-13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4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600" spc="-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identificare</a:t>
            </a:r>
            <a:r>
              <a:rPr sz="2600" spc="-4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2600" spc="-7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dipendenze.</a:t>
            </a: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0" y="3238500"/>
            <a:ext cx="6278245" cy="3478196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8295" algn="l"/>
              </a:tabLst>
            </a:pPr>
            <a:r>
              <a:rPr sz="2600" spc="-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Strume</a:t>
            </a:r>
            <a:r>
              <a:rPr sz="2600" spc="-44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4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nti</a:t>
            </a:r>
            <a:r>
              <a:rPr sz="2600" spc="-3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17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</a:t>
            </a:r>
            <a:r>
              <a:rPr sz="2600" spc="-44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rati:</a:t>
            </a: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84"/>
              </a:spcBef>
              <a:buClr>
                <a:srgbClr val="FFFFFF"/>
              </a:buClr>
              <a:buFont typeface="Calibri"/>
              <a:buChar char="-"/>
            </a:pP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285115" indent="-457200">
              <a:lnSpc>
                <a:spcPct val="107500"/>
              </a:lnSpc>
              <a:buFont typeface="Calibri"/>
              <a:buChar char="-"/>
              <a:tabLst>
                <a:tab pos="328295" algn="l"/>
              </a:tabLst>
            </a:pPr>
            <a:r>
              <a:rPr sz="2600" spc="-165">
                <a:solidFill>
                  <a:srgbClr val="FFFFFF"/>
                </a:solidFill>
                <a:latin typeface="Arial"/>
                <a:cs typeface="Arial"/>
              </a:rPr>
              <a:t>JADX:</a:t>
            </a:r>
            <a:r>
              <a:rPr sz="26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65" err="1">
                <a:solidFill>
                  <a:srgbClr val="FFFFFF"/>
                </a:solidFill>
                <a:latin typeface="Arial"/>
                <a:cs typeface="Arial"/>
              </a:rPr>
              <a:t>Decompilatore</a:t>
            </a:r>
            <a:r>
              <a:rPr sz="26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90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sz="2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45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6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5">
                <a:solidFill>
                  <a:srgbClr val="FFFFFF"/>
                </a:solidFill>
                <a:latin typeface="Arial"/>
                <a:cs typeface="Arial"/>
              </a:rPr>
              <a:t>APK,</a:t>
            </a:r>
            <a:r>
              <a:rPr sz="26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85">
                <a:solidFill>
                  <a:srgbClr val="FFFFFF"/>
                </a:solidFill>
                <a:latin typeface="Arial"/>
                <a:cs typeface="Arial"/>
              </a:rPr>
              <a:t>usato</a:t>
            </a:r>
            <a:r>
              <a:rPr sz="2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5">
                <a:solidFill>
                  <a:srgbClr val="FFFFFF"/>
                </a:solidFill>
                <a:latin typeface="Arial"/>
                <a:cs typeface="Arial"/>
              </a:rPr>
              <a:t>per </a:t>
            </a:r>
            <a:r>
              <a:rPr sz="2600" spc="-10">
                <a:solidFill>
                  <a:srgbClr val="FFFFFF"/>
                </a:solidFill>
                <a:latin typeface="Arial"/>
                <a:cs typeface="Arial"/>
              </a:rPr>
              <a:t>convertire</a:t>
            </a:r>
            <a:r>
              <a:rPr sz="26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6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>
                <a:solidFill>
                  <a:srgbClr val="FFFFFF"/>
                </a:solidFill>
                <a:latin typeface="Arial"/>
                <a:cs typeface="Arial"/>
              </a:rPr>
              <a:t>.dex</a:t>
            </a:r>
            <a:r>
              <a:rPr sz="2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6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>
                <a:solidFill>
                  <a:srgbClr val="FFFFFF"/>
                </a:solidFill>
                <a:latin typeface="Arial"/>
                <a:cs typeface="Arial"/>
              </a:rPr>
              <a:t>codice</a:t>
            </a:r>
            <a:r>
              <a:rPr sz="26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>
                <a:solidFill>
                  <a:srgbClr val="FFFFFF"/>
                </a:solidFill>
                <a:latin typeface="Arial"/>
                <a:cs typeface="Arial"/>
              </a:rPr>
              <a:t>leggibile.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Clr>
                <a:srgbClr val="FFFFFF"/>
              </a:buClr>
              <a:buFont typeface="Calibri"/>
              <a:buChar char="-"/>
            </a:pP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080" indent="-457200">
              <a:lnSpc>
                <a:spcPct val="108700"/>
              </a:lnSpc>
              <a:buFont typeface="Calibri"/>
              <a:buChar char="-"/>
              <a:tabLst>
                <a:tab pos="328295" algn="l"/>
              </a:tabLst>
            </a:pPr>
            <a:r>
              <a:rPr sz="2600" spc="-285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600" spc="-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35" err="1">
                <a:solidFill>
                  <a:srgbClr val="FFFFFF"/>
                </a:solidFill>
                <a:latin typeface="Arial"/>
                <a:cs typeface="Arial"/>
              </a:rPr>
              <a:t>rme</a:t>
            </a:r>
            <a:r>
              <a:rPr sz="2600" spc="-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10">
                <a:solidFill>
                  <a:srgbClr val="FFFFFF"/>
                </a:solidFill>
                <a:latin typeface="Arial"/>
                <a:cs typeface="Arial"/>
              </a:rPr>
              <a:t>s-</a:t>
            </a:r>
            <a:r>
              <a:rPr sz="2600" spc="-29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600" spc="-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70">
                <a:solidFill>
                  <a:srgbClr val="FFFFFF"/>
                </a:solidFill>
                <a:latin typeface="Arial"/>
                <a:cs typeface="Arial"/>
              </a:rPr>
              <a:t>c:</a:t>
            </a:r>
            <a:r>
              <a:rPr sz="2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0">
                <a:solidFill>
                  <a:srgbClr val="FFFFFF"/>
                </a:solidFill>
                <a:latin typeface="Arial"/>
                <a:cs typeface="Arial"/>
              </a:rPr>
              <a:t>Interpretazione</a:t>
            </a:r>
            <a:r>
              <a:rPr sz="2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5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2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25">
                <a:solidFill>
                  <a:srgbClr val="FFFFFF"/>
                </a:solidFill>
                <a:latin typeface="Arial"/>
                <a:cs typeface="Arial"/>
              </a:rPr>
              <a:t>bundle</a:t>
            </a:r>
            <a:r>
              <a:rPr sz="26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90">
                <a:solidFill>
                  <a:srgbClr val="FFFFFF"/>
                </a:solidFill>
                <a:latin typeface="Arial"/>
                <a:cs typeface="Arial"/>
              </a:rPr>
              <a:t>React </a:t>
            </a:r>
            <a:r>
              <a:rPr sz="2600" spc="-4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sz="26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>
                <a:solidFill>
                  <a:srgbClr val="FFFFFF"/>
                </a:solidFill>
                <a:latin typeface="Arial"/>
                <a:cs typeface="Arial"/>
              </a:rPr>
              <a:t>(index.android.bundle).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9089" y="6887082"/>
            <a:ext cx="1398905" cy="16499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5809" y="6858000"/>
            <a:ext cx="1800225" cy="1800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5260" y="833399"/>
            <a:ext cx="8038339" cy="1304925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400" spc="-960">
                <a:cs typeface="Arial"/>
              </a:rPr>
              <a:t>I</a:t>
            </a:r>
            <a:r>
              <a:rPr sz="8400" spc="-790">
                <a:cs typeface="Arial"/>
              </a:rPr>
              <a:t>d</a:t>
            </a:r>
            <a:r>
              <a:rPr sz="8400" spc="-900">
                <a:cs typeface="Arial"/>
              </a:rPr>
              <a:t>e</a:t>
            </a:r>
            <a:r>
              <a:rPr sz="8400" spc="-345">
                <a:cs typeface="Arial"/>
              </a:rPr>
              <a:t>a</a:t>
            </a:r>
            <a:r>
              <a:rPr sz="8400" spc="-1205">
                <a:cs typeface="Arial"/>
              </a:rPr>
              <a:t> </a:t>
            </a:r>
            <a:r>
              <a:rPr sz="8400" spc="-795">
                <a:cs typeface="Arial"/>
              </a:rPr>
              <a:t>I</a:t>
            </a:r>
            <a:r>
              <a:rPr sz="8400" spc="-840">
                <a:cs typeface="Arial"/>
              </a:rPr>
              <a:t>n</a:t>
            </a:r>
            <a:r>
              <a:rPr sz="8400" spc="-815">
                <a:cs typeface="Arial"/>
              </a:rPr>
              <a:t>iz</a:t>
            </a:r>
            <a:r>
              <a:rPr sz="8400" spc="-860">
                <a:cs typeface="Arial"/>
              </a:rPr>
              <a:t>i</a:t>
            </a:r>
            <a:r>
              <a:rPr sz="8400" spc="-795">
                <a:cs typeface="Arial"/>
              </a:rPr>
              <a:t>a</a:t>
            </a:r>
            <a:r>
              <a:rPr sz="8400" spc="-860">
                <a:cs typeface="Arial"/>
              </a:rPr>
              <a:t>l</a:t>
            </a:r>
            <a:r>
              <a:rPr sz="8400" spc="335">
                <a:cs typeface="Arial"/>
              </a:rPr>
              <a:t>e</a:t>
            </a:r>
            <a:r>
              <a:rPr sz="8400" spc="-855">
                <a:cs typeface="Arial"/>
              </a:rPr>
              <a:t>(</a:t>
            </a:r>
            <a:r>
              <a:rPr sz="8400" spc="-965" err="1">
                <a:cs typeface="Arial"/>
              </a:rPr>
              <a:t>p</a:t>
            </a:r>
            <a:r>
              <a:rPr sz="8400" spc="-944" err="1">
                <a:cs typeface="Arial"/>
              </a:rPr>
              <a:t>a</a:t>
            </a:r>
            <a:r>
              <a:rPr sz="8400" spc="-990" err="1">
                <a:cs typeface="Arial"/>
              </a:rPr>
              <a:t>r</a:t>
            </a:r>
            <a:r>
              <a:rPr sz="8400" spc="-894" err="1">
                <a:cs typeface="Arial"/>
              </a:rPr>
              <a:t>t</a:t>
            </a:r>
            <a:r>
              <a:rPr sz="8400" spc="-395" err="1">
                <a:cs typeface="Arial"/>
              </a:rPr>
              <a:t>e</a:t>
            </a:r>
            <a:r>
              <a:rPr sz="8400" spc="-1170">
                <a:cs typeface="Arial"/>
              </a:rPr>
              <a:t> </a:t>
            </a:r>
            <a:r>
              <a:rPr sz="8400" spc="-565">
                <a:cs typeface="Arial"/>
              </a:rPr>
              <a:t>2</a:t>
            </a:r>
            <a:r>
              <a:rPr lang="it-IT" sz="8400" spc="-565">
                <a:cs typeface="Arial"/>
              </a:rPr>
              <a:t>)</a:t>
            </a:r>
            <a:endParaRPr lang="en-US" sz="840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756" y="3692093"/>
            <a:ext cx="6537325" cy="489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51898"/>
              <a:tabLst>
                <a:tab pos="327660" algn="l"/>
              </a:tabLst>
            </a:pPr>
            <a:r>
              <a:rPr sz="4000" spc="-15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Limitazioni</a:t>
            </a:r>
            <a:r>
              <a:rPr sz="4000" spc="-30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1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Riscontrate</a:t>
            </a:r>
            <a:r>
              <a:rPr sz="4000" spc="-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it-IT" sz="4000" spc="-1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51898"/>
              <a:tabLst>
                <a:tab pos="327660" algn="l"/>
              </a:tabLst>
            </a:pPr>
            <a:endParaRPr sz="3950">
              <a:latin typeface="Arial MT"/>
              <a:cs typeface="Arial MT"/>
            </a:endParaRPr>
          </a:p>
          <a:p>
            <a:pPr marL="327660" indent="-314960">
              <a:lnSpc>
                <a:spcPct val="100000"/>
              </a:lnSpc>
              <a:buSzPct val="85416"/>
              <a:buChar char="•"/>
              <a:tabLst>
                <a:tab pos="327660" algn="l"/>
              </a:tabLst>
            </a:pPr>
            <a:r>
              <a:rPr sz="2400" spc="-6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Complessità</a:t>
            </a:r>
            <a:r>
              <a:rPr sz="2400" spc="-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dell'analisi</a:t>
            </a:r>
            <a:r>
              <a:rPr sz="2400" spc="-10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binaria</a:t>
            </a:r>
            <a:r>
              <a:rPr sz="2400" spc="-8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</a:t>
            </a:r>
            <a:r>
              <a:rPr sz="2400" spc="-10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sz="2400" spc="-9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APK.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Clr>
                <a:srgbClr val="FFFFFF"/>
              </a:buClr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385" marR="5080" indent="-274320">
              <a:lnSpc>
                <a:spcPct val="108800"/>
              </a:lnSpc>
              <a:buChar char="•"/>
              <a:tabLst>
                <a:tab pos="286385" algn="l"/>
                <a:tab pos="327660" algn="l"/>
              </a:tabLst>
            </a:pPr>
            <a:r>
              <a:rPr sz="20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400" spc="-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Necessità</a:t>
            </a:r>
            <a:r>
              <a:rPr sz="2400" spc="-12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spc="-10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maggiore</a:t>
            </a:r>
            <a:r>
              <a:rPr sz="2400" spc="-4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esperienza</a:t>
            </a:r>
            <a:r>
              <a:rPr sz="2400" spc="-3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4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7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7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conoscenze </a:t>
            </a:r>
            <a:r>
              <a:rPr sz="2400" spc="-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avanzate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15"/>
              </a:spcBef>
              <a:buClr>
                <a:srgbClr val="FFFFFF"/>
              </a:buClr>
              <a:buFont typeface="Arial MT"/>
              <a:buChar char="•"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329" marR="633095" indent="-215265">
              <a:lnSpc>
                <a:spcPct val="108700"/>
              </a:lnSpc>
              <a:buChar char="•"/>
              <a:tabLst>
                <a:tab pos="227329" algn="l"/>
                <a:tab pos="327660" algn="l"/>
              </a:tabLst>
            </a:pPr>
            <a:r>
              <a:rPr sz="20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400" spc="-14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Tempi</a:t>
            </a:r>
            <a:r>
              <a:rPr sz="2400" spc="-7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4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spc="-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sviluppo</a:t>
            </a:r>
            <a:r>
              <a:rPr sz="2400" spc="-13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più</a:t>
            </a:r>
            <a:r>
              <a:rPr sz="2400" spc="-12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lunghi</a:t>
            </a:r>
            <a:r>
              <a:rPr sz="2400" spc="-9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400" spc="-1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ottenere</a:t>
            </a:r>
            <a:r>
              <a:rPr sz="2400" spc="-3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sz="2400" spc="-8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completo</a:t>
            </a:r>
            <a:r>
              <a:rPr sz="2400" spc="-8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6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automatizzato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400" y="3692093"/>
            <a:ext cx="6042025" cy="41576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44303"/>
              <a:tabLst>
                <a:tab pos="296545" algn="l"/>
              </a:tabLst>
            </a:pPr>
            <a:r>
              <a:rPr sz="4000" spc="-16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Soluzioni </a:t>
            </a:r>
            <a:r>
              <a:rPr sz="4000" spc="-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Adottate:</a:t>
            </a:r>
            <a:endParaRPr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135"/>
              </a:spcBef>
              <a:buFont typeface="Arial MT"/>
              <a:buChar char="•"/>
            </a:pPr>
            <a:endParaRPr sz="3950">
              <a:latin typeface="Arial MT"/>
              <a:cs typeface="Arial MT"/>
            </a:endParaRPr>
          </a:p>
          <a:p>
            <a:pPr marL="265430" marR="307340" indent="-215265">
              <a:lnSpc>
                <a:spcPct val="110000"/>
              </a:lnSpc>
              <a:buSzPct val="68750"/>
              <a:buChar char="•"/>
              <a:tabLst>
                <a:tab pos="265430" algn="l"/>
              </a:tabLst>
            </a:pPr>
            <a:r>
              <a:rPr sz="2400" spc="-4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sz="2400" spc="6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sull’</a:t>
            </a:r>
            <a:r>
              <a:rPr sz="2400" spc="-3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sz="2400" spc="-1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sz="2400" spc="-9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dipendenze</a:t>
            </a:r>
            <a:r>
              <a:rPr sz="2400" spc="-7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tramite </a:t>
            </a:r>
            <a:r>
              <a: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7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sz="2400" spc="-1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3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r>
              <a:rPr sz="2400" spc="-2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3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9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yarn.lock.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60"/>
              </a:spcBef>
              <a:buFont typeface="Arial MT"/>
              <a:buChar char="•"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065" indent="-215265">
              <a:lnSpc>
                <a:spcPct val="100000"/>
              </a:lnSpc>
              <a:spcBef>
                <a:spcPts val="5"/>
              </a:spcBef>
              <a:buSzPct val="68750"/>
              <a:buChar char="•"/>
              <a:tabLst>
                <a:tab pos="266065" algn="l"/>
              </a:tabLst>
            </a:pPr>
            <a:r>
              <a:rPr sz="2400" spc="-2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Utilizzo</a:t>
            </a:r>
            <a:r>
              <a:rPr sz="2400" spc="-9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spc="-14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progetti</a:t>
            </a:r>
            <a:r>
              <a:rPr sz="2400" spc="-6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8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sz="2400" spc="-60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8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rsonali</a:t>
            </a:r>
            <a:r>
              <a:rPr sz="2400" spc="-15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4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7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4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sz="2400" spc="-17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430">
              <a:lnSpc>
                <a:spcPct val="100000"/>
              </a:lnSpc>
              <a:spcBef>
                <a:spcPts val="250"/>
              </a:spcBef>
            </a:pPr>
            <a:r>
              <a: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elencati</a:t>
            </a:r>
            <a:r>
              <a:rPr sz="2400" spc="-4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</a:t>
            </a:r>
            <a:r>
              <a:rPr sz="2400" spc="-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180" indent="-246379">
              <a:lnSpc>
                <a:spcPct val="100000"/>
              </a:lnSpc>
              <a:spcBef>
                <a:spcPts val="2740"/>
              </a:spcBef>
              <a:buSzPct val="68750"/>
              <a:buChar char="•"/>
              <a:tabLst>
                <a:tab pos="297180" algn="l"/>
              </a:tabLst>
            </a:pPr>
            <a:r>
              <a:rPr sz="2400" spc="-12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sz="2400" spc="-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7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più</a:t>
            </a:r>
            <a:r>
              <a:rPr sz="2400" spc="-5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rapido</a:t>
            </a:r>
            <a:r>
              <a:rPr sz="2400" spc="-6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2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affidabile</a:t>
            </a:r>
            <a:r>
              <a:rPr sz="2400" spc="-42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gold scale with a white background&#10;&#10;Description automatically generated">
            <a:extLst>
              <a:ext uri="{FF2B5EF4-FFF2-40B4-BE49-F238E27FC236}">
                <a16:creationId xmlns:a16="http://schemas.microsoft.com/office/drawing/2014/main" id="{1D25EC29-F894-70CD-666D-A88A98E51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958" y="8033656"/>
            <a:ext cx="2286003" cy="11103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3900" y="3676903"/>
            <a:ext cx="4343400" cy="3076575"/>
          </a:xfrm>
          <a:custGeom>
            <a:avLst/>
            <a:gdLst/>
            <a:ahLst/>
            <a:cxnLst/>
            <a:rect l="l" t="t" r="r" b="b"/>
            <a:pathLst>
              <a:path w="4343400" h="3076575">
                <a:moveTo>
                  <a:pt x="3474720" y="0"/>
                </a:moveTo>
                <a:lnTo>
                  <a:pt x="0" y="0"/>
                </a:lnTo>
                <a:lnTo>
                  <a:pt x="0" y="3076575"/>
                </a:lnTo>
                <a:lnTo>
                  <a:pt x="3474720" y="3076575"/>
                </a:lnTo>
                <a:lnTo>
                  <a:pt x="4343400" y="1538224"/>
                </a:lnTo>
                <a:lnTo>
                  <a:pt x="3474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20230" y="3676903"/>
            <a:ext cx="4343400" cy="3076575"/>
          </a:xfrm>
          <a:custGeom>
            <a:avLst/>
            <a:gdLst/>
            <a:ahLst/>
            <a:cxnLst/>
            <a:rect l="l" t="t" r="r" b="b"/>
            <a:pathLst>
              <a:path w="4343400" h="3076575">
                <a:moveTo>
                  <a:pt x="3474720" y="0"/>
                </a:moveTo>
                <a:lnTo>
                  <a:pt x="0" y="0"/>
                </a:lnTo>
                <a:lnTo>
                  <a:pt x="0" y="3076575"/>
                </a:lnTo>
                <a:lnTo>
                  <a:pt x="3474720" y="3076575"/>
                </a:lnTo>
                <a:lnTo>
                  <a:pt x="4343400" y="1538224"/>
                </a:lnTo>
                <a:lnTo>
                  <a:pt x="3474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28144" y="3682746"/>
            <a:ext cx="4343400" cy="3076575"/>
          </a:xfrm>
          <a:custGeom>
            <a:avLst/>
            <a:gdLst/>
            <a:ahLst/>
            <a:cxnLst/>
            <a:rect l="l" t="t" r="r" b="b"/>
            <a:pathLst>
              <a:path w="4343400" h="3076575">
                <a:moveTo>
                  <a:pt x="3474720" y="0"/>
                </a:moveTo>
                <a:lnTo>
                  <a:pt x="0" y="0"/>
                </a:lnTo>
                <a:lnTo>
                  <a:pt x="0" y="3076575"/>
                </a:lnTo>
                <a:lnTo>
                  <a:pt x="3474720" y="3076575"/>
                </a:lnTo>
                <a:lnTo>
                  <a:pt x="4343399" y="1538351"/>
                </a:lnTo>
                <a:lnTo>
                  <a:pt x="3474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78320" y="7360158"/>
            <a:ext cx="4505325" cy="2172335"/>
            <a:chOff x="6878320" y="7360158"/>
            <a:chExt cx="4505325" cy="2172335"/>
          </a:xfrm>
        </p:grpSpPr>
        <p:sp>
          <p:nvSpPr>
            <p:cNvPr id="6" name="object 6"/>
            <p:cNvSpPr/>
            <p:nvPr/>
          </p:nvSpPr>
          <p:spPr>
            <a:xfrm>
              <a:off x="6916419" y="7398257"/>
              <a:ext cx="4429125" cy="2096135"/>
            </a:xfrm>
            <a:custGeom>
              <a:avLst/>
              <a:gdLst/>
              <a:ahLst/>
              <a:cxnLst/>
              <a:rect l="l" t="t" r="r" b="b"/>
              <a:pathLst>
                <a:path w="4429125" h="2096134">
                  <a:moveTo>
                    <a:pt x="885825" y="0"/>
                  </a:moveTo>
                  <a:lnTo>
                    <a:pt x="3543300" y="0"/>
                  </a:lnTo>
                  <a:lnTo>
                    <a:pt x="4429125" y="1047750"/>
                  </a:lnTo>
                  <a:lnTo>
                    <a:pt x="3543300" y="2095550"/>
                  </a:lnTo>
                  <a:lnTo>
                    <a:pt x="885825" y="2095550"/>
                  </a:lnTo>
                  <a:lnTo>
                    <a:pt x="0" y="1047750"/>
                  </a:lnTo>
                  <a:lnTo>
                    <a:pt x="885825" y="0"/>
                  </a:lnTo>
                </a:path>
              </a:pathLst>
            </a:custGeom>
            <a:ln w="761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27976" y="7398257"/>
              <a:ext cx="4419600" cy="2096135"/>
            </a:xfrm>
            <a:custGeom>
              <a:avLst/>
              <a:gdLst/>
              <a:ahLst/>
              <a:cxnLst/>
              <a:rect l="l" t="t" r="r" b="b"/>
              <a:pathLst>
                <a:path w="4419600" h="2096134">
                  <a:moveTo>
                    <a:pt x="3535679" y="0"/>
                  </a:moveTo>
                  <a:lnTo>
                    <a:pt x="883920" y="0"/>
                  </a:lnTo>
                  <a:lnTo>
                    <a:pt x="0" y="1047750"/>
                  </a:lnTo>
                  <a:lnTo>
                    <a:pt x="883920" y="2095550"/>
                  </a:lnTo>
                  <a:lnTo>
                    <a:pt x="3535679" y="2095550"/>
                  </a:lnTo>
                  <a:lnTo>
                    <a:pt x="4419600" y="1047750"/>
                  </a:lnTo>
                  <a:lnTo>
                    <a:pt x="3535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40754" y="1070794"/>
            <a:ext cx="10649677" cy="1245213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  <a:tabLst>
                <a:tab pos="10557510" algn="l"/>
              </a:tabLst>
            </a:pPr>
            <a:r>
              <a:rPr lang="en-US" sz="8000">
                <a:cs typeface="Arial"/>
              </a:rPr>
              <a:t>Architettura </a:t>
            </a:r>
            <a:r>
              <a:rPr lang="en-US" sz="8000" err="1">
                <a:cs typeface="Arial"/>
              </a:rPr>
              <a:t>dello</a:t>
            </a:r>
            <a:r>
              <a:rPr lang="en-US" sz="8000">
                <a:cs typeface="Arial"/>
              </a:rPr>
              <a:t> Script</a:t>
            </a:r>
            <a:endParaRPr lang="en-US" sz="8000"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3201" y="4371263"/>
            <a:ext cx="2407158" cy="13855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8800"/>
              </a:lnSpc>
              <a:spcBef>
                <a:spcPts val="95"/>
              </a:spcBef>
            </a:pPr>
            <a:r>
              <a:rPr sz="2800" spc="-375">
                <a:solidFill>
                  <a:srgbClr val="0912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IDENTIFICAZINE </a:t>
            </a:r>
            <a:r>
              <a:rPr sz="2800" spc="-50">
                <a:solidFill>
                  <a:srgbClr val="0912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DELLE </a:t>
            </a:r>
            <a:r>
              <a:rPr sz="2800" spc="-340">
                <a:solidFill>
                  <a:srgbClr val="0912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DIPENDENZE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3230" y="4371263"/>
            <a:ext cx="2060575" cy="1621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 marR="130175" indent="64135" algn="ctr">
              <a:lnSpc>
                <a:spcPct val="108800"/>
              </a:lnSpc>
              <a:spcBef>
                <a:spcPts val="95"/>
              </a:spcBef>
            </a:pPr>
            <a:r>
              <a:rPr sz="2400" spc="-270">
                <a:solidFill>
                  <a:srgbClr val="09122D"/>
                </a:solidFill>
                <a:latin typeface="Arial MT"/>
                <a:cs typeface="Arial MT"/>
              </a:rPr>
              <a:t>ANALISI</a:t>
            </a:r>
            <a:r>
              <a:rPr sz="2400" spc="-114">
                <a:solidFill>
                  <a:srgbClr val="09122D"/>
                </a:solidFill>
                <a:latin typeface="Arial MT"/>
                <a:cs typeface="Arial MT"/>
              </a:rPr>
              <a:t> </a:t>
            </a:r>
            <a:r>
              <a:rPr sz="2400" spc="-325">
                <a:solidFill>
                  <a:srgbClr val="09122D"/>
                </a:solidFill>
                <a:latin typeface="Arial MT"/>
                <a:cs typeface="Arial MT"/>
              </a:rPr>
              <a:t>DELLE </a:t>
            </a:r>
            <a:r>
              <a:rPr sz="2400" spc="-375">
                <a:solidFill>
                  <a:srgbClr val="09122D"/>
                </a:solidFill>
                <a:latin typeface="Arial MT"/>
                <a:cs typeface="Arial MT"/>
              </a:rPr>
              <a:t>VULNERABILITA'</a:t>
            </a:r>
            <a:endParaRPr sz="2400">
              <a:latin typeface="Arial MT"/>
              <a:cs typeface="Arial MT"/>
            </a:endParaRPr>
          </a:p>
          <a:p>
            <a:pPr marL="12700" marR="5080" indent="129539" algn="ctr">
              <a:lnSpc>
                <a:spcPts val="3170"/>
              </a:lnSpc>
              <a:spcBef>
                <a:spcPts val="65"/>
              </a:spcBef>
            </a:pPr>
            <a:r>
              <a:rPr sz="2400" spc="-150">
                <a:solidFill>
                  <a:srgbClr val="09122D"/>
                </a:solidFill>
                <a:latin typeface="Arial MT"/>
                <a:cs typeface="Arial MT"/>
              </a:rPr>
              <a:t>OSV.dev</a:t>
            </a:r>
            <a:r>
              <a:rPr sz="2400" spc="-195">
                <a:solidFill>
                  <a:srgbClr val="09122D"/>
                </a:solidFill>
                <a:latin typeface="Arial MT"/>
                <a:cs typeface="Arial MT"/>
              </a:rPr>
              <a:t> </a:t>
            </a:r>
            <a:r>
              <a:rPr sz="2400" spc="-315">
                <a:solidFill>
                  <a:srgbClr val="09122D"/>
                </a:solidFill>
                <a:latin typeface="Arial MT"/>
                <a:cs typeface="Arial MT"/>
              </a:rPr>
              <a:t>, </a:t>
            </a:r>
            <a:r>
              <a:rPr sz="2400" spc="-145">
                <a:solidFill>
                  <a:srgbClr val="09122D"/>
                </a:solidFill>
                <a:latin typeface="Arial MT"/>
                <a:cs typeface="Arial MT"/>
              </a:rPr>
              <a:t>GitHub</a:t>
            </a:r>
            <a:r>
              <a:rPr sz="2400" spc="-254">
                <a:solidFill>
                  <a:srgbClr val="09122D"/>
                </a:solidFill>
                <a:latin typeface="Arial MT"/>
                <a:cs typeface="Arial MT"/>
              </a:rPr>
              <a:t> </a:t>
            </a:r>
            <a:r>
              <a:rPr sz="2400" spc="-125">
                <a:solidFill>
                  <a:srgbClr val="09122D"/>
                </a:solidFill>
                <a:latin typeface="Arial MT"/>
                <a:cs typeface="Arial MT"/>
              </a:rPr>
              <a:t>Advisory)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50216" y="4777918"/>
            <a:ext cx="2700020" cy="8216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spc="-405">
                <a:solidFill>
                  <a:srgbClr val="09122D"/>
                </a:solidFill>
                <a:latin typeface="Arial MT"/>
                <a:cs typeface="Arial MT"/>
              </a:rPr>
              <a:t>GENERAZIONE</a:t>
            </a:r>
            <a:r>
              <a:rPr sz="2400" spc="180">
                <a:solidFill>
                  <a:srgbClr val="09122D"/>
                </a:solidFill>
                <a:latin typeface="Arial MT"/>
                <a:cs typeface="Arial MT"/>
              </a:rPr>
              <a:t> </a:t>
            </a:r>
            <a:r>
              <a:rPr sz="2400" spc="-110">
                <a:solidFill>
                  <a:srgbClr val="09122D"/>
                </a:solidFill>
                <a:latin typeface="Arial MT"/>
                <a:cs typeface="Arial MT"/>
              </a:rPr>
              <a:t>DELLO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400" spc="-20">
                <a:solidFill>
                  <a:srgbClr val="09122D"/>
                </a:solidFill>
                <a:latin typeface="Arial MT"/>
                <a:cs typeface="Arial MT"/>
              </a:rPr>
              <a:t>SboM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64194" y="7796453"/>
            <a:ext cx="1951989" cy="12242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6350" algn="ctr">
              <a:lnSpc>
                <a:spcPct val="109500"/>
              </a:lnSpc>
              <a:spcBef>
                <a:spcPts val="80"/>
              </a:spcBef>
            </a:pPr>
            <a:r>
              <a:rPr sz="2400" spc="-275">
                <a:solidFill>
                  <a:srgbClr val="09122D"/>
                </a:solidFill>
                <a:latin typeface="Arial MT"/>
                <a:cs typeface="Arial MT"/>
              </a:rPr>
              <a:t>AUTOMAZIONE </a:t>
            </a:r>
            <a:r>
              <a:rPr sz="2400" spc="-10">
                <a:solidFill>
                  <a:srgbClr val="09122D"/>
                </a:solidFill>
                <a:latin typeface="Arial MT"/>
                <a:cs typeface="Arial MT"/>
              </a:rPr>
              <a:t>DEGLI </a:t>
            </a:r>
            <a:r>
              <a:rPr sz="2400" spc="-425">
                <a:solidFill>
                  <a:srgbClr val="09122D"/>
                </a:solidFill>
                <a:latin typeface="Arial MT"/>
                <a:cs typeface="Arial MT"/>
              </a:rPr>
              <a:t>AGGIORNAMENTI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1014" y="-184527"/>
            <a:ext cx="9212435" cy="1486175"/>
          </a:xfrm>
          <a:prstGeom prst="rect">
            <a:avLst/>
          </a:prstGeom>
        </p:spPr>
        <p:txBody>
          <a:bodyPr vert="horz" wrap="square" lIns="0" tIns="191642" rIns="0" bIns="0" rtlCol="0" anchor="t">
            <a:spAutoFit/>
          </a:bodyPr>
          <a:lstStyle/>
          <a:p>
            <a:pPr marL="2655570">
              <a:lnSpc>
                <a:spcPct val="100000"/>
              </a:lnSpc>
              <a:spcBef>
                <a:spcPts val="105"/>
              </a:spcBef>
            </a:pPr>
            <a:r>
              <a:rPr spc="-220"/>
              <a:t>Simulazione</a:t>
            </a:r>
            <a:r>
              <a:rPr sz="8400" spc="-459"/>
              <a:t> </a:t>
            </a:r>
            <a:r>
              <a:rPr spc="-165"/>
              <a:t>Esecuzione</a:t>
            </a:r>
            <a:r>
              <a:rPr spc="80"/>
              <a:t> </a:t>
            </a:r>
            <a:r>
              <a:rPr spc="-50"/>
              <a:t>1</a:t>
            </a:r>
            <a:endParaRPr lang="en-US" spc="-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0719" y="1297305"/>
            <a:ext cx="9893517" cy="8702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0" rIns="0" bIns="0" rtlCol="0">
            <a:spAutoFit/>
          </a:bodyPr>
          <a:lstStyle/>
          <a:p>
            <a:pPr marL="2651125">
              <a:lnSpc>
                <a:spcPct val="100000"/>
              </a:lnSpc>
              <a:spcBef>
                <a:spcPts val="105"/>
              </a:spcBef>
            </a:pPr>
            <a:r>
              <a:rPr spc="-220"/>
              <a:t>Simulazione</a:t>
            </a:r>
            <a:r>
              <a:rPr spc="-459"/>
              <a:t> </a:t>
            </a:r>
            <a:r>
              <a:rPr spc="-165"/>
              <a:t>Esecuzione</a:t>
            </a:r>
            <a:r>
              <a:rPr spc="80"/>
              <a:t> </a:t>
            </a:r>
            <a:r>
              <a:rPr spc="-5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7670" y="950594"/>
            <a:ext cx="9857740" cy="9333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545715">
              <a:lnSpc>
                <a:spcPct val="100000"/>
              </a:lnSpc>
              <a:spcBef>
                <a:spcPts val="105"/>
              </a:spcBef>
            </a:pPr>
            <a:r>
              <a:rPr spc="-220"/>
              <a:t>Simulazione</a:t>
            </a:r>
            <a:r>
              <a:rPr spc="-459"/>
              <a:t> </a:t>
            </a:r>
            <a:r>
              <a:rPr spc="-165"/>
              <a:t>Esecuzione</a:t>
            </a:r>
            <a:r>
              <a:rPr spc="80"/>
              <a:t> </a:t>
            </a:r>
            <a:r>
              <a:rPr spc="-50"/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9415" y="945534"/>
            <a:ext cx="9876790" cy="93403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5066" rIns="0" bIns="0" rtlCol="0">
            <a:spAutoFit/>
          </a:bodyPr>
          <a:lstStyle/>
          <a:p>
            <a:pPr marL="2655570">
              <a:lnSpc>
                <a:spcPct val="100000"/>
              </a:lnSpc>
              <a:spcBef>
                <a:spcPts val="105"/>
              </a:spcBef>
            </a:pPr>
            <a:r>
              <a:rPr spc="-220"/>
              <a:t>Simulazione</a:t>
            </a:r>
            <a:r>
              <a:rPr spc="-459"/>
              <a:t> </a:t>
            </a:r>
            <a:r>
              <a:rPr spc="-165"/>
              <a:t>Esecuzione</a:t>
            </a:r>
            <a:r>
              <a:rPr spc="80"/>
              <a:t> </a:t>
            </a:r>
            <a:r>
              <a:rPr spc="-50"/>
              <a:t>4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5740" y="954436"/>
            <a:ext cx="10248265" cy="93318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981" y="944244"/>
            <a:ext cx="5638800" cy="2733675"/>
          </a:xfrm>
          <a:custGeom>
            <a:avLst/>
            <a:gdLst/>
            <a:ahLst/>
            <a:cxnLst/>
            <a:rect l="l" t="t" r="r" b="b"/>
            <a:pathLst>
              <a:path w="5638800" h="2733675">
                <a:moveTo>
                  <a:pt x="4271797" y="0"/>
                </a:moveTo>
                <a:lnTo>
                  <a:pt x="1349908" y="126"/>
                </a:lnTo>
                <a:lnTo>
                  <a:pt x="1299616" y="1650"/>
                </a:lnTo>
                <a:lnTo>
                  <a:pt x="1249451" y="5079"/>
                </a:lnTo>
                <a:lnTo>
                  <a:pt x="1199413" y="10286"/>
                </a:lnTo>
                <a:lnTo>
                  <a:pt x="1149629" y="17399"/>
                </a:lnTo>
                <a:lnTo>
                  <a:pt x="1100099" y="26288"/>
                </a:lnTo>
                <a:lnTo>
                  <a:pt x="1050950" y="36956"/>
                </a:lnTo>
                <a:lnTo>
                  <a:pt x="1002182" y="49529"/>
                </a:lnTo>
                <a:lnTo>
                  <a:pt x="953922" y="63880"/>
                </a:lnTo>
                <a:lnTo>
                  <a:pt x="906297" y="79882"/>
                </a:lnTo>
                <a:lnTo>
                  <a:pt x="859180" y="97662"/>
                </a:lnTo>
                <a:lnTo>
                  <a:pt x="812825" y="117221"/>
                </a:lnTo>
                <a:lnTo>
                  <a:pt x="767232" y="138556"/>
                </a:lnTo>
                <a:lnTo>
                  <a:pt x="722401" y="161416"/>
                </a:lnTo>
                <a:lnTo>
                  <a:pt x="678459" y="185927"/>
                </a:lnTo>
                <a:lnTo>
                  <a:pt x="635533" y="212089"/>
                </a:lnTo>
                <a:lnTo>
                  <a:pt x="593496" y="239775"/>
                </a:lnTo>
                <a:lnTo>
                  <a:pt x="552475" y="268985"/>
                </a:lnTo>
                <a:lnTo>
                  <a:pt x="512597" y="299720"/>
                </a:lnTo>
                <a:lnTo>
                  <a:pt x="473989" y="331850"/>
                </a:lnTo>
                <a:lnTo>
                  <a:pt x="436524" y="365378"/>
                </a:lnTo>
                <a:lnTo>
                  <a:pt x="400202" y="400303"/>
                </a:lnTo>
                <a:lnTo>
                  <a:pt x="365277" y="436625"/>
                </a:lnTo>
                <a:lnTo>
                  <a:pt x="331749" y="474090"/>
                </a:lnTo>
                <a:lnTo>
                  <a:pt x="299593" y="512699"/>
                </a:lnTo>
                <a:lnTo>
                  <a:pt x="268884" y="552576"/>
                </a:lnTo>
                <a:lnTo>
                  <a:pt x="239661" y="593598"/>
                </a:lnTo>
                <a:lnTo>
                  <a:pt x="211950" y="635634"/>
                </a:lnTo>
                <a:lnTo>
                  <a:pt x="185826" y="678560"/>
                </a:lnTo>
                <a:lnTo>
                  <a:pt x="161290" y="722502"/>
                </a:lnTo>
                <a:lnTo>
                  <a:pt x="138391" y="767333"/>
                </a:lnTo>
                <a:lnTo>
                  <a:pt x="117157" y="812926"/>
                </a:lnTo>
                <a:lnTo>
                  <a:pt x="97612" y="859281"/>
                </a:lnTo>
                <a:lnTo>
                  <a:pt x="79794" y="906399"/>
                </a:lnTo>
                <a:lnTo>
                  <a:pt x="63715" y="954024"/>
                </a:lnTo>
                <a:lnTo>
                  <a:pt x="49415" y="1002283"/>
                </a:lnTo>
                <a:lnTo>
                  <a:pt x="36880" y="1051052"/>
                </a:lnTo>
                <a:lnTo>
                  <a:pt x="26162" y="1100201"/>
                </a:lnTo>
                <a:lnTo>
                  <a:pt x="17259" y="1149730"/>
                </a:lnTo>
                <a:lnTo>
                  <a:pt x="10172" y="1199514"/>
                </a:lnTo>
                <a:lnTo>
                  <a:pt x="4940" y="1249552"/>
                </a:lnTo>
                <a:lnTo>
                  <a:pt x="1549" y="1299718"/>
                </a:lnTo>
                <a:lnTo>
                  <a:pt x="0" y="1350009"/>
                </a:lnTo>
                <a:lnTo>
                  <a:pt x="0" y="1383664"/>
                </a:lnTo>
                <a:lnTo>
                  <a:pt x="1549" y="1433956"/>
                </a:lnTo>
                <a:lnTo>
                  <a:pt x="4940" y="1484122"/>
                </a:lnTo>
                <a:lnTo>
                  <a:pt x="10172" y="1534159"/>
                </a:lnTo>
                <a:lnTo>
                  <a:pt x="17259" y="1583944"/>
                </a:lnTo>
                <a:lnTo>
                  <a:pt x="26162" y="1633474"/>
                </a:lnTo>
                <a:lnTo>
                  <a:pt x="36880" y="1682623"/>
                </a:lnTo>
                <a:lnTo>
                  <a:pt x="49415" y="1731390"/>
                </a:lnTo>
                <a:lnTo>
                  <a:pt x="63715" y="1779651"/>
                </a:lnTo>
                <a:lnTo>
                  <a:pt x="79794" y="1827276"/>
                </a:lnTo>
                <a:lnTo>
                  <a:pt x="97612" y="1874393"/>
                </a:lnTo>
                <a:lnTo>
                  <a:pt x="117157" y="1920748"/>
                </a:lnTo>
                <a:lnTo>
                  <a:pt x="138391" y="1966340"/>
                </a:lnTo>
                <a:lnTo>
                  <a:pt x="161290" y="2011172"/>
                </a:lnTo>
                <a:lnTo>
                  <a:pt x="185826" y="2055113"/>
                </a:lnTo>
                <a:lnTo>
                  <a:pt x="211950" y="2098039"/>
                </a:lnTo>
                <a:lnTo>
                  <a:pt x="239661" y="2140077"/>
                </a:lnTo>
                <a:lnTo>
                  <a:pt x="268884" y="2181098"/>
                </a:lnTo>
                <a:lnTo>
                  <a:pt x="299593" y="2220976"/>
                </a:lnTo>
                <a:lnTo>
                  <a:pt x="331749" y="2259583"/>
                </a:lnTo>
                <a:lnTo>
                  <a:pt x="365277" y="2297049"/>
                </a:lnTo>
                <a:lnTo>
                  <a:pt x="400202" y="2333371"/>
                </a:lnTo>
                <a:lnTo>
                  <a:pt x="436524" y="2368296"/>
                </a:lnTo>
                <a:lnTo>
                  <a:pt x="473989" y="2401824"/>
                </a:lnTo>
                <a:lnTo>
                  <a:pt x="512597" y="2433954"/>
                </a:lnTo>
                <a:lnTo>
                  <a:pt x="552475" y="2464688"/>
                </a:lnTo>
                <a:lnTo>
                  <a:pt x="593496" y="2493899"/>
                </a:lnTo>
                <a:lnTo>
                  <a:pt x="635533" y="2521584"/>
                </a:lnTo>
                <a:lnTo>
                  <a:pt x="678459" y="2547747"/>
                </a:lnTo>
                <a:lnTo>
                  <a:pt x="722401" y="2572257"/>
                </a:lnTo>
                <a:lnTo>
                  <a:pt x="767232" y="2595118"/>
                </a:lnTo>
                <a:lnTo>
                  <a:pt x="812825" y="2616454"/>
                </a:lnTo>
                <a:lnTo>
                  <a:pt x="859180" y="2636011"/>
                </a:lnTo>
                <a:lnTo>
                  <a:pt x="906297" y="2653791"/>
                </a:lnTo>
                <a:lnTo>
                  <a:pt x="953922" y="2669794"/>
                </a:lnTo>
                <a:lnTo>
                  <a:pt x="1002182" y="2684145"/>
                </a:lnTo>
                <a:lnTo>
                  <a:pt x="1050950" y="2696718"/>
                </a:lnTo>
                <a:lnTo>
                  <a:pt x="1100099" y="2707385"/>
                </a:lnTo>
                <a:lnTo>
                  <a:pt x="1149629" y="2716276"/>
                </a:lnTo>
                <a:lnTo>
                  <a:pt x="1199413" y="2723387"/>
                </a:lnTo>
                <a:lnTo>
                  <a:pt x="1249451" y="2728595"/>
                </a:lnTo>
                <a:lnTo>
                  <a:pt x="1299616" y="2732024"/>
                </a:lnTo>
                <a:lnTo>
                  <a:pt x="1349908" y="2733548"/>
                </a:lnTo>
                <a:lnTo>
                  <a:pt x="4271797" y="2733675"/>
                </a:lnTo>
                <a:lnTo>
                  <a:pt x="4288688" y="2733548"/>
                </a:lnTo>
                <a:lnTo>
                  <a:pt x="4338980" y="2732024"/>
                </a:lnTo>
                <a:lnTo>
                  <a:pt x="4389145" y="2728595"/>
                </a:lnTo>
                <a:lnTo>
                  <a:pt x="4439183" y="2723387"/>
                </a:lnTo>
                <a:lnTo>
                  <a:pt x="4488967" y="2716276"/>
                </a:lnTo>
                <a:lnTo>
                  <a:pt x="4538497" y="2707385"/>
                </a:lnTo>
                <a:lnTo>
                  <a:pt x="4587646" y="2696718"/>
                </a:lnTo>
                <a:lnTo>
                  <a:pt x="4636414" y="2684145"/>
                </a:lnTo>
                <a:lnTo>
                  <a:pt x="4684674" y="2669794"/>
                </a:lnTo>
                <a:lnTo>
                  <a:pt x="4732299" y="2653791"/>
                </a:lnTo>
                <a:lnTo>
                  <a:pt x="4779416" y="2636011"/>
                </a:lnTo>
                <a:lnTo>
                  <a:pt x="4825771" y="2616454"/>
                </a:lnTo>
                <a:lnTo>
                  <a:pt x="4871364" y="2595118"/>
                </a:lnTo>
                <a:lnTo>
                  <a:pt x="4916195" y="2572257"/>
                </a:lnTo>
                <a:lnTo>
                  <a:pt x="4960137" y="2547747"/>
                </a:lnTo>
                <a:lnTo>
                  <a:pt x="5003063" y="2521584"/>
                </a:lnTo>
                <a:lnTo>
                  <a:pt x="5045100" y="2493899"/>
                </a:lnTo>
                <a:lnTo>
                  <a:pt x="5086121" y="2464688"/>
                </a:lnTo>
                <a:lnTo>
                  <a:pt x="5125999" y="2433954"/>
                </a:lnTo>
                <a:lnTo>
                  <a:pt x="5164607" y="2401824"/>
                </a:lnTo>
                <a:lnTo>
                  <a:pt x="5202072" y="2368296"/>
                </a:lnTo>
                <a:lnTo>
                  <a:pt x="5238394" y="2333371"/>
                </a:lnTo>
                <a:lnTo>
                  <a:pt x="5273319" y="2297049"/>
                </a:lnTo>
                <a:lnTo>
                  <a:pt x="5306847" y="2259583"/>
                </a:lnTo>
                <a:lnTo>
                  <a:pt x="5338978" y="2220976"/>
                </a:lnTo>
                <a:lnTo>
                  <a:pt x="5369712" y="2181098"/>
                </a:lnTo>
                <a:lnTo>
                  <a:pt x="5398922" y="2140077"/>
                </a:lnTo>
                <a:lnTo>
                  <a:pt x="5426608" y="2098039"/>
                </a:lnTo>
                <a:lnTo>
                  <a:pt x="5452770" y="2055113"/>
                </a:lnTo>
                <a:lnTo>
                  <a:pt x="5477281" y="2011172"/>
                </a:lnTo>
                <a:lnTo>
                  <a:pt x="5500141" y="1966340"/>
                </a:lnTo>
                <a:lnTo>
                  <a:pt x="5521477" y="1920748"/>
                </a:lnTo>
                <a:lnTo>
                  <a:pt x="5541035" y="1874393"/>
                </a:lnTo>
                <a:lnTo>
                  <a:pt x="5558815" y="1827276"/>
                </a:lnTo>
                <a:lnTo>
                  <a:pt x="5574817" y="1779651"/>
                </a:lnTo>
                <a:lnTo>
                  <a:pt x="5589168" y="1731390"/>
                </a:lnTo>
                <a:lnTo>
                  <a:pt x="5601741" y="1682623"/>
                </a:lnTo>
                <a:lnTo>
                  <a:pt x="5612409" y="1633474"/>
                </a:lnTo>
                <a:lnTo>
                  <a:pt x="5621299" y="1583944"/>
                </a:lnTo>
                <a:lnTo>
                  <a:pt x="5628411" y="1534159"/>
                </a:lnTo>
                <a:lnTo>
                  <a:pt x="5633618" y="1484122"/>
                </a:lnTo>
                <a:lnTo>
                  <a:pt x="5637047" y="1433956"/>
                </a:lnTo>
                <a:lnTo>
                  <a:pt x="5638571" y="1383664"/>
                </a:lnTo>
                <a:lnTo>
                  <a:pt x="5638698" y="1366901"/>
                </a:lnTo>
                <a:lnTo>
                  <a:pt x="5638317" y="1333246"/>
                </a:lnTo>
                <a:lnTo>
                  <a:pt x="5636158" y="1283080"/>
                </a:lnTo>
                <a:lnTo>
                  <a:pt x="5632094" y="1232915"/>
                </a:lnTo>
                <a:lnTo>
                  <a:pt x="5626252" y="1182877"/>
                </a:lnTo>
                <a:lnTo>
                  <a:pt x="5618632" y="1133221"/>
                </a:lnTo>
                <a:lnTo>
                  <a:pt x="5609107" y="1083690"/>
                </a:lnTo>
                <a:lnTo>
                  <a:pt x="5597677" y="1034669"/>
                </a:lnTo>
                <a:lnTo>
                  <a:pt x="5584596" y="986154"/>
                </a:lnTo>
                <a:lnTo>
                  <a:pt x="5569737" y="938149"/>
                </a:lnTo>
                <a:lnTo>
                  <a:pt x="5553100" y="890651"/>
                </a:lnTo>
                <a:lnTo>
                  <a:pt x="5534685" y="843787"/>
                </a:lnTo>
                <a:lnTo>
                  <a:pt x="5514492" y="797686"/>
                </a:lnTo>
                <a:lnTo>
                  <a:pt x="5492775" y="752348"/>
                </a:lnTo>
                <a:lnTo>
                  <a:pt x="5469280" y="707771"/>
                </a:lnTo>
                <a:lnTo>
                  <a:pt x="5444261" y="664082"/>
                </a:lnTo>
                <a:lnTo>
                  <a:pt x="5417591" y="621410"/>
                </a:lnTo>
                <a:lnTo>
                  <a:pt x="5389397" y="579754"/>
                </a:lnTo>
                <a:lnTo>
                  <a:pt x="5359679" y="539241"/>
                </a:lnTo>
                <a:lnTo>
                  <a:pt x="5328437" y="499745"/>
                </a:lnTo>
                <a:lnTo>
                  <a:pt x="5295798" y="461390"/>
                </a:lnTo>
                <a:lnTo>
                  <a:pt x="5261762" y="424306"/>
                </a:lnTo>
                <a:lnTo>
                  <a:pt x="5226456" y="388493"/>
                </a:lnTo>
                <a:lnTo>
                  <a:pt x="5189753" y="354075"/>
                </a:lnTo>
                <a:lnTo>
                  <a:pt x="5151907" y="320928"/>
                </a:lnTo>
                <a:lnTo>
                  <a:pt x="5112791" y="289305"/>
                </a:lnTo>
                <a:lnTo>
                  <a:pt x="5072532" y="259079"/>
                </a:lnTo>
                <a:lnTo>
                  <a:pt x="5031257" y="230377"/>
                </a:lnTo>
                <a:lnTo>
                  <a:pt x="4988839" y="203200"/>
                </a:lnTo>
                <a:lnTo>
                  <a:pt x="4945532" y="177546"/>
                </a:lnTo>
                <a:lnTo>
                  <a:pt x="4901336" y="153543"/>
                </a:lnTo>
                <a:lnTo>
                  <a:pt x="4856251" y="131190"/>
                </a:lnTo>
                <a:lnTo>
                  <a:pt x="4810404" y="110616"/>
                </a:lnTo>
                <a:lnTo>
                  <a:pt x="4763795" y="91566"/>
                </a:lnTo>
                <a:lnTo>
                  <a:pt x="4716551" y="74295"/>
                </a:lnTo>
                <a:lnTo>
                  <a:pt x="4668672" y="58800"/>
                </a:lnTo>
                <a:lnTo>
                  <a:pt x="4620158" y="45084"/>
                </a:lnTo>
                <a:lnTo>
                  <a:pt x="4571390" y="33274"/>
                </a:lnTo>
                <a:lnTo>
                  <a:pt x="4521987" y="23113"/>
                </a:lnTo>
                <a:lnTo>
                  <a:pt x="4472457" y="14731"/>
                </a:lnTo>
                <a:lnTo>
                  <a:pt x="4422546" y="8381"/>
                </a:lnTo>
                <a:lnTo>
                  <a:pt x="4372381" y="3682"/>
                </a:lnTo>
                <a:lnTo>
                  <a:pt x="4322216" y="888"/>
                </a:lnTo>
                <a:lnTo>
                  <a:pt x="42717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86186" y="948689"/>
            <a:ext cx="5638800" cy="2733675"/>
          </a:xfrm>
          <a:custGeom>
            <a:avLst/>
            <a:gdLst/>
            <a:ahLst/>
            <a:cxnLst/>
            <a:rect l="l" t="t" r="r" b="b"/>
            <a:pathLst>
              <a:path w="5638800" h="2733675">
                <a:moveTo>
                  <a:pt x="4271899" y="0"/>
                </a:moveTo>
                <a:lnTo>
                  <a:pt x="1349883" y="126"/>
                </a:lnTo>
                <a:lnTo>
                  <a:pt x="1299591" y="1650"/>
                </a:lnTo>
                <a:lnTo>
                  <a:pt x="1249426" y="5079"/>
                </a:lnTo>
                <a:lnTo>
                  <a:pt x="1199388" y="10286"/>
                </a:lnTo>
                <a:lnTo>
                  <a:pt x="1149604" y="17399"/>
                </a:lnTo>
                <a:lnTo>
                  <a:pt x="1100074" y="26288"/>
                </a:lnTo>
                <a:lnTo>
                  <a:pt x="1050925" y="36956"/>
                </a:lnTo>
                <a:lnTo>
                  <a:pt x="1002157" y="49529"/>
                </a:lnTo>
                <a:lnTo>
                  <a:pt x="953897" y="63880"/>
                </a:lnTo>
                <a:lnTo>
                  <a:pt x="906272" y="79882"/>
                </a:lnTo>
                <a:lnTo>
                  <a:pt x="859155" y="97662"/>
                </a:lnTo>
                <a:lnTo>
                  <a:pt x="812800" y="117220"/>
                </a:lnTo>
                <a:lnTo>
                  <a:pt x="767207" y="138556"/>
                </a:lnTo>
                <a:lnTo>
                  <a:pt x="722376" y="161416"/>
                </a:lnTo>
                <a:lnTo>
                  <a:pt x="678434" y="185927"/>
                </a:lnTo>
                <a:lnTo>
                  <a:pt x="635508" y="212089"/>
                </a:lnTo>
                <a:lnTo>
                  <a:pt x="593471" y="239775"/>
                </a:lnTo>
                <a:lnTo>
                  <a:pt x="552450" y="268985"/>
                </a:lnTo>
                <a:lnTo>
                  <a:pt x="512572" y="299719"/>
                </a:lnTo>
                <a:lnTo>
                  <a:pt x="473964" y="331850"/>
                </a:lnTo>
                <a:lnTo>
                  <a:pt x="436499" y="365378"/>
                </a:lnTo>
                <a:lnTo>
                  <a:pt x="400177" y="400303"/>
                </a:lnTo>
                <a:lnTo>
                  <a:pt x="365252" y="436625"/>
                </a:lnTo>
                <a:lnTo>
                  <a:pt x="331724" y="474090"/>
                </a:lnTo>
                <a:lnTo>
                  <a:pt x="299593" y="512699"/>
                </a:lnTo>
                <a:lnTo>
                  <a:pt x="268859" y="552576"/>
                </a:lnTo>
                <a:lnTo>
                  <a:pt x="239649" y="593598"/>
                </a:lnTo>
                <a:lnTo>
                  <a:pt x="211963" y="635634"/>
                </a:lnTo>
                <a:lnTo>
                  <a:pt x="185801" y="678560"/>
                </a:lnTo>
                <a:lnTo>
                  <a:pt x="161290" y="722502"/>
                </a:lnTo>
                <a:lnTo>
                  <a:pt x="138430" y="767333"/>
                </a:lnTo>
                <a:lnTo>
                  <a:pt x="117094" y="812926"/>
                </a:lnTo>
                <a:lnTo>
                  <a:pt x="97536" y="859281"/>
                </a:lnTo>
                <a:lnTo>
                  <a:pt x="79756" y="906399"/>
                </a:lnTo>
                <a:lnTo>
                  <a:pt x="63754" y="954024"/>
                </a:lnTo>
                <a:lnTo>
                  <a:pt x="49403" y="1002283"/>
                </a:lnTo>
                <a:lnTo>
                  <a:pt x="36830" y="1051052"/>
                </a:lnTo>
                <a:lnTo>
                  <a:pt x="26162" y="1100201"/>
                </a:lnTo>
                <a:lnTo>
                  <a:pt x="17272" y="1149730"/>
                </a:lnTo>
                <a:lnTo>
                  <a:pt x="10160" y="1199514"/>
                </a:lnTo>
                <a:lnTo>
                  <a:pt x="4953" y="1249552"/>
                </a:lnTo>
                <a:lnTo>
                  <a:pt x="1524" y="1299717"/>
                </a:lnTo>
                <a:lnTo>
                  <a:pt x="0" y="1350009"/>
                </a:lnTo>
                <a:lnTo>
                  <a:pt x="0" y="1383664"/>
                </a:lnTo>
                <a:lnTo>
                  <a:pt x="1524" y="1433956"/>
                </a:lnTo>
                <a:lnTo>
                  <a:pt x="4953" y="1484121"/>
                </a:lnTo>
                <a:lnTo>
                  <a:pt x="10160" y="1534159"/>
                </a:lnTo>
                <a:lnTo>
                  <a:pt x="17272" y="1583943"/>
                </a:lnTo>
                <a:lnTo>
                  <a:pt x="26162" y="1633474"/>
                </a:lnTo>
                <a:lnTo>
                  <a:pt x="36830" y="1682623"/>
                </a:lnTo>
                <a:lnTo>
                  <a:pt x="49403" y="1731390"/>
                </a:lnTo>
                <a:lnTo>
                  <a:pt x="63754" y="1779651"/>
                </a:lnTo>
                <a:lnTo>
                  <a:pt x="79756" y="1827276"/>
                </a:lnTo>
                <a:lnTo>
                  <a:pt x="97536" y="1874392"/>
                </a:lnTo>
                <a:lnTo>
                  <a:pt x="117094" y="1920748"/>
                </a:lnTo>
                <a:lnTo>
                  <a:pt x="138430" y="1966340"/>
                </a:lnTo>
                <a:lnTo>
                  <a:pt x="161290" y="2011171"/>
                </a:lnTo>
                <a:lnTo>
                  <a:pt x="185801" y="2055113"/>
                </a:lnTo>
                <a:lnTo>
                  <a:pt x="211963" y="2098039"/>
                </a:lnTo>
                <a:lnTo>
                  <a:pt x="239649" y="2140077"/>
                </a:lnTo>
                <a:lnTo>
                  <a:pt x="268859" y="2181098"/>
                </a:lnTo>
                <a:lnTo>
                  <a:pt x="299593" y="2220976"/>
                </a:lnTo>
                <a:lnTo>
                  <a:pt x="331724" y="2259583"/>
                </a:lnTo>
                <a:lnTo>
                  <a:pt x="365252" y="2297049"/>
                </a:lnTo>
                <a:lnTo>
                  <a:pt x="400177" y="2333370"/>
                </a:lnTo>
                <a:lnTo>
                  <a:pt x="436499" y="2368295"/>
                </a:lnTo>
                <a:lnTo>
                  <a:pt x="473964" y="2401824"/>
                </a:lnTo>
                <a:lnTo>
                  <a:pt x="512572" y="2433954"/>
                </a:lnTo>
                <a:lnTo>
                  <a:pt x="552450" y="2464688"/>
                </a:lnTo>
                <a:lnTo>
                  <a:pt x="593471" y="2493899"/>
                </a:lnTo>
                <a:lnTo>
                  <a:pt x="635508" y="2521584"/>
                </a:lnTo>
                <a:lnTo>
                  <a:pt x="678434" y="2547746"/>
                </a:lnTo>
                <a:lnTo>
                  <a:pt x="722376" y="2572257"/>
                </a:lnTo>
                <a:lnTo>
                  <a:pt x="767207" y="2595117"/>
                </a:lnTo>
                <a:lnTo>
                  <a:pt x="812800" y="2616454"/>
                </a:lnTo>
                <a:lnTo>
                  <a:pt x="859155" y="2636011"/>
                </a:lnTo>
                <a:lnTo>
                  <a:pt x="906272" y="2653791"/>
                </a:lnTo>
                <a:lnTo>
                  <a:pt x="953897" y="2669793"/>
                </a:lnTo>
                <a:lnTo>
                  <a:pt x="1002157" y="2684144"/>
                </a:lnTo>
                <a:lnTo>
                  <a:pt x="1050925" y="2696717"/>
                </a:lnTo>
                <a:lnTo>
                  <a:pt x="1100074" y="2707385"/>
                </a:lnTo>
                <a:lnTo>
                  <a:pt x="1149604" y="2716276"/>
                </a:lnTo>
                <a:lnTo>
                  <a:pt x="1199388" y="2723387"/>
                </a:lnTo>
                <a:lnTo>
                  <a:pt x="1249426" y="2728594"/>
                </a:lnTo>
                <a:lnTo>
                  <a:pt x="1299591" y="2732024"/>
                </a:lnTo>
                <a:lnTo>
                  <a:pt x="1349883" y="2733548"/>
                </a:lnTo>
                <a:lnTo>
                  <a:pt x="4271899" y="2733675"/>
                </a:lnTo>
                <a:lnTo>
                  <a:pt x="4288663" y="2733548"/>
                </a:lnTo>
                <a:lnTo>
                  <a:pt x="4338955" y="2732024"/>
                </a:lnTo>
                <a:lnTo>
                  <a:pt x="4389120" y="2728594"/>
                </a:lnTo>
                <a:lnTo>
                  <a:pt x="4439158" y="2723387"/>
                </a:lnTo>
                <a:lnTo>
                  <a:pt x="4488942" y="2716276"/>
                </a:lnTo>
                <a:lnTo>
                  <a:pt x="4538472" y="2707385"/>
                </a:lnTo>
                <a:lnTo>
                  <a:pt x="4587621" y="2696717"/>
                </a:lnTo>
                <a:lnTo>
                  <a:pt x="4636389" y="2684144"/>
                </a:lnTo>
                <a:lnTo>
                  <a:pt x="4684649" y="2669793"/>
                </a:lnTo>
                <a:lnTo>
                  <a:pt x="4732274" y="2653791"/>
                </a:lnTo>
                <a:lnTo>
                  <a:pt x="4779391" y="2636011"/>
                </a:lnTo>
                <a:lnTo>
                  <a:pt x="4825746" y="2616454"/>
                </a:lnTo>
                <a:lnTo>
                  <a:pt x="4871339" y="2595117"/>
                </a:lnTo>
                <a:lnTo>
                  <a:pt x="4916170" y="2572257"/>
                </a:lnTo>
                <a:lnTo>
                  <a:pt x="4960111" y="2547746"/>
                </a:lnTo>
                <a:lnTo>
                  <a:pt x="5003038" y="2521584"/>
                </a:lnTo>
                <a:lnTo>
                  <a:pt x="5045075" y="2493899"/>
                </a:lnTo>
                <a:lnTo>
                  <a:pt x="5086096" y="2464688"/>
                </a:lnTo>
                <a:lnTo>
                  <a:pt x="5125974" y="2433954"/>
                </a:lnTo>
                <a:lnTo>
                  <a:pt x="5164582" y="2401824"/>
                </a:lnTo>
                <a:lnTo>
                  <a:pt x="5202047" y="2368295"/>
                </a:lnTo>
                <a:lnTo>
                  <a:pt x="5238369" y="2333370"/>
                </a:lnTo>
                <a:lnTo>
                  <a:pt x="5273294" y="2297049"/>
                </a:lnTo>
                <a:lnTo>
                  <a:pt x="5306822" y="2259583"/>
                </a:lnTo>
                <a:lnTo>
                  <a:pt x="5338953" y="2220976"/>
                </a:lnTo>
                <a:lnTo>
                  <a:pt x="5369686" y="2181098"/>
                </a:lnTo>
                <a:lnTo>
                  <a:pt x="5398897" y="2140077"/>
                </a:lnTo>
                <a:lnTo>
                  <a:pt x="5426583" y="2098039"/>
                </a:lnTo>
                <a:lnTo>
                  <a:pt x="5452745" y="2055113"/>
                </a:lnTo>
                <a:lnTo>
                  <a:pt x="5477256" y="2011171"/>
                </a:lnTo>
                <a:lnTo>
                  <a:pt x="5500116" y="1966340"/>
                </a:lnTo>
                <a:lnTo>
                  <a:pt x="5521452" y="1920748"/>
                </a:lnTo>
                <a:lnTo>
                  <a:pt x="5541009" y="1874392"/>
                </a:lnTo>
                <a:lnTo>
                  <a:pt x="5558790" y="1827276"/>
                </a:lnTo>
                <a:lnTo>
                  <a:pt x="5574792" y="1779651"/>
                </a:lnTo>
                <a:lnTo>
                  <a:pt x="5589143" y="1731390"/>
                </a:lnTo>
                <a:lnTo>
                  <a:pt x="5601716" y="1682623"/>
                </a:lnTo>
                <a:lnTo>
                  <a:pt x="5612384" y="1633474"/>
                </a:lnTo>
                <a:lnTo>
                  <a:pt x="5621274" y="1583943"/>
                </a:lnTo>
                <a:lnTo>
                  <a:pt x="5628386" y="1534159"/>
                </a:lnTo>
                <a:lnTo>
                  <a:pt x="5633593" y="1484121"/>
                </a:lnTo>
                <a:lnTo>
                  <a:pt x="5637022" y="1433956"/>
                </a:lnTo>
                <a:lnTo>
                  <a:pt x="5638546" y="1383664"/>
                </a:lnTo>
                <a:lnTo>
                  <a:pt x="5638673" y="1366774"/>
                </a:lnTo>
                <a:lnTo>
                  <a:pt x="5638292" y="1333245"/>
                </a:lnTo>
                <a:lnTo>
                  <a:pt x="5636133" y="1283080"/>
                </a:lnTo>
                <a:lnTo>
                  <a:pt x="5632069" y="1232915"/>
                </a:lnTo>
                <a:lnTo>
                  <a:pt x="5626227" y="1182877"/>
                </a:lnTo>
                <a:lnTo>
                  <a:pt x="5618607" y="1133220"/>
                </a:lnTo>
                <a:lnTo>
                  <a:pt x="5609082" y="1083690"/>
                </a:lnTo>
                <a:lnTo>
                  <a:pt x="5597652" y="1034668"/>
                </a:lnTo>
                <a:lnTo>
                  <a:pt x="5584571" y="986154"/>
                </a:lnTo>
                <a:lnTo>
                  <a:pt x="5569711" y="938021"/>
                </a:lnTo>
                <a:lnTo>
                  <a:pt x="5553075" y="890651"/>
                </a:lnTo>
                <a:lnTo>
                  <a:pt x="5534659" y="843787"/>
                </a:lnTo>
                <a:lnTo>
                  <a:pt x="5514467" y="797686"/>
                </a:lnTo>
                <a:lnTo>
                  <a:pt x="5492750" y="752348"/>
                </a:lnTo>
                <a:lnTo>
                  <a:pt x="5469255" y="707770"/>
                </a:lnTo>
                <a:lnTo>
                  <a:pt x="5444236" y="664082"/>
                </a:lnTo>
                <a:lnTo>
                  <a:pt x="5417566" y="621410"/>
                </a:lnTo>
                <a:lnTo>
                  <a:pt x="5389372" y="579754"/>
                </a:lnTo>
                <a:lnTo>
                  <a:pt x="5359654" y="539241"/>
                </a:lnTo>
                <a:lnTo>
                  <a:pt x="5328411" y="499744"/>
                </a:lnTo>
                <a:lnTo>
                  <a:pt x="5295773" y="461390"/>
                </a:lnTo>
                <a:lnTo>
                  <a:pt x="5261736" y="424306"/>
                </a:lnTo>
                <a:lnTo>
                  <a:pt x="5226431" y="388492"/>
                </a:lnTo>
                <a:lnTo>
                  <a:pt x="5189728" y="354075"/>
                </a:lnTo>
                <a:lnTo>
                  <a:pt x="5151882" y="320928"/>
                </a:lnTo>
                <a:lnTo>
                  <a:pt x="5112766" y="289305"/>
                </a:lnTo>
                <a:lnTo>
                  <a:pt x="5072507" y="259079"/>
                </a:lnTo>
                <a:lnTo>
                  <a:pt x="5031232" y="230377"/>
                </a:lnTo>
                <a:lnTo>
                  <a:pt x="4988814" y="203200"/>
                </a:lnTo>
                <a:lnTo>
                  <a:pt x="4945507" y="177545"/>
                </a:lnTo>
                <a:lnTo>
                  <a:pt x="4901311" y="153542"/>
                </a:lnTo>
                <a:lnTo>
                  <a:pt x="4856226" y="131190"/>
                </a:lnTo>
                <a:lnTo>
                  <a:pt x="4810379" y="110616"/>
                </a:lnTo>
                <a:lnTo>
                  <a:pt x="4763770" y="91566"/>
                </a:lnTo>
                <a:lnTo>
                  <a:pt x="4716526" y="74294"/>
                </a:lnTo>
                <a:lnTo>
                  <a:pt x="4668647" y="58800"/>
                </a:lnTo>
                <a:lnTo>
                  <a:pt x="4620133" y="45084"/>
                </a:lnTo>
                <a:lnTo>
                  <a:pt x="4571365" y="33146"/>
                </a:lnTo>
                <a:lnTo>
                  <a:pt x="4521961" y="23113"/>
                </a:lnTo>
                <a:lnTo>
                  <a:pt x="4472432" y="14731"/>
                </a:lnTo>
                <a:lnTo>
                  <a:pt x="4422521" y="8381"/>
                </a:lnTo>
                <a:lnTo>
                  <a:pt x="4372356" y="3682"/>
                </a:lnTo>
                <a:lnTo>
                  <a:pt x="4322191" y="888"/>
                </a:lnTo>
                <a:lnTo>
                  <a:pt x="4271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3330" y="1949653"/>
            <a:ext cx="3770629" cy="1024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50" spc="-210">
                <a:solidFill>
                  <a:srgbClr val="09122D"/>
                </a:solidFill>
                <a:latin typeface="Lucida Sans Unicode"/>
                <a:cs typeface="Lucida Sans Unicode"/>
              </a:rPr>
              <a:t>PROBLEMI</a:t>
            </a:r>
            <a:endParaRPr sz="65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51514" y="1954224"/>
            <a:ext cx="3710304" cy="1024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50" spc="-615">
                <a:solidFill>
                  <a:srgbClr val="09122D"/>
                </a:solidFill>
                <a:latin typeface="Lucida Sans Unicode"/>
                <a:cs typeface="Lucida Sans Unicode"/>
              </a:rPr>
              <a:t>SOLUZIONI</a:t>
            </a:r>
            <a:endParaRPr sz="65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580" y="5119497"/>
            <a:ext cx="539686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7660" indent="-314960">
              <a:lnSpc>
                <a:spcPct val="100000"/>
              </a:lnSpc>
              <a:spcBef>
                <a:spcPts val="110"/>
              </a:spcBef>
              <a:buChar char="•"/>
              <a:tabLst>
                <a:tab pos="327660" algn="l"/>
                <a:tab pos="2005964" algn="l"/>
                <a:tab pos="3931285" algn="l"/>
              </a:tabLst>
            </a:pPr>
            <a:r>
              <a:rPr sz="2400" spc="-355">
                <a:solidFill>
                  <a:srgbClr val="FFFFFF"/>
                </a:solidFill>
                <a:latin typeface="Arial MT"/>
                <a:cs typeface="Arial MT"/>
              </a:rPr>
              <a:t>DIPENDENZE</a:t>
            </a:r>
            <a:r>
              <a:rPr sz="24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434">
                <a:solidFill>
                  <a:srgbClr val="FFFFFF"/>
                </a:solidFill>
                <a:latin typeface="Arial MT"/>
                <a:cs typeface="Arial MT"/>
              </a:rPr>
              <a:t>CON</a:t>
            </a:r>
            <a:r>
              <a:rPr sz="2400" spc="3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25">
                <a:solidFill>
                  <a:srgbClr val="FFFFFF"/>
                </a:solidFill>
                <a:latin typeface="Arial MT"/>
                <a:cs typeface="Arial MT"/>
              </a:rPr>
              <a:t>VERSIONI</a:t>
            </a:r>
            <a:r>
              <a:rPr sz="24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434">
                <a:solidFill>
                  <a:srgbClr val="FFFFFF"/>
                </a:solidFill>
                <a:latin typeface="Arial MT"/>
                <a:cs typeface="Arial MT"/>
              </a:rPr>
              <a:t>NON</a:t>
            </a:r>
            <a:r>
              <a:rPr sz="2400" spc="3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85">
                <a:solidFill>
                  <a:srgbClr val="FFFFFF"/>
                </a:solidFill>
                <a:latin typeface="Arial MT"/>
                <a:cs typeface="Arial MT"/>
              </a:rPr>
              <a:t>VALIDE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580" y="6690156"/>
            <a:ext cx="5543550" cy="8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5080" indent="-215265">
              <a:lnSpc>
                <a:spcPct val="108800"/>
              </a:lnSpc>
              <a:spcBef>
                <a:spcPts val="95"/>
              </a:spcBef>
              <a:buChar char="•"/>
              <a:tabLst>
                <a:tab pos="227329" algn="l"/>
                <a:tab pos="327660" algn="l"/>
              </a:tabLst>
            </a:pPr>
            <a:r>
              <a:rPr sz="24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254">
                <a:solidFill>
                  <a:srgbClr val="FFFFFF"/>
                </a:solidFill>
                <a:latin typeface="Arial MT"/>
                <a:cs typeface="Arial MT"/>
              </a:rPr>
              <a:t>TEMPI</a:t>
            </a:r>
            <a:r>
              <a:rPr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4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24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4">
                <a:solidFill>
                  <a:srgbClr val="FFFFFF"/>
                </a:solidFill>
                <a:latin typeface="Arial MT"/>
                <a:cs typeface="Arial MT"/>
              </a:rPr>
              <a:t>RISPOSTA</a:t>
            </a:r>
            <a:r>
              <a:rPr sz="2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60">
                <a:solidFill>
                  <a:srgbClr val="FFFFFF"/>
                </a:solidFill>
                <a:latin typeface="Arial MT"/>
                <a:cs typeface="Arial MT"/>
              </a:rPr>
              <a:t>LUNGHI</a:t>
            </a:r>
            <a:r>
              <a:rPr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30">
                <a:solidFill>
                  <a:srgbClr val="FFFFFF"/>
                </a:solidFill>
                <a:latin typeface="Arial MT"/>
                <a:cs typeface="Arial MT"/>
              </a:rPr>
              <a:t>CON</a:t>
            </a:r>
            <a:r>
              <a:rPr sz="24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70">
                <a:solidFill>
                  <a:srgbClr val="FFFFFF"/>
                </a:solidFill>
                <a:latin typeface="Arial MT"/>
                <a:cs typeface="Arial MT"/>
              </a:rPr>
              <a:t>GRANDI </a:t>
            </a:r>
            <a:r>
              <a:rPr sz="2400" spc="-275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87608" y="5119497"/>
            <a:ext cx="356171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8295" indent="-315595">
              <a:lnSpc>
                <a:spcPct val="100000"/>
              </a:lnSpc>
              <a:spcBef>
                <a:spcPts val="110"/>
              </a:spcBef>
              <a:buChar char="•"/>
              <a:tabLst>
                <a:tab pos="328295" algn="l"/>
              </a:tabLst>
            </a:pPr>
            <a:r>
              <a:rPr sz="2400" spc="-325">
                <a:solidFill>
                  <a:srgbClr val="FFFFFF"/>
                </a:solidFill>
                <a:latin typeface="Arial MT"/>
                <a:cs typeface="Arial MT"/>
              </a:rPr>
              <a:t>FILTRI</a:t>
            </a:r>
            <a:r>
              <a:rPr sz="2400" spc="2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45">
                <a:solidFill>
                  <a:srgbClr val="FFFFFF"/>
                </a:solidFill>
                <a:latin typeface="Arial MT"/>
                <a:cs typeface="Arial MT"/>
              </a:rPr>
              <a:t>SULLE</a:t>
            </a:r>
            <a:r>
              <a:rPr sz="2400" spc="3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65">
                <a:solidFill>
                  <a:srgbClr val="FFFFFF"/>
                </a:solidFill>
                <a:latin typeface="Arial MT"/>
                <a:cs typeface="Arial MT"/>
              </a:rPr>
              <a:t>DIPENDENZE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87608" y="6690156"/>
            <a:ext cx="4691380" cy="8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295" marR="5080" indent="-316230">
              <a:lnSpc>
                <a:spcPct val="108800"/>
              </a:lnSpc>
              <a:spcBef>
                <a:spcPts val="95"/>
              </a:spcBef>
              <a:buChar char="•"/>
              <a:tabLst>
                <a:tab pos="328295" algn="l"/>
              </a:tabLst>
            </a:pPr>
            <a:r>
              <a:rPr sz="2400" spc="-210">
                <a:solidFill>
                  <a:srgbClr val="FFFFFF"/>
                </a:solidFill>
                <a:latin typeface="Arial MT"/>
                <a:cs typeface="Arial MT"/>
              </a:rPr>
              <a:t>OTTIMIZZAZIONI</a:t>
            </a:r>
            <a:r>
              <a:rPr sz="24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70">
                <a:solidFill>
                  <a:srgbClr val="FFFFFF"/>
                </a:solidFill>
                <a:latin typeface="Arial MT"/>
                <a:cs typeface="Arial MT"/>
              </a:rPr>
              <a:t>NELLE</a:t>
            </a:r>
            <a:r>
              <a:rPr sz="24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85">
                <a:solidFill>
                  <a:srgbClr val="FFFFFF"/>
                </a:solidFill>
                <a:latin typeface="Arial MT"/>
                <a:cs typeface="Arial MT"/>
              </a:rPr>
              <a:t>CHIAMATE </a:t>
            </a:r>
            <a:r>
              <a:rPr sz="2400" spc="-25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7840" y="5252973"/>
            <a:ext cx="3752215" cy="228600"/>
          </a:xfrm>
          <a:custGeom>
            <a:avLst/>
            <a:gdLst/>
            <a:ahLst/>
            <a:cxnLst/>
            <a:rect l="l" t="t" r="r" b="b"/>
            <a:pathLst>
              <a:path w="3752215" h="228600">
                <a:moveTo>
                  <a:pt x="3751707" y="114300"/>
                </a:moveTo>
                <a:lnTo>
                  <a:pt x="3561207" y="0"/>
                </a:lnTo>
                <a:lnTo>
                  <a:pt x="3561207" y="95262"/>
                </a:lnTo>
                <a:lnTo>
                  <a:pt x="0" y="95262"/>
                </a:lnTo>
                <a:lnTo>
                  <a:pt x="0" y="133350"/>
                </a:lnTo>
                <a:lnTo>
                  <a:pt x="3561207" y="133350"/>
                </a:lnTo>
                <a:lnTo>
                  <a:pt x="3561207" y="228600"/>
                </a:lnTo>
                <a:lnTo>
                  <a:pt x="3751707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7840" y="6830314"/>
            <a:ext cx="3752215" cy="228600"/>
          </a:xfrm>
          <a:custGeom>
            <a:avLst/>
            <a:gdLst/>
            <a:ahLst/>
            <a:cxnLst/>
            <a:rect l="l" t="t" r="r" b="b"/>
            <a:pathLst>
              <a:path w="3752215" h="228600">
                <a:moveTo>
                  <a:pt x="3751707" y="114300"/>
                </a:moveTo>
                <a:lnTo>
                  <a:pt x="3561207" y="0"/>
                </a:lnTo>
                <a:lnTo>
                  <a:pt x="3561207" y="95262"/>
                </a:lnTo>
                <a:lnTo>
                  <a:pt x="0" y="95262"/>
                </a:lnTo>
                <a:lnTo>
                  <a:pt x="0" y="133350"/>
                </a:lnTo>
                <a:lnTo>
                  <a:pt x="3561207" y="133350"/>
                </a:lnTo>
                <a:lnTo>
                  <a:pt x="3561207" y="228600"/>
                </a:lnTo>
                <a:lnTo>
                  <a:pt x="3751707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Analisi dele dipendenze e</vt:lpstr>
      <vt:lpstr>Idea Iniziale(parte 1)</vt:lpstr>
      <vt:lpstr>Idea Iniziale(parte 2)</vt:lpstr>
      <vt:lpstr>Architettura dello Script</vt:lpstr>
      <vt:lpstr>Simulazione Esecuzione 1</vt:lpstr>
      <vt:lpstr>Simulazione Esecuzione 2</vt:lpstr>
      <vt:lpstr>Simulazione Esecuzione 3</vt:lpstr>
      <vt:lpstr>Simulazione Esecuzione 4</vt:lpstr>
      <vt:lpstr>PROBLEMI</vt:lpstr>
      <vt:lpstr>Esempio di Output: SBOM (1)</vt:lpstr>
      <vt:lpstr>Esempio di Output: SBOM (2)</vt:lpstr>
      <vt:lpstr>Vulnerability Report</vt:lpstr>
      <vt:lpstr>Tecnologie Utilizzate</vt:lpstr>
      <vt:lpstr>Sviluppi Futuri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15</cp:revision>
  <dcterms:created xsi:type="dcterms:W3CDTF">2024-12-17T16:56:39Z</dcterms:created>
  <dcterms:modified xsi:type="dcterms:W3CDTF">2024-12-17T18:46:56Z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2024-12-17T00:00:00Z</vt:filetime>
  </property>
  <property fmtid="{D5CDD505-2E9C-101B-9397-08002B2CF9AE}" pid="5" name="Producer">
    <vt:lpwstr>www.ilovepdf.com</vt:lpwstr>
  </property>
</Properties>
</file>