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71" r:id="rId3"/>
    <p:sldId id="272" r:id="rId4"/>
    <p:sldId id="273" r:id="rId5"/>
    <p:sldId id="274" r:id="rId6"/>
    <p:sldId id="275" r:id="rId7"/>
    <p:sldId id="280" r:id="rId8"/>
    <p:sldId id="276" r:id="rId9"/>
    <p:sldId id="291" r:id="rId10"/>
    <p:sldId id="277" r:id="rId11"/>
    <p:sldId id="279" r:id="rId12"/>
    <p:sldId id="278" r:id="rId13"/>
    <p:sldId id="281" r:id="rId14"/>
    <p:sldId id="282" r:id="rId15"/>
    <p:sldId id="292" r:id="rId16"/>
    <p:sldId id="293" r:id="rId17"/>
    <p:sldId id="294" r:id="rId18"/>
    <p:sldId id="295" r:id="rId19"/>
    <p:sldId id="296" r:id="rId20"/>
    <p:sldId id="29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5" autoAdjust="0"/>
    <p:restoredTop sz="94611" autoAdjust="0"/>
  </p:normalViewPr>
  <p:slideViewPr>
    <p:cSldViewPr snapToGrid="0" snapToObjects="1">
      <p:cViewPr varScale="1">
        <p:scale>
          <a:sx n="106" d="100"/>
          <a:sy n="106" d="100"/>
        </p:scale>
        <p:origin x="714"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2E8545-D6E1-41D6-AF5C-F46270FF1ED2}" type="doc">
      <dgm:prSet loTypeId="urn:microsoft.com/office/officeart/2005/8/layout/hChevron3" loCatId="process" qsTypeId="urn:microsoft.com/office/officeart/2005/8/quickstyle/simple3" qsCatId="simple" csTypeId="urn:microsoft.com/office/officeart/2005/8/colors/accent1_2" csCatId="accent1" phldr="1"/>
      <dgm:spPr/>
    </dgm:pt>
    <dgm:pt modelId="{6C199227-E8FF-4F7A-A79C-6F345172DD79}">
      <dgm:prSet phldrT="[Text]"/>
      <dgm:spPr/>
      <dgm:t>
        <a:bodyPr/>
        <a:lstStyle/>
        <a:p>
          <a:r>
            <a:rPr lang="en-US" dirty="0"/>
            <a:t>Data integration and cleaning</a:t>
          </a:r>
        </a:p>
      </dgm:t>
    </dgm:pt>
    <dgm:pt modelId="{3EB2B1E7-3416-4919-B65D-0A71D3972514}" type="parTrans" cxnId="{E14072BF-D4CA-43FA-9EB7-329A8EE812EB}">
      <dgm:prSet/>
      <dgm:spPr/>
      <dgm:t>
        <a:bodyPr/>
        <a:lstStyle/>
        <a:p>
          <a:endParaRPr lang="en-US"/>
        </a:p>
      </dgm:t>
    </dgm:pt>
    <dgm:pt modelId="{C35A9A26-ECDE-46FB-9F11-76FC176DE18D}" type="sibTrans" cxnId="{E14072BF-D4CA-43FA-9EB7-329A8EE812EB}">
      <dgm:prSet/>
      <dgm:spPr/>
      <dgm:t>
        <a:bodyPr/>
        <a:lstStyle/>
        <a:p>
          <a:endParaRPr lang="en-US"/>
        </a:p>
      </dgm:t>
    </dgm:pt>
    <dgm:pt modelId="{40D4BDD6-1E07-41DC-81B8-7A2BF3B1188A}">
      <dgm:prSet phldrT="[Text]"/>
      <dgm:spPr/>
      <dgm:t>
        <a:bodyPr/>
        <a:lstStyle/>
        <a:p>
          <a:r>
            <a:rPr lang="en-US" dirty="0"/>
            <a:t>Feature and label separation</a:t>
          </a:r>
        </a:p>
      </dgm:t>
    </dgm:pt>
    <dgm:pt modelId="{DAA91A20-AF7D-405F-8A7E-85F81BCAB811}" type="parTrans" cxnId="{A10A261A-E451-4974-8C72-4DB949E2C2C5}">
      <dgm:prSet/>
      <dgm:spPr/>
      <dgm:t>
        <a:bodyPr/>
        <a:lstStyle/>
        <a:p>
          <a:endParaRPr lang="en-US"/>
        </a:p>
      </dgm:t>
    </dgm:pt>
    <dgm:pt modelId="{39F3DD4A-4FC7-48BE-8AA4-EBDB2BA4CB6B}" type="sibTrans" cxnId="{A10A261A-E451-4974-8C72-4DB949E2C2C5}">
      <dgm:prSet/>
      <dgm:spPr/>
      <dgm:t>
        <a:bodyPr/>
        <a:lstStyle/>
        <a:p>
          <a:endParaRPr lang="en-US"/>
        </a:p>
      </dgm:t>
    </dgm:pt>
    <dgm:pt modelId="{FBD6B4A0-A70B-49BF-9ACF-990C05A07D1C}">
      <dgm:prSet/>
      <dgm:spPr/>
      <dgm:t>
        <a:bodyPr/>
        <a:lstStyle/>
        <a:p>
          <a:r>
            <a:rPr lang="en-US" dirty="0"/>
            <a:t>Dataset partitioning</a:t>
          </a:r>
        </a:p>
      </dgm:t>
    </dgm:pt>
    <dgm:pt modelId="{B632FC92-5965-430F-A59D-58AE2CEEFC4A}" type="parTrans" cxnId="{A4CE95C5-08A4-4D09-84BC-D1F4CF0D9FA8}">
      <dgm:prSet/>
      <dgm:spPr/>
      <dgm:t>
        <a:bodyPr/>
        <a:lstStyle/>
        <a:p>
          <a:endParaRPr lang="en-US"/>
        </a:p>
      </dgm:t>
    </dgm:pt>
    <dgm:pt modelId="{8AC4D69B-9C5C-4BF4-844D-539285F93925}" type="sibTrans" cxnId="{A4CE95C5-08A4-4D09-84BC-D1F4CF0D9FA8}">
      <dgm:prSet/>
      <dgm:spPr/>
      <dgm:t>
        <a:bodyPr/>
        <a:lstStyle/>
        <a:p>
          <a:endParaRPr lang="en-US"/>
        </a:p>
      </dgm:t>
    </dgm:pt>
    <dgm:pt modelId="{9BAF65BE-3DE2-4375-B630-6BD8142D0F04}">
      <dgm:prSet phldrT="[Text]"/>
      <dgm:spPr/>
      <dgm:t>
        <a:bodyPr/>
        <a:lstStyle/>
        <a:p>
          <a:r>
            <a:rPr lang="en-US" dirty="0"/>
            <a:t>Numerically encode label columns</a:t>
          </a:r>
        </a:p>
      </dgm:t>
    </dgm:pt>
    <dgm:pt modelId="{1354378B-E014-415A-981C-3D9FF3AB0F80}" type="sibTrans" cxnId="{5D7B58DE-CC59-4598-AC90-78298FC9FF7C}">
      <dgm:prSet/>
      <dgm:spPr/>
      <dgm:t>
        <a:bodyPr/>
        <a:lstStyle/>
        <a:p>
          <a:endParaRPr lang="en-US"/>
        </a:p>
      </dgm:t>
    </dgm:pt>
    <dgm:pt modelId="{703716FF-E6EA-4612-881C-C3D130EDB436}" type="parTrans" cxnId="{5D7B58DE-CC59-4598-AC90-78298FC9FF7C}">
      <dgm:prSet/>
      <dgm:spPr/>
      <dgm:t>
        <a:bodyPr/>
        <a:lstStyle/>
        <a:p>
          <a:endParaRPr lang="en-US"/>
        </a:p>
      </dgm:t>
    </dgm:pt>
    <dgm:pt modelId="{E9AE29CA-7BCD-41AB-89A8-15F66EA0C0FD}">
      <dgm:prSet/>
      <dgm:spPr/>
      <dgm:t>
        <a:bodyPr/>
        <a:lstStyle/>
        <a:p>
          <a:r>
            <a:rPr lang="en-US" dirty="0"/>
            <a:t>Merge all CSV files to generate a unified dataset.
Delete columns containing only missing values ​​and rows with any missing values ​​to ensure data integrity.</a:t>
          </a:r>
        </a:p>
      </dgm:t>
    </dgm:pt>
    <dgm:pt modelId="{FEAAF1F6-CE0A-4912-AA34-B5BA8642DCC2}" type="parTrans" cxnId="{2D6B32AA-5BE0-419B-8429-48060846A797}">
      <dgm:prSet/>
      <dgm:spPr/>
      <dgm:t>
        <a:bodyPr/>
        <a:lstStyle/>
        <a:p>
          <a:endParaRPr lang="en-US"/>
        </a:p>
      </dgm:t>
    </dgm:pt>
    <dgm:pt modelId="{E19E884E-4377-49F0-A8DC-56A4318B839A}" type="sibTrans" cxnId="{2D6B32AA-5BE0-419B-8429-48060846A797}">
      <dgm:prSet/>
      <dgm:spPr/>
      <dgm:t>
        <a:bodyPr/>
        <a:lstStyle/>
        <a:p>
          <a:endParaRPr lang="en-US"/>
        </a:p>
      </dgm:t>
    </dgm:pt>
    <dgm:pt modelId="{FC3C98A0-5221-4ACB-9A74-D937439DA236}">
      <dgm:prSet/>
      <dgm:spPr/>
      <dgm:t>
        <a:bodyPr/>
        <a:lstStyle/>
        <a:p>
          <a:r>
            <a:rPr lang="en-US" dirty="0"/>
            <a:t>Separate feature columns and label columns to provide clear boundaries for the input and output of subsequent machine learning models.</a:t>
          </a:r>
        </a:p>
      </dgm:t>
    </dgm:pt>
    <dgm:pt modelId="{899BF228-886D-4FB5-BD75-CA8A453670C5}" type="parTrans" cxnId="{714C9071-7602-47FD-8D9C-1AB7FDD65AA6}">
      <dgm:prSet/>
      <dgm:spPr/>
      <dgm:t>
        <a:bodyPr/>
        <a:lstStyle/>
        <a:p>
          <a:endParaRPr lang="en-US"/>
        </a:p>
      </dgm:t>
    </dgm:pt>
    <dgm:pt modelId="{A48450DD-FB5F-4615-B60F-22A01DE55889}" type="sibTrans" cxnId="{714C9071-7602-47FD-8D9C-1AB7FDD65AA6}">
      <dgm:prSet/>
      <dgm:spPr/>
      <dgm:t>
        <a:bodyPr/>
        <a:lstStyle/>
        <a:p>
          <a:endParaRPr lang="en-US"/>
        </a:p>
      </dgm:t>
    </dgm:pt>
    <dgm:pt modelId="{B9B8806B-1C09-423D-9D38-DD78604A4F61}">
      <dgm:prSet/>
      <dgm:spPr/>
      <dgm:t>
        <a:bodyPr/>
        <a:lstStyle/>
        <a:p>
          <a:r>
            <a:rPr lang="en-US" dirty="0"/>
            <a:t>encoding Benign as 0 and attack types as other integer values.</a:t>
          </a:r>
        </a:p>
      </dgm:t>
    </dgm:pt>
    <dgm:pt modelId="{DC31AC5B-A8E3-4B42-ACDB-79E6F7D4617E}" type="parTrans" cxnId="{F0469A78-1F74-4409-BF3F-83D3A49B8ACE}">
      <dgm:prSet/>
      <dgm:spPr/>
      <dgm:t>
        <a:bodyPr/>
        <a:lstStyle/>
        <a:p>
          <a:endParaRPr lang="en-US"/>
        </a:p>
      </dgm:t>
    </dgm:pt>
    <dgm:pt modelId="{DEB095EE-9393-4D17-BD3F-19762658FA59}" type="sibTrans" cxnId="{F0469A78-1F74-4409-BF3F-83D3A49B8ACE}">
      <dgm:prSet/>
      <dgm:spPr/>
      <dgm:t>
        <a:bodyPr/>
        <a:lstStyle/>
        <a:p>
          <a:endParaRPr lang="en-US"/>
        </a:p>
      </dgm:t>
    </dgm:pt>
    <dgm:pt modelId="{DC8D75A4-9CCA-44C9-BDB8-9C188DA2DCE4}">
      <dgm:prSet/>
      <dgm:spPr/>
      <dgm:t>
        <a:bodyPr/>
        <a:lstStyle/>
        <a:p>
          <a:r>
            <a:rPr lang="en-US" dirty="0"/>
            <a:t>Standardization</a:t>
          </a:r>
        </a:p>
      </dgm:t>
    </dgm:pt>
    <dgm:pt modelId="{DB1F406B-B82B-4A52-9347-6A6ED4040BED}" type="parTrans" cxnId="{E5B71B32-2CDF-435D-98ED-A9CFAAA347F9}">
      <dgm:prSet/>
      <dgm:spPr/>
      <dgm:t>
        <a:bodyPr/>
        <a:lstStyle/>
        <a:p>
          <a:endParaRPr lang="en-US"/>
        </a:p>
      </dgm:t>
    </dgm:pt>
    <dgm:pt modelId="{1E410ADF-39E4-4EAB-B225-30B2F704C28A}" type="sibTrans" cxnId="{E5B71B32-2CDF-435D-98ED-A9CFAAA347F9}">
      <dgm:prSet/>
      <dgm:spPr/>
      <dgm:t>
        <a:bodyPr/>
        <a:lstStyle/>
        <a:p>
          <a:endParaRPr lang="en-US"/>
        </a:p>
      </dgm:t>
    </dgm:pt>
    <dgm:pt modelId="{8E78F943-0AA6-4E26-A154-B81EE9F9A6DD}">
      <dgm:prSet/>
      <dgm:spPr/>
      <dgm:t>
        <a:bodyPr/>
        <a:lstStyle/>
        <a:p>
          <a:r>
            <a:rPr lang="en-US" dirty="0"/>
            <a:t>Use the z-score standardization method to normalize all feature columns to a standard distribution with a mean of 0 and a standard deviation of 1 to avoid the scale differences between features affecting model training.</a:t>
          </a:r>
        </a:p>
      </dgm:t>
    </dgm:pt>
    <dgm:pt modelId="{A62B9B11-685D-42FB-984F-DA00A1163622}" type="parTrans" cxnId="{F6EF1794-7A58-4E2C-A409-DD2000FA1DC4}">
      <dgm:prSet/>
      <dgm:spPr/>
      <dgm:t>
        <a:bodyPr/>
        <a:lstStyle/>
        <a:p>
          <a:endParaRPr lang="en-US"/>
        </a:p>
      </dgm:t>
    </dgm:pt>
    <dgm:pt modelId="{09BFD2CC-CD97-4DC1-9576-7BAB860C0E66}" type="sibTrans" cxnId="{F6EF1794-7A58-4E2C-A409-DD2000FA1DC4}">
      <dgm:prSet/>
      <dgm:spPr/>
      <dgm:t>
        <a:bodyPr/>
        <a:lstStyle/>
        <a:p>
          <a:endParaRPr lang="en-US"/>
        </a:p>
      </dgm:t>
    </dgm:pt>
    <dgm:pt modelId="{EBB3B88E-44F5-47ED-AD91-B02CAD06F7DA}">
      <dgm:prSet/>
      <dgm:spPr/>
      <dgm:t>
        <a:bodyPr/>
        <a:lstStyle/>
        <a:p>
          <a:r>
            <a:rPr lang="en-US" dirty="0"/>
            <a:t>Use stratified sampling to divide the data into training set (60%), validation set (20%) and test set (20%) to ensure that each category is evenly distributed in each subset.</a:t>
          </a:r>
        </a:p>
      </dgm:t>
    </dgm:pt>
    <dgm:pt modelId="{83AFDFD6-6E0C-4781-A758-3DD6FB317564}" type="parTrans" cxnId="{4CC2D72C-7C2F-49E3-8FDA-E12137DC5E3C}">
      <dgm:prSet/>
      <dgm:spPr/>
      <dgm:t>
        <a:bodyPr/>
        <a:lstStyle/>
        <a:p>
          <a:endParaRPr lang="en-US"/>
        </a:p>
      </dgm:t>
    </dgm:pt>
    <dgm:pt modelId="{97B62EEB-E62B-4659-A974-66F008CC7401}" type="sibTrans" cxnId="{4CC2D72C-7C2F-49E3-8FDA-E12137DC5E3C}">
      <dgm:prSet/>
      <dgm:spPr/>
      <dgm:t>
        <a:bodyPr/>
        <a:lstStyle/>
        <a:p>
          <a:endParaRPr lang="en-US"/>
        </a:p>
      </dgm:t>
    </dgm:pt>
    <dgm:pt modelId="{B50287F3-339A-4DC2-9B36-3D849F91B8AF}" type="pres">
      <dgm:prSet presAssocID="{3B2E8545-D6E1-41D6-AF5C-F46270FF1ED2}" presName="Name0" presStyleCnt="0">
        <dgm:presLayoutVars>
          <dgm:dir/>
          <dgm:resizeHandles val="exact"/>
        </dgm:presLayoutVars>
      </dgm:prSet>
      <dgm:spPr/>
    </dgm:pt>
    <dgm:pt modelId="{96EEA45F-6100-4732-AA51-1CBD81F0C9EB}" type="pres">
      <dgm:prSet presAssocID="{6C199227-E8FF-4F7A-A79C-6F345172DD79}" presName="parAndChTx" presStyleLbl="node1" presStyleIdx="0" presStyleCnt="5">
        <dgm:presLayoutVars>
          <dgm:bulletEnabled val="1"/>
        </dgm:presLayoutVars>
      </dgm:prSet>
      <dgm:spPr/>
    </dgm:pt>
    <dgm:pt modelId="{194E3CEA-F174-4E9B-A469-1687D8AD9F6A}" type="pres">
      <dgm:prSet presAssocID="{C35A9A26-ECDE-46FB-9F11-76FC176DE18D}" presName="parAndChSpace" presStyleCnt="0"/>
      <dgm:spPr/>
    </dgm:pt>
    <dgm:pt modelId="{35EA9EEE-EF69-4D50-AA8D-1DC342F5B239}" type="pres">
      <dgm:prSet presAssocID="{40D4BDD6-1E07-41DC-81B8-7A2BF3B1188A}" presName="parAndChTx" presStyleLbl="node1" presStyleIdx="1" presStyleCnt="5">
        <dgm:presLayoutVars>
          <dgm:bulletEnabled val="1"/>
        </dgm:presLayoutVars>
      </dgm:prSet>
      <dgm:spPr/>
    </dgm:pt>
    <dgm:pt modelId="{6DBDF6BA-7F4A-4D31-9205-7006CE73B9F7}" type="pres">
      <dgm:prSet presAssocID="{39F3DD4A-4FC7-48BE-8AA4-EBDB2BA4CB6B}" presName="parAndChSpace" presStyleCnt="0"/>
      <dgm:spPr/>
    </dgm:pt>
    <dgm:pt modelId="{4B90E29B-0980-4CA4-9AE7-9C79DC980285}" type="pres">
      <dgm:prSet presAssocID="{9BAF65BE-3DE2-4375-B630-6BD8142D0F04}" presName="parAndChTx" presStyleLbl="node1" presStyleIdx="2" presStyleCnt="5">
        <dgm:presLayoutVars>
          <dgm:bulletEnabled val="1"/>
        </dgm:presLayoutVars>
      </dgm:prSet>
      <dgm:spPr/>
    </dgm:pt>
    <dgm:pt modelId="{27E38A60-44D4-4850-B1AF-AB678C4BBA1B}" type="pres">
      <dgm:prSet presAssocID="{1354378B-E014-415A-981C-3D9FF3AB0F80}" presName="parAndChSpace" presStyleCnt="0"/>
      <dgm:spPr/>
    </dgm:pt>
    <dgm:pt modelId="{4789391D-285F-47FF-9D26-80CDE94E3D33}" type="pres">
      <dgm:prSet presAssocID="{DC8D75A4-9CCA-44C9-BDB8-9C188DA2DCE4}" presName="parAndChTx" presStyleLbl="node1" presStyleIdx="3" presStyleCnt="5">
        <dgm:presLayoutVars>
          <dgm:bulletEnabled val="1"/>
        </dgm:presLayoutVars>
      </dgm:prSet>
      <dgm:spPr/>
    </dgm:pt>
    <dgm:pt modelId="{E9CA990E-65DA-4DFC-AAD5-9384B646888D}" type="pres">
      <dgm:prSet presAssocID="{1E410ADF-39E4-4EAB-B225-30B2F704C28A}" presName="parAndChSpace" presStyleCnt="0"/>
      <dgm:spPr/>
    </dgm:pt>
    <dgm:pt modelId="{CB49AB35-D4B7-4D1E-BFED-6023F9DEE488}" type="pres">
      <dgm:prSet presAssocID="{FBD6B4A0-A70B-49BF-9ACF-990C05A07D1C}" presName="parAndChTx" presStyleLbl="node1" presStyleIdx="4" presStyleCnt="5">
        <dgm:presLayoutVars>
          <dgm:bulletEnabled val="1"/>
        </dgm:presLayoutVars>
      </dgm:prSet>
      <dgm:spPr/>
    </dgm:pt>
  </dgm:ptLst>
  <dgm:cxnLst>
    <dgm:cxn modelId="{0F160219-B4B1-4AC9-8062-043822C18BDD}" type="presOf" srcId="{FC3C98A0-5221-4ACB-9A74-D937439DA236}" destId="{35EA9EEE-EF69-4D50-AA8D-1DC342F5B239}" srcOrd="0" destOrd="1" presId="urn:microsoft.com/office/officeart/2005/8/layout/hChevron3"/>
    <dgm:cxn modelId="{A10A261A-E451-4974-8C72-4DB949E2C2C5}" srcId="{3B2E8545-D6E1-41D6-AF5C-F46270FF1ED2}" destId="{40D4BDD6-1E07-41DC-81B8-7A2BF3B1188A}" srcOrd="1" destOrd="0" parTransId="{DAA91A20-AF7D-405F-8A7E-85F81BCAB811}" sibTransId="{39F3DD4A-4FC7-48BE-8AA4-EBDB2BA4CB6B}"/>
    <dgm:cxn modelId="{4CC2D72C-7C2F-49E3-8FDA-E12137DC5E3C}" srcId="{FBD6B4A0-A70B-49BF-9ACF-990C05A07D1C}" destId="{EBB3B88E-44F5-47ED-AD91-B02CAD06F7DA}" srcOrd="0" destOrd="0" parTransId="{83AFDFD6-6E0C-4781-A758-3DD6FB317564}" sibTransId="{97B62EEB-E62B-4659-A974-66F008CC7401}"/>
    <dgm:cxn modelId="{E5B71B32-2CDF-435D-98ED-A9CFAAA347F9}" srcId="{3B2E8545-D6E1-41D6-AF5C-F46270FF1ED2}" destId="{DC8D75A4-9CCA-44C9-BDB8-9C188DA2DCE4}" srcOrd="3" destOrd="0" parTransId="{DB1F406B-B82B-4A52-9347-6A6ED4040BED}" sibTransId="{1E410ADF-39E4-4EAB-B225-30B2F704C28A}"/>
    <dgm:cxn modelId="{D5F9D632-6708-4101-AE4C-ECA7D2213FED}" type="presOf" srcId="{B9B8806B-1C09-423D-9D38-DD78604A4F61}" destId="{4B90E29B-0980-4CA4-9AE7-9C79DC980285}" srcOrd="0" destOrd="1" presId="urn:microsoft.com/office/officeart/2005/8/layout/hChevron3"/>
    <dgm:cxn modelId="{BD476550-6B30-40FE-B140-0C5CF19B22AD}" type="presOf" srcId="{8E78F943-0AA6-4E26-A154-B81EE9F9A6DD}" destId="{4789391D-285F-47FF-9D26-80CDE94E3D33}" srcOrd="0" destOrd="1" presId="urn:microsoft.com/office/officeart/2005/8/layout/hChevron3"/>
    <dgm:cxn modelId="{714C9071-7602-47FD-8D9C-1AB7FDD65AA6}" srcId="{40D4BDD6-1E07-41DC-81B8-7A2BF3B1188A}" destId="{FC3C98A0-5221-4ACB-9A74-D937439DA236}" srcOrd="0" destOrd="0" parTransId="{899BF228-886D-4FB5-BD75-CA8A453670C5}" sibTransId="{A48450DD-FB5F-4615-B60F-22A01DE55889}"/>
    <dgm:cxn modelId="{64C29476-60AF-42F8-BCA3-064AF143DC28}" type="presOf" srcId="{3B2E8545-D6E1-41D6-AF5C-F46270FF1ED2}" destId="{B50287F3-339A-4DC2-9B36-3D849F91B8AF}" srcOrd="0" destOrd="0" presId="urn:microsoft.com/office/officeart/2005/8/layout/hChevron3"/>
    <dgm:cxn modelId="{F0469A78-1F74-4409-BF3F-83D3A49B8ACE}" srcId="{9BAF65BE-3DE2-4375-B630-6BD8142D0F04}" destId="{B9B8806B-1C09-423D-9D38-DD78604A4F61}" srcOrd="0" destOrd="0" parTransId="{DC31AC5B-A8E3-4B42-ACDB-79E6F7D4617E}" sibTransId="{DEB095EE-9393-4D17-BD3F-19762658FA59}"/>
    <dgm:cxn modelId="{880D7185-B18B-4869-87FF-46C92C944C48}" type="presOf" srcId="{E9AE29CA-7BCD-41AB-89A8-15F66EA0C0FD}" destId="{96EEA45F-6100-4732-AA51-1CBD81F0C9EB}" srcOrd="0" destOrd="1" presId="urn:microsoft.com/office/officeart/2005/8/layout/hChevron3"/>
    <dgm:cxn modelId="{0F3BBB88-D4C4-4465-9346-87F30E6C5CED}" type="presOf" srcId="{DC8D75A4-9CCA-44C9-BDB8-9C188DA2DCE4}" destId="{4789391D-285F-47FF-9D26-80CDE94E3D33}" srcOrd="0" destOrd="0" presId="urn:microsoft.com/office/officeart/2005/8/layout/hChevron3"/>
    <dgm:cxn modelId="{F6EF1794-7A58-4E2C-A409-DD2000FA1DC4}" srcId="{DC8D75A4-9CCA-44C9-BDB8-9C188DA2DCE4}" destId="{8E78F943-0AA6-4E26-A154-B81EE9F9A6DD}" srcOrd="0" destOrd="0" parTransId="{A62B9B11-685D-42FB-984F-DA00A1163622}" sibTransId="{09BFD2CC-CD97-4DC1-9576-7BAB860C0E66}"/>
    <dgm:cxn modelId="{2D6B32AA-5BE0-419B-8429-48060846A797}" srcId="{6C199227-E8FF-4F7A-A79C-6F345172DD79}" destId="{E9AE29CA-7BCD-41AB-89A8-15F66EA0C0FD}" srcOrd="0" destOrd="0" parTransId="{FEAAF1F6-CE0A-4912-AA34-B5BA8642DCC2}" sibTransId="{E19E884E-4377-49F0-A8DC-56A4318B839A}"/>
    <dgm:cxn modelId="{7707D0AE-DF40-44E4-A0AE-EC198DB5DCF1}" type="presOf" srcId="{40D4BDD6-1E07-41DC-81B8-7A2BF3B1188A}" destId="{35EA9EEE-EF69-4D50-AA8D-1DC342F5B239}" srcOrd="0" destOrd="0" presId="urn:microsoft.com/office/officeart/2005/8/layout/hChevron3"/>
    <dgm:cxn modelId="{608BD2AF-146B-49D7-8D57-F6026185134B}" type="presOf" srcId="{6C199227-E8FF-4F7A-A79C-6F345172DD79}" destId="{96EEA45F-6100-4732-AA51-1CBD81F0C9EB}" srcOrd="0" destOrd="0" presId="urn:microsoft.com/office/officeart/2005/8/layout/hChevron3"/>
    <dgm:cxn modelId="{E14072BF-D4CA-43FA-9EB7-329A8EE812EB}" srcId="{3B2E8545-D6E1-41D6-AF5C-F46270FF1ED2}" destId="{6C199227-E8FF-4F7A-A79C-6F345172DD79}" srcOrd="0" destOrd="0" parTransId="{3EB2B1E7-3416-4919-B65D-0A71D3972514}" sibTransId="{C35A9A26-ECDE-46FB-9F11-76FC176DE18D}"/>
    <dgm:cxn modelId="{A4CE95C5-08A4-4D09-84BC-D1F4CF0D9FA8}" srcId="{3B2E8545-D6E1-41D6-AF5C-F46270FF1ED2}" destId="{FBD6B4A0-A70B-49BF-9ACF-990C05A07D1C}" srcOrd="4" destOrd="0" parTransId="{B632FC92-5965-430F-A59D-58AE2CEEFC4A}" sibTransId="{8AC4D69B-9C5C-4BF4-844D-539285F93925}"/>
    <dgm:cxn modelId="{5D7B58DE-CC59-4598-AC90-78298FC9FF7C}" srcId="{3B2E8545-D6E1-41D6-AF5C-F46270FF1ED2}" destId="{9BAF65BE-3DE2-4375-B630-6BD8142D0F04}" srcOrd="2" destOrd="0" parTransId="{703716FF-E6EA-4612-881C-C3D130EDB436}" sibTransId="{1354378B-E014-415A-981C-3D9FF3AB0F80}"/>
    <dgm:cxn modelId="{F2CCC3E1-119F-46FC-860A-42039D6C0CCB}" type="presOf" srcId="{9BAF65BE-3DE2-4375-B630-6BD8142D0F04}" destId="{4B90E29B-0980-4CA4-9AE7-9C79DC980285}" srcOrd="0" destOrd="0" presId="urn:microsoft.com/office/officeart/2005/8/layout/hChevron3"/>
    <dgm:cxn modelId="{E8B8E2E2-00A7-4277-9347-401834EB8FEF}" type="presOf" srcId="{FBD6B4A0-A70B-49BF-9ACF-990C05A07D1C}" destId="{CB49AB35-D4B7-4D1E-BFED-6023F9DEE488}" srcOrd="0" destOrd="0" presId="urn:microsoft.com/office/officeart/2005/8/layout/hChevron3"/>
    <dgm:cxn modelId="{4CF89FFF-7C10-49A4-90BC-99803401882D}" type="presOf" srcId="{EBB3B88E-44F5-47ED-AD91-B02CAD06F7DA}" destId="{CB49AB35-D4B7-4D1E-BFED-6023F9DEE488}" srcOrd="0" destOrd="1" presId="urn:microsoft.com/office/officeart/2005/8/layout/hChevron3"/>
    <dgm:cxn modelId="{E7187327-182E-41D4-A7A7-D836DC165711}" type="presParOf" srcId="{B50287F3-339A-4DC2-9B36-3D849F91B8AF}" destId="{96EEA45F-6100-4732-AA51-1CBD81F0C9EB}" srcOrd="0" destOrd="0" presId="urn:microsoft.com/office/officeart/2005/8/layout/hChevron3"/>
    <dgm:cxn modelId="{80EF85E5-EAEF-4B56-8B7D-43D8BC513056}" type="presParOf" srcId="{B50287F3-339A-4DC2-9B36-3D849F91B8AF}" destId="{194E3CEA-F174-4E9B-A469-1687D8AD9F6A}" srcOrd="1" destOrd="0" presId="urn:microsoft.com/office/officeart/2005/8/layout/hChevron3"/>
    <dgm:cxn modelId="{E1D6EF39-E7B3-40B3-AE9C-498967761DF8}" type="presParOf" srcId="{B50287F3-339A-4DC2-9B36-3D849F91B8AF}" destId="{35EA9EEE-EF69-4D50-AA8D-1DC342F5B239}" srcOrd="2" destOrd="0" presId="urn:microsoft.com/office/officeart/2005/8/layout/hChevron3"/>
    <dgm:cxn modelId="{7FEBF6AB-1D48-446E-854E-D96CD1547011}" type="presParOf" srcId="{B50287F3-339A-4DC2-9B36-3D849F91B8AF}" destId="{6DBDF6BA-7F4A-4D31-9205-7006CE73B9F7}" srcOrd="3" destOrd="0" presId="urn:microsoft.com/office/officeart/2005/8/layout/hChevron3"/>
    <dgm:cxn modelId="{933F0BE4-1C26-4CE5-A0B9-A999088CCCEC}" type="presParOf" srcId="{B50287F3-339A-4DC2-9B36-3D849F91B8AF}" destId="{4B90E29B-0980-4CA4-9AE7-9C79DC980285}" srcOrd="4" destOrd="0" presId="urn:microsoft.com/office/officeart/2005/8/layout/hChevron3"/>
    <dgm:cxn modelId="{16C3C6FE-67DB-4BCF-ADDC-D541D5621040}" type="presParOf" srcId="{B50287F3-339A-4DC2-9B36-3D849F91B8AF}" destId="{27E38A60-44D4-4850-B1AF-AB678C4BBA1B}" srcOrd="5" destOrd="0" presId="urn:microsoft.com/office/officeart/2005/8/layout/hChevron3"/>
    <dgm:cxn modelId="{31810A45-BFC8-4D20-AC17-5ACC6947FD89}" type="presParOf" srcId="{B50287F3-339A-4DC2-9B36-3D849F91B8AF}" destId="{4789391D-285F-47FF-9D26-80CDE94E3D33}" srcOrd="6" destOrd="0" presId="urn:microsoft.com/office/officeart/2005/8/layout/hChevron3"/>
    <dgm:cxn modelId="{C620E530-96FC-4BFE-A83D-683192F27ABA}" type="presParOf" srcId="{B50287F3-339A-4DC2-9B36-3D849F91B8AF}" destId="{E9CA990E-65DA-4DFC-AAD5-9384B646888D}" srcOrd="7" destOrd="0" presId="urn:microsoft.com/office/officeart/2005/8/layout/hChevron3"/>
    <dgm:cxn modelId="{12757BB0-C859-498F-A58B-E71F6FBF8090}" type="presParOf" srcId="{B50287F3-339A-4DC2-9B36-3D849F91B8AF}" destId="{CB49AB35-D4B7-4D1E-BFED-6023F9DEE48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316411-9AA0-4A2E-A9A7-5A7135A95FDB}" type="doc">
      <dgm:prSet loTypeId="urn:microsoft.com/office/officeart/2008/layout/AlternatingHexagons" loCatId="list" qsTypeId="urn:microsoft.com/office/officeart/2005/8/quickstyle/simple3" qsCatId="simple" csTypeId="urn:microsoft.com/office/officeart/2005/8/colors/accent1_2" csCatId="accent1" phldr="1"/>
      <dgm:spPr/>
      <dgm:t>
        <a:bodyPr/>
        <a:lstStyle/>
        <a:p>
          <a:endParaRPr lang="en-US"/>
        </a:p>
      </dgm:t>
    </dgm:pt>
    <dgm:pt modelId="{6BEE18A2-61F1-4B69-B61C-F4FA4D6E5DD0}">
      <dgm:prSet phldrT="[Text]"/>
      <dgm:spPr/>
      <dgm:t>
        <a:bodyPr/>
        <a:lstStyle/>
        <a:p>
          <a:r>
            <a:rPr lang="en-US" dirty="0"/>
            <a:t>The dataset covers a variety of network threats, which enhances the generalization ability of the model in different scenarios.</a:t>
          </a:r>
        </a:p>
      </dgm:t>
    </dgm:pt>
    <dgm:pt modelId="{27797B23-3A73-428C-AD24-F0FCF6CFC52E}" type="parTrans" cxnId="{535E2176-AA9A-47C0-8F13-1868A0522F8B}">
      <dgm:prSet/>
      <dgm:spPr/>
      <dgm:t>
        <a:bodyPr/>
        <a:lstStyle/>
        <a:p>
          <a:endParaRPr lang="en-US"/>
        </a:p>
      </dgm:t>
    </dgm:pt>
    <dgm:pt modelId="{ADEBC5B9-0864-4F35-80D3-6B5752ECA1DD}" type="sibTrans" cxnId="{535E2176-AA9A-47C0-8F13-1868A0522F8B}">
      <dgm:prSet/>
      <dgm:spPr/>
      <dgm:t>
        <a:bodyPr/>
        <a:lstStyle/>
        <a:p>
          <a:endParaRPr lang="en-US"/>
        </a:p>
      </dgm:t>
    </dgm:pt>
    <dgm:pt modelId="{FF96F7E0-1809-4949-892C-C7A1B8DC3BD4}">
      <dgm:prSet phldrT="[Text]" custT="1"/>
      <dgm:spPr/>
      <dgm:t>
        <a:bodyPr/>
        <a:lstStyle/>
        <a:p>
          <a:r>
            <a:rPr lang="en-US" sz="1400" dirty="0">
              <a:solidFill>
                <a:schemeClr val="bg1"/>
              </a:solidFill>
            </a:rPr>
            <a:t>The ratio of attack to normal traffic is reasonably distributed, making the dataset representative when simulating real-world scenarios</a:t>
          </a:r>
          <a:r>
            <a:rPr lang="en-US" sz="1100" dirty="0">
              <a:solidFill>
                <a:schemeClr val="bg1"/>
              </a:solidFill>
            </a:rPr>
            <a:t>.</a:t>
          </a:r>
        </a:p>
      </dgm:t>
    </dgm:pt>
    <dgm:pt modelId="{6ED246EF-8687-47E7-8D22-0AFDF7B1F083}" type="parTrans" cxnId="{A01352B9-C8FC-40AB-BBC5-2F4A6605D627}">
      <dgm:prSet/>
      <dgm:spPr/>
      <dgm:t>
        <a:bodyPr/>
        <a:lstStyle/>
        <a:p>
          <a:endParaRPr lang="en-US"/>
        </a:p>
      </dgm:t>
    </dgm:pt>
    <dgm:pt modelId="{BE3447D7-F7F3-4E57-9CA9-171E385F9904}" type="sibTrans" cxnId="{A01352B9-C8FC-40AB-BBC5-2F4A6605D627}">
      <dgm:prSet/>
      <dgm:spPr/>
      <dgm:t>
        <a:bodyPr/>
        <a:lstStyle/>
        <a:p>
          <a:endParaRPr lang="en-US"/>
        </a:p>
      </dgm:t>
    </dgm:pt>
    <dgm:pt modelId="{C6F3FC1B-A86B-421A-8353-007D69622D42}">
      <dgm:prSet phldrT="[Text]"/>
      <dgm:spPr/>
      <dgm:t>
        <a:bodyPr/>
        <a:lstStyle/>
        <a:p>
          <a:r>
            <a:rPr lang="en-US" dirty="0"/>
            <a:t>The structure of the dataset facilitates the integration of more traffic records and is suitable for incremental learning scenarios.</a:t>
          </a:r>
        </a:p>
      </dgm:t>
    </dgm:pt>
    <dgm:pt modelId="{B04848EF-BF2E-4BE5-B7D4-67D70AE56EAB}" type="parTrans" cxnId="{8D89C384-A3C0-4C86-A563-BC31332B00A7}">
      <dgm:prSet/>
      <dgm:spPr/>
      <dgm:t>
        <a:bodyPr/>
        <a:lstStyle/>
        <a:p>
          <a:endParaRPr lang="en-US"/>
        </a:p>
      </dgm:t>
    </dgm:pt>
    <dgm:pt modelId="{13A8D71B-43BB-4D6E-9AA4-62C104FF7F31}" type="sibTrans" cxnId="{8D89C384-A3C0-4C86-A563-BC31332B00A7}">
      <dgm:prSet/>
      <dgm:spPr/>
      <dgm:t>
        <a:bodyPr/>
        <a:lstStyle/>
        <a:p>
          <a:endParaRPr lang="en-US"/>
        </a:p>
      </dgm:t>
    </dgm:pt>
    <dgm:pt modelId="{3C1943A3-DE97-4FFA-A389-A8BABF9C1682}">
      <dgm:prSet phldrT="[Text]" custT="1"/>
      <dgm:spPr/>
      <dgm:t>
        <a:bodyPr/>
        <a:lstStyle/>
        <a:p>
          <a:r>
            <a:rPr lang="en-US" sz="1400" dirty="0">
              <a:solidFill>
                <a:schemeClr val="bg1"/>
              </a:solidFill>
            </a:rPr>
            <a:t>The 78 features provided cover all aspects of network traffic, providing sufficient information for feature engineering and pattern learning of the model.</a:t>
          </a:r>
        </a:p>
      </dgm:t>
    </dgm:pt>
    <dgm:pt modelId="{22E30CA3-AE71-4A7F-B311-BF5443F148A8}" type="parTrans" cxnId="{E21EF49F-F8ED-42CF-B911-E8E01961CF09}">
      <dgm:prSet/>
      <dgm:spPr/>
      <dgm:t>
        <a:bodyPr/>
        <a:lstStyle/>
        <a:p>
          <a:endParaRPr lang="en-US"/>
        </a:p>
      </dgm:t>
    </dgm:pt>
    <dgm:pt modelId="{70053CB3-5062-405A-A709-F6ED4E369C99}" type="sibTrans" cxnId="{E21EF49F-F8ED-42CF-B911-E8E01961CF09}">
      <dgm:prSet/>
      <dgm:spPr/>
      <dgm:t>
        <a:bodyPr/>
        <a:lstStyle/>
        <a:p>
          <a:endParaRPr lang="en-US"/>
        </a:p>
      </dgm:t>
    </dgm:pt>
    <dgm:pt modelId="{C389269B-B79C-41F7-8D0D-D5E828DF7822}">
      <dgm:prSet phldrT="[Text]"/>
      <dgm:spPr/>
      <dgm:t>
        <a:bodyPr/>
        <a:lstStyle/>
        <a:p>
          <a:r>
            <a:rPr lang="en-US" dirty="0"/>
            <a:t>The dataset has been widely used by the community and supports cross-study results comparison.</a:t>
          </a:r>
        </a:p>
      </dgm:t>
    </dgm:pt>
    <dgm:pt modelId="{7AB5B9AF-CA77-40BB-BDC8-1E9A5146D1A7}" type="parTrans" cxnId="{5A66FAF7-4C9F-488C-BB54-7E9BD78CE657}">
      <dgm:prSet/>
      <dgm:spPr/>
      <dgm:t>
        <a:bodyPr/>
        <a:lstStyle/>
        <a:p>
          <a:endParaRPr lang="en-US"/>
        </a:p>
      </dgm:t>
    </dgm:pt>
    <dgm:pt modelId="{3CF09AEA-8B2B-4BCC-B1C1-ACC38305193D}" type="sibTrans" cxnId="{5A66FAF7-4C9F-488C-BB54-7E9BD78CE657}">
      <dgm:prSet/>
      <dgm:spPr/>
      <dgm:t>
        <a:bodyPr/>
        <a:lstStyle/>
        <a:p>
          <a:endParaRPr lang="en-US"/>
        </a:p>
      </dgm:t>
    </dgm:pt>
    <dgm:pt modelId="{961D0C1F-0321-49DD-AD3B-C86F145352AC}" type="pres">
      <dgm:prSet presAssocID="{B7316411-9AA0-4A2E-A9A7-5A7135A95FDB}" presName="Name0" presStyleCnt="0">
        <dgm:presLayoutVars>
          <dgm:chMax/>
          <dgm:chPref/>
          <dgm:dir/>
          <dgm:animLvl val="lvl"/>
        </dgm:presLayoutVars>
      </dgm:prSet>
      <dgm:spPr/>
    </dgm:pt>
    <dgm:pt modelId="{0664B51F-9308-4117-BF09-DBCD880AB8F3}" type="pres">
      <dgm:prSet presAssocID="{6BEE18A2-61F1-4B69-B61C-F4FA4D6E5DD0}" presName="composite" presStyleCnt="0"/>
      <dgm:spPr/>
    </dgm:pt>
    <dgm:pt modelId="{11A70AC9-F433-4F14-BD18-1A052521D2E9}" type="pres">
      <dgm:prSet presAssocID="{6BEE18A2-61F1-4B69-B61C-F4FA4D6E5DD0}" presName="Parent1" presStyleLbl="node1" presStyleIdx="0" presStyleCnt="6">
        <dgm:presLayoutVars>
          <dgm:chMax val="1"/>
          <dgm:chPref val="1"/>
          <dgm:bulletEnabled val="1"/>
        </dgm:presLayoutVars>
      </dgm:prSet>
      <dgm:spPr/>
    </dgm:pt>
    <dgm:pt modelId="{98C6D6F9-5630-4E7C-8061-83C7ECA4360E}" type="pres">
      <dgm:prSet presAssocID="{6BEE18A2-61F1-4B69-B61C-F4FA4D6E5DD0}" presName="Childtext1" presStyleLbl="revTx" presStyleIdx="0" presStyleCnt="3">
        <dgm:presLayoutVars>
          <dgm:chMax val="0"/>
          <dgm:chPref val="0"/>
          <dgm:bulletEnabled val="1"/>
        </dgm:presLayoutVars>
      </dgm:prSet>
      <dgm:spPr/>
    </dgm:pt>
    <dgm:pt modelId="{A334A9BD-F276-414A-A666-3C4540ABE980}" type="pres">
      <dgm:prSet presAssocID="{6BEE18A2-61F1-4B69-B61C-F4FA4D6E5DD0}" presName="BalanceSpacing" presStyleCnt="0"/>
      <dgm:spPr/>
    </dgm:pt>
    <dgm:pt modelId="{A5ED37F7-CD46-41D9-96FB-A515359B4DF0}" type="pres">
      <dgm:prSet presAssocID="{6BEE18A2-61F1-4B69-B61C-F4FA4D6E5DD0}" presName="BalanceSpacing1" presStyleCnt="0"/>
      <dgm:spPr/>
    </dgm:pt>
    <dgm:pt modelId="{5D525D14-9A8F-40FA-BC6A-59654AB5B6A9}" type="pres">
      <dgm:prSet presAssocID="{ADEBC5B9-0864-4F35-80D3-6B5752ECA1DD}" presName="Accent1Text" presStyleLbl="node1" presStyleIdx="1" presStyleCnt="6"/>
      <dgm:spPr/>
    </dgm:pt>
    <dgm:pt modelId="{718AD895-4F1E-4B38-9519-4B1C4571EFAC}" type="pres">
      <dgm:prSet presAssocID="{ADEBC5B9-0864-4F35-80D3-6B5752ECA1DD}" presName="spaceBetweenRectangles" presStyleCnt="0"/>
      <dgm:spPr/>
    </dgm:pt>
    <dgm:pt modelId="{EC0BA392-9CF4-467E-9DFB-B99E2AAFCB62}" type="pres">
      <dgm:prSet presAssocID="{C6F3FC1B-A86B-421A-8353-007D69622D42}" presName="composite" presStyleCnt="0"/>
      <dgm:spPr/>
    </dgm:pt>
    <dgm:pt modelId="{A2C88051-5B47-433C-96B5-D3D492EE2AF2}" type="pres">
      <dgm:prSet presAssocID="{C6F3FC1B-A86B-421A-8353-007D69622D42}" presName="Parent1" presStyleLbl="node1" presStyleIdx="2" presStyleCnt="6">
        <dgm:presLayoutVars>
          <dgm:chMax val="1"/>
          <dgm:chPref val="1"/>
          <dgm:bulletEnabled val="1"/>
        </dgm:presLayoutVars>
      </dgm:prSet>
      <dgm:spPr/>
    </dgm:pt>
    <dgm:pt modelId="{87938A9F-7B81-43AD-82CB-FFBD81C3EA10}" type="pres">
      <dgm:prSet presAssocID="{C6F3FC1B-A86B-421A-8353-007D69622D42}" presName="Childtext1" presStyleLbl="revTx" presStyleIdx="1" presStyleCnt="3">
        <dgm:presLayoutVars>
          <dgm:chMax val="0"/>
          <dgm:chPref val="0"/>
          <dgm:bulletEnabled val="1"/>
        </dgm:presLayoutVars>
      </dgm:prSet>
      <dgm:spPr/>
    </dgm:pt>
    <dgm:pt modelId="{30861C89-ABA2-4797-B43C-289C6E3A8AEA}" type="pres">
      <dgm:prSet presAssocID="{C6F3FC1B-A86B-421A-8353-007D69622D42}" presName="BalanceSpacing" presStyleCnt="0"/>
      <dgm:spPr/>
    </dgm:pt>
    <dgm:pt modelId="{546E8918-8CA0-459D-9208-8558CE91C2F3}" type="pres">
      <dgm:prSet presAssocID="{C6F3FC1B-A86B-421A-8353-007D69622D42}" presName="BalanceSpacing1" presStyleCnt="0"/>
      <dgm:spPr/>
    </dgm:pt>
    <dgm:pt modelId="{B715EF72-8270-440E-A3C3-7203AC6C28D9}" type="pres">
      <dgm:prSet presAssocID="{13A8D71B-43BB-4D6E-9AA4-62C104FF7F31}" presName="Accent1Text" presStyleLbl="node1" presStyleIdx="3" presStyleCnt="6"/>
      <dgm:spPr/>
    </dgm:pt>
    <dgm:pt modelId="{EA6DFC23-9D2C-4999-BD49-259FF68A22CD}" type="pres">
      <dgm:prSet presAssocID="{13A8D71B-43BB-4D6E-9AA4-62C104FF7F31}" presName="spaceBetweenRectangles" presStyleCnt="0"/>
      <dgm:spPr/>
    </dgm:pt>
    <dgm:pt modelId="{247C52E6-77C5-419A-A4EA-C57F8C736BA2}" type="pres">
      <dgm:prSet presAssocID="{C389269B-B79C-41F7-8D0D-D5E828DF7822}" presName="composite" presStyleCnt="0"/>
      <dgm:spPr/>
    </dgm:pt>
    <dgm:pt modelId="{1F235FA9-5C22-44AA-8157-4CB0AF5C4DF8}" type="pres">
      <dgm:prSet presAssocID="{C389269B-B79C-41F7-8D0D-D5E828DF7822}" presName="Parent1" presStyleLbl="node1" presStyleIdx="4" presStyleCnt="6">
        <dgm:presLayoutVars>
          <dgm:chMax val="1"/>
          <dgm:chPref val="1"/>
          <dgm:bulletEnabled val="1"/>
        </dgm:presLayoutVars>
      </dgm:prSet>
      <dgm:spPr/>
    </dgm:pt>
    <dgm:pt modelId="{BB4A6572-AA7A-4ECF-92FA-C7D6B88AFAFA}" type="pres">
      <dgm:prSet presAssocID="{C389269B-B79C-41F7-8D0D-D5E828DF7822}" presName="Childtext1" presStyleLbl="revTx" presStyleIdx="2" presStyleCnt="3">
        <dgm:presLayoutVars>
          <dgm:chMax val="0"/>
          <dgm:chPref val="0"/>
          <dgm:bulletEnabled val="1"/>
        </dgm:presLayoutVars>
      </dgm:prSet>
      <dgm:spPr/>
    </dgm:pt>
    <dgm:pt modelId="{B000DF23-3D1B-4C4C-BF86-D5C89AE45E86}" type="pres">
      <dgm:prSet presAssocID="{C389269B-B79C-41F7-8D0D-D5E828DF7822}" presName="BalanceSpacing" presStyleCnt="0"/>
      <dgm:spPr/>
    </dgm:pt>
    <dgm:pt modelId="{13266A64-D301-406C-B920-4C61CC02022A}" type="pres">
      <dgm:prSet presAssocID="{C389269B-B79C-41F7-8D0D-D5E828DF7822}" presName="BalanceSpacing1" presStyleCnt="0"/>
      <dgm:spPr/>
    </dgm:pt>
    <dgm:pt modelId="{D78D5953-DD69-46F0-9657-C9C7EF652CA5}" type="pres">
      <dgm:prSet presAssocID="{3CF09AEA-8B2B-4BCC-B1C1-ACC38305193D}" presName="Accent1Text" presStyleLbl="node1" presStyleIdx="5" presStyleCnt="6"/>
      <dgm:spPr/>
    </dgm:pt>
  </dgm:ptLst>
  <dgm:cxnLst>
    <dgm:cxn modelId="{52DB6514-D978-485C-80A3-38C12B0045CB}" type="presOf" srcId="{B7316411-9AA0-4A2E-A9A7-5A7135A95FDB}" destId="{961D0C1F-0321-49DD-AD3B-C86F145352AC}" srcOrd="0" destOrd="0" presId="urn:microsoft.com/office/officeart/2008/layout/AlternatingHexagons"/>
    <dgm:cxn modelId="{6E755071-491C-47C5-A5B6-4AF5E0EAA002}" type="presOf" srcId="{C6F3FC1B-A86B-421A-8353-007D69622D42}" destId="{A2C88051-5B47-433C-96B5-D3D492EE2AF2}" srcOrd="0" destOrd="0" presId="urn:microsoft.com/office/officeart/2008/layout/AlternatingHexagons"/>
    <dgm:cxn modelId="{535E2176-AA9A-47C0-8F13-1868A0522F8B}" srcId="{B7316411-9AA0-4A2E-A9A7-5A7135A95FDB}" destId="{6BEE18A2-61F1-4B69-B61C-F4FA4D6E5DD0}" srcOrd="0" destOrd="0" parTransId="{27797B23-3A73-428C-AD24-F0FCF6CFC52E}" sibTransId="{ADEBC5B9-0864-4F35-80D3-6B5752ECA1DD}"/>
    <dgm:cxn modelId="{FC12F57A-070C-4B81-9A7F-F03576B02DF7}" type="presOf" srcId="{C389269B-B79C-41F7-8D0D-D5E828DF7822}" destId="{1F235FA9-5C22-44AA-8157-4CB0AF5C4DF8}" srcOrd="0" destOrd="0" presId="urn:microsoft.com/office/officeart/2008/layout/AlternatingHexagons"/>
    <dgm:cxn modelId="{32382C7E-1021-4741-86C6-8669C4B568FF}" type="presOf" srcId="{6BEE18A2-61F1-4B69-B61C-F4FA4D6E5DD0}" destId="{11A70AC9-F433-4F14-BD18-1A052521D2E9}" srcOrd="0" destOrd="0" presId="urn:microsoft.com/office/officeart/2008/layout/AlternatingHexagons"/>
    <dgm:cxn modelId="{EE2B2880-8C56-407D-A04D-D60855F75414}" type="presOf" srcId="{3CF09AEA-8B2B-4BCC-B1C1-ACC38305193D}" destId="{D78D5953-DD69-46F0-9657-C9C7EF652CA5}" srcOrd="0" destOrd="0" presId="urn:microsoft.com/office/officeart/2008/layout/AlternatingHexagons"/>
    <dgm:cxn modelId="{8D89C384-A3C0-4C86-A563-BC31332B00A7}" srcId="{B7316411-9AA0-4A2E-A9A7-5A7135A95FDB}" destId="{C6F3FC1B-A86B-421A-8353-007D69622D42}" srcOrd="1" destOrd="0" parTransId="{B04848EF-BF2E-4BE5-B7D4-67D70AE56EAB}" sibTransId="{13A8D71B-43BB-4D6E-9AA4-62C104FF7F31}"/>
    <dgm:cxn modelId="{B1F8EE95-8364-4D9F-8420-639D4ABEDEB2}" type="presOf" srcId="{ADEBC5B9-0864-4F35-80D3-6B5752ECA1DD}" destId="{5D525D14-9A8F-40FA-BC6A-59654AB5B6A9}" srcOrd="0" destOrd="0" presId="urn:microsoft.com/office/officeart/2008/layout/AlternatingHexagons"/>
    <dgm:cxn modelId="{E21EF49F-F8ED-42CF-B911-E8E01961CF09}" srcId="{C6F3FC1B-A86B-421A-8353-007D69622D42}" destId="{3C1943A3-DE97-4FFA-A389-A8BABF9C1682}" srcOrd="0" destOrd="0" parTransId="{22E30CA3-AE71-4A7F-B311-BF5443F148A8}" sibTransId="{70053CB3-5062-405A-A709-F6ED4E369C99}"/>
    <dgm:cxn modelId="{A01352B9-C8FC-40AB-BBC5-2F4A6605D627}" srcId="{6BEE18A2-61F1-4B69-B61C-F4FA4D6E5DD0}" destId="{FF96F7E0-1809-4949-892C-C7A1B8DC3BD4}" srcOrd="0" destOrd="0" parTransId="{6ED246EF-8687-47E7-8D22-0AFDF7B1F083}" sibTransId="{BE3447D7-F7F3-4E57-9CA9-171E385F9904}"/>
    <dgm:cxn modelId="{DE2830E0-3EB7-4B64-A706-FDA20D65D49F}" type="presOf" srcId="{13A8D71B-43BB-4D6E-9AA4-62C104FF7F31}" destId="{B715EF72-8270-440E-A3C3-7203AC6C28D9}" srcOrd="0" destOrd="0" presId="urn:microsoft.com/office/officeart/2008/layout/AlternatingHexagons"/>
    <dgm:cxn modelId="{2FF9C8E8-75E1-4F64-B7D3-2AA06EB6328F}" type="presOf" srcId="{FF96F7E0-1809-4949-892C-C7A1B8DC3BD4}" destId="{98C6D6F9-5630-4E7C-8061-83C7ECA4360E}" srcOrd="0" destOrd="0" presId="urn:microsoft.com/office/officeart/2008/layout/AlternatingHexagons"/>
    <dgm:cxn modelId="{5A66FAF7-4C9F-488C-BB54-7E9BD78CE657}" srcId="{B7316411-9AA0-4A2E-A9A7-5A7135A95FDB}" destId="{C389269B-B79C-41F7-8D0D-D5E828DF7822}" srcOrd="2" destOrd="0" parTransId="{7AB5B9AF-CA77-40BB-BDC8-1E9A5146D1A7}" sibTransId="{3CF09AEA-8B2B-4BCC-B1C1-ACC38305193D}"/>
    <dgm:cxn modelId="{53842DFA-19C9-4774-8791-A11C08E6A90F}" type="presOf" srcId="{3C1943A3-DE97-4FFA-A389-A8BABF9C1682}" destId="{87938A9F-7B81-43AD-82CB-FFBD81C3EA10}" srcOrd="0" destOrd="0" presId="urn:microsoft.com/office/officeart/2008/layout/AlternatingHexagons"/>
    <dgm:cxn modelId="{E8528DF9-6EC0-4432-BF7D-CBC7AC5E1A78}" type="presParOf" srcId="{961D0C1F-0321-49DD-AD3B-C86F145352AC}" destId="{0664B51F-9308-4117-BF09-DBCD880AB8F3}" srcOrd="0" destOrd="0" presId="urn:microsoft.com/office/officeart/2008/layout/AlternatingHexagons"/>
    <dgm:cxn modelId="{C27694D0-314A-4562-A582-3421EEA33AC6}" type="presParOf" srcId="{0664B51F-9308-4117-BF09-DBCD880AB8F3}" destId="{11A70AC9-F433-4F14-BD18-1A052521D2E9}" srcOrd="0" destOrd="0" presId="urn:microsoft.com/office/officeart/2008/layout/AlternatingHexagons"/>
    <dgm:cxn modelId="{446EAC9D-0786-4AA5-8321-8D6E219D8144}" type="presParOf" srcId="{0664B51F-9308-4117-BF09-DBCD880AB8F3}" destId="{98C6D6F9-5630-4E7C-8061-83C7ECA4360E}" srcOrd="1" destOrd="0" presId="urn:microsoft.com/office/officeart/2008/layout/AlternatingHexagons"/>
    <dgm:cxn modelId="{992E35B3-E02B-4ACC-809E-ED19429F99C6}" type="presParOf" srcId="{0664B51F-9308-4117-BF09-DBCD880AB8F3}" destId="{A334A9BD-F276-414A-A666-3C4540ABE980}" srcOrd="2" destOrd="0" presId="urn:microsoft.com/office/officeart/2008/layout/AlternatingHexagons"/>
    <dgm:cxn modelId="{A004D310-B1CC-4B83-B877-EC32DD0B10DD}" type="presParOf" srcId="{0664B51F-9308-4117-BF09-DBCD880AB8F3}" destId="{A5ED37F7-CD46-41D9-96FB-A515359B4DF0}" srcOrd="3" destOrd="0" presId="urn:microsoft.com/office/officeart/2008/layout/AlternatingHexagons"/>
    <dgm:cxn modelId="{782EC9D1-554D-4C13-A10A-D86EDADBAA96}" type="presParOf" srcId="{0664B51F-9308-4117-BF09-DBCD880AB8F3}" destId="{5D525D14-9A8F-40FA-BC6A-59654AB5B6A9}" srcOrd="4" destOrd="0" presId="urn:microsoft.com/office/officeart/2008/layout/AlternatingHexagons"/>
    <dgm:cxn modelId="{CECEA070-6C5F-4F9D-A203-5A87A6A7F8A6}" type="presParOf" srcId="{961D0C1F-0321-49DD-AD3B-C86F145352AC}" destId="{718AD895-4F1E-4B38-9519-4B1C4571EFAC}" srcOrd="1" destOrd="0" presId="urn:microsoft.com/office/officeart/2008/layout/AlternatingHexagons"/>
    <dgm:cxn modelId="{A66C3D07-4B96-4738-803B-B464FC753696}" type="presParOf" srcId="{961D0C1F-0321-49DD-AD3B-C86F145352AC}" destId="{EC0BA392-9CF4-467E-9DFB-B99E2AAFCB62}" srcOrd="2" destOrd="0" presId="urn:microsoft.com/office/officeart/2008/layout/AlternatingHexagons"/>
    <dgm:cxn modelId="{7194A461-74F7-4A11-AD15-BD267094406B}" type="presParOf" srcId="{EC0BA392-9CF4-467E-9DFB-B99E2AAFCB62}" destId="{A2C88051-5B47-433C-96B5-D3D492EE2AF2}" srcOrd="0" destOrd="0" presId="urn:microsoft.com/office/officeart/2008/layout/AlternatingHexagons"/>
    <dgm:cxn modelId="{9775F084-0802-438F-A8F3-207FBCE64969}" type="presParOf" srcId="{EC0BA392-9CF4-467E-9DFB-B99E2AAFCB62}" destId="{87938A9F-7B81-43AD-82CB-FFBD81C3EA10}" srcOrd="1" destOrd="0" presId="urn:microsoft.com/office/officeart/2008/layout/AlternatingHexagons"/>
    <dgm:cxn modelId="{CB2E5D20-38B8-4193-ACD9-47A72EB4885C}" type="presParOf" srcId="{EC0BA392-9CF4-467E-9DFB-B99E2AAFCB62}" destId="{30861C89-ABA2-4797-B43C-289C6E3A8AEA}" srcOrd="2" destOrd="0" presId="urn:microsoft.com/office/officeart/2008/layout/AlternatingHexagons"/>
    <dgm:cxn modelId="{E30432E0-7E3D-48CC-8453-BA3AD2BEE295}" type="presParOf" srcId="{EC0BA392-9CF4-467E-9DFB-B99E2AAFCB62}" destId="{546E8918-8CA0-459D-9208-8558CE91C2F3}" srcOrd="3" destOrd="0" presId="urn:microsoft.com/office/officeart/2008/layout/AlternatingHexagons"/>
    <dgm:cxn modelId="{C06BCD03-DA47-468A-9EEF-562FEA32138B}" type="presParOf" srcId="{EC0BA392-9CF4-467E-9DFB-B99E2AAFCB62}" destId="{B715EF72-8270-440E-A3C3-7203AC6C28D9}" srcOrd="4" destOrd="0" presId="urn:microsoft.com/office/officeart/2008/layout/AlternatingHexagons"/>
    <dgm:cxn modelId="{49B4FAD3-6045-45BD-B570-12BA01BD30C8}" type="presParOf" srcId="{961D0C1F-0321-49DD-AD3B-C86F145352AC}" destId="{EA6DFC23-9D2C-4999-BD49-259FF68A22CD}" srcOrd="3" destOrd="0" presId="urn:microsoft.com/office/officeart/2008/layout/AlternatingHexagons"/>
    <dgm:cxn modelId="{4A751CC2-6CFB-4EA5-8222-D568AE6A68D0}" type="presParOf" srcId="{961D0C1F-0321-49DD-AD3B-C86F145352AC}" destId="{247C52E6-77C5-419A-A4EA-C57F8C736BA2}" srcOrd="4" destOrd="0" presId="urn:microsoft.com/office/officeart/2008/layout/AlternatingHexagons"/>
    <dgm:cxn modelId="{54252152-BE00-450A-8FE2-83A17D17C7A9}" type="presParOf" srcId="{247C52E6-77C5-419A-A4EA-C57F8C736BA2}" destId="{1F235FA9-5C22-44AA-8157-4CB0AF5C4DF8}" srcOrd="0" destOrd="0" presId="urn:microsoft.com/office/officeart/2008/layout/AlternatingHexagons"/>
    <dgm:cxn modelId="{C29E1243-CEA2-4F5D-8F58-78E7DB78479F}" type="presParOf" srcId="{247C52E6-77C5-419A-A4EA-C57F8C736BA2}" destId="{BB4A6572-AA7A-4ECF-92FA-C7D6B88AFAFA}" srcOrd="1" destOrd="0" presId="urn:microsoft.com/office/officeart/2008/layout/AlternatingHexagons"/>
    <dgm:cxn modelId="{017DE3D0-0CBA-4033-9E50-8BEDDEF42A3D}" type="presParOf" srcId="{247C52E6-77C5-419A-A4EA-C57F8C736BA2}" destId="{B000DF23-3D1B-4C4C-BF86-D5C89AE45E86}" srcOrd="2" destOrd="0" presId="urn:microsoft.com/office/officeart/2008/layout/AlternatingHexagons"/>
    <dgm:cxn modelId="{E825BB29-934E-4F15-8B55-DEAA4677E4A6}" type="presParOf" srcId="{247C52E6-77C5-419A-A4EA-C57F8C736BA2}" destId="{13266A64-D301-406C-B920-4C61CC02022A}" srcOrd="3" destOrd="0" presId="urn:microsoft.com/office/officeart/2008/layout/AlternatingHexagons"/>
    <dgm:cxn modelId="{FB1D2209-7D59-46A1-9544-ECF3A215D0BA}" type="presParOf" srcId="{247C52E6-77C5-419A-A4EA-C57F8C736BA2}" destId="{D78D5953-DD69-46F0-9657-C9C7EF652CA5}"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D3969B-8A78-4785-9D79-87453BF6D3F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07AE84B-5DEE-4094-ACFA-E5A3DEEDCF8F}">
      <dgm:prSet phldrT="[Text]"/>
      <dgm:spPr/>
      <dgm:t>
        <a:bodyPr/>
        <a:lstStyle/>
        <a:p>
          <a:r>
            <a:rPr lang="en-US" dirty="0"/>
            <a:t>Input Layer</a:t>
          </a:r>
        </a:p>
      </dgm:t>
    </dgm:pt>
    <dgm:pt modelId="{15784889-8B54-47BA-8A33-8848E6775867}" type="parTrans" cxnId="{3C1753CF-7FB1-4624-887A-7D98BBC4DC37}">
      <dgm:prSet/>
      <dgm:spPr/>
      <dgm:t>
        <a:bodyPr/>
        <a:lstStyle/>
        <a:p>
          <a:endParaRPr lang="en-US"/>
        </a:p>
      </dgm:t>
    </dgm:pt>
    <dgm:pt modelId="{761B5FCB-510C-4E05-A0DF-640C84AA55B7}" type="sibTrans" cxnId="{3C1753CF-7FB1-4624-887A-7D98BBC4DC37}">
      <dgm:prSet/>
      <dgm:spPr/>
      <dgm:t>
        <a:bodyPr/>
        <a:lstStyle/>
        <a:p>
          <a:endParaRPr lang="en-US"/>
        </a:p>
      </dgm:t>
    </dgm:pt>
    <dgm:pt modelId="{84A61BE7-74B5-4A5B-A022-47BBA5C558AA}">
      <dgm:prSet phldrT="[Text]" custT="1"/>
      <dgm:spPr/>
      <dgm:t>
        <a:bodyPr/>
        <a:lstStyle/>
        <a:p>
          <a:r>
            <a:rPr lang="en-US" sz="1600" dirty="0"/>
            <a:t>78 features</a:t>
          </a:r>
        </a:p>
      </dgm:t>
    </dgm:pt>
    <dgm:pt modelId="{89F6E9E0-7647-485C-868B-2AF1C2F87D24}" type="parTrans" cxnId="{A7D9EDC6-F7F6-4027-AAE4-3A895C252B02}">
      <dgm:prSet/>
      <dgm:spPr/>
      <dgm:t>
        <a:bodyPr/>
        <a:lstStyle/>
        <a:p>
          <a:endParaRPr lang="en-US"/>
        </a:p>
      </dgm:t>
    </dgm:pt>
    <dgm:pt modelId="{5D101C5D-0B2B-43B8-9B4E-CDBBBA64F340}" type="sibTrans" cxnId="{A7D9EDC6-F7F6-4027-AAE4-3A895C252B02}">
      <dgm:prSet/>
      <dgm:spPr/>
      <dgm:t>
        <a:bodyPr/>
        <a:lstStyle/>
        <a:p>
          <a:endParaRPr lang="en-US"/>
        </a:p>
      </dgm:t>
    </dgm:pt>
    <dgm:pt modelId="{0C98F3D4-CF60-4066-97C3-F985CEB86806}">
      <dgm:prSet phldrT="[Text]"/>
      <dgm:spPr/>
      <dgm:t>
        <a:bodyPr/>
        <a:lstStyle/>
        <a:p>
          <a:r>
            <a:rPr lang="fr-FR" dirty="0"/>
            <a:t>Layer fc1</a:t>
          </a:r>
          <a:endParaRPr lang="en-US" dirty="0"/>
        </a:p>
      </dgm:t>
    </dgm:pt>
    <dgm:pt modelId="{A7D706F5-FA28-4BBB-8E87-3CB65F840221}" type="parTrans" cxnId="{AB7F5609-6E47-4C8E-9620-8DB75F40CF33}">
      <dgm:prSet/>
      <dgm:spPr/>
      <dgm:t>
        <a:bodyPr/>
        <a:lstStyle/>
        <a:p>
          <a:endParaRPr lang="en-US"/>
        </a:p>
      </dgm:t>
    </dgm:pt>
    <dgm:pt modelId="{07F0B75A-46A0-4106-9CFD-9BC9DBA7D8B9}" type="sibTrans" cxnId="{AB7F5609-6E47-4C8E-9620-8DB75F40CF33}">
      <dgm:prSet/>
      <dgm:spPr/>
      <dgm:t>
        <a:bodyPr/>
        <a:lstStyle/>
        <a:p>
          <a:endParaRPr lang="en-US"/>
        </a:p>
      </dgm:t>
    </dgm:pt>
    <dgm:pt modelId="{4EE764AD-A725-4373-9A20-7440D6A1CACC}">
      <dgm:prSet phldrT="[Text]"/>
      <dgm:spPr/>
      <dgm:t>
        <a:bodyPr/>
        <a:lstStyle/>
        <a:p>
          <a:r>
            <a:rPr lang="fr-FR" dirty="0"/>
            <a:t>256 </a:t>
          </a:r>
          <a:r>
            <a:rPr lang="fr-FR" dirty="0" err="1"/>
            <a:t>neurons</a:t>
          </a:r>
          <a:r>
            <a:rPr lang="fr-FR" dirty="0"/>
            <a:t>, </a:t>
          </a:r>
          <a:r>
            <a:rPr lang="fr-FR" dirty="0" err="1"/>
            <a:t>ReLU</a:t>
          </a:r>
          <a:endParaRPr lang="en-US" dirty="0"/>
        </a:p>
      </dgm:t>
    </dgm:pt>
    <dgm:pt modelId="{13AC970F-C0EF-4606-B4C3-E168BC5B0256}" type="parTrans" cxnId="{EBBC3620-602A-40D7-86F7-59F1DE95556D}">
      <dgm:prSet/>
      <dgm:spPr/>
      <dgm:t>
        <a:bodyPr/>
        <a:lstStyle/>
        <a:p>
          <a:endParaRPr lang="en-US"/>
        </a:p>
      </dgm:t>
    </dgm:pt>
    <dgm:pt modelId="{4868DF81-E468-4175-AF76-49DCDB58462E}" type="sibTrans" cxnId="{EBBC3620-602A-40D7-86F7-59F1DE95556D}">
      <dgm:prSet/>
      <dgm:spPr/>
      <dgm:t>
        <a:bodyPr/>
        <a:lstStyle/>
        <a:p>
          <a:endParaRPr lang="en-US"/>
        </a:p>
      </dgm:t>
    </dgm:pt>
    <dgm:pt modelId="{8B58BA5B-BEAB-43BD-A63E-703109838431}">
      <dgm:prSet phldrT="[Text]"/>
      <dgm:spPr/>
      <dgm:t>
        <a:bodyPr/>
        <a:lstStyle/>
        <a:p>
          <a:r>
            <a:rPr lang="en-US" dirty="0"/>
            <a:t>Feature Extraction</a:t>
          </a:r>
        </a:p>
      </dgm:t>
    </dgm:pt>
    <dgm:pt modelId="{5C779723-1863-4CF9-A4C7-6F1CF4604C60}" type="parTrans" cxnId="{919D92C7-6C00-4387-B953-761DA71BBE01}">
      <dgm:prSet/>
      <dgm:spPr/>
      <dgm:t>
        <a:bodyPr/>
        <a:lstStyle/>
        <a:p>
          <a:endParaRPr lang="en-US"/>
        </a:p>
      </dgm:t>
    </dgm:pt>
    <dgm:pt modelId="{61555AAB-61F3-4991-8075-96F47BAF461C}" type="sibTrans" cxnId="{919D92C7-6C00-4387-B953-761DA71BBE01}">
      <dgm:prSet/>
      <dgm:spPr/>
      <dgm:t>
        <a:bodyPr/>
        <a:lstStyle/>
        <a:p>
          <a:endParaRPr lang="en-US"/>
        </a:p>
      </dgm:t>
    </dgm:pt>
    <dgm:pt modelId="{00ABB385-1B00-425E-8B2B-174032F9E84D}">
      <dgm:prSet phldrT="[Text]"/>
      <dgm:spPr/>
      <dgm:t>
        <a:bodyPr/>
        <a:lstStyle/>
        <a:p>
          <a:r>
            <a:rPr lang="fr-FR" dirty="0"/>
            <a:t>Layer fc2</a:t>
          </a:r>
          <a:endParaRPr lang="en-US" dirty="0"/>
        </a:p>
      </dgm:t>
    </dgm:pt>
    <dgm:pt modelId="{3D5E80ED-C493-43AA-A321-1E18EA079E19}" type="parTrans" cxnId="{D02C9E3F-42C4-44A5-9907-E0B3476183D7}">
      <dgm:prSet/>
      <dgm:spPr/>
      <dgm:t>
        <a:bodyPr/>
        <a:lstStyle/>
        <a:p>
          <a:endParaRPr lang="en-US"/>
        </a:p>
      </dgm:t>
    </dgm:pt>
    <dgm:pt modelId="{E6586ADF-6336-4CC4-A17B-989B440B8A0F}" type="sibTrans" cxnId="{D02C9E3F-42C4-44A5-9907-E0B3476183D7}">
      <dgm:prSet/>
      <dgm:spPr/>
      <dgm:t>
        <a:bodyPr/>
        <a:lstStyle/>
        <a:p>
          <a:endParaRPr lang="en-US"/>
        </a:p>
      </dgm:t>
    </dgm:pt>
    <dgm:pt modelId="{8BC482C0-13F6-4BA3-AAB4-67A640C530FE}">
      <dgm:prSet phldrT="[Text]"/>
      <dgm:spPr/>
      <dgm:t>
        <a:bodyPr/>
        <a:lstStyle/>
        <a:p>
          <a:r>
            <a:rPr lang="fr-FR" dirty="0"/>
            <a:t>128 </a:t>
          </a:r>
          <a:r>
            <a:rPr lang="fr-FR" dirty="0" err="1"/>
            <a:t>neurons</a:t>
          </a:r>
          <a:r>
            <a:rPr lang="fr-FR" dirty="0"/>
            <a:t>, </a:t>
          </a:r>
          <a:r>
            <a:rPr lang="fr-FR" dirty="0" err="1"/>
            <a:t>ReLU</a:t>
          </a:r>
          <a:endParaRPr lang="en-US" dirty="0"/>
        </a:p>
      </dgm:t>
    </dgm:pt>
    <dgm:pt modelId="{C1D56E3D-F56F-4DE7-84DE-424549C28A09}" type="parTrans" cxnId="{AE5781D3-174E-45B1-B4AA-98AF0FAD9C9B}">
      <dgm:prSet/>
      <dgm:spPr/>
      <dgm:t>
        <a:bodyPr/>
        <a:lstStyle/>
        <a:p>
          <a:endParaRPr lang="en-US"/>
        </a:p>
      </dgm:t>
    </dgm:pt>
    <dgm:pt modelId="{DE27285D-0DCE-461C-AF63-82923D1EC046}" type="sibTrans" cxnId="{AE5781D3-174E-45B1-B4AA-98AF0FAD9C9B}">
      <dgm:prSet/>
      <dgm:spPr/>
      <dgm:t>
        <a:bodyPr/>
        <a:lstStyle/>
        <a:p>
          <a:endParaRPr lang="en-US"/>
        </a:p>
      </dgm:t>
    </dgm:pt>
    <dgm:pt modelId="{25CC2D43-1EBA-40E2-9D16-5A578138DCB6}">
      <dgm:prSet/>
      <dgm:spPr/>
      <dgm:t>
        <a:bodyPr/>
        <a:lstStyle/>
        <a:p>
          <a:r>
            <a:rPr lang="en-US" dirty="0"/>
            <a:t>Output Layer fc3</a:t>
          </a:r>
        </a:p>
      </dgm:t>
    </dgm:pt>
    <dgm:pt modelId="{E2D6AF37-207B-4133-B41F-314632B21F72}" type="parTrans" cxnId="{ADB77F4E-B1E4-4DA7-BD7F-43B0F5F3DA0C}">
      <dgm:prSet/>
      <dgm:spPr/>
      <dgm:t>
        <a:bodyPr/>
        <a:lstStyle/>
        <a:p>
          <a:endParaRPr lang="en-US"/>
        </a:p>
      </dgm:t>
    </dgm:pt>
    <dgm:pt modelId="{891437BE-3C13-487C-B882-17155150AE02}" type="sibTrans" cxnId="{ADB77F4E-B1E4-4DA7-BD7F-43B0F5F3DA0C}">
      <dgm:prSet/>
      <dgm:spPr/>
      <dgm:t>
        <a:bodyPr/>
        <a:lstStyle/>
        <a:p>
          <a:endParaRPr lang="en-US"/>
        </a:p>
      </dgm:t>
    </dgm:pt>
    <dgm:pt modelId="{60D6830E-65BB-429C-A7BA-FD6AF40176D6}">
      <dgm:prSet/>
      <dgm:spPr/>
      <dgm:t>
        <a:bodyPr/>
        <a:lstStyle/>
        <a:p>
          <a:r>
            <a:rPr lang="en-US" dirty="0"/>
            <a:t>Logits for </a:t>
          </a:r>
          <a:r>
            <a:rPr lang="en-US" altLang="zh-CN" dirty="0"/>
            <a:t>c</a:t>
          </a:r>
          <a:r>
            <a:rPr lang="en-US" dirty="0"/>
            <a:t>lassification</a:t>
          </a:r>
        </a:p>
      </dgm:t>
    </dgm:pt>
    <dgm:pt modelId="{72CAA3AC-D3B1-47FF-B559-B8F281C5FC72}" type="parTrans" cxnId="{A9B8D173-291E-4D0D-A180-6BBC7312B6BB}">
      <dgm:prSet/>
      <dgm:spPr/>
      <dgm:t>
        <a:bodyPr/>
        <a:lstStyle/>
        <a:p>
          <a:endParaRPr lang="en-US"/>
        </a:p>
      </dgm:t>
    </dgm:pt>
    <dgm:pt modelId="{D8004846-F94A-4641-BB24-88E678DA69FD}" type="sibTrans" cxnId="{A9B8D173-291E-4D0D-A180-6BBC7312B6BB}">
      <dgm:prSet/>
      <dgm:spPr/>
      <dgm:t>
        <a:bodyPr/>
        <a:lstStyle/>
        <a:p>
          <a:endParaRPr lang="en-US"/>
        </a:p>
      </dgm:t>
    </dgm:pt>
    <dgm:pt modelId="{5F73EE2E-D90B-483C-A802-4B3A9F1F0C42}">
      <dgm:prSet/>
      <dgm:spPr/>
      <dgm:t>
        <a:bodyPr/>
        <a:lstStyle/>
        <a:p>
          <a:r>
            <a:rPr lang="en-US" dirty="0" err="1"/>
            <a:t>Softmax</a:t>
          </a:r>
          <a:r>
            <a:rPr lang="en-US" dirty="0"/>
            <a:t> Output</a:t>
          </a:r>
        </a:p>
      </dgm:t>
    </dgm:pt>
    <dgm:pt modelId="{99B881D0-594F-4E07-B07A-D62962EC9DA8}" type="parTrans" cxnId="{E01FA975-11BA-4647-85E3-99153571D932}">
      <dgm:prSet/>
      <dgm:spPr/>
      <dgm:t>
        <a:bodyPr/>
        <a:lstStyle/>
        <a:p>
          <a:endParaRPr lang="en-US"/>
        </a:p>
      </dgm:t>
    </dgm:pt>
    <dgm:pt modelId="{E404DDC2-265F-48F2-AE81-A92775B189B3}" type="sibTrans" cxnId="{E01FA975-11BA-4647-85E3-99153571D932}">
      <dgm:prSet/>
      <dgm:spPr/>
      <dgm:t>
        <a:bodyPr/>
        <a:lstStyle/>
        <a:p>
          <a:endParaRPr lang="en-US"/>
        </a:p>
      </dgm:t>
    </dgm:pt>
    <dgm:pt modelId="{6FD2BF5D-6788-4E09-9B88-F4F98E7A3302}">
      <dgm:prSet/>
      <dgm:spPr/>
      <dgm:t>
        <a:bodyPr/>
        <a:lstStyle/>
        <a:p>
          <a:r>
            <a:rPr lang="en-US" dirty="0"/>
            <a:t>Class Probabilities </a:t>
          </a:r>
          <a:r>
            <a:rPr lang="en-US" altLang="zh-CN" dirty="0"/>
            <a:t>by using </a:t>
          </a:r>
          <a:r>
            <a:rPr lang="en-US" altLang="zh-CN" dirty="0" err="1"/>
            <a:t>Softmax</a:t>
          </a:r>
          <a:endParaRPr lang="en-US" dirty="0"/>
        </a:p>
      </dgm:t>
    </dgm:pt>
    <dgm:pt modelId="{2DB7E3FC-268C-4586-BD14-7A290FFE3004}" type="parTrans" cxnId="{B8A181F5-225E-4772-882F-2CAFD93288FA}">
      <dgm:prSet/>
      <dgm:spPr/>
      <dgm:t>
        <a:bodyPr/>
        <a:lstStyle/>
        <a:p>
          <a:endParaRPr lang="en-US"/>
        </a:p>
      </dgm:t>
    </dgm:pt>
    <dgm:pt modelId="{24196447-2799-45DC-99AF-55B4CB0B0036}" type="sibTrans" cxnId="{B8A181F5-225E-4772-882F-2CAFD93288FA}">
      <dgm:prSet/>
      <dgm:spPr/>
      <dgm:t>
        <a:bodyPr/>
        <a:lstStyle/>
        <a:p>
          <a:endParaRPr lang="en-US"/>
        </a:p>
      </dgm:t>
    </dgm:pt>
    <dgm:pt modelId="{F40546C7-DB01-4C51-B9B2-482DAB30AE40}">
      <dgm:prSet/>
      <dgm:spPr/>
      <dgm:t>
        <a:bodyPr/>
        <a:lstStyle/>
        <a:p>
          <a:r>
            <a:rPr lang="en-US" dirty="0"/>
            <a:t>Evaluation</a:t>
          </a:r>
        </a:p>
      </dgm:t>
    </dgm:pt>
    <dgm:pt modelId="{C3A7467A-3606-4AF8-BA7B-3443DF5FDADD}" type="parTrans" cxnId="{F0E41B3B-7112-4F90-9878-48F3CB81757F}">
      <dgm:prSet/>
      <dgm:spPr/>
      <dgm:t>
        <a:bodyPr/>
        <a:lstStyle/>
        <a:p>
          <a:endParaRPr lang="en-US"/>
        </a:p>
      </dgm:t>
    </dgm:pt>
    <dgm:pt modelId="{4ECF9FAB-626C-4C20-80F6-FE106FC433D3}" type="sibTrans" cxnId="{F0E41B3B-7112-4F90-9878-48F3CB81757F}">
      <dgm:prSet/>
      <dgm:spPr/>
      <dgm:t>
        <a:bodyPr/>
        <a:lstStyle/>
        <a:p>
          <a:endParaRPr lang="en-US"/>
        </a:p>
      </dgm:t>
    </dgm:pt>
    <dgm:pt modelId="{2DEB8B93-A44E-4727-A4FD-B23692E345EE}">
      <dgm:prSet/>
      <dgm:spPr/>
      <dgm:t>
        <a:bodyPr/>
        <a:lstStyle/>
        <a:p>
          <a:r>
            <a:rPr lang="en-US" dirty="0"/>
            <a:t>Accuracy, F1, etc.</a:t>
          </a:r>
        </a:p>
      </dgm:t>
    </dgm:pt>
    <dgm:pt modelId="{4A52120D-7BAE-43C9-A8F6-0B1F99EDC348}" type="parTrans" cxnId="{7EBDF1C3-C1E4-489D-A638-C5E6075182A0}">
      <dgm:prSet/>
      <dgm:spPr/>
      <dgm:t>
        <a:bodyPr/>
        <a:lstStyle/>
        <a:p>
          <a:endParaRPr lang="en-US"/>
        </a:p>
      </dgm:t>
    </dgm:pt>
    <dgm:pt modelId="{B6E5FFE6-183C-49D4-A7CA-10F9CD16C5B7}" type="sibTrans" cxnId="{7EBDF1C3-C1E4-489D-A638-C5E6075182A0}">
      <dgm:prSet/>
      <dgm:spPr/>
      <dgm:t>
        <a:bodyPr/>
        <a:lstStyle/>
        <a:p>
          <a:endParaRPr lang="en-US"/>
        </a:p>
      </dgm:t>
    </dgm:pt>
    <dgm:pt modelId="{DBEE40D7-4E54-4039-9E97-E6CF69C32D62}" type="pres">
      <dgm:prSet presAssocID="{5CD3969B-8A78-4785-9D79-87453BF6D3FB}" presName="linearFlow" presStyleCnt="0">
        <dgm:presLayoutVars>
          <dgm:dir/>
          <dgm:animLvl val="lvl"/>
          <dgm:resizeHandles val="exact"/>
        </dgm:presLayoutVars>
      </dgm:prSet>
      <dgm:spPr/>
    </dgm:pt>
    <dgm:pt modelId="{F165A3CF-AE92-4979-BFA5-E7CBA057CBFB}" type="pres">
      <dgm:prSet presAssocID="{507AE84B-5DEE-4094-ACFA-E5A3DEEDCF8F}" presName="composite" presStyleCnt="0"/>
      <dgm:spPr/>
    </dgm:pt>
    <dgm:pt modelId="{B6ADB386-3D31-4897-844A-27BCBE4BCFDB}" type="pres">
      <dgm:prSet presAssocID="{507AE84B-5DEE-4094-ACFA-E5A3DEEDCF8F}" presName="parentText" presStyleLbl="alignNode1" presStyleIdx="0" presStyleCnt="6">
        <dgm:presLayoutVars>
          <dgm:chMax val="1"/>
          <dgm:bulletEnabled val="1"/>
        </dgm:presLayoutVars>
      </dgm:prSet>
      <dgm:spPr/>
    </dgm:pt>
    <dgm:pt modelId="{EAB4A430-E08F-4419-9DAF-0C38681C1021}" type="pres">
      <dgm:prSet presAssocID="{507AE84B-5DEE-4094-ACFA-E5A3DEEDCF8F}" presName="descendantText" presStyleLbl="alignAcc1" presStyleIdx="0" presStyleCnt="6">
        <dgm:presLayoutVars>
          <dgm:bulletEnabled val="1"/>
        </dgm:presLayoutVars>
      </dgm:prSet>
      <dgm:spPr/>
    </dgm:pt>
    <dgm:pt modelId="{4791F404-3C11-435D-8437-C1EF8E905712}" type="pres">
      <dgm:prSet presAssocID="{761B5FCB-510C-4E05-A0DF-640C84AA55B7}" presName="sp" presStyleCnt="0"/>
      <dgm:spPr/>
    </dgm:pt>
    <dgm:pt modelId="{837F5E77-844F-4228-9BA1-1C19504A82B1}" type="pres">
      <dgm:prSet presAssocID="{0C98F3D4-CF60-4066-97C3-F985CEB86806}" presName="composite" presStyleCnt="0"/>
      <dgm:spPr/>
    </dgm:pt>
    <dgm:pt modelId="{725BBDED-3DFC-475D-AD1F-164E8093527C}" type="pres">
      <dgm:prSet presAssocID="{0C98F3D4-CF60-4066-97C3-F985CEB86806}" presName="parentText" presStyleLbl="alignNode1" presStyleIdx="1" presStyleCnt="6">
        <dgm:presLayoutVars>
          <dgm:chMax val="1"/>
          <dgm:bulletEnabled val="1"/>
        </dgm:presLayoutVars>
      </dgm:prSet>
      <dgm:spPr/>
    </dgm:pt>
    <dgm:pt modelId="{A6E4D712-22C2-4E36-A4CF-1BD5A7D41E7F}" type="pres">
      <dgm:prSet presAssocID="{0C98F3D4-CF60-4066-97C3-F985CEB86806}" presName="descendantText" presStyleLbl="alignAcc1" presStyleIdx="1" presStyleCnt="6">
        <dgm:presLayoutVars>
          <dgm:bulletEnabled val="1"/>
        </dgm:presLayoutVars>
      </dgm:prSet>
      <dgm:spPr/>
    </dgm:pt>
    <dgm:pt modelId="{E3BDC73E-2AAC-4E35-8802-5865ECBCF36D}" type="pres">
      <dgm:prSet presAssocID="{07F0B75A-46A0-4106-9CFD-9BC9DBA7D8B9}" presName="sp" presStyleCnt="0"/>
      <dgm:spPr/>
    </dgm:pt>
    <dgm:pt modelId="{564D3A74-88E6-405C-9F72-FC7CEA95F75D}" type="pres">
      <dgm:prSet presAssocID="{00ABB385-1B00-425E-8B2B-174032F9E84D}" presName="composite" presStyleCnt="0"/>
      <dgm:spPr/>
    </dgm:pt>
    <dgm:pt modelId="{7F818A95-BB48-4A33-815D-49024BF73CB2}" type="pres">
      <dgm:prSet presAssocID="{00ABB385-1B00-425E-8B2B-174032F9E84D}" presName="parentText" presStyleLbl="alignNode1" presStyleIdx="2" presStyleCnt="6">
        <dgm:presLayoutVars>
          <dgm:chMax val="1"/>
          <dgm:bulletEnabled val="1"/>
        </dgm:presLayoutVars>
      </dgm:prSet>
      <dgm:spPr/>
    </dgm:pt>
    <dgm:pt modelId="{4A88E575-1C07-4983-98E4-F2FABA9030AA}" type="pres">
      <dgm:prSet presAssocID="{00ABB385-1B00-425E-8B2B-174032F9E84D}" presName="descendantText" presStyleLbl="alignAcc1" presStyleIdx="2" presStyleCnt="6">
        <dgm:presLayoutVars>
          <dgm:bulletEnabled val="1"/>
        </dgm:presLayoutVars>
      </dgm:prSet>
      <dgm:spPr/>
    </dgm:pt>
    <dgm:pt modelId="{F6FB8AD2-8A67-45F8-ACAA-B11C22C72BB0}" type="pres">
      <dgm:prSet presAssocID="{E6586ADF-6336-4CC4-A17B-989B440B8A0F}" presName="sp" presStyleCnt="0"/>
      <dgm:spPr/>
    </dgm:pt>
    <dgm:pt modelId="{33B4198E-9657-4FD0-B5DC-E6E31FFD5DC4}" type="pres">
      <dgm:prSet presAssocID="{25CC2D43-1EBA-40E2-9D16-5A578138DCB6}" presName="composite" presStyleCnt="0"/>
      <dgm:spPr/>
    </dgm:pt>
    <dgm:pt modelId="{50F40201-140B-4C40-B676-F907FCF54C63}" type="pres">
      <dgm:prSet presAssocID="{25CC2D43-1EBA-40E2-9D16-5A578138DCB6}" presName="parentText" presStyleLbl="alignNode1" presStyleIdx="3" presStyleCnt="6">
        <dgm:presLayoutVars>
          <dgm:chMax val="1"/>
          <dgm:bulletEnabled val="1"/>
        </dgm:presLayoutVars>
      </dgm:prSet>
      <dgm:spPr/>
    </dgm:pt>
    <dgm:pt modelId="{C23D0B89-13C1-457C-8D81-5F828D0D7C9C}" type="pres">
      <dgm:prSet presAssocID="{25CC2D43-1EBA-40E2-9D16-5A578138DCB6}" presName="descendantText" presStyleLbl="alignAcc1" presStyleIdx="3" presStyleCnt="6">
        <dgm:presLayoutVars>
          <dgm:bulletEnabled val="1"/>
        </dgm:presLayoutVars>
      </dgm:prSet>
      <dgm:spPr/>
    </dgm:pt>
    <dgm:pt modelId="{876626C5-A958-468F-808A-A1C9C2E721BF}" type="pres">
      <dgm:prSet presAssocID="{891437BE-3C13-487C-B882-17155150AE02}" presName="sp" presStyleCnt="0"/>
      <dgm:spPr/>
    </dgm:pt>
    <dgm:pt modelId="{71A69AE0-1ABA-40B2-8863-5D8A340BFC2E}" type="pres">
      <dgm:prSet presAssocID="{5F73EE2E-D90B-483C-A802-4B3A9F1F0C42}" presName="composite" presStyleCnt="0"/>
      <dgm:spPr/>
    </dgm:pt>
    <dgm:pt modelId="{3BD29C40-22C6-4858-9DCC-73DA64E89F84}" type="pres">
      <dgm:prSet presAssocID="{5F73EE2E-D90B-483C-A802-4B3A9F1F0C42}" presName="parentText" presStyleLbl="alignNode1" presStyleIdx="4" presStyleCnt="6">
        <dgm:presLayoutVars>
          <dgm:chMax val="1"/>
          <dgm:bulletEnabled val="1"/>
        </dgm:presLayoutVars>
      </dgm:prSet>
      <dgm:spPr/>
    </dgm:pt>
    <dgm:pt modelId="{84C40336-16E5-47BC-8EEB-8CF6C28A16EC}" type="pres">
      <dgm:prSet presAssocID="{5F73EE2E-D90B-483C-A802-4B3A9F1F0C42}" presName="descendantText" presStyleLbl="alignAcc1" presStyleIdx="4" presStyleCnt="6">
        <dgm:presLayoutVars>
          <dgm:bulletEnabled val="1"/>
        </dgm:presLayoutVars>
      </dgm:prSet>
      <dgm:spPr/>
    </dgm:pt>
    <dgm:pt modelId="{5B035B50-F8F2-4CE4-B4BD-933CF969296F}" type="pres">
      <dgm:prSet presAssocID="{E404DDC2-265F-48F2-AE81-A92775B189B3}" presName="sp" presStyleCnt="0"/>
      <dgm:spPr/>
    </dgm:pt>
    <dgm:pt modelId="{8B57AFA7-9AEB-461A-8628-D4A36BB635BE}" type="pres">
      <dgm:prSet presAssocID="{F40546C7-DB01-4C51-B9B2-482DAB30AE40}" presName="composite" presStyleCnt="0"/>
      <dgm:spPr/>
    </dgm:pt>
    <dgm:pt modelId="{24CA89C3-0EA5-45A0-B26F-CC457A5B3C7C}" type="pres">
      <dgm:prSet presAssocID="{F40546C7-DB01-4C51-B9B2-482DAB30AE40}" presName="parentText" presStyleLbl="alignNode1" presStyleIdx="5" presStyleCnt="6">
        <dgm:presLayoutVars>
          <dgm:chMax val="1"/>
          <dgm:bulletEnabled val="1"/>
        </dgm:presLayoutVars>
      </dgm:prSet>
      <dgm:spPr/>
    </dgm:pt>
    <dgm:pt modelId="{EA078854-4B02-4714-9798-75A628588656}" type="pres">
      <dgm:prSet presAssocID="{F40546C7-DB01-4C51-B9B2-482DAB30AE40}" presName="descendantText" presStyleLbl="alignAcc1" presStyleIdx="5" presStyleCnt="6">
        <dgm:presLayoutVars>
          <dgm:bulletEnabled val="1"/>
        </dgm:presLayoutVars>
      </dgm:prSet>
      <dgm:spPr/>
    </dgm:pt>
  </dgm:ptLst>
  <dgm:cxnLst>
    <dgm:cxn modelId="{AB7F5609-6E47-4C8E-9620-8DB75F40CF33}" srcId="{5CD3969B-8A78-4785-9D79-87453BF6D3FB}" destId="{0C98F3D4-CF60-4066-97C3-F985CEB86806}" srcOrd="1" destOrd="0" parTransId="{A7D706F5-FA28-4BBB-8E87-3CB65F840221}" sibTransId="{07F0B75A-46A0-4106-9CFD-9BC9DBA7D8B9}"/>
    <dgm:cxn modelId="{EBBC3620-602A-40D7-86F7-59F1DE95556D}" srcId="{0C98F3D4-CF60-4066-97C3-F985CEB86806}" destId="{4EE764AD-A725-4373-9A20-7440D6A1CACC}" srcOrd="0" destOrd="0" parTransId="{13AC970F-C0EF-4606-B4C3-E168BC5B0256}" sibTransId="{4868DF81-E468-4175-AF76-49DCDB58462E}"/>
    <dgm:cxn modelId="{F0E41B3B-7112-4F90-9878-48F3CB81757F}" srcId="{5CD3969B-8A78-4785-9D79-87453BF6D3FB}" destId="{F40546C7-DB01-4C51-B9B2-482DAB30AE40}" srcOrd="5" destOrd="0" parTransId="{C3A7467A-3606-4AF8-BA7B-3443DF5FDADD}" sibTransId="{4ECF9FAB-626C-4C20-80F6-FE106FC433D3}"/>
    <dgm:cxn modelId="{D02C9E3F-42C4-44A5-9907-E0B3476183D7}" srcId="{5CD3969B-8A78-4785-9D79-87453BF6D3FB}" destId="{00ABB385-1B00-425E-8B2B-174032F9E84D}" srcOrd="2" destOrd="0" parTransId="{3D5E80ED-C493-43AA-A321-1E18EA079E19}" sibTransId="{E6586ADF-6336-4CC4-A17B-989B440B8A0F}"/>
    <dgm:cxn modelId="{F4A7FB5C-9664-4822-B108-A0B9B37A25B7}" type="presOf" srcId="{60D6830E-65BB-429C-A7BA-FD6AF40176D6}" destId="{C23D0B89-13C1-457C-8D81-5F828D0D7C9C}" srcOrd="0" destOrd="0" presId="urn:microsoft.com/office/officeart/2005/8/layout/chevron2"/>
    <dgm:cxn modelId="{82BB1464-60DB-4692-98CF-2EEC0203E5E0}" type="presOf" srcId="{0C98F3D4-CF60-4066-97C3-F985CEB86806}" destId="{725BBDED-3DFC-475D-AD1F-164E8093527C}" srcOrd="0" destOrd="0" presId="urn:microsoft.com/office/officeart/2005/8/layout/chevron2"/>
    <dgm:cxn modelId="{ADB77F4E-B1E4-4DA7-BD7F-43B0F5F3DA0C}" srcId="{5CD3969B-8A78-4785-9D79-87453BF6D3FB}" destId="{25CC2D43-1EBA-40E2-9D16-5A578138DCB6}" srcOrd="3" destOrd="0" parTransId="{E2D6AF37-207B-4133-B41F-314632B21F72}" sibTransId="{891437BE-3C13-487C-B882-17155150AE02}"/>
    <dgm:cxn modelId="{6980FC6E-7E8C-4652-951B-9F08B1408B17}" type="presOf" srcId="{4EE764AD-A725-4373-9A20-7440D6A1CACC}" destId="{A6E4D712-22C2-4E36-A4CF-1BD5A7D41E7F}" srcOrd="0" destOrd="0" presId="urn:microsoft.com/office/officeart/2005/8/layout/chevron2"/>
    <dgm:cxn modelId="{8D74EE50-BA11-4106-9480-3A6F32210313}" type="presOf" srcId="{2DEB8B93-A44E-4727-A4FD-B23692E345EE}" destId="{EA078854-4B02-4714-9798-75A628588656}" srcOrd="0" destOrd="0" presId="urn:microsoft.com/office/officeart/2005/8/layout/chevron2"/>
    <dgm:cxn modelId="{A9B8D173-291E-4D0D-A180-6BBC7312B6BB}" srcId="{25CC2D43-1EBA-40E2-9D16-5A578138DCB6}" destId="{60D6830E-65BB-429C-A7BA-FD6AF40176D6}" srcOrd="0" destOrd="0" parTransId="{72CAA3AC-D3B1-47FF-B559-B8F281C5FC72}" sibTransId="{D8004846-F94A-4641-BB24-88E678DA69FD}"/>
    <dgm:cxn modelId="{E01FA975-11BA-4647-85E3-99153571D932}" srcId="{5CD3969B-8A78-4785-9D79-87453BF6D3FB}" destId="{5F73EE2E-D90B-483C-A802-4B3A9F1F0C42}" srcOrd="4" destOrd="0" parTransId="{99B881D0-594F-4E07-B07A-D62962EC9DA8}" sibTransId="{E404DDC2-265F-48F2-AE81-A92775B189B3}"/>
    <dgm:cxn modelId="{B2E6557B-223A-42DF-8138-1CAEF4BBD779}" type="presOf" srcId="{8BC482C0-13F6-4BA3-AAB4-67A640C530FE}" destId="{4A88E575-1C07-4983-98E4-F2FABA9030AA}" srcOrd="0" destOrd="0" presId="urn:microsoft.com/office/officeart/2005/8/layout/chevron2"/>
    <dgm:cxn modelId="{CFBDB183-7A44-4094-8C13-BA52C55ECC7D}" type="presOf" srcId="{5CD3969B-8A78-4785-9D79-87453BF6D3FB}" destId="{DBEE40D7-4E54-4039-9E97-E6CF69C32D62}" srcOrd="0" destOrd="0" presId="urn:microsoft.com/office/officeart/2005/8/layout/chevron2"/>
    <dgm:cxn modelId="{5C08FCA6-6CE5-497F-970A-1371A8F42DB3}" type="presOf" srcId="{F40546C7-DB01-4C51-B9B2-482DAB30AE40}" destId="{24CA89C3-0EA5-45A0-B26F-CC457A5B3C7C}" srcOrd="0" destOrd="0" presId="urn:microsoft.com/office/officeart/2005/8/layout/chevron2"/>
    <dgm:cxn modelId="{CCB7D0AD-8C5B-489E-A406-A8E21465A902}" type="presOf" srcId="{00ABB385-1B00-425E-8B2B-174032F9E84D}" destId="{7F818A95-BB48-4A33-815D-49024BF73CB2}" srcOrd="0" destOrd="0" presId="urn:microsoft.com/office/officeart/2005/8/layout/chevron2"/>
    <dgm:cxn modelId="{C7AA2FB0-C8FB-439A-B3DF-5D149592085B}" type="presOf" srcId="{84A61BE7-74B5-4A5B-A022-47BBA5C558AA}" destId="{EAB4A430-E08F-4419-9DAF-0C38681C1021}" srcOrd="0" destOrd="0" presId="urn:microsoft.com/office/officeart/2005/8/layout/chevron2"/>
    <dgm:cxn modelId="{952114BB-7631-42A9-BE42-E09688CB7F3D}" type="presOf" srcId="{8B58BA5B-BEAB-43BD-A63E-703109838431}" destId="{A6E4D712-22C2-4E36-A4CF-1BD5A7D41E7F}" srcOrd="0" destOrd="1" presId="urn:microsoft.com/office/officeart/2005/8/layout/chevron2"/>
    <dgm:cxn modelId="{7EBDF1C3-C1E4-489D-A638-C5E6075182A0}" srcId="{F40546C7-DB01-4C51-B9B2-482DAB30AE40}" destId="{2DEB8B93-A44E-4727-A4FD-B23692E345EE}" srcOrd="0" destOrd="0" parTransId="{4A52120D-7BAE-43C9-A8F6-0B1F99EDC348}" sibTransId="{B6E5FFE6-183C-49D4-A7CA-10F9CD16C5B7}"/>
    <dgm:cxn modelId="{A7D9EDC6-F7F6-4027-AAE4-3A895C252B02}" srcId="{507AE84B-5DEE-4094-ACFA-E5A3DEEDCF8F}" destId="{84A61BE7-74B5-4A5B-A022-47BBA5C558AA}" srcOrd="0" destOrd="0" parTransId="{89F6E9E0-7647-485C-868B-2AF1C2F87D24}" sibTransId="{5D101C5D-0B2B-43B8-9B4E-CDBBBA64F340}"/>
    <dgm:cxn modelId="{919D92C7-6C00-4387-B953-761DA71BBE01}" srcId="{0C98F3D4-CF60-4066-97C3-F985CEB86806}" destId="{8B58BA5B-BEAB-43BD-A63E-703109838431}" srcOrd="1" destOrd="0" parTransId="{5C779723-1863-4CF9-A4C7-6F1CF4604C60}" sibTransId="{61555AAB-61F3-4991-8075-96F47BAF461C}"/>
    <dgm:cxn modelId="{FD0BD5CD-C063-40A1-A38B-6E8A827775AA}" type="presOf" srcId="{6FD2BF5D-6788-4E09-9B88-F4F98E7A3302}" destId="{84C40336-16E5-47BC-8EEB-8CF6C28A16EC}" srcOrd="0" destOrd="0" presId="urn:microsoft.com/office/officeart/2005/8/layout/chevron2"/>
    <dgm:cxn modelId="{3C1753CF-7FB1-4624-887A-7D98BBC4DC37}" srcId="{5CD3969B-8A78-4785-9D79-87453BF6D3FB}" destId="{507AE84B-5DEE-4094-ACFA-E5A3DEEDCF8F}" srcOrd="0" destOrd="0" parTransId="{15784889-8B54-47BA-8A33-8848E6775867}" sibTransId="{761B5FCB-510C-4E05-A0DF-640C84AA55B7}"/>
    <dgm:cxn modelId="{AE5781D3-174E-45B1-B4AA-98AF0FAD9C9B}" srcId="{00ABB385-1B00-425E-8B2B-174032F9E84D}" destId="{8BC482C0-13F6-4BA3-AAB4-67A640C530FE}" srcOrd="0" destOrd="0" parTransId="{C1D56E3D-F56F-4DE7-84DE-424549C28A09}" sibTransId="{DE27285D-0DCE-461C-AF63-82923D1EC046}"/>
    <dgm:cxn modelId="{7492C5D7-507F-4035-90DC-21E42B294890}" type="presOf" srcId="{507AE84B-5DEE-4094-ACFA-E5A3DEEDCF8F}" destId="{B6ADB386-3D31-4897-844A-27BCBE4BCFDB}" srcOrd="0" destOrd="0" presId="urn:microsoft.com/office/officeart/2005/8/layout/chevron2"/>
    <dgm:cxn modelId="{C01834E5-47A2-4498-89EA-6F978CAC91E0}" type="presOf" srcId="{25CC2D43-1EBA-40E2-9D16-5A578138DCB6}" destId="{50F40201-140B-4C40-B676-F907FCF54C63}" srcOrd="0" destOrd="0" presId="urn:microsoft.com/office/officeart/2005/8/layout/chevron2"/>
    <dgm:cxn modelId="{E2ED9DEA-858A-4B7E-A77E-07F1BEB30DF0}" type="presOf" srcId="{5F73EE2E-D90B-483C-A802-4B3A9F1F0C42}" destId="{3BD29C40-22C6-4858-9DCC-73DA64E89F84}" srcOrd="0" destOrd="0" presId="urn:microsoft.com/office/officeart/2005/8/layout/chevron2"/>
    <dgm:cxn modelId="{B8A181F5-225E-4772-882F-2CAFD93288FA}" srcId="{5F73EE2E-D90B-483C-A802-4B3A9F1F0C42}" destId="{6FD2BF5D-6788-4E09-9B88-F4F98E7A3302}" srcOrd="0" destOrd="0" parTransId="{2DB7E3FC-268C-4586-BD14-7A290FFE3004}" sibTransId="{24196447-2799-45DC-99AF-55B4CB0B0036}"/>
    <dgm:cxn modelId="{BE9EBB8A-2C05-4946-B9AC-281E58351518}" type="presParOf" srcId="{DBEE40D7-4E54-4039-9E97-E6CF69C32D62}" destId="{F165A3CF-AE92-4979-BFA5-E7CBA057CBFB}" srcOrd="0" destOrd="0" presId="urn:microsoft.com/office/officeart/2005/8/layout/chevron2"/>
    <dgm:cxn modelId="{0C4F8B82-A315-4CC5-B6DA-DE9F91CFD79C}" type="presParOf" srcId="{F165A3CF-AE92-4979-BFA5-E7CBA057CBFB}" destId="{B6ADB386-3D31-4897-844A-27BCBE4BCFDB}" srcOrd="0" destOrd="0" presId="urn:microsoft.com/office/officeart/2005/8/layout/chevron2"/>
    <dgm:cxn modelId="{176B882F-3688-48E9-A5E9-0EA42D2C3101}" type="presParOf" srcId="{F165A3CF-AE92-4979-BFA5-E7CBA057CBFB}" destId="{EAB4A430-E08F-4419-9DAF-0C38681C1021}" srcOrd="1" destOrd="0" presId="urn:microsoft.com/office/officeart/2005/8/layout/chevron2"/>
    <dgm:cxn modelId="{06D35907-C781-4B7B-B85A-DD7A09CC8659}" type="presParOf" srcId="{DBEE40D7-4E54-4039-9E97-E6CF69C32D62}" destId="{4791F404-3C11-435D-8437-C1EF8E905712}" srcOrd="1" destOrd="0" presId="urn:microsoft.com/office/officeart/2005/8/layout/chevron2"/>
    <dgm:cxn modelId="{C891DCA5-1CBE-4D5A-8CBC-93189DD6ABA4}" type="presParOf" srcId="{DBEE40D7-4E54-4039-9E97-E6CF69C32D62}" destId="{837F5E77-844F-4228-9BA1-1C19504A82B1}" srcOrd="2" destOrd="0" presId="urn:microsoft.com/office/officeart/2005/8/layout/chevron2"/>
    <dgm:cxn modelId="{BB1EBEC2-D616-4497-827A-4EFBA9EA614F}" type="presParOf" srcId="{837F5E77-844F-4228-9BA1-1C19504A82B1}" destId="{725BBDED-3DFC-475D-AD1F-164E8093527C}" srcOrd="0" destOrd="0" presId="urn:microsoft.com/office/officeart/2005/8/layout/chevron2"/>
    <dgm:cxn modelId="{0B72ED8B-07AB-4373-8332-BC523B9341BB}" type="presParOf" srcId="{837F5E77-844F-4228-9BA1-1C19504A82B1}" destId="{A6E4D712-22C2-4E36-A4CF-1BD5A7D41E7F}" srcOrd="1" destOrd="0" presId="urn:microsoft.com/office/officeart/2005/8/layout/chevron2"/>
    <dgm:cxn modelId="{A4A3BD57-F751-455C-98A1-E472A87B008C}" type="presParOf" srcId="{DBEE40D7-4E54-4039-9E97-E6CF69C32D62}" destId="{E3BDC73E-2AAC-4E35-8802-5865ECBCF36D}" srcOrd="3" destOrd="0" presId="urn:microsoft.com/office/officeart/2005/8/layout/chevron2"/>
    <dgm:cxn modelId="{BB4C7CFC-C182-404C-9111-CD84D11D17C9}" type="presParOf" srcId="{DBEE40D7-4E54-4039-9E97-E6CF69C32D62}" destId="{564D3A74-88E6-405C-9F72-FC7CEA95F75D}" srcOrd="4" destOrd="0" presId="urn:microsoft.com/office/officeart/2005/8/layout/chevron2"/>
    <dgm:cxn modelId="{7B801A06-7642-42AC-B216-A7E124D4245E}" type="presParOf" srcId="{564D3A74-88E6-405C-9F72-FC7CEA95F75D}" destId="{7F818A95-BB48-4A33-815D-49024BF73CB2}" srcOrd="0" destOrd="0" presId="urn:microsoft.com/office/officeart/2005/8/layout/chevron2"/>
    <dgm:cxn modelId="{43D3F3CA-E495-4946-82CB-023B662324A3}" type="presParOf" srcId="{564D3A74-88E6-405C-9F72-FC7CEA95F75D}" destId="{4A88E575-1C07-4983-98E4-F2FABA9030AA}" srcOrd="1" destOrd="0" presId="urn:microsoft.com/office/officeart/2005/8/layout/chevron2"/>
    <dgm:cxn modelId="{B50F8E74-86D0-45BD-901C-B2730EE7B1A4}" type="presParOf" srcId="{DBEE40D7-4E54-4039-9E97-E6CF69C32D62}" destId="{F6FB8AD2-8A67-45F8-ACAA-B11C22C72BB0}" srcOrd="5" destOrd="0" presId="urn:microsoft.com/office/officeart/2005/8/layout/chevron2"/>
    <dgm:cxn modelId="{D3CF6B18-77F3-466A-AE77-708524586599}" type="presParOf" srcId="{DBEE40D7-4E54-4039-9E97-E6CF69C32D62}" destId="{33B4198E-9657-4FD0-B5DC-E6E31FFD5DC4}" srcOrd="6" destOrd="0" presId="urn:microsoft.com/office/officeart/2005/8/layout/chevron2"/>
    <dgm:cxn modelId="{40CF03B5-4BAB-472D-91B0-46301E40629C}" type="presParOf" srcId="{33B4198E-9657-4FD0-B5DC-E6E31FFD5DC4}" destId="{50F40201-140B-4C40-B676-F907FCF54C63}" srcOrd="0" destOrd="0" presId="urn:microsoft.com/office/officeart/2005/8/layout/chevron2"/>
    <dgm:cxn modelId="{561FC1FB-0E41-4DEB-AB7B-011879C3A1E1}" type="presParOf" srcId="{33B4198E-9657-4FD0-B5DC-E6E31FFD5DC4}" destId="{C23D0B89-13C1-457C-8D81-5F828D0D7C9C}" srcOrd="1" destOrd="0" presId="urn:microsoft.com/office/officeart/2005/8/layout/chevron2"/>
    <dgm:cxn modelId="{9F51929C-4845-4E77-B2C8-401F1FC262DA}" type="presParOf" srcId="{DBEE40D7-4E54-4039-9E97-E6CF69C32D62}" destId="{876626C5-A958-468F-808A-A1C9C2E721BF}" srcOrd="7" destOrd="0" presId="urn:microsoft.com/office/officeart/2005/8/layout/chevron2"/>
    <dgm:cxn modelId="{E1A324B4-BF29-4921-9539-EFE06C9BBAC3}" type="presParOf" srcId="{DBEE40D7-4E54-4039-9E97-E6CF69C32D62}" destId="{71A69AE0-1ABA-40B2-8863-5D8A340BFC2E}" srcOrd="8" destOrd="0" presId="urn:microsoft.com/office/officeart/2005/8/layout/chevron2"/>
    <dgm:cxn modelId="{68CE5647-E0C4-4DE5-8B0F-2E6F4B334FA2}" type="presParOf" srcId="{71A69AE0-1ABA-40B2-8863-5D8A340BFC2E}" destId="{3BD29C40-22C6-4858-9DCC-73DA64E89F84}" srcOrd="0" destOrd="0" presId="urn:microsoft.com/office/officeart/2005/8/layout/chevron2"/>
    <dgm:cxn modelId="{F37F5323-A793-4F93-B19B-F583D381994D}" type="presParOf" srcId="{71A69AE0-1ABA-40B2-8863-5D8A340BFC2E}" destId="{84C40336-16E5-47BC-8EEB-8CF6C28A16EC}" srcOrd="1" destOrd="0" presId="urn:microsoft.com/office/officeart/2005/8/layout/chevron2"/>
    <dgm:cxn modelId="{F3DD89D1-CE58-4568-BC55-996186CC80FF}" type="presParOf" srcId="{DBEE40D7-4E54-4039-9E97-E6CF69C32D62}" destId="{5B035B50-F8F2-4CE4-B4BD-933CF969296F}" srcOrd="9" destOrd="0" presId="urn:microsoft.com/office/officeart/2005/8/layout/chevron2"/>
    <dgm:cxn modelId="{526E602C-0208-4FFD-B800-A724AE0ED6B2}" type="presParOf" srcId="{DBEE40D7-4E54-4039-9E97-E6CF69C32D62}" destId="{8B57AFA7-9AEB-461A-8628-D4A36BB635BE}" srcOrd="10" destOrd="0" presId="urn:microsoft.com/office/officeart/2005/8/layout/chevron2"/>
    <dgm:cxn modelId="{D101FD9C-BFB0-4CF3-9106-8EA6DDEC9301}" type="presParOf" srcId="{8B57AFA7-9AEB-461A-8628-D4A36BB635BE}" destId="{24CA89C3-0EA5-45A0-B26F-CC457A5B3C7C}" srcOrd="0" destOrd="0" presId="urn:microsoft.com/office/officeart/2005/8/layout/chevron2"/>
    <dgm:cxn modelId="{35796FD8-4EDC-47AB-9F74-7F16E29B3C6D}" type="presParOf" srcId="{8B57AFA7-9AEB-461A-8628-D4A36BB635BE}" destId="{EA078854-4B02-4714-9798-75A62858865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EA45F-6100-4732-AA51-1CBD81F0C9EB}">
      <dsp:nvSpPr>
        <dsp:cNvPr id="0" name=""/>
        <dsp:cNvSpPr/>
      </dsp:nvSpPr>
      <dsp:spPr>
        <a:xfrm>
          <a:off x="1441" y="1741200"/>
          <a:ext cx="2810558" cy="2248446"/>
        </a:xfrm>
        <a:prstGeom prst="homePlate">
          <a:avLst>
            <a:gd name="adj" fmla="val 2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150" tIns="35560" rIns="396601" bIns="35560" numCol="1" spcCol="1270" anchor="t" anchorCtr="0">
          <a:noAutofit/>
        </a:bodyPr>
        <a:lstStyle/>
        <a:p>
          <a:pPr marL="0" lvl="0" indent="0" algn="l" defTabSz="622300">
            <a:lnSpc>
              <a:spcPct val="90000"/>
            </a:lnSpc>
            <a:spcBef>
              <a:spcPct val="0"/>
            </a:spcBef>
            <a:spcAft>
              <a:spcPct val="35000"/>
            </a:spcAft>
            <a:buNone/>
          </a:pPr>
          <a:r>
            <a:rPr lang="en-US" sz="1400" kern="1200" dirty="0"/>
            <a:t>Data integration and cleaning</a:t>
          </a:r>
        </a:p>
        <a:p>
          <a:pPr marL="57150" lvl="1" indent="-57150" algn="l" defTabSz="488950">
            <a:lnSpc>
              <a:spcPct val="90000"/>
            </a:lnSpc>
            <a:spcBef>
              <a:spcPct val="0"/>
            </a:spcBef>
            <a:spcAft>
              <a:spcPct val="15000"/>
            </a:spcAft>
            <a:buChar char="•"/>
          </a:pPr>
          <a:r>
            <a:rPr lang="en-US" sz="1100" kern="1200" dirty="0"/>
            <a:t>Merge all CSV files to generate a unified dataset.
Delete columns containing only missing values ​​and rows with any missing values ​​to ensure data integrity.</a:t>
          </a:r>
        </a:p>
      </dsp:txBody>
      <dsp:txXfrm>
        <a:off x="1441" y="1741200"/>
        <a:ext cx="2529502" cy="2248446"/>
      </dsp:txXfrm>
    </dsp:sp>
    <dsp:sp modelId="{35EA9EEE-EF69-4D50-AA8D-1DC342F5B239}">
      <dsp:nvSpPr>
        <dsp:cNvPr id="0" name=""/>
        <dsp:cNvSpPr/>
      </dsp:nvSpPr>
      <dsp:spPr>
        <a:xfrm>
          <a:off x="2249888" y="1741200"/>
          <a:ext cx="2810558" cy="2248446"/>
        </a:xfrm>
        <a:prstGeom prst="chevron">
          <a:avLst>
            <a:gd name="adj" fmla="val 2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150" tIns="35560" rIns="99150" bIns="35560" numCol="1" spcCol="1270" anchor="t" anchorCtr="0">
          <a:noAutofit/>
        </a:bodyPr>
        <a:lstStyle/>
        <a:p>
          <a:pPr marL="0" lvl="0" indent="0" algn="l" defTabSz="622300">
            <a:lnSpc>
              <a:spcPct val="90000"/>
            </a:lnSpc>
            <a:spcBef>
              <a:spcPct val="0"/>
            </a:spcBef>
            <a:spcAft>
              <a:spcPct val="35000"/>
            </a:spcAft>
            <a:buNone/>
          </a:pPr>
          <a:r>
            <a:rPr lang="en-US" sz="1400" kern="1200" dirty="0"/>
            <a:t>Feature and label separation</a:t>
          </a:r>
        </a:p>
        <a:p>
          <a:pPr marL="57150" lvl="1" indent="-57150" algn="l" defTabSz="488950">
            <a:lnSpc>
              <a:spcPct val="90000"/>
            </a:lnSpc>
            <a:spcBef>
              <a:spcPct val="0"/>
            </a:spcBef>
            <a:spcAft>
              <a:spcPct val="15000"/>
            </a:spcAft>
            <a:buChar char="•"/>
          </a:pPr>
          <a:r>
            <a:rPr lang="en-US" sz="1100" kern="1200" dirty="0"/>
            <a:t>Separate feature columns and label columns to provide clear boundaries for the input and output of subsequent machine learning models.</a:t>
          </a:r>
        </a:p>
      </dsp:txBody>
      <dsp:txXfrm>
        <a:off x="2812000" y="1741200"/>
        <a:ext cx="1686335" cy="2248446"/>
      </dsp:txXfrm>
    </dsp:sp>
    <dsp:sp modelId="{4B90E29B-0980-4CA4-9AE7-9C79DC980285}">
      <dsp:nvSpPr>
        <dsp:cNvPr id="0" name=""/>
        <dsp:cNvSpPr/>
      </dsp:nvSpPr>
      <dsp:spPr>
        <a:xfrm>
          <a:off x="4498334" y="1741200"/>
          <a:ext cx="2810558" cy="2248446"/>
        </a:xfrm>
        <a:prstGeom prst="chevron">
          <a:avLst>
            <a:gd name="adj" fmla="val 2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150" tIns="35560" rIns="99150" bIns="35560" numCol="1" spcCol="1270" anchor="t" anchorCtr="0">
          <a:noAutofit/>
        </a:bodyPr>
        <a:lstStyle/>
        <a:p>
          <a:pPr marL="0" lvl="0" indent="0" algn="l" defTabSz="622300">
            <a:lnSpc>
              <a:spcPct val="90000"/>
            </a:lnSpc>
            <a:spcBef>
              <a:spcPct val="0"/>
            </a:spcBef>
            <a:spcAft>
              <a:spcPct val="35000"/>
            </a:spcAft>
            <a:buNone/>
          </a:pPr>
          <a:r>
            <a:rPr lang="en-US" sz="1400" kern="1200" dirty="0"/>
            <a:t>Numerically encode label columns</a:t>
          </a:r>
        </a:p>
        <a:p>
          <a:pPr marL="57150" lvl="1" indent="-57150" algn="l" defTabSz="488950">
            <a:lnSpc>
              <a:spcPct val="90000"/>
            </a:lnSpc>
            <a:spcBef>
              <a:spcPct val="0"/>
            </a:spcBef>
            <a:spcAft>
              <a:spcPct val="15000"/>
            </a:spcAft>
            <a:buChar char="•"/>
          </a:pPr>
          <a:r>
            <a:rPr lang="en-US" sz="1100" kern="1200" dirty="0"/>
            <a:t>encoding Benign as 0 and attack types as other integer values.</a:t>
          </a:r>
        </a:p>
      </dsp:txBody>
      <dsp:txXfrm>
        <a:off x="5060446" y="1741200"/>
        <a:ext cx="1686335" cy="2248446"/>
      </dsp:txXfrm>
    </dsp:sp>
    <dsp:sp modelId="{4789391D-285F-47FF-9D26-80CDE94E3D33}">
      <dsp:nvSpPr>
        <dsp:cNvPr id="0" name=""/>
        <dsp:cNvSpPr/>
      </dsp:nvSpPr>
      <dsp:spPr>
        <a:xfrm>
          <a:off x="6746781" y="1741200"/>
          <a:ext cx="2810558" cy="2248446"/>
        </a:xfrm>
        <a:prstGeom prst="chevron">
          <a:avLst>
            <a:gd name="adj" fmla="val 2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150" tIns="35560" rIns="99150" bIns="35560" numCol="1" spcCol="1270" anchor="t" anchorCtr="0">
          <a:noAutofit/>
        </a:bodyPr>
        <a:lstStyle/>
        <a:p>
          <a:pPr marL="0" lvl="0" indent="0" algn="l" defTabSz="622300">
            <a:lnSpc>
              <a:spcPct val="90000"/>
            </a:lnSpc>
            <a:spcBef>
              <a:spcPct val="0"/>
            </a:spcBef>
            <a:spcAft>
              <a:spcPct val="35000"/>
            </a:spcAft>
            <a:buNone/>
          </a:pPr>
          <a:r>
            <a:rPr lang="en-US" sz="1400" kern="1200" dirty="0"/>
            <a:t>Standardization</a:t>
          </a:r>
        </a:p>
        <a:p>
          <a:pPr marL="57150" lvl="1" indent="-57150" algn="l" defTabSz="488950">
            <a:lnSpc>
              <a:spcPct val="90000"/>
            </a:lnSpc>
            <a:spcBef>
              <a:spcPct val="0"/>
            </a:spcBef>
            <a:spcAft>
              <a:spcPct val="15000"/>
            </a:spcAft>
            <a:buChar char="•"/>
          </a:pPr>
          <a:r>
            <a:rPr lang="en-US" sz="1100" kern="1200" dirty="0"/>
            <a:t>Use the z-score standardization method to normalize all feature columns to a standard distribution with a mean of 0 and a standard deviation of 1 to avoid the scale differences between features affecting model training.</a:t>
          </a:r>
        </a:p>
      </dsp:txBody>
      <dsp:txXfrm>
        <a:off x="7308893" y="1741200"/>
        <a:ext cx="1686335" cy="2248446"/>
      </dsp:txXfrm>
    </dsp:sp>
    <dsp:sp modelId="{CB49AB35-D4B7-4D1E-BFED-6023F9DEE488}">
      <dsp:nvSpPr>
        <dsp:cNvPr id="0" name=""/>
        <dsp:cNvSpPr/>
      </dsp:nvSpPr>
      <dsp:spPr>
        <a:xfrm>
          <a:off x="8995228" y="1741200"/>
          <a:ext cx="2810558" cy="2248446"/>
        </a:xfrm>
        <a:prstGeom prst="chevron">
          <a:avLst>
            <a:gd name="adj" fmla="val 2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150" tIns="35560" rIns="99150" bIns="35560" numCol="1" spcCol="1270" anchor="t" anchorCtr="0">
          <a:noAutofit/>
        </a:bodyPr>
        <a:lstStyle/>
        <a:p>
          <a:pPr marL="0" lvl="0" indent="0" algn="l" defTabSz="622300">
            <a:lnSpc>
              <a:spcPct val="90000"/>
            </a:lnSpc>
            <a:spcBef>
              <a:spcPct val="0"/>
            </a:spcBef>
            <a:spcAft>
              <a:spcPct val="35000"/>
            </a:spcAft>
            <a:buNone/>
          </a:pPr>
          <a:r>
            <a:rPr lang="en-US" sz="1400" kern="1200" dirty="0"/>
            <a:t>Dataset partitioning</a:t>
          </a:r>
        </a:p>
        <a:p>
          <a:pPr marL="57150" lvl="1" indent="-57150" algn="l" defTabSz="488950">
            <a:lnSpc>
              <a:spcPct val="90000"/>
            </a:lnSpc>
            <a:spcBef>
              <a:spcPct val="0"/>
            </a:spcBef>
            <a:spcAft>
              <a:spcPct val="15000"/>
            </a:spcAft>
            <a:buChar char="•"/>
          </a:pPr>
          <a:r>
            <a:rPr lang="en-US" sz="1100" kern="1200" dirty="0"/>
            <a:t>Use stratified sampling to divide the data into training set (60%), validation set (20%) and test set (20%) to ensure that each category is evenly distributed in each subset.</a:t>
          </a:r>
        </a:p>
      </dsp:txBody>
      <dsp:txXfrm>
        <a:off x="9557340" y="1741200"/>
        <a:ext cx="1686335" cy="2248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70AC9-F433-4F14-BD18-1A052521D2E9}">
      <dsp:nvSpPr>
        <dsp:cNvPr id="0" name=""/>
        <dsp:cNvSpPr/>
      </dsp:nvSpPr>
      <dsp:spPr>
        <a:xfrm rot="5400000">
          <a:off x="3506806" y="130656"/>
          <a:ext cx="2008628" cy="1747506"/>
        </a:xfrm>
        <a:prstGeom prst="hexagon">
          <a:avLst>
            <a:gd name="adj" fmla="val 25000"/>
            <a:gd name="vf" fmla="val 1154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The dataset covers a variety of network threats, which enhances the generalization ability of the model in different scenarios.</a:t>
          </a:r>
        </a:p>
      </dsp:txBody>
      <dsp:txXfrm rot="-5400000">
        <a:off x="3909687" y="313106"/>
        <a:ext cx="1202866" cy="1382606"/>
      </dsp:txXfrm>
    </dsp:sp>
    <dsp:sp modelId="{98C6D6F9-5630-4E7C-8061-83C7ECA4360E}">
      <dsp:nvSpPr>
        <dsp:cNvPr id="0" name=""/>
        <dsp:cNvSpPr/>
      </dsp:nvSpPr>
      <dsp:spPr>
        <a:xfrm>
          <a:off x="5437901" y="401821"/>
          <a:ext cx="2241629" cy="120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The ratio of attack to normal traffic is reasonably distributed, making the dataset representative when simulating real-world scenarios</a:t>
          </a:r>
          <a:r>
            <a:rPr lang="en-US" sz="1100" kern="1200" dirty="0">
              <a:solidFill>
                <a:schemeClr val="bg1"/>
              </a:solidFill>
            </a:rPr>
            <a:t>.</a:t>
          </a:r>
        </a:p>
      </dsp:txBody>
      <dsp:txXfrm>
        <a:off x="5437901" y="401821"/>
        <a:ext cx="2241629" cy="1205177"/>
      </dsp:txXfrm>
    </dsp:sp>
    <dsp:sp modelId="{5D525D14-9A8F-40FA-BC6A-59654AB5B6A9}">
      <dsp:nvSpPr>
        <dsp:cNvPr id="0" name=""/>
        <dsp:cNvSpPr/>
      </dsp:nvSpPr>
      <dsp:spPr>
        <a:xfrm rot="5400000">
          <a:off x="1619499" y="130656"/>
          <a:ext cx="2008628" cy="1747506"/>
        </a:xfrm>
        <a:prstGeom prst="hexagon">
          <a:avLst>
            <a:gd name="adj" fmla="val 25000"/>
            <a:gd name="vf" fmla="val 1154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2380" y="313106"/>
        <a:ext cx="1202866" cy="1382606"/>
      </dsp:txXfrm>
    </dsp:sp>
    <dsp:sp modelId="{A2C88051-5B47-433C-96B5-D3D492EE2AF2}">
      <dsp:nvSpPr>
        <dsp:cNvPr id="0" name=""/>
        <dsp:cNvSpPr/>
      </dsp:nvSpPr>
      <dsp:spPr>
        <a:xfrm rot="5400000">
          <a:off x="2559537" y="1835580"/>
          <a:ext cx="2008628" cy="1747506"/>
        </a:xfrm>
        <a:prstGeom prst="hexagon">
          <a:avLst>
            <a:gd name="adj" fmla="val 25000"/>
            <a:gd name="vf" fmla="val 1154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The structure of the dataset facilitates the integration of more traffic records and is suitable for incremental learning scenarios.</a:t>
          </a:r>
        </a:p>
      </dsp:txBody>
      <dsp:txXfrm rot="-5400000">
        <a:off x="2962418" y="2018030"/>
        <a:ext cx="1202866" cy="1382606"/>
      </dsp:txXfrm>
    </dsp:sp>
    <dsp:sp modelId="{87938A9F-7B81-43AD-82CB-FFBD81C3EA10}">
      <dsp:nvSpPr>
        <dsp:cNvPr id="0" name=""/>
        <dsp:cNvSpPr/>
      </dsp:nvSpPr>
      <dsp:spPr>
        <a:xfrm>
          <a:off x="448468" y="2106744"/>
          <a:ext cx="2169318" cy="120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r" defTabSz="622300">
            <a:lnSpc>
              <a:spcPct val="90000"/>
            </a:lnSpc>
            <a:spcBef>
              <a:spcPct val="0"/>
            </a:spcBef>
            <a:spcAft>
              <a:spcPct val="35000"/>
            </a:spcAft>
            <a:buNone/>
          </a:pPr>
          <a:r>
            <a:rPr lang="en-US" sz="1400" kern="1200" dirty="0">
              <a:solidFill>
                <a:schemeClr val="bg1"/>
              </a:solidFill>
            </a:rPr>
            <a:t>The 78 features provided cover all aspects of network traffic, providing sufficient information for feature engineering and pattern learning of the model.</a:t>
          </a:r>
        </a:p>
      </dsp:txBody>
      <dsp:txXfrm>
        <a:off x="448468" y="2106744"/>
        <a:ext cx="2169318" cy="1205177"/>
      </dsp:txXfrm>
    </dsp:sp>
    <dsp:sp modelId="{B715EF72-8270-440E-A3C3-7203AC6C28D9}">
      <dsp:nvSpPr>
        <dsp:cNvPr id="0" name=""/>
        <dsp:cNvSpPr/>
      </dsp:nvSpPr>
      <dsp:spPr>
        <a:xfrm rot="5400000">
          <a:off x="4446844" y="1835580"/>
          <a:ext cx="2008628" cy="1747506"/>
        </a:xfrm>
        <a:prstGeom prst="hexagon">
          <a:avLst>
            <a:gd name="adj" fmla="val 25000"/>
            <a:gd name="vf" fmla="val 1154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9725" y="2018030"/>
        <a:ext cx="1202866" cy="1382606"/>
      </dsp:txXfrm>
    </dsp:sp>
    <dsp:sp modelId="{1F235FA9-5C22-44AA-8157-4CB0AF5C4DF8}">
      <dsp:nvSpPr>
        <dsp:cNvPr id="0" name=""/>
        <dsp:cNvSpPr/>
      </dsp:nvSpPr>
      <dsp:spPr>
        <a:xfrm rot="5400000">
          <a:off x="3506806" y="3540503"/>
          <a:ext cx="2008628" cy="1747506"/>
        </a:xfrm>
        <a:prstGeom prst="hexagon">
          <a:avLst>
            <a:gd name="adj" fmla="val 25000"/>
            <a:gd name="vf" fmla="val 1154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The dataset has been widely used by the community and supports cross-study results comparison.</a:t>
          </a:r>
        </a:p>
      </dsp:txBody>
      <dsp:txXfrm rot="-5400000">
        <a:off x="3909687" y="3722953"/>
        <a:ext cx="1202866" cy="1382606"/>
      </dsp:txXfrm>
    </dsp:sp>
    <dsp:sp modelId="{BB4A6572-AA7A-4ECF-92FA-C7D6B88AFAFA}">
      <dsp:nvSpPr>
        <dsp:cNvPr id="0" name=""/>
        <dsp:cNvSpPr/>
      </dsp:nvSpPr>
      <dsp:spPr>
        <a:xfrm>
          <a:off x="5437901" y="3811668"/>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D78D5953-DD69-46F0-9657-C9C7EF652CA5}">
      <dsp:nvSpPr>
        <dsp:cNvPr id="0" name=""/>
        <dsp:cNvSpPr/>
      </dsp:nvSpPr>
      <dsp:spPr>
        <a:xfrm rot="5400000">
          <a:off x="1619499" y="3540503"/>
          <a:ext cx="2008628" cy="1747506"/>
        </a:xfrm>
        <a:prstGeom prst="hexagon">
          <a:avLst>
            <a:gd name="adj" fmla="val 25000"/>
            <a:gd name="vf" fmla="val 1154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2380" y="3722953"/>
        <a:ext cx="1202866" cy="1382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DB386-3D31-4897-844A-27BCBE4BCFDB}">
      <dsp:nvSpPr>
        <dsp:cNvPr id="0" name=""/>
        <dsp:cNvSpPr/>
      </dsp:nvSpPr>
      <dsp:spPr>
        <a:xfrm rot="5400000">
          <a:off x="-143508" y="146944"/>
          <a:ext cx="956720" cy="6697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Input Layer</a:t>
          </a:r>
        </a:p>
      </dsp:txBody>
      <dsp:txXfrm rot="-5400000">
        <a:off x="0" y="338288"/>
        <a:ext cx="669704" cy="287016"/>
      </dsp:txXfrm>
    </dsp:sp>
    <dsp:sp modelId="{EAB4A430-E08F-4419-9DAF-0C38681C1021}">
      <dsp:nvSpPr>
        <dsp:cNvPr id="0" name=""/>
        <dsp:cNvSpPr/>
      </dsp:nvSpPr>
      <dsp:spPr>
        <a:xfrm rot="5400000">
          <a:off x="2840867" y="-2167726"/>
          <a:ext cx="621868" cy="496419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78 features</a:t>
          </a:r>
        </a:p>
      </dsp:txBody>
      <dsp:txXfrm rot="-5400000">
        <a:off x="669705" y="33793"/>
        <a:ext cx="4933836" cy="561154"/>
      </dsp:txXfrm>
    </dsp:sp>
    <dsp:sp modelId="{725BBDED-3DFC-475D-AD1F-164E8093527C}">
      <dsp:nvSpPr>
        <dsp:cNvPr id="0" name=""/>
        <dsp:cNvSpPr/>
      </dsp:nvSpPr>
      <dsp:spPr>
        <a:xfrm rot="5400000">
          <a:off x="-143508" y="1006232"/>
          <a:ext cx="956720" cy="6697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fr-FR" sz="900" kern="1200" dirty="0"/>
            <a:t>Layer fc1</a:t>
          </a:r>
          <a:endParaRPr lang="en-US" sz="900" kern="1200" dirty="0"/>
        </a:p>
      </dsp:txBody>
      <dsp:txXfrm rot="-5400000">
        <a:off x="0" y="1197576"/>
        <a:ext cx="669704" cy="287016"/>
      </dsp:txXfrm>
    </dsp:sp>
    <dsp:sp modelId="{A6E4D712-22C2-4E36-A4CF-1BD5A7D41E7F}">
      <dsp:nvSpPr>
        <dsp:cNvPr id="0" name=""/>
        <dsp:cNvSpPr/>
      </dsp:nvSpPr>
      <dsp:spPr>
        <a:xfrm rot="5400000">
          <a:off x="2840867" y="-1308438"/>
          <a:ext cx="621868" cy="496419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a:t>256 </a:t>
          </a:r>
          <a:r>
            <a:rPr lang="fr-FR" sz="1700" kern="1200" dirty="0" err="1"/>
            <a:t>neurons</a:t>
          </a:r>
          <a:r>
            <a:rPr lang="fr-FR" sz="1700" kern="1200" dirty="0"/>
            <a:t>, </a:t>
          </a:r>
          <a:r>
            <a:rPr lang="fr-FR" sz="1700" kern="1200" dirty="0" err="1"/>
            <a:t>ReLU</a:t>
          </a:r>
          <a:endParaRPr lang="en-US" sz="1700" kern="1200" dirty="0"/>
        </a:p>
        <a:p>
          <a:pPr marL="171450" lvl="1" indent="-171450" algn="l" defTabSz="755650">
            <a:lnSpc>
              <a:spcPct val="90000"/>
            </a:lnSpc>
            <a:spcBef>
              <a:spcPct val="0"/>
            </a:spcBef>
            <a:spcAft>
              <a:spcPct val="15000"/>
            </a:spcAft>
            <a:buChar char="•"/>
          </a:pPr>
          <a:r>
            <a:rPr lang="en-US" sz="1700" kern="1200" dirty="0"/>
            <a:t>Feature Extraction</a:t>
          </a:r>
        </a:p>
      </dsp:txBody>
      <dsp:txXfrm rot="-5400000">
        <a:off x="669705" y="893081"/>
        <a:ext cx="4933836" cy="561154"/>
      </dsp:txXfrm>
    </dsp:sp>
    <dsp:sp modelId="{7F818A95-BB48-4A33-815D-49024BF73CB2}">
      <dsp:nvSpPr>
        <dsp:cNvPr id="0" name=""/>
        <dsp:cNvSpPr/>
      </dsp:nvSpPr>
      <dsp:spPr>
        <a:xfrm rot="5400000">
          <a:off x="-143508" y="1865520"/>
          <a:ext cx="956720" cy="6697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fr-FR" sz="900" kern="1200" dirty="0"/>
            <a:t>Layer fc2</a:t>
          </a:r>
          <a:endParaRPr lang="en-US" sz="900" kern="1200" dirty="0"/>
        </a:p>
      </dsp:txBody>
      <dsp:txXfrm rot="-5400000">
        <a:off x="0" y="2056864"/>
        <a:ext cx="669704" cy="287016"/>
      </dsp:txXfrm>
    </dsp:sp>
    <dsp:sp modelId="{4A88E575-1C07-4983-98E4-F2FABA9030AA}">
      <dsp:nvSpPr>
        <dsp:cNvPr id="0" name=""/>
        <dsp:cNvSpPr/>
      </dsp:nvSpPr>
      <dsp:spPr>
        <a:xfrm rot="5400000">
          <a:off x="2840867" y="-449150"/>
          <a:ext cx="621868" cy="496419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a:t>128 </a:t>
          </a:r>
          <a:r>
            <a:rPr lang="fr-FR" sz="1700" kern="1200" dirty="0" err="1"/>
            <a:t>neurons</a:t>
          </a:r>
          <a:r>
            <a:rPr lang="fr-FR" sz="1700" kern="1200" dirty="0"/>
            <a:t>, </a:t>
          </a:r>
          <a:r>
            <a:rPr lang="fr-FR" sz="1700" kern="1200" dirty="0" err="1"/>
            <a:t>ReLU</a:t>
          </a:r>
          <a:endParaRPr lang="en-US" sz="1700" kern="1200" dirty="0"/>
        </a:p>
      </dsp:txBody>
      <dsp:txXfrm rot="-5400000">
        <a:off x="669705" y="1752369"/>
        <a:ext cx="4933836" cy="561154"/>
      </dsp:txXfrm>
    </dsp:sp>
    <dsp:sp modelId="{50F40201-140B-4C40-B676-F907FCF54C63}">
      <dsp:nvSpPr>
        <dsp:cNvPr id="0" name=""/>
        <dsp:cNvSpPr/>
      </dsp:nvSpPr>
      <dsp:spPr>
        <a:xfrm rot="5400000">
          <a:off x="-143508" y="2724808"/>
          <a:ext cx="956720" cy="6697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Output Layer fc3</a:t>
          </a:r>
        </a:p>
      </dsp:txBody>
      <dsp:txXfrm rot="-5400000">
        <a:off x="0" y="2916152"/>
        <a:ext cx="669704" cy="287016"/>
      </dsp:txXfrm>
    </dsp:sp>
    <dsp:sp modelId="{C23D0B89-13C1-457C-8D81-5F828D0D7C9C}">
      <dsp:nvSpPr>
        <dsp:cNvPr id="0" name=""/>
        <dsp:cNvSpPr/>
      </dsp:nvSpPr>
      <dsp:spPr>
        <a:xfrm rot="5400000">
          <a:off x="2840867" y="410138"/>
          <a:ext cx="621868" cy="496419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Logits for </a:t>
          </a:r>
          <a:r>
            <a:rPr lang="en-US" altLang="zh-CN" sz="1700" kern="1200" dirty="0"/>
            <a:t>c</a:t>
          </a:r>
          <a:r>
            <a:rPr lang="en-US" sz="1700" kern="1200" dirty="0"/>
            <a:t>lassification</a:t>
          </a:r>
        </a:p>
      </dsp:txBody>
      <dsp:txXfrm rot="-5400000">
        <a:off x="669705" y="2611658"/>
        <a:ext cx="4933836" cy="561154"/>
      </dsp:txXfrm>
    </dsp:sp>
    <dsp:sp modelId="{3BD29C40-22C6-4858-9DCC-73DA64E89F84}">
      <dsp:nvSpPr>
        <dsp:cNvPr id="0" name=""/>
        <dsp:cNvSpPr/>
      </dsp:nvSpPr>
      <dsp:spPr>
        <a:xfrm rot="5400000">
          <a:off x="-143508" y="3584097"/>
          <a:ext cx="956720" cy="6697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Softmax</a:t>
          </a:r>
          <a:r>
            <a:rPr lang="en-US" sz="900" kern="1200" dirty="0"/>
            <a:t> Output</a:t>
          </a:r>
        </a:p>
      </dsp:txBody>
      <dsp:txXfrm rot="-5400000">
        <a:off x="0" y="3775441"/>
        <a:ext cx="669704" cy="287016"/>
      </dsp:txXfrm>
    </dsp:sp>
    <dsp:sp modelId="{84C40336-16E5-47BC-8EEB-8CF6C28A16EC}">
      <dsp:nvSpPr>
        <dsp:cNvPr id="0" name=""/>
        <dsp:cNvSpPr/>
      </dsp:nvSpPr>
      <dsp:spPr>
        <a:xfrm rot="5400000">
          <a:off x="2840867" y="1269426"/>
          <a:ext cx="621868" cy="496419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Class Probabilities </a:t>
          </a:r>
          <a:r>
            <a:rPr lang="en-US" altLang="zh-CN" sz="1700" kern="1200" dirty="0"/>
            <a:t>by using </a:t>
          </a:r>
          <a:r>
            <a:rPr lang="en-US" altLang="zh-CN" sz="1700" kern="1200" dirty="0" err="1"/>
            <a:t>Softmax</a:t>
          </a:r>
          <a:endParaRPr lang="en-US" sz="1700" kern="1200" dirty="0"/>
        </a:p>
      </dsp:txBody>
      <dsp:txXfrm rot="-5400000">
        <a:off x="669705" y="3470946"/>
        <a:ext cx="4933836" cy="561154"/>
      </dsp:txXfrm>
    </dsp:sp>
    <dsp:sp modelId="{24CA89C3-0EA5-45A0-B26F-CC457A5B3C7C}">
      <dsp:nvSpPr>
        <dsp:cNvPr id="0" name=""/>
        <dsp:cNvSpPr/>
      </dsp:nvSpPr>
      <dsp:spPr>
        <a:xfrm rot="5400000">
          <a:off x="-143508" y="4443385"/>
          <a:ext cx="956720" cy="6697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Evaluation</a:t>
          </a:r>
        </a:p>
      </dsp:txBody>
      <dsp:txXfrm rot="-5400000">
        <a:off x="0" y="4634729"/>
        <a:ext cx="669704" cy="287016"/>
      </dsp:txXfrm>
    </dsp:sp>
    <dsp:sp modelId="{EA078854-4B02-4714-9798-75A628588656}">
      <dsp:nvSpPr>
        <dsp:cNvPr id="0" name=""/>
        <dsp:cNvSpPr/>
      </dsp:nvSpPr>
      <dsp:spPr>
        <a:xfrm rot="5400000">
          <a:off x="2840867" y="2128714"/>
          <a:ext cx="621868" cy="496419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Accuracy, F1, etc.</a:t>
          </a:r>
        </a:p>
      </dsp:txBody>
      <dsp:txXfrm rot="-5400000">
        <a:off x="669705" y="4330234"/>
        <a:ext cx="4933836" cy="56115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12/13/2024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dhoogla/cicddos2019"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FC3CE727-4ADE-7DF0-A5E1-F09C9760FAEF}"/>
              </a:ext>
            </a:extLst>
          </p:cNvPr>
          <p:cNvPicPr>
            <a:picLocks noGrp="1" noChangeAspect="1"/>
          </p:cNvPicPr>
          <p:nvPr>
            <p:ph idx="1"/>
          </p:nvPr>
        </p:nvPicPr>
        <p:blipFill>
          <a:blip r:embed="rId2"/>
          <a:stretch>
            <a:fillRect/>
          </a:stretch>
        </p:blipFill>
        <p:spPr>
          <a:xfrm>
            <a:off x="0" y="0"/>
            <a:ext cx="12191999" cy="6858000"/>
          </a:xfrm>
        </p:spPr>
      </p:pic>
      <p:sp>
        <p:nvSpPr>
          <p:cNvPr id="17" name="TextBox 16">
            <a:extLst>
              <a:ext uri="{FF2B5EF4-FFF2-40B4-BE49-F238E27FC236}">
                <a16:creationId xmlns:a16="http://schemas.microsoft.com/office/drawing/2014/main" id="{0E4E81EE-46BE-370B-5F62-74C037681572}"/>
              </a:ext>
            </a:extLst>
          </p:cNvPr>
          <p:cNvSpPr txBox="1"/>
          <p:nvPr/>
        </p:nvSpPr>
        <p:spPr>
          <a:xfrm>
            <a:off x="658638" y="560539"/>
            <a:ext cx="8743415" cy="584775"/>
          </a:xfrm>
          <a:prstGeom prst="rect">
            <a:avLst/>
          </a:prstGeom>
          <a:noFill/>
        </p:spPr>
        <p:txBody>
          <a:bodyPr wrap="square">
            <a:spAutoFit/>
          </a:bodyPr>
          <a:lstStyle/>
          <a:p>
            <a:r>
              <a:rPr lang="en-US" sz="3200" dirty="0">
                <a:solidFill>
                  <a:schemeClr val="bg1"/>
                </a:solidFill>
              </a:rPr>
              <a:t>Cybersecurity: Robustness in Incremental Learning</a:t>
            </a:r>
          </a:p>
        </p:txBody>
      </p:sp>
      <p:sp>
        <p:nvSpPr>
          <p:cNvPr id="19" name="TextBox 18">
            <a:extLst>
              <a:ext uri="{FF2B5EF4-FFF2-40B4-BE49-F238E27FC236}">
                <a16:creationId xmlns:a16="http://schemas.microsoft.com/office/drawing/2014/main" id="{C07FEEAA-B49B-EBB8-6450-34148821CD01}"/>
              </a:ext>
            </a:extLst>
          </p:cNvPr>
          <p:cNvSpPr txBox="1"/>
          <p:nvPr/>
        </p:nvSpPr>
        <p:spPr>
          <a:xfrm>
            <a:off x="658638" y="3837181"/>
            <a:ext cx="6169936" cy="2400657"/>
          </a:xfrm>
          <a:prstGeom prst="rect">
            <a:avLst/>
          </a:prstGeom>
          <a:noFill/>
        </p:spPr>
        <p:txBody>
          <a:bodyPr wrap="square">
            <a:spAutoFit/>
          </a:bodyPr>
          <a:lstStyle/>
          <a:p>
            <a:r>
              <a:rPr lang="en-US" sz="4400" dirty="0">
                <a:solidFill>
                  <a:schemeClr val="bg1">
                    <a:lumMod val="65000"/>
                  </a:schemeClr>
                </a:solidFill>
              </a:rPr>
              <a:t>Adversarial Attacks</a:t>
            </a:r>
          </a:p>
          <a:p>
            <a:r>
              <a:rPr lang="en-US" sz="4400" dirty="0">
                <a:solidFill>
                  <a:schemeClr val="bg1">
                    <a:lumMod val="65000"/>
                  </a:schemeClr>
                </a:solidFill>
              </a:rPr>
              <a:t>Catastrophic Forgetting</a:t>
            </a:r>
          </a:p>
          <a:p>
            <a:r>
              <a:rPr lang="en-US" sz="4400" dirty="0">
                <a:solidFill>
                  <a:schemeClr val="bg1">
                    <a:lumMod val="65000"/>
                  </a:schemeClr>
                </a:solidFill>
              </a:rPr>
              <a:t>Replay Mechanisms</a:t>
            </a:r>
          </a:p>
          <a:p>
            <a:endParaRPr lang="en-US" dirty="0">
              <a:solidFill>
                <a:schemeClr val="bg1">
                  <a:lumMod val="65000"/>
                </a:schemeClr>
              </a:solidFill>
            </a:endParaRPr>
          </a:p>
        </p:txBody>
      </p:sp>
    </p:spTree>
    <p:extLst>
      <p:ext uri="{BB962C8B-B14F-4D97-AF65-F5344CB8AC3E}">
        <p14:creationId xmlns:p14="http://schemas.microsoft.com/office/powerpoint/2010/main" val="623532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D5B58-8AD8-B991-173F-7223DC6E6208}"/>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8C668E75-0A36-8B2C-300E-B0D94B16A9AB}"/>
              </a:ext>
            </a:extLst>
          </p:cNvPr>
          <p:cNvPicPr>
            <a:picLocks noGrp="1" noChangeAspect="1"/>
          </p:cNvPicPr>
          <p:nvPr>
            <p:ph idx="1"/>
          </p:nvPr>
        </p:nvPicPr>
        <p:blipFill>
          <a:blip r:embed="rId2"/>
          <a:stretch>
            <a:fillRect/>
          </a:stretch>
        </p:blipFill>
        <p:spPr>
          <a:xfrm>
            <a:off x="0" y="0"/>
            <a:ext cx="12191999" cy="6858000"/>
          </a:xfrm>
        </p:spPr>
      </p:pic>
      <p:sp>
        <p:nvSpPr>
          <p:cNvPr id="3" name="TextBox 2">
            <a:extLst>
              <a:ext uri="{FF2B5EF4-FFF2-40B4-BE49-F238E27FC236}">
                <a16:creationId xmlns:a16="http://schemas.microsoft.com/office/drawing/2014/main" id="{550E406C-C758-A2D1-48D9-DEF5182D8CF6}"/>
              </a:ext>
            </a:extLst>
          </p:cNvPr>
          <p:cNvSpPr txBox="1"/>
          <p:nvPr/>
        </p:nvSpPr>
        <p:spPr>
          <a:xfrm>
            <a:off x="255762" y="286114"/>
            <a:ext cx="6160882" cy="1477328"/>
          </a:xfrm>
          <a:prstGeom prst="rect">
            <a:avLst/>
          </a:prstGeom>
          <a:noFill/>
        </p:spPr>
        <p:txBody>
          <a:bodyPr wrap="square">
            <a:spAutoFit/>
          </a:bodyPr>
          <a:lstStyle/>
          <a:p>
            <a:r>
              <a:rPr lang="en-US" sz="1800" b="0" i="0" u="none" strike="noStrike" baseline="0" dirty="0">
                <a:solidFill>
                  <a:schemeClr val="bg1"/>
                </a:solidFill>
                <a:latin typeface="NimbusRomNo9L-Medi"/>
              </a:rPr>
              <a:t>Model includes two parts:</a:t>
            </a:r>
          </a:p>
          <a:p>
            <a:endParaRPr lang="en-US" dirty="0">
              <a:solidFill>
                <a:schemeClr val="bg1"/>
              </a:solidFill>
              <a:latin typeface="NimbusRomNo9L-Medi"/>
            </a:endParaRPr>
          </a:p>
          <a:p>
            <a:pPr marL="342900" indent="-342900">
              <a:buAutoNum type="arabicPeriod"/>
            </a:pPr>
            <a:r>
              <a:rPr lang="en-US" dirty="0">
                <a:solidFill>
                  <a:schemeClr val="bg1"/>
                </a:solidFill>
                <a:latin typeface="NimbusRomNo9L-Medi"/>
              </a:rPr>
              <a:t>Basic model</a:t>
            </a:r>
          </a:p>
          <a:p>
            <a:pPr marL="342900" indent="-342900">
              <a:buAutoNum type="arabicPeriod"/>
            </a:pPr>
            <a:endParaRPr lang="en-US" dirty="0">
              <a:solidFill>
                <a:schemeClr val="bg1"/>
              </a:solidFill>
              <a:latin typeface="NimbusRomNo9L-Medi"/>
            </a:endParaRPr>
          </a:p>
          <a:p>
            <a:pPr marL="342900" indent="-342900">
              <a:buAutoNum type="arabicPeriod"/>
            </a:pPr>
            <a:r>
              <a:rPr lang="en-US" sz="1800" b="0" i="0" u="none" strike="noStrike" baseline="0" dirty="0">
                <a:solidFill>
                  <a:schemeClr val="bg1"/>
                </a:solidFill>
                <a:latin typeface="NimbusRomNo9L-Medi"/>
              </a:rPr>
              <a:t>Adversarial Data Poisoning and Replay Mechanism</a:t>
            </a:r>
            <a:endParaRPr lang="en-US" dirty="0">
              <a:solidFill>
                <a:schemeClr val="bg1"/>
              </a:solidFill>
              <a:latin typeface="NimbusRomNo9L-Medi"/>
            </a:endParaRPr>
          </a:p>
        </p:txBody>
      </p:sp>
      <p:pic>
        <p:nvPicPr>
          <p:cNvPr id="6" name="Picture 5">
            <a:extLst>
              <a:ext uri="{FF2B5EF4-FFF2-40B4-BE49-F238E27FC236}">
                <a16:creationId xmlns:a16="http://schemas.microsoft.com/office/drawing/2014/main" id="{E0908787-2567-B23C-0E32-1FB65432275D}"/>
              </a:ext>
            </a:extLst>
          </p:cNvPr>
          <p:cNvPicPr>
            <a:picLocks noChangeAspect="1"/>
          </p:cNvPicPr>
          <p:nvPr/>
        </p:nvPicPr>
        <p:blipFill>
          <a:blip r:embed="rId3"/>
          <a:stretch>
            <a:fillRect/>
          </a:stretch>
        </p:blipFill>
        <p:spPr>
          <a:xfrm>
            <a:off x="172017" y="1763442"/>
            <a:ext cx="4266528" cy="3469110"/>
          </a:xfrm>
          <a:prstGeom prst="rect">
            <a:avLst/>
          </a:prstGeom>
        </p:spPr>
      </p:pic>
      <p:pic>
        <p:nvPicPr>
          <p:cNvPr id="5" name="Picture 4">
            <a:extLst>
              <a:ext uri="{FF2B5EF4-FFF2-40B4-BE49-F238E27FC236}">
                <a16:creationId xmlns:a16="http://schemas.microsoft.com/office/drawing/2014/main" id="{5A75AA16-473A-8DCB-79DF-0A70C8C55DD3}"/>
              </a:ext>
            </a:extLst>
          </p:cNvPr>
          <p:cNvPicPr>
            <a:picLocks noChangeAspect="1"/>
          </p:cNvPicPr>
          <p:nvPr/>
        </p:nvPicPr>
        <p:blipFill>
          <a:blip r:embed="rId4"/>
          <a:stretch>
            <a:fillRect/>
          </a:stretch>
        </p:blipFill>
        <p:spPr>
          <a:xfrm>
            <a:off x="3512744" y="5314551"/>
            <a:ext cx="6889687" cy="1461449"/>
          </a:xfrm>
          <a:prstGeom prst="rect">
            <a:avLst/>
          </a:prstGeom>
        </p:spPr>
      </p:pic>
    </p:spTree>
    <p:extLst>
      <p:ext uri="{BB962C8B-B14F-4D97-AF65-F5344CB8AC3E}">
        <p14:creationId xmlns:p14="http://schemas.microsoft.com/office/powerpoint/2010/main" val="47794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A5535-D5FC-BF92-ECFC-F0358F3B8606}"/>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6DBC269A-C884-B059-6646-EBDA246903FC}"/>
              </a:ext>
            </a:extLst>
          </p:cNvPr>
          <p:cNvPicPr>
            <a:picLocks noGrp="1" noChangeAspect="1"/>
          </p:cNvPicPr>
          <p:nvPr>
            <p:ph idx="1"/>
          </p:nvPr>
        </p:nvPicPr>
        <p:blipFill>
          <a:blip r:embed="rId2"/>
          <a:stretch>
            <a:fillRect/>
          </a:stretch>
        </p:blipFill>
        <p:spPr>
          <a:xfrm>
            <a:off x="0" y="0"/>
            <a:ext cx="12191999" cy="6858000"/>
          </a:xfrm>
        </p:spPr>
      </p:pic>
      <p:sp>
        <p:nvSpPr>
          <p:cNvPr id="3" name="TextBox 2">
            <a:extLst>
              <a:ext uri="{FF2B5EF4-FFF2-40B4-BE49-F238E27FC236}">
                <a16:creationId xmlns:a16="http://schemas.microsoft.com/office/drawing/2014/main" id="{4B556B54-3896-A389-97F5-BF29A5799D19}"/>
              </a:ext>
            </a:extLst>
          </p:cNvPr>
          <p:cNvSpPr txBox="1"/>
          <p:nvPr/>
        </p:nvSpPr>
        <p:spPr>
          <a:xfrm>
            <a:off x="3299988" y="201899"/>
            <a:ext cx="6160882" cy="369332"/>
          </a:xfrm>
          <a:prstGeom prst="rect">
            <a:avLst/>
          </a:prstGeom>
          <a:noFill/>
        </p:spPr>
        <p:txBody>
          <a:bodyPr wrap="square">
            <a:spAutoFit/>
          </a:bodyPr>
          <a:lstStyle/>
          <a:p>
            <a:r>
              <a:rPr lang="en-US" sz="1800" b="0" i="0" u="none" strike="noStrike" baseline="0" dirty="0">
                <a:solidFill>
                  <a:schemeClr val="bg1"/>
                </a:solidFill>
                <a:latin typeface="NimbusRomNo9L-Medi"/>
              </a:rPr>
              <a:t>Adversarial Data Poisoning and Replay Mechanism</a:t>
            </a:r>
            <a:endParaRPr lang="en-US" dirty="0">
              <a:solidFill>
                <a:schemeClr val="bg1"/>
              </a:solidFill>
              <a:latin typeface="NimbusRomNo9L-Medi"/>
            </a:endParaRPr>
          </a:p>
        </p:txBody>
      </p:sp>
      <p:sp>
        <p:nvSpPr>
          <p:cNvPr id="5" name="Rectangle 4">
            <a:extLst>
              <a:ext uri="{FF2B5EF4-FFF2-40B4-BE49-F238E27FC236}">
                <a16:creationId xmlns:a16="http://schemas.microsoft.com/office/drawing/2014/main" id="{126A4C38-F4DC-2CBC-3119-6A1DAFB4B949}"/>
              </a:ext>
            </a:extLst>
          </p:cNvPr>
          <p:cNvSpPr/>
          <p:nvPr/>
        </p:nvSpPr>
        <p:spPr>
          <a:xfrm>
            <a:off x="4916026" y="1603502"/>
            <a:ext cx="2009869" cy="53415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 Data (78 Features)</a:t>
            </a:r>
          </a:p>
        </p:txBody>
      </p:sp>
      <p:sp>
        <p:nvSpPr>
          <p:cNvPr id="6" name="Rectangle 5">
            <a:extLst>
              <a:ext uri="{FF2B5EF4-FFF2-40B4-BE49-F238E27FC236}">
                <a16:creationId xmlns:a16="http://schemas.microsoft.com/office/drawing/2014/main" id="{CAF70704-FD0A-6D01-B956-C31ECEBD5BC4}"/>
              </a:ext>
            </a:extLst>
          </p:cNvPr>
          <p:cNvSpPr/>
          <p:nvPr/>
        </p:nvSpPr>
        <p:spPr>
          <a:xfrm>
            <a:off x="2163773" y="2533456"/>
            <a:ext cx="2989152" cy="53415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Adversarial Poisoning(PGD, Label Flip, etc.)</a:t>
            </a:r>
          </a:p>
        </p:txBody>
      </p:sp>
      <p:sp>
        <p:nvSpPr>
          <p:cNvPr id="9" name="Rectangle 8">
            <a:extLst>
              <a:ext uri="{FF2B5EF4-FFF2-40B4-BE49-F238E27FC236}">
                <a16:creationId xmlns:a16="http://schemas.microsoft.com/office/drawing/2014/main" id="{259B1568-7643-A510-0988-01246E30283E}"/>
              </a:ext>
            </a:extLst>
          </p:cNvPr>
          <p:cNvSpPr/>
          <p:nvPr/>
        </p:nvSpPr>
        <p:spPr>
          <a:xfrm>
            <a:off x="6765196" y="2515349"/>
            <a:ext cx="2989152" cy="53415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Replay Buffer(Retained Data)</a:t>
            </a:r>
          </a:p>
        </p:txBody>
      </p:sp>
      <p:sp>
        <p:nvSpPr>
          <p:cNvPr id="10" name="Rectangle 9">
            <a:extLst>
              <a:ext uri="{FF2B5EF4-FFF2-40B4-BE49-F238E27FC236}">
                <a16:creationId xmlns:a16="http://schemas.microsoft.com/office/drawing/2014/main" id="{CDAF21A3-FD05-1600-5086-3BAF386F8B44}"/>
              </a:ext>
            </a:extLst>
          </p:cNvPr>
          <p:cNvSpPr/>
          <p:nvPr/>
        </p:nvSpPr>
        <p:spPr>
          <a:xfrm>
            <a:off x="4426384" y="3999363"/>
            <a:ext cx="2989152" cy="53415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Merge </a:t>
            </a:r>
            <a:r>
              <a:rPr lang="en-US" dirty="0" err="1"/>
              <a:t>Poisonedand</a:t>
            </a:r>
            <a:r>
              <a:rPr lang="en-US" dirty="0"/>
              <a:t> Replayed Data</a:t>
            </a:r>
          </a:p>
        </p:txBody>
      </p:sp>
      <p:cxnSp>
        <p:nvCxnSpPr>
          <p:cNvPr id="12" name="Connector: Elbow 11">
            <a:extLst>
              <a:ext uri="{FF2B5EF4-FFF2-40B4-BE49-F238E27FC236}">
                <a16:creationId xmlns:a16="http://schemas.microsoft.com/office/drawing/2014/main" id="{9D63A928-3788-A52A-5C31-D97F7971A64D}"/>
              </a:ext>
            </a:extLst>
          </p:cNvPr>
          <p:cNvCxnSpPr>
            <a:stCxn id="6" idx="2"/>
            <a:endCxn id="10" idx="1"/>
          </p:cNvCxnSpPr>
          <p:nvPr/>
        </p:nvCxnSpPr>
        <p:spPr>
          <a:xfrm rot="16200000" flipH="1">
            <a:off x="3442951" y="3283007"/>
            <a:ext cx="1198830" cy="76803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BDCEC535-25D2-833C-C6C5-444E4D068475}"/>
              </a:ext>
            </a:extLst>
          </p:cNvPr>
          <p:cNvCxnSpPr>
            <a:stCxn id="9" idx="2"/>
            <a:endCxn id="10" idx="3"/>
          </p:cNvCxnSpPr>
          <p:nvPr/>
        </p:nvCxnSpPr>
        <p:spPr>
          <a:xfrm rot="5400000">
            <a:off x="7229186" y="3235853"/>
            <a:ext cx="1216937" cy="84423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A6EB2F5-4D85-B170-370E-B5D552BF3D6D}"/>
              </a:ext>
            </a:extLst>
          </p:cNvPr>
          <p:cNvCxnSpPr>
            <a:stCxn id="5" idx="2"/>
            <a:endCxn id="10" idx="0"/>
          </p:cNvCxnSpPr>
          <p:nvPr/>
        </p:nvCxnSpPr>
        <p:spPr>
          <a:xfrm flipH="1">
            <a:off x="5920960" y="2137656"/>
            <a:ext cx="1" cy="18617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60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0B4F2-6E37-D5A6-CD38-69240FC4086D}"/>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64F853F0-46AA-C911-E7C8-B2D4268DF9E9}"/>
              </a:ext>
            </a:extLst>
          </p:cNvPr>
          <p:cNvPicPr>
            <a:picLocks noGrp="1" noChangeAspect="1"/>
          </p:cNvPicPr>
          <p:nvPr>
            <p:ph idx="1"/>
          </p:nvPr>
        </p:nvPicPr>
        <p:blipFill>
          <a:blip r:embed="rId2"/>
          <a:stretch>
            <a:fillRect/>
          </a:stretch>
        </p:blipFill>
        <p:spPr>
          <a:xfrm>
            <a:off x="0" y="0"/>
            <a:ext cx="12191999" cy="6858000"/>
          </a:xfrm>
        </p:spPr>
      </p:pic>
      <p:sp>
        <p:nvSpPr>
          <p:cNvPr id="2" name="TextBox 1">
            <a:extLst>
              <a:ext uri="{FF2B5EF4-FFF2-40B4-BE49-F238E27FC236}">
                <a16:creationId xmlns:a16="http://schemas.microsoft.com/office/drawing/2014/main" id="{656202A5-E0CF-E9A8-4D08-87ED5B324934}"/>
              </a:ext>
            </a:extLst>
          </p:cNvPr>
          <p:cNvSpPr txBox="1"/>
          <p:nvPr/>
        </p:nvSpPr>
        <p:spPr>
          <a:xfrm>
            <a:off x="3639492" y="677150"/>
            <a:ext cx="4472414" cy="369332"/>
          </a:xfrm>
          <a:prstGeom prst="rect">
            <a:avLst/>
          </a:prstGeom>
          <a:noFill/>
        </p:spPr>
        <p:txBody>
          <a:bodyPr wrap="square" rtlCol="0">
            <a:spAutoFit/>
          </a:bodyPr>
          <a:lstStyle/>
          <a:p>
            <a:r>
              <a:rPr lang="en-US" dirty="0">
                <a:solidFill>
                  <a:schemeClr val="bg1"/>
                </a:solidFill>
              </a:rPr>
              <a:t>Basic Model  (FC MEANS FULL CONNECTION)</a:t>
            </a:r>
          </a:p>
        </p:txBody>
      </p:sp>
      <p:graphicFrame>
        <p:nvGraphicFramePr>
          <p:cNvPr id="3" name="Diagram 2">
            <a:extLst>
              <a:ext uri="{FF2B5EF4-FFF2-40B4-BE49-F238E27FC236}">
                <a16:creationId xmlns:a16="http://schemas.microsoft.com/office/drawing/2014/main" id="{C7D142F1-F3C3-1F2C-EAB1-4785C9B3D910}"/>
              </a:ext>
            </a:extLst>
          </p:cNvPr>
          <p:cNvGraphicFramePr/>
          <p:nvPr>
            <p:extLst>
              <p:ext uri="{D42A27DB-BD31-4B8C-83A1-F6EECF244321}">
                <p14:modId xmlns:p14="http://schemas.microsoft.com/office/powerpoint/2010/main" val="3978631220"/>
              </p:ext>
            </p:extLst>
          </p:nvPr>
        </p:nvGraphicFramePr>
        <p:xfrm>
          <a:off x="3279051" y="1135238"/>
          <a:ext cx="5633898" cy="5260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64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70F83-C359-BF07-BC8A-F244D3E8C2F8}"/>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64213CAD-2BC7-22A5-2115-2C5AD2BBFE7E}"/>
              </a:ext>
            </a:extLst>
          </p:cNvPr>
          <p:cNvPicPr>
            <a:picLocks noGrp="1" noChangeAspect="1"/>
          </p:cNvPicPr>
          <p:nvPr>
            <p:ph idx="1"/>
          </p:nvPr>
        </p:nvPicPr>
        <p:blipFill>
          <a:blip r:embed="rId2"/>
          <a:stretch>
            <a:fillRect/>
          </a:stretch>
        </p:blipFill>
        <p:spPr>
          <a:xfrm>
            <a:off x="0" y="0"/>
            <a:ext cx="12191999" cy="6858000"/>
          </a:xfrm>
        </p:spPr>
      </p:pic>
      <p:sp>
        <p:nvSpPr>
          <p:cNvPr id="4" name="TextBox 3">
            <a:extLst>
              <a:ext uri="{FF2B5EF4-FFF2-40B4-BE49-F238E27FC236}">
                <a16:creationId xmlns:a16="http://schemas.microsoft.com/office/drawing/2014/main" id="{80D49DFD-4A24-706D-0202-66C42790C68B}"/>
              </a:ext>
            </a:extLst>
          </p:cNvPr>
          <p:cNvSpPr txBox="1"/>
          <p:nvPr/>
        </p:nvSpPr>
        <p:spPr>
          <a:xfrm>
            <a:off x="328189" y="385702"/>
            <a:ext cx="2740936" cy="523220"/>
          </a:xfrm>
          <a:prstGeom prst="rect">
            <a:avLst/>
          </a:prstGeom>
          <a:noFill/>
        </p:spPr>
        <p:txBody>
          <a:bodyPr wrap="square">
            <a:spAutoFit/>
          </a:bodyPr>
          <a:lstStyle/>
          <a:p>
            <a:r>
              <a:rPr lang="en-US" sz="2800" b="0" i="0" u="none" strike="noStrike" baseline="0" dirty="0">
                <a:solidFill>
                  <a:schemeClr val="bg1"/>
                </a:solidFill>
                <a:latin typeface="NimbusRomNo9L-Medi"/>
              </a:rPr>
              <a:t>Analysis Results</a:t>
            </a:r>
            <a:endParaRPr lang="en-US" sz="2800" dirty="0">
              <a:solidFill>
                <a:schemeClr val="bg1"/>
              </a:solidFill>
            </a:endParaRPr>
          </a:p>
        </p:txBody>
      </p:sp>
      <p:sp>
        <p:nvSpPr>
          <p:cNvPr id="6" name="TextBox 5">
            <a:extLst>
              <a:ext uri="{FF2B5EF4-FFF2-40B4-BE49-F238E27FC236}">
                <a16:creationId xmlns:a16="http://schemas.microsoft.com/office/drawing/2014/main" id="{F6A73441-9139-F1F3-3D5B-D00AD126AEFF}"/>
              </a:ext>
            </a:extLst>
          </p:cNvPr>
          <p:cNvSpPr txBox="1"/>
          <p:nvPr/>
        </p:nvSpPr>
        <p:spPr>
          <a:xfrm>
            <a:off x="328189" y="1119995"/>
            <a:ext cx="6160882" cy="1200329"/>
          </a:xfrm>
          <a:prstGeom prst="rect">
            <a:avLst/>
          </a:prstGeom>
          <a:noFill/>
        </p:spPr>
        <p:txBody>
          <a:bodyPr wrap="square">
            <a:spAutoFit/>
          </a:bodyPr>
          <a:lstStyle/>
          <a:p>
            <a:r>
              <a:rPr lang="en-US" dirty="0">
                <a:solidFill>
                  <a:schemeClr val="bg1"/>
                </a:solidFill>
              </a:rPr>
              <a:t>This study systematically evaluates the robustness of a class-incremental learning system under various adversarial data poisoning strategies. Through detailed experiments and metrics analysis, the following key insights were obtained.</a:t>
            </a:r>
          </a:p>
        </p:txBody>
      </p:sp>
    </p:spTree>
    <p:extLst>
      <p:ext uri="{BB962C8B-B14F-4D97-AF65-F5344CB8AC3E}">
        <p14:creationId xmlns:p14="http://schemas.microsoft.com/office/powerpoint/2010/main" val="2754754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0AC94-2DDC-5DDA-3177-425C11271C14}"/>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4338ED34-4048-8D9B-654D-38C1F3A55F0D}"/>
              </a:ext>
            </a:extLst>
          </p:cNvPr>
          <p:cNvPicPr>
            <a:picLocks noGrp="1" noChangeAspect="1"/>
          </p:cNvPicPr>
          <p:nvPr>
            <p:ph idx="1"/>
          </p:nvPr>
        </p:nvPicPr>
        <p:blipFill>
          <a:blip r:embed="rId2"/>
          <a:stretch>
            <a:fillRect/>
          </a:stretch>
        </p:blipFill>
        <p:spPr>
          <a:xfrm>
            <a:off x="0" y="0"/>
            <a:ext cx="12191999" cy="6858000"/>
          </a:xfrm>
        </p:spPr>
      </p:pic>
      <p:sp>
        <p:nvSpPr>
          <p:cNvPr id="3" name="TextBox 2">
            <a:extLst>
              <a:ext uri="{FF2B5EF4-FFF2-40B4-BE49-F238E27FC236}">
                <a16:creationId xmlns:a16="http://schemas.microsoft.com/office/drawing/2014/main" id="{5FBB9CED-5F47-D9D0-F9A5-B7951862F38C}"/>
              </a:ext>
            </a:extLst>
          </p:cNvPr>
          <p:cNvSpPr txBox="1"/>
          <p:nvPr/>
        </p:nvSpPr>
        <p:spPr>
          <a:xfrm>
            <a:off x="129012" y="374013"/>
            <a:ext cx="11263666" cy="1015663"/>
          </a:xfrm>
          <a:prstGeom prst="rect">
            <a:avLst/>
          </a:prstGeom>
          <a:noFill/>
        </p:spPr>
        <p:txBody>
          <a:bodyPr wrap="square">
            <a:spAutoFit/>
          </a:bodyPr>
          <a:lstStyle/>
          <a:p>
            <a:r>
              <a:rPr lang="en-US" sz="2000" dirty="0">
                <a:solidFill>
                  <a:schemeClr val="bg1"/>
                </a:solidFill>
              </a:rPr>
              <a:t>Feature Perturbation</a:t>
            </a:r>
          </a:p>
          <a:p>
            <a:r>
              <a:rPr lang="en-US" sz="2000" dirty="0">
                <a:solidFill>
                  <a:schemeClr val="bg1"/>
                </a:solidFill>
              </a:rPr>
              <a:t>Injecting random noise into feature data causes the model to learn erroneous or non-relevant patterns.</a:t>
            </a:r>
          </a:p>
          <a:p>
            <a:endParaRPr lang="en-US" sz="2000" dirty="0">
              <a:solidFill>
                <a:schemeClr val="bg1"/>
              </a:solidFill>
            </a:endParaRPr>
          </a:p>
        </p:txBody>
      </p:sp>
      <p:graphicFrame>
        <p:nvGraphicFramePr>
          <p:cNvPr id="2" name="Table 1">
            <a:extLst>
              <a:ext uri="{FF2B5EF4-FFF2-40B4-BE49-F238E27FC236}">
                <a16:creationId xmlns:a16="http://schemas.microsoft.com/office/drawing/2014/main" id="{3488342E-3213-E157-E0A3-342B9B49CDA4}"/>
              </a:ext>
            </a:extLst>
          </p:cNvPr>
          <p:cNvGraphicFramePr>
            <a:graphicFrameLocks noGrp="1"/>
          </p:cNvGraphicFramePr>
          <p:nvPr>
            <p:extLst>
              <p:ext uri="{D42A27DB-BD31-4B8C-83A1-F6EECF244321}">
                <p14:modId xmlns:p14="http://schemas.microsoft.com/office/powerpoint/2010/main" val="1660650479"/>
              </p:ext>
            </p:extLst>
          </p:nvPr>
        </p:nvGraphicFramePr>
        <p:xfrm>
          <a:off x="183332" y="1131630"/>
          <a:ext cx="6878372" cy="1261484"/>
        </p:xfrm>
        <a:graphic>
          <a:graphicData uri="http://schemas.openxmlformats.org/drawingml/2006/table">
            <a:tbl>
              <a:tblPr firstRow="1" bandRow="1">
                <a:tableStyleId>{5C22544A-7EE6-4342-B048-85BDC9FD1C3A}</a:tableStyleId>
              </a:tblPr>
              <a:tblGrid>
                <a:gridCol w="839710">
                  <a:extLst>
                    <a:ext uri="{9D8B030D-6E8A-4147-A177-3AD203B41FA5}">
                      <a16:colId xmlns:a16="http://schemas.microsoft.com/office/drawing/2014/main" val="2960959925"/>
                    </a:ext>
                  </a:extLst>
                </a:gridCol>
                <a:gridCol w="787651">
                  <a:extLst>
                    <a:ext uri="{9D8B030D-6E8A-4147-A177-3AD203B41FA5}">
                      <a16:colId xmlns:a16="http://schemas.microsoft.com/office/drawing/2014/main" val="1352509493"/>
                    </a:ext>
                  </a:extLst>
                </a:gridCol>
                <a:gridCol w="724277">
                  <a:extLst>
                    <a:ext uri="{9D8B030D-6E8A-4147-A177-3AD203B41FA5}">
                      <a16:colId xmlns:a16="http://schemas.microsoft.com/office/drawing/2014/main" val="1410968639"/>
                    </a:ext>
                  </a:extLst>
                </a:gridCol>
                <a:gridCol w="724278">
                  <a:extLst>
                    <a:ext uri="{9D8B030D-6E8A-4147-A177-3AD203B41FA5}">
                      <a16:colId xmlns:a16="http://schemas.microsoft.com/office/drawing/2014/main" val="2497915411"/>
                    </a:ext>
                  </a:extLst>
                </a:gridCol>
                <a:gridCol w="760491">
                  <a:extLst>
                    <a:ext uri="{9D8B030D-6E8A-4147-A177-3AD203B41FA5}">
                      <a16:colId xmlns:a16="http://schemas.microsoft.com/office/drawing/2014/main" val="2022842502"/>
                    </a:ext>
                  </a:extLst>
                </a:gridCol>
                <a:gridCol w="841972">
                  <a:extLst>
                    <a:ext uri="{9D8B030D-6E8A-4147-A177-3AD203B41FA5}">
                      <a16:colId xmlns:a16="http://schemas.microsoft.com/office/drawing/2014/main" val="498507451"/>
                    </a:ext>
                  </a:extLst>
                </a:gridCol>
                <a:gridCol w="724277">
                  <a:extLst>
                    <a:ext uri="{9D8B030D-6E8A-4147-A177-3AD203B41FA5}">
                      <a16:colId xmlns:a16="http://schemas.microsoft.com/office/drawing/2014/main" val="2730629291"/>
                    </a:ext>
                  </a:extLst>
                </a:gridCol>
                <a:gridCol w="706170">
                  <a:extLst>
                    <a:ext uri="{9D8B030D-6E8A-4147-A177-3AD203B41FA5}">
                      <a16:colId xmlns:a16="http://schemas.microsoft.com/office/drawing/2014/main" val="3641732176"/>
                    </a:ext>
                  </a:extLst>
                </a:gridCol>
                <a:gridCol w="769546">
                  <a:extLst>
                    <a:ext uri="{9D8B030D-6E8A-4147-A177-3AD203B41FA5}">
                      <a16:colId xmlns:a16="http://schemas.microsoft.com/office/drawing/2014/main" val="2524569400"/>
                    </a:ext>
                  </a:extLst>
                </a:gridCol>
              </a:tblGrid>
              <a:tr h="199229">
                <a:tc>
                  <a:txBody>
                    <a:bodyPr/>
                    <a:lstStyle/>
                    <a:p>
                      <a:pPr algn="ctr" fontAlgn="b"/>
                      <a:r>
                        <a:rPr lang="en-US" sz="800" b="0" i="0" u="none" strike="noStrike" dirty="0" err="1">
                          <a:solidFill>
                            <a:schemeClr val="tx1"/>
                          </a:solidFill>
                          <a:effectLst/>
                          <a:latin typeface="Calibri" panose="020F0502020204030204" pitchFamily="34" charset="0"/>
                        </a:rPr>
                        <a:t>poisoning_rate</a:t>
                      </a:r>
                      <a:endParaRPr lang="en-US" sz="800" b="0" i="0" u="none" strike="noStrike" dirty="0">
                        <a:solidFill>
                          <a:schemeClr val="tx1"/>
                        </a:solidFill>
                        <a:effectLst/>
                        <a:latin typeface="Calibri" panose="020F0502020204030204" pitchFamily="34" charset="0"/>
                      </a:endParaRPr>
                    </a:p>
                  </a:txBody>
                  <a:tcPr marL="6711" marR="6711" marT="6711" marB="0" anchor="b"/>
                </a:tc>
                <a:tc>
                  <a:txBody>
                    <a:bodyPr/>
                    <a:lstStyle/>
                    <a:p>
                      <a:pPr algn="ctr" fontAlgn="b"/>
                      <a:r>
                        <a:rPr lang="en-US" sz="800" b="0" i="0" u="none" strike="noStrike" dirty="0" err="1">
                          <a:solidFill>
                            <a:schemeClr val="tx1"/>
                          </a:solidFill>
                          <a:effectLst/>
                          <a:latin typeface="Calibri" panose="020F0502020204030204" pitchFamily="34" charset="0"/>
                        </a:rPr>
                        <a:t>accuracy_before</a:t>
                      </a:r>
                      <a:endParaRPr lang="en-US" sz="800" b="0" i="0" u="none" strike="noStrike" dirty="0">
                        <a:solidFill>
                          <a:schemeClr val="tx1"/>
                        </a:solidFill>
                        <a:effectLst/>
                        <a:latin typeface="Calibri" panose="020F0502020204030204" pitchFamily="34" charset="0"/>
                      </a:endParaRPr>
                    </a:p>
                  </a:txBody>
                  <a:tcPr marL="6711" marR="6711" marT="6711" marB="0" anchor="b"/>
                </a:tc>
                <a:tc>
                  <a:txBody>
                    <a:bodyPr/>
                    <a:lstStyle/>
                    <a:p>
                      <a:pPr algn="ctr" fontAlgn="b"/>
                      <a:r>
                        <a:rPr lang="en-US" sz="800" b="0" i="0" u="none" strike="noStrike" dirty="0" err="1">
                          <a:solidFill>
                            <a:schemeClr val="tx1"/>
                          </a:solidFill>
                          <a:effectLst/>
                          <a:latin typeface="Calibri" panose="020F0502020204030204" pitchFamily="34" charset="0"/>
                        </a:rPr>
                        <a:t>precision_before</a:t>
                      </a:r>
                      <a:endParaRPr lang="en-US" sz="800" b="0" i="0" u="none" strike="noStrike" dirty="0">
                        <a:solidFill>
                          <a:schemeClr val="tx1"/>
                        </a:solidFill>
                        <a:effectLst/>
                        <a:latin typeface="Calibri" panose="020F0502020204030204" pitchFamily="34" charset="0"/>
                      </a:endParaRP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recall_before</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f1_score_before</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accuracy_after</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precision_after</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recall_after</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f1_score_after</a:t>
                      </a:r>
                    </a:p>
                  </a:txBody>
                  <a:tcPr marL="6711" marR="6711" marT="6711" marB="0" anchor="b"/>
                </a:tc>
                <a:extLst>
                  <a:ext uri="{0D108BD9-81ED-4DB2-BD59-A6C34878D82A}">
                    <a16:rowId xmlns:a16="http://schemas.microsoft.com/office/drawing/2014/main" val="3936391582"/>
                  </a:ext>
                </a:extLst>
              </a:tr>
              <a:tr h="165962">
                <a:tc>
                  <a:txBody>
                    <a:bodyPr/>
                    <a:lstStyle/>
                    <a:p>
                      <a:pPr algn="ctr" fontAlgn="b"/>
                      <a:r>
                        <a:rPr lang="en-US" sz="800" b="0" i="0" u="none" strike="noStrike" dirty="0">
                          <a:solidFill>
                            <a:schemeClr val="tx1"/>
                          </a:solidFill>
                          <a:effectLst/>
                          <a:latin typeface="Calibri" panose="020F0502020204030204" pitchFamily="34" charset="0"/>
                        </a:rPr>
                        <a:t>0</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0.865686</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0.8706</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0.865686</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0.828017</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0.86744</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0.871617</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0.86744</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0.828546</a:t>
                      </a:r>
                    </a:p>
                  </a:txBody>
                  <a:tcPr marL="6711" marR="6711" marT="6711" marB="0" anchor="b"/>
                </a:tc>
                <a:extLst>
                  <a:ext uri="{0D108BD9-81ED-4DB2-BD59-A6C34878D82A}">
                    <a16:rowId xmlns:a16="http://schemas.microsoft.com/office/drawing/2014/main" val="2237290942"/>
                  </a:ext>
                </a:extLst>
              </a:tr>
              <a:tr h="181069">
                <a:tc>
                  <a:txBody>
                    <a:bodyPr/>
                    <a:lstStyle/>
                    <a:p>
                      <a:pPr algn="ctr" fontAlgn="b"/>
                      <a:r>
                        <a:rPr lang="en-US" sz="800" b="0" i="0" u="none" strike="noStrike">
                          <a:solidFill>
                            <a:schemeClr val="tx1"/>
                          </a:solidFill>
                          <a:effectLst/>
                          <a:latin typeface="Calibri" panose="020F0502020204030204" pitchFamily="34" charset="0"/>
                        </a:rPr>
                        <a:t>0.2</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0.852068</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0.871875</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0.852068</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0.796423</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0.852107</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0.871776</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0.852107</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0.796464</a:t>
                      </a:r>
                    </a:p>
                  </a:txBody>
                  <a:tcPr marL="6711" marR="6711" marT="6711" marB="0" anchor="b"/>
                </a:tc>
                <a:extLst>
                  <a:ext uri="{0D108BD9-81ED-4DB2-BD59-A6C34878D82A}">
                    <a16:rowId xmlns:a16="http://schemas.microsoft.com/office/drawing/2014/main" val="3915451799"/>
                  </a:ext>
                </a:extLst>
              </a:tr>
              <a:tr h="190123">
                <a:tc>
                  <a:txBody>
                    <a:bodyPr/>
                    <a:lstStyle/>
                    <a:p>
                      <a:pPr algn="ctr" fontAlgn="b"/>
                      <a:r>
                        <a:rPr lang="en-US" sz="800" b="0" i="0" u="none" strike="noStrike" dirty="0">
                          <a:solidFill>
                            <a:schemeClr val="tx1"/>
                          </a:solidFill>
                          <a:effectLst/>
                          <a:latin typeface="Calibri" panose="020F0502020204030204" pitchFamily="34" charset="0"/>
                        </a:rPr>
                        <a:t>0.4</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0.839141</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0.86446</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0.839141</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0.779978</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0.846779</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0.870003</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0.846779</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0.790008</a:t>
                      </a:r>
                    </a:p>
                  </a:txBody>
                  <a:tcPr marL="6711" marR="6711" marT="6711" marB="0" anchor="b"/>
                </a:tc>
                <a:extLst>
                  <a:ext uri="{0D108BD9-81ED-4DB2-BD59-A6C34878D82A}">
                    <a16:rowId xmlns:a16="http://schemas.microsoft.com/office/drawing/2014/main" val="3922150435"/>
                  </a:ext>
                </a:extLst>
              </a:tr>
              <a:tr h="162962">
                <a:tc>
                  <a:txBody>
                    <a:bodyPr/>
                    <a:lstStyle/>
                    <a:p>
                      <a:pPr algn="ctr" fontAlgn="b"/>
                      <a:r>
                        <a:rPr lang="en-US" sz="800" b="0" i="0" u="none" strike="noStrike">
                          <a:solidFill>
                            <a:schemeClr val="tx1"/>
                          </a:solidFill>
                          <a:effectLst/>
                          <a:latin typeface="Calibri" panose="020F0502020204030204" pitchFamily="34" charset="0"/>
                        </a:rPr>
                        <a:t>0.6</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0.803011</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0.841816</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0.803011</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0.715278</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0.803011</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0.841816</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0.803011</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0.715278</a:t>
                      </a:r>
                    </a:p>
                  </a:txBody>
                  <a:tcPr marL="6711" marR="6711" marT="6711" marB="0" anchor="b"/>
                </a:tc>
                <a:extLst>
                  <a:ext uri="{0D108BD9-81ED-4DB2-BD59-A6C34878D82A}">
                    <a16:rowId xmlns:a16="http://schemas.microsoft.com/office/drawing/2014/main" val="947954847"/>
                  </a:ext>
                </a:extLst>
              </a:tr>
              <a:tr h="181070">
                <a:tc>
                  <a:txBody>
                    <a:bodyPr/>
                    <a:lstStyle/>
                    <a:p>
                      <a:pPr algn="ctr" fontAlgn="b"/>
                      <a:r>
                        <a:rPr lang="en-US" sz="800" b="0" i="0" u="none" strike="noStrike">
                          <a:solidFill>
                            <a:schemeClr val="tx1"/>
                          </a:solidFill>
                          <a:effectLst/>
                          <a:latin typeface="Calibri" panose="020F0502020204030204" pitchFamily="34" charset="0"/>
                        </a:rPr>
                        <a:t>0.8</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0.803011</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0.841816</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0.803011</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0.715278</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0.803011</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0.841816</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0.803011</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0.715278</a:t>
                      </a:r>
                    </a:p>
                  </a:txBody>
                  <a:tcPr marL="6711" marR="6711" marT="6711" marB="0" anchor="b"/>
                </a:tc>
                <a:extLst>
                  <a:ext uri="{0D108BD9-81ED-4DB2-BD59-A6C34878D82A}">
                    <a16:rowId xmlns:a16="http://schemas.microsoft.com/office/drawing/2014/main" val="1646503049"/>
                  </a:ext>
                </a:extLst>
              </a:tr>
              <a:tr h="181069">
                <a:tc>
                  <a:txBody>
                    <a:bodyPr/>
                    <a:lstStyle/>
                    <a:p>
                      <a:pPr algn="ctr" fontAlgn="b"/>
                      <a:r>
                        <a:rPr lang="en-US" sz="800" b="0" i="0" u="none" strike="noStrike">
                          <a:solidFill>
                            <a:schemeClr val="tx1"/>
                          </a:solidFill>
                          <a:effectLst/>
                          <a:latin typeface="Calibri" panose="020F0502020204030204" pitchFamily="34" charset="0"/>
                        </a:rPr>
                        <a:t>1</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0.822415</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0.854413</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0.822415</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0.754416</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0.843738</a:t>
                      </a:r>
                    </a:p>
                  </a:txBody>
                  <a:tcPr marL="6711" marR="6711" marT="6711" marB="0" anchor="b"/>
                </a:tc>
                <a:tc>
                  <a:txBody>
                    <a:bodyPr/>
                    <a:lstStyle/>
                    <a:p>
                      <a:pPr algn="ctr" fontAlgn="b"/>
                      <a:r>
                        <a:rPr lang="en-US" sz="800" b="0" i="0" u="none" strike="noStrike">
                          <a:solidFill>
                            <a:schemeClr val="tx1"/>
                          </a:solidFill>
                          <a:effectLst/>
                          <a:latin typeface="Calibri" panose="020F0502020204030204" pitchFamily="34" charset="0"/>
                        </a:rPr>
                        <a:t>0.868866</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0.843738</a:t>
                      </a:r>
                    </a:p>
                  </a:txBody>
                  <a:tcPr marL="6711" marR="6711" marT="6711" marB="0" anchor="b"/>
                </a:tc>
                <a:tc>
                  <a:txBody>
                    <a:bodyPr/>
                    <a:lstStyle/>
                    <a:p>
                      <a:pPr algn="ctr" fontAlgn="b"/>
                      <a:r>
                        <a:rPr lang="en-US" sz="800" b="0" i="0" u="none" strike="noStrike" dirty="0">
                          <a:solidFill>
                            <a:schemeClr val="tx1"/>
                          </a:solidFill>
                          <a:effectLst/>
                          <a:latin typeface="Calibri" panose="020F0502020204030204" pitchFamily="34" charset="0"/>
                        </a:rPr>
                        <a:t>0.786134</a:t>
                      </a:r>
                    </a:p>
                  </a:txBody>
                  <a:tcPr marL="6711" marR="6711" marT="6711" marB="0" anchor="b"/>
                </a:tc>
                <a:extLst>
                  <a:ext uri="{0D108BD9-81ED-4DB2-BD59-A6C34878D82A}">
                    <a16:rowId xmlns:a16="http://schemas.microsoft.com/office/drawing/2014/main" val="1568739009"/>
                  </a:ext>
                </a:extLst>
              </a:tr>
            </a:tbl>
          </a:graphicData>
        </a:graphic>
      </p:graphicFrame>
      <p:sp>
        <p:nvSpPr>
          <p:cNvPr id="4" name="TextBox 3">
            <a:extLst>
              <a:ext uri="{FF2B5EF4-FFF2-40B4-BE49-F238E27FC236}">
                <a16:creationId xmlns:a16="http://schemas.microsoft.com/office/drawing/2014/main" id="{EC21E291-97A6-D573-C698-8C8DE7B9C3B0}"/>
              </a:ext>
            </a:extLst>
          </p:cNvPr>
          <p:cNvSpPr txBox="1"/>
          <p:nvPr/>
        </p:nvSpPr>
        <p:spPr>
          <a:xfrm>
            <a:off x="0" y="4101220"/>
            <a:ext cx="12399292" cy="2585323"/>
          </a:xfrm>
          <a:prstGeom prst="rect">
            <a:avLst/>
          </a:prstGeom>
          <a:noFill/>
        </p:spPr>
        <p:txBody>
          <a:bodyPr wrap="none" rtlCol="0">
            <a:spAutoFit/>
          </a:bodyPr>
          <a:lstStyle/>
          <a:p>
            <a:endParaRPr lang="en-US" dirty="0">
              <a:solidFill>
                <a:schemeClr val="bg1"/>
              </a:solidFill>
            </a:endParaRPr>
          </a:p>
          <a:p>
            <a:r>
              <a:rPr lang="en-US" dirty="0">
                <a:solidFill>
                  <a:schemeClr val="bg1"/>
                </a:solidFill>
              </a:rPr>
              <a:t>Low poisoning rate (Poisoning Rate≤0.4): It can be seen that with the increase of poisoning rate, the accuracy of the data has </a:t>
            </a:r>
          </a:p>
          <a:p>
            <a:r>
              <a:rPr lang="en-US" dirty="0">
                <a:solidFill>
                  <a:schemeClr val="bg1"/>
                </a:solidFill>
              </a:rPr>
              <a:t>decreased significantly, but the poisoning rate is low, so the decrease in the data is not too obvious from 0.87 to 0.84, but the F1 </a:t>
            </a:r>
          </a:p>
          <a:p>
            <a:r>
              <a:rPr lang="en-US" dirty="0">
                <a:solidFill>
                  <a:schemeClr val="bg1"/>
                </a:solidFill>
              </a:rPr>
              <a:t>value has a more obvious decrease from 0.83 to 0.78. However, after using the reply mechanism, the data has improved to varying</a:t>
            </a:r>
          </a:p>
          <a:p>
            <a:r>
              <a:rPr lang="en-US" dirty="0">
                <a:solidFill>
                  <a:schemeClr val="bg1"/>
                </a:solidFill>
              </a:rPr>
              <a:t>degrees.</a:t>
            </a:r>
          </a:p>
          <a:p>
            <a:r>
              <a:rPr lang="en-US" dirty="0">
                <a:solidFill>
                  <a:schemeClr val="bg1"/>
                </a:solidFill>
              </a:rPr>
              <a:t>High poisoning rate (Poisoning Rate &gt; 0.4): The accuracy dropped to around 0.80 and the F1 score dropped to 0.71. The recovery </a:t>
            </a:r>
          </a:p>
          <a:p>
            <a:r>
              <a:rPr lang="en-US" dirty="0">
                <a:solidFill>
                  <a:schemeClr val="bg1"/>
                </a:solidFill>
              </a:rPr>
              <a:t>effect of Replay is weakened, and the performance loss is still obvious under high poisoning rates.</a:t>
            </a:r>
          </a:p>
          <a:p>
            <a:r>
              <a:rPr lang="en-US" dirty="0">
                <a:solidFill>
                  <a:schemeClr val="bg1"/>
                </a:solidFill>
              </a:rPr>
              <a:t>So that, the impact of feature perturbations gradually emerges, but the overall destructiveness is limited. However, we still can </a:t>
            </a:r>
          </a:p>
          <a:p>
            <a:r>
              <a:rPr lang="en-US" dirty="0">
                <a:solidFill>
                  <a:schemeClr val="bg1"/>
                </a:solidFill>
              </a:rPr>
              <a:t>observe that replay has good recovery ability at low poisoning rates.</a:t>
            </a:r>
          </a:p>
        </p:txBody>
      </p:sp>
      <p:pic>
        <p:nvPicPr>
          <p:cNvPr id="6" name="Picture 5">
            <a:extLst>
              <a:ext uri="{FF2B5EF4-FFF2-40B4-BE49-F238E27FC236}">
                <a16:creationId xmlns:a16="http://schemas.microsoft.com/office/drawing/2014/main" id="{4989348E-6426-752F-F50C-CE0F5C8BDECF}"/>
              </a:ext>
            </a:extLst>
          </p:cNvPr>
          <p:cNvPicPr>
            <a:picLocks noChangeAspect="1"/>
          </p:cNvPicPr>
          <p:nvPr/>
        </p:nvPicPr>
        <p:blipFill>
          <a:blip r:embed="rId3"/>
          <a:stretch>
            <a:fillRect/>
          </a:stretch>
        </p:blipFill>
        <p:spPr>
          <a:xfrm>
            <a:off x="7084338" y="1495574"/>
            <a:ext cx="4704975" cy="2352488"/>
          </a:xfrm>
          <a:prstGeom prst="rect">
            <a:avLst/>
          </a:prstGeom>
        </p:spPr>
      </p:pic>
      <p:pic>
        <p:nvPicPr>
          <p:cNvPr id="8" name="Picture 7">
            <a:extLst>
              <a:ext uri="{FF2B5EF4-FFF2-40B4-BE49-F238E27FC236}">
                <a16:creationId xmlns:a16="http://schemas.microsoft.com/office/drawing/2014/main" id="{941E6B2E-C3C6-3FBD-F651-0FCC3D0FBAE4}"/>
              </a:ext>
            </a:extLst>
          </p:cNvPr>
          <p:cNvPicPr>
            <a:picLocks noChangeAspect="1"/>
          </p:cNvPicPr>
          <p:nvPr/>
        </p:nvPicPr>
        <p:blipFill>
          <a:blip r:embed="rId4"/>
          <a:stretch>
            <a:fillRect/>
          </a:stretch>
        </p:blipFill>
        <p:spPr>
          <a:xfrm>
            <a:off x="1617339" y="2465993"/>
            <a:ext cx="3849660" cy="1924830"/>
          </a:xfrm>
          <a:prstGeom prst="rect">
            <a:avLst/>
          </a:prstGeom>
        </p:spPr>
      </p:pic>
      <p:pic>
        <p:nvPicPr>
          <p:cNvPr id="10" name="Picture 9">
            <a:extLst>
              <a:ext uri="{FF2B5EF4-FFF2-40B4-BE49-F238E27FC236}">
                <a16:creationId xmlns:a16="http://schemas.microsoft.com/office/drawing/2014/main" id="{6367F601-1CF5-EEB7-B4B8-8B16C8D21058}"/>
              </a:ext>
            </a:extLst>
          </p:cNvPr>
          <p:cNvPicPr>
            <a:picLocks noChangeAspect="1"/>
          </p:cNvPicPr>
          <p:nvPr/>
        </p:nvPicPr>
        <p:blipFill>
          <a:blip r:embed="rId5"/>
          <a:stretch>
            <a:fillRect/>
          </a:stretch>
        </p:blipFill>
        <p:spPr>
          <a:xfrm>
            <a:off x="7191308" y="994830"/>
            <a:ext cx="4491033" cy="593808"/>
          </a:xfrm>
          <a:prstGeom prst="rect">
            <a:avLst/>
          </a:prstGeom>
        </p:spPr>
      </p:pic>
    </p:spTree>
    <p:extLst>
      <p:ext uri="{BB962C8B-B14F-4D97-AF65-F5344CB8AC3E}">
        <p14:creationId xmlns:p14="http://schemas.microsoft.com/office/powerpoint/2010/main" val="895730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23B74-2058-346C-7656-CBB82202339A}"/>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F96797D1-C342-1D91-DD0B-285C677791C4}"/>
              </a:ext>
            </a:extLst>
          </p:cNvPr>
          <p:cNvPicPr>
            <a:picLocks noGrp="1" noChangeAspect="1"/>
          </p:cNvPicPr>
          <p:nvPr>
            <p:ph idx="1"/>
          </p:nvPr>
        </p:nvPicPr>
        <p:blipFill>
          <a:blip r:embed="rId2"/>
          <a:stretch>
            <a:fillRect/>
          </a:stretch>
        </p:blipFill>
        <p:spPr>
          <a:xfrm>
            <a:off x="0" y="0"/>
            <a:ext cx="12191999" cy="6858000"/>
          </a:xfrm>
        </p:spPr>
      </p:pic>
      <p:sp>
        <p:nvSpPr>
          <p:cNvPr id="3" name="TextBox 2">
            <a:extLst>
              <a:ext uri="{FF2B5EF4-FFF2-40B4-BE49-F238E27FC236}">
                <a16:creationId xmlns:a16="http://schemas.microsoft.com/office/drawing/2014/main" id="{BAC648F7-01D2-5D17-0906-DB8D21EDD185}"/>
              </a:ext>
            </a:extLst>
          </p:cNvPr>
          <p:cNvSpPr txBox="1"/>
          <p:nvPr/>
        </p:nvSpPr>
        <p:spPr>
          <a:xfrm>
            <a:off x="129010" y="374013"/>
            <a:ext cx="11151608" cy="1015663"/>
          </a:xfrm>
          <a:prstGeom prst="rect">
            <a:avLst/>
          </a:prstGeom>
          <a:noFill/>
        </p:spPr>
        <p:txBody>
          <a:bodyPr wrap="square">
            <a:spAutoFit/>
          </a:bodyPr>
          <a:lstStyle/>
          <a:p>
            <a:r>
              <a:rPr lang="en-US" sz="2000" dirty="0">
                <a:solidFill>
                  <a:schemeClr val="bg1"/>
                </a:solidFill>
              </a:rPr>
              <a:t>Label Flip</a:t>
            </a:r>
          </a:p>
          <a:p>
            <a:r>
              <a:rPr lang="en-US" sz="2000" dirty="0">
                <a:solidFill>
                  <a:schemeClr val="bg1"/>
                </a:solidFill>
              </a:rPr>
              <a:t>Randomly flip the labels to increase the confusion of the categories. </a:t>
            </a:r>
          </a:p>
          <a:p>
            <a:endParaRPr lang="en-US" sz="2000" dirty="0">
              <a:solidFill>
                <a:schemeClr val="bg1"/>
              </a:solidFill>
            </a:endParaRPr>
          </a:p>
        </p:txBody>
      </p:sp>
      <p:sp>
        <p:nvSpPr>
          <p:cNvPr id="4" name="TextBox 3">
            <a:extLst>
              <a:ext uri="{FF2B5EF4-FFF2-40B4-BE49-F238E27FC236}">
                <a16:creationId xmlns:a16="http://schemas.microsoft.com/office/drawing/2014/main" id="{1C5E0B4A-AE2F-1CCB-5B67-D25D38783E6C}"/>
              </a:ext>
            </a:extLst>
          </p:cNvPr>
          <p:cNvSpPr txBox="1"/>
          <p:nvPr/>
        </p:nvSpPr>
        <p:spPr>
          <a:xfrm>
            <a:off x="0" y="4101220"/>
            <a:ext cx="12005851" cy="2585323"/>
          </a:xfrm>
          <a:prstGeom prst="rect">
            <a:avLst/>
          </a:prstGeom>
          <a:noFill/>
        </p:spPr>
        <p:txBody>
          <a:bodyPr wrap="none" rtlCol="0">
            <a:spAutoFit/>
          </a:bodyPr>
          <a:lstStyle/>
          <a:p>
            <a:endParaRPr lang="en-US" dirty="0">
              <a:solidFill>
                <a:schemeClr val="bg1"/>
              </a:solidFill>
            </a:endParaRPr>
          </a:p>
          <a:p>
            <a:r>
              <a:rPr lang="en-US" dirty="0">
                <a:solidFill>
                  <a:schemeClr val="bg1"/>
                </a:solidFill>
              </a:rPr>
              <a:t>Low poisoning rate (Poisoning Rate≤0.2):Accuracy is between 0.84 - 0.85, and F1 score is close to 0.79.Replay can effectively </a:t>
            </a:r>
          </a:p>
          <a:p>
            <a:r>
              <a:rPr lang="en-US" dirty="0">
                <a:solidFill>
                  <a:schemeClr val="bg1"/>
                </a:solidFill>
              </a:rPr>
              <a:t>restore F1 score and accuracy. </a:t>
            </a:r>
          </a:p>
          <a:p>
            <a:endParaRPr lang="en-US" dirty="0">
              <a:solidFill>
                <a:schemeClr val="bg1"/>
              </a:solidFill>
            </a:endParaRPr>
          </a:p>
          <a:p>
            <a:r>
              <a:rPr lang="en-US" dirty="0">
                <a:solidFill>
                  <a:schemeClr val="bg1"/>
                </a:solidFill>
              </a:rPr>
              <a:t>High poisoning rate (Poisoning Rate&gt;0.4Poisoning Rate&gt;0.4): Accuracy drops below 0.01, and F1 score is close to 0. Replay has </a:t>
            </a:r>
          </a:p>
          <a:p>
            <a:r>
              <a:rPr lang="en-US" dirty="0">
                <a:solidFill>
                  <a:schemeClr val="bg1"/>
                </a:solidFill>
              </a:rPr>
              <a:t>limited recovery effect in extreme cases, and performance loss is difficult to make up.</a:t>
            </a:r>
          </a:p>
          <a:p>
            <a:endParaRPr lang="en-US" dirty="0">
              <a:solidFill>
                <a:schemeClr val="bg1"/>
              </a:solidFill>
            </a:endParaRPr>
          </a:p>
          <a:p>
            <a:r>
              <a:rPr lang="en-US" dirty="0">
                <a:solidFill>
                  <a:schemeClr val="bg1"/>
                </a:solidFill>
              </a:rPr>
              <a:t>Label Flip is one of the most destructive strategies, especially at high poison rates. Replay does not recover much in extreme </a:t>
            </a:r>
          </a:p>
          <a:p>
            <a:r>
              <a:rPr lang="en-US" dirty="0">
                <a:solidFill>
                  <a:schemeClr val="bg1"/>
                </a:solidFill>
              </a:rPr>
              <a:t>situations.</a:t>
            </a:r>
          </a:p>
        </p:txBody>
      </p:sp>
      <p:graphicFrame>
        <p:nvGraphicFramePr>
          <p:cNvPr id="6" name="Table 5">
            <a:extLst>
              <a:ext uri="{FF2B5EF4-FFF2-40B4-BE49-F238E27FC236}">
                <a16:creationId xmlns:a16="http://schemas.microsoft.com/office/drawing/2014/main" id="{3854A21D-6B7A-3AB1-0172-06067545C863}"/>
              </a:ext>
            </a:extLst>
          </p:cNvPr>
          <p:cNvGraphicFramePr>
            <a:graphicFrameLocks noGrp="1"/>
          </p:cNvGraphicFramePr>
          <p:nvPr>
            <p:extLst>
              <p:ext uri="{D42A27DB-BD31-4B8C-83A1-F6EECF244321}">
                <p14:modId xmlns:p14="http://schemas.microsoft.com/office/powerpoint/2010/main" val="2222466361"/>
              </p:ext>
            </p:extLst>
          </p:nvPr>
        </p:nvGraphicFramePr>
        <p:xfrm>
          <a:off x="183332" y="1131630"/>
          <a:ext cx="6878372" cy="1261484"/>
        </p:xfrm>
        <a:graphic>
          <a:graphicData uri="http://schemas.openxmlformats.org/drawingml/2006/table">
            <a:tbl>
              <a:tblPr firstRow="1" bandRow="1">
                <a:tableStyleId>{5C22544A-7EE6-4342-B048-85BDC9FD1C3A}</a:tableStyleId>
              </a:tblPr>
              <a:tblGrid>
                <a:gridCol w="839710">
                  <a:extLst>
                    <a:ext uri="{9D8B030D-6E8A-4147-A177-3AD203B41FA5}">
                      <a16:colId xmlns:a16="http://schemas.microsoft.com/office/drawing/2014/main" val="2960959925"/>
                    </a:ext>
                  </a:extLst>
                </a:gridCol>
                <a:gridCol w="787651">
                  <a:extLst>
                    <a:ext uri="{9D8B030D-6E8A-4147-A177-3AD203B41FA5}">
                      <a16:colId xmlns:a16="http://schemas.microsoft.com/office/drawing/2014/main" val="1352509493"/>
                    </a:ext>
                  </a:extLst>
                </a:gridCol>
                <a:gridCol w="724277">
                  <a:extLst>
                    <a:ext uri="{9D8B030D-6E8A-4147-A177-3AD203B41FA5}">
                      <a16:colId xmlns:a16="http://schemas.microsoft.com/office/drawing/2014/main" val="1410968639"/>
                    </a:ext>
                  </a:extLst>
                </a:gridCol>
                <a:gridCol w="724278">
                  <a:extLst>
                    <a:ext uri="{9D8B030D-6E8A-4147-A177-3AD203B41FA5}">
                      <a16:colId xmlns:a16="http://schemas.microsoft.com/office/drawing/2014/main" val="2497915411"/>
                    </a:ext>
                  </a:extLst>
                </a:gridCol>
                <a:gridCol w="760491">
                  <a:extLst>
                    <a:ext uri="{9D8B030D-6E8A-4147-A177-3AD203B41FA5}">
                      <a16:colId xmlns:a16="http://schemas.microsoft.com/office/drawing/2014/main" val="2022842502"/>
                    </a:ext>
                  </a:extLst>
                </a:gridCol>
                <a:gridCol w="841972">
                  <a:extLst>
                    <a:ext uri="{9D8B030D-6E8A-4147-A177-3AD203B41FA5}">
                      <a16:colId xmlns:a16="http://schemas.microsoft.com/office/drawing/2014/main" val="498507451"/>
                    </a:ext>
                  </a:extLst>
                </a:gridCol>
                <a:gridCol w="724277">
                  <a:extLst>
                    <a:ext uri="{9D8B030D-6E8A-4147-A177-3AD203B41FA5}">
                      <a16:colId xmlns:a16="http://schemas.microsoft.com/office/drawing/2014/main" val="2730629291"/>
                    </a:ext>
                  </a:extLst>
                </a:gridCol>
                <a:gridCol w="706170">
                  <a:extLst>
                    <a:ext uri="{9D8B030D-6E8A-4147-A177-3AD203B41FA5}">
                      <a16:colId xmlns:a16="http://schemas.microsoft.com/office/drawing/2014/main" val="3641732176"/>
                    </a:ext>
                  </a:extLst>
                </a:gridCol>
                <a:gridCol w="769546">
                  <a:extLst>
                    <a:ext uri="{9D8B030D-6E8A-4147-A177-3AD203B41FA5}">
                      <a16:colId xmlns:a16="http://schemas.microsoft.com/office/drawing/2014/main" val="2524569400"/>
                    </a:ext>
                  </a:extLst>
                </a:gridCol>
              </a:tblGrid>
              <a:tr h="199229">
                <a:tc>
                  <a:txBody>
                    <a:bodyPr/>
                    <a:lstStyle/>
                    <a:p>
                      <a:pPr algn="l" fontAlgn="b"/>
                      <a:r>
                        <a:rPr lang="en-US" sz="800" b="0" i="0" u="none" strike="noStrike" dirty="0" err="1">
                          <a:solidFill>
                            <a:srgbClr val="000000"/>
                          </a:solidFill>
                          <a:effectLst/>
                          <a:latin typeface="Calibri" panose="020F0502020204030204" pitchFamily="34" charset="0"/>
                        </a:rPr>
                        <a:t>poisoning_rate</a:t>
                      </a:r>
                      <a:endParaRPr lang="en-US" sz="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accuracy_before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precision_before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recall_before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f1_score_before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accuracy_after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precision_after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recall_after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f1_score_after</a:t>
                      </a:r>
                    </a:p>
                  </a:txBody>
                  <a:tcPr marL="9525" marR="9525" marT="9525" marB="0" anchor="b"/>
                </a:tc>
                <a:extLst>
                  <a:ext uri="{0D108BD9-81ED-4DB2-BD59-A6C34878D82A}">
                    <a16:rowId xmlns:a16="http://schemas.microsoft.com/office/drawing/2014/main" val="3936391582"/>
                  </a:ext>
                </a:extLst>
              </a:tr>
              <a:tr h="165962">
                <a:tc>
                  <a:txBody>
                    <a:bodyPr/>
                    <a:lstStyle/>
                    <a:p>
                      <a:pPr algn="r" fontAlgn="b"/>
                      <a:r>
                        <a:rPr lang="en-US" sz="8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0.842051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0.866497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0.842051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0.783897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0.847566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0.87054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0.847566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0.790993</a:t>
                      </a:r>
                    </a:p>
                  </a:txBody>
                  <a:tcPr marL="9525" marR="9525" marT="9525" marB="0" anchor="b"/>
                </a:tc>
                <a:extLst>
                  <a:ext uri="{0D108BD9-81ED-4DB2-BD59-A6C34878D82A}">
                    <a16:rowId xmlns:a16="http://schemas.microsoft.com/office/drawing/2014/main" val="2237290942"/>
                  </a:ext>
                </a:extLst>
              </a:tr>
              <a:tr h="181069">
                <a:tc>
                  <a:txBody>
                    <a:bodyPr/>
                    <a:lstStyle/>
                    <a:p>
                      <a:pPr algn="r" fontAlgn="b"/>
                      <a:r>
                        <a:rPr lang="en-US" sz="800" b="0" i="0" u="none" strike="noStrike" dirty="0">
                          <a:solidFill>
                            <a:srgbClr val="000000"/>
                          </a:solidFill>
                          <a:effectLst/>
                          <a:latin typeface="Calibri" panose="020F0502020204030204" pitchFamily="34" charset="0"/>
                        </a:rPr>
                        <a:t>0.2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0.851504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0.870155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0.851504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0.795888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0.851511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0.870217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0.851511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0.795896</a:t>
                      </a:r>
                    </a:p>
                  </a:txBody>
                  <a:tcPr marL="9525" marR="9525" marT="9525" marB="0" anchor="b"/>
                </a:tc>
                <a:extLst>
                  <a:ext uri="{0D108BD9-81ED-4DB2-BD59-A6C34878D82A}">
                    <a16:rowId xmlns:a16="http://schemas.microsoft.com/office/drawing/2014/main" val="3915451799"/>
                  </a:ext>
                </a:extLst>
              </a:tr>
              <a:tr h="190123">
                <a:tc>
                  <a:txBody>
                    <a:bodyPr/>
                    <a:lstStyle/>
                    <a:p>
                      <a:pPr algn="r" fontAlgn="b"/>
                      <a:r>
                        <a:rPr lang="en-US" sz="800" b="0" i="0" u="none" strike="noStrike" dirty="0">
                          <a:solidFill>
                            <a:srgbClr val="000000"/>
                          </a:solidFill>
                          <a:effectLst/>
                          <a:latin typeface="Calibri" panose="020F0502020204030204" pitchFamily="34" charset="0"/>
                        </a:rPr>
                        <a:t>0.4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0.803011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0.841816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0.803011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0.715278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0.803011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0.841816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0.803011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0.715278</a:t>
                      </a:r>
                    </a:p>
                  </a:txBody>
                  <a:tcPr marL="9525" marR="9525" marT="9525" marB="0" anchor="b"/>
                </a:tc>
                <a:extLst>
                  <a:ext uri="{0D108BD9-81ED-4DB2-BD59-A6C34878D82A}">
                    <a16:rowId xmlns:a16="http://schemas.microsoft.com/office/drawing/2014/main" val="3922150435"/>
                  </a:ext>
                </a:extLst>
              </a:tr>
              <a:tr h="162962">
                <a:tc>
                  <a:txBody>
                    <a:bodyPr/>
                    <a:lstStyle/>
                    <a:p>
                      <a:pPr algn="r" fontAlgn="b"/>
                      <a:r>
                        <a:rPr lang="en-US" sz="800" b="0" i="0" u="none" strike="noStrike" dirty="0">
                          <a:solidFill>
                            <a:srgbClr val="000000"/>
                          </a:solidFill>
                          <a:effectLst/>
                          <a:latin typeface="Calibri" panose="020F0502020204030204" pitchFamily="34" charset="0"/>
                        </a:rPr>
                        <a:t>0.6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0.008163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0.918696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0.008163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0.013855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0.159986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0.860659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0.159986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0.255541</a:t>
                      </a:r>
                    </a:p>
                  </a:txBody>
                  <a:tcPr marL="9525" marR="9525" marT="9525" marB="0" anchor="b"/>
                </a:tc>
                <a:extLst>
                  <a:ext uri="{0D108BD9-81ED-4DB2-BD59-A6C34878D82A}">
                    <a16:rowId xmlns:a16="http://schemas.microsoft.com/office/drawing/2014/main" val="947954847"/>
                  </a:ext>
                </a:extLst>
              </a:tr>
              <a:tr h="181070">
                <a:tc>
                  <a:txBody>
                    <a:bodyPr/>
                    <a:lstStyle/>
                    <a:p>
                      <a:pPr algn="r" fontAlgn="b"/>
                      <a:r>
                        <a:rPr lang="en-US" sz="800" b="0" i="0" u="none" strike="noStrike" dirty="0">
                          <a:solidFill>
                            <a:srgbClr val="000000"/>
                          </a:solidFill>
                          <a:effectLst/>
                          <a:latin typeface="Calibri" panose="020F0502020204030204" pitchFamily="34" charset="0"/>
                        </a:rPr>
                        <a:t>0.8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0.997357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1.01E-06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0.997357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1.02E-06</a:t>
                      </a:r>
                    </a:p>
                  </a:txBody>
                  <a:tcPr marL="9525" marR="9525" marT="9525" marB="0" anchor="b"/>
                </a:tc>
                <a:extLst>
                  <a:ext uri="{0D108BD9-81ED-4DB2-BD59-A6C34878D82A}">
                    <a16:rowId xmlns:a16="http://schemas.microsoft.com/office/drawing/2014/main" val="1646503049"/>
                  </a:ext>
                </a:extLst>
              </a:tr>
              <a:tr h="181069">
                <a:tc>
                  <a:txBody>
                    <a:bodyPr/>
                    <a:lstStyle/>
                    <a:p>
                      <a:pPr algn="r" fontAlgn="b"/>
                      <a:r>
                        <a:rPr lang="en-US" sz="8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r" fontAlgn="b"/>
                      <a:r>
                        <a:rPr lang="en-US" sz="800" b="0" i="0" u="none" strike="noStrike" dirty="0">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dirty="0">
                          <a:solidFill>
                            <a:srgbClr val="000000"/>
                          </a:solidFill>
                          <a:effectLst/>
                          <a:latin typeface="Calibri" panose="020F0502020204030204" pitchFamily="34" charset="0"/>
                        </a:rPr>
                        <a:t>0.997357</a:t>
                      </a:r>
                    </a:p>
                  </a:txBody>
                  <a:tcPr marL="9525" marR="9525" marT="9525" marB="0" anchor="b"/>
                </a:tc>
                <a:tc>
                  <a:txBody>
                    <a:bodyPr/>
                    <a:lstStyle/>
                    <a:p>
                      <a:pPr algn="r" fontAlgn="b"/>
                      <a:r>
                        <a:rPr lang="en-US" sz="800" b="0" i="0" u="none" strike="noStrike" dirty="0">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dirty="0">
                          <a:solidFill>
                            <a:srgbClr val="000000"/>
                          </a:solidFill>
                          <a:effectLst/>
                          <a:latin typeface="Calibri" panose="020F0502020204030204" pitchFamily="34" charset="0"/>
                        </a:rPr>
                        <a:t>9.50E-07</a:t>
                      </a:r>
                    </a:p>
                  </a:txBody>
                  <a:tcPr marL="9525" marR="9525" marT="9525" marB="0" anchor="b"/>
                </a:tc>
                <a:tc>
                  <a:txBody>
                    <a:bodyPr/>
                    <a:lstStyle/>
                    <a:p>
                      <a:pPr algn="r" fontAlgn="b"/>
                      <a:r>
                        <a:rPr lang="en-US" sz="800" b="0" i="0" u="none" strike="noStrike" dirty="0">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dirty="0">
                          <a:solidFill>
                            <a:srgbClr val="000000"/>
                          </a:solidFill>
                          <a:effectLst/>
                          <a:latin typeface="Calibri" panose="020F0502020204030204" pitchFamily="34" charset="0"/>
                        </a:rPr>
                        <a:t>0.997357</a:t>
                      </a:r>
                    </a:p>
                  </a:txBody>
                  <a:tcPr marL="9525" marR="9525" marT="9525" marB="0" anchor="b"/>
                </a:tc>
                <a:tc>
                  <a:txBody>
                    <a:bodyPr/>
                    <a:lstStyle/>
                    <a:p>
                      <a:pPr algn="r" fontAlgn="b"/>
                      <a:r>
                        <a:rPr lang="en-US" sz="800" b="0" i="0" u="none" strike="noStrike" dirty="0">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dirty="0">
                          <a:solidFill>
                            <a:srgbClr val="000000"/>
                          </a:solidFill>
                          <a:effectLst/>
                          <a:latin typeface="Calibri" panose="020F0502020204030204" pitchFamily="34" charset="0"/>
                        </a:rPr>
                        <a:t>9.55E-07</a:t>
                      </a:r>
                    </a:p>
                  </a:txBody>
                  <a:tcPr marL="9525" marR="9525" marT="9525" marB="0" anchor="b"/>
                </a:tc>
                <a:extLst>
                  <a:ext uri="{0D108BD9-81ED-4DB2-BD59-A6C34878D82A}">
                    <a16:rowId xmlns:a16="http://schemas.microsoft.com/office/drawing/2014/main" val="1568739009"/>
                  </a:ext>
                </a:extLst>
              </a:tr>
            </a:tbl>
          </a:graphicData>
        </a:graphic>
      </p:graphicFrame>
      <p:pic>
        <p:nvPicPr>
          <p:cNvPr id="8" name="Picture 7">
            <a:extLst>
              <a:ext uri="{FF2B5EF4-FFF2-40B4-BE49-F238E27FC236}">
                <a16:creationId xmlns:a16="http://schemas.microsoft.com/office/drawing/2014/main" id="{AEC52EDF-D324-3770-9997-1937F21BB10C}"/>
              </a:ext>
            </a:extLst>
          </p:cNvPr>
          <p:cNvPicPr>
            <a:picLocks noChangeAspect="1"/>
          </p:cNvPicPr>
          <p:nvPr/>
        </p:nvPicPr>
        <p:blipFill>
          <a:blip r:embed="rId3"/>
          <a:stretch>
            <a:fillRect/>
          </a:stretch>
        </p:blipFill>
        <p:spPr>
          <a:xfrm>
            <a:off x="7116026" y="1591131"/>
            <a:ext cx="4617265" cy="2308633"/>
          </a:xfrm>
          <a:prstGeom prst="rect">
            <a:avLst/>
          </a:prstGeom>
        </p:spPr>
      </p:pic>
      <p:pic>
        <p:nvPicPr>
          <p:cNvPr id="10" name="Picture 9">
            <a:extLst>
              <a:ext uri="{FF2B5EF4-FFF2-40B4-BE49-F238E27FC236}">
                <a16:creationId xmlns:a16="http://schemas.microsoft.com/office/drawing/2014/main" id="{F8D01D34-4A1B-EAC1-C033-F5B121BC65C2}"/>
              </a:ext>
            </a:extLst>
          </p:cNvPr>
          <p:cNvPicPr>
            <a:picLocks noChangeAspect="1"/>
          </p:cNvPicPr>
          <p:nvPr/>
        </p:nvPicPr>
        <p:blipFill>
          <a:blip r:embed="rId4"/>
          <a:stretch>
            <a:fillRect/>
          </a:stretch>
        </p:blipFill>
        <p:spPr>
          <a:xfrm>
            <a:off x="1596418" y="2435806"/>
            <a:ext cx="3989569" cy="1994785"/>
          </a:xfrm>
          <a:prstGeom prst="rect">
            <a:avLst/>
          </a:prstGeom>
        </p:spPr>
      </p:pic>
      <p:pic>
        <p:nvPicPr>
          <p:cNvPr id="12" name="Picture 11">
            <a:extLst>
              <a:ext uri="{FF2B5EF4-FFF2-40B4-BE49-F238E27FC236}">
                <a16:creationId xmlns:a16="http://schemas.microsoft.com/office/drawing/2014/main" id="{C7940694-F45F-9E10-18FA-F6061813DB70}"/>
              </a:ext>
            </a:extLst>
          </p:cNvPr>
          <p:cNvPicPr>
            <a:picLocks noChangeAspect="1"/>
          </p:cNvPicPr>
          <p:nvPr/>
        </p:nvPicPr>
        <p:blipFill>
          <a:blip r:embed="rId5"/>
          <a:stretch>
            <a:fillRect/>
          </a:stretch>
        </p:blipFill>
        <p:spPr>
          <a:xfrm>
            <a:off x="7116026" y="1012802"/>
            <a:ext cx="4784285" cy="534484"/>
          </a:xfrm>
          <a:prstGeom prst="rect">
            <a:avLst/>
          </a:prstGeom>
        </p:spPr>
      </p:pic>
    </p:spTree>
    <p:extLst>
      <p:ext uri="{BB962C8B-B14F-4D97-AF65-F5344CB8AC3E}">
        <p14:creationId xmlns:p14="http://schemas.microsoft.com/office/powerpoint/2010/main" val="821473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C1447-8778-E59B-65F6-2E84B30AA029}"/>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6447A903-A89B-A315-CA71-1E22426DBBF4}"/>
              </a:ext>
            </a:extLst>
          </p:cNvPr>
          <p:cNvPicPr>
            <a:picLocks noGrp="1" noChangeAspect="1"/>
          </p:cNvPicPr>
          <p:nvPr>
            <p:ph idx="1"/>
          </p:nvPr>
        </p:nvPicPr>
        <p:blipFill>
          <a:blip r:embed="rId2"/>
          <a:stretch>
            <a:fillRect/>
          </a:stretch>
        </p:blipFill>
        <p:spPr>
          <a:xfrm>
            <a:off x="0" y="0"/>
            <a:ext cx="12191999" cy="6858000"/>
          </a:xfrm>
        </p:spPr>
      </p:pic>
      <p:sp>
        <p:nvSpPr>
          <p:cNvPr id="3" name="TextBox 2">
            <a:extLst>
              <a:ext uri="{FF2B5EF4-FFF2-40B4-BE49-F238E27FC236}">
                <a16:creationId xmlns:a16="http://schemas.microsoft.com/office/drawing/2014/main" id="{0FCCB78C-C5CD-D16A-DE9A-FFE7F6217C13}"/>
              </a:ext>
            </a:extLst>
          </p:cNvPr>
          <p:cNvSpPr txBox="1"/>
          <p:nvPr/>
        </p:nvSpPr>
        <p:spPr>
          <a:xfrm>
            <a:off x="129009" y="374013"/>
            <a:ext cx="9377129" cy="707886"/>
          </a:xfrm>
          <a:prstGeom prst="rect">
            <a:avLst/>
          </a:prstGeom>
          <a:noFill/>
        </p:spPr>
        <p:txBody>
          <a:bodyPr wrap="square">
            <a:spAutoFit/>
          </a:bodyPr>
          <a:lstStyle/>
          <a:p>
            <a:r>
              <a:rPr lang="en-US" sz="2000" dirty="0">
                <a:solidFill>
                  <a:schemeClr val="bg1"/>
                </a:solidFill>
              </a:rPr>
              <a:t>Logic Disruption</a:t>
            </a:r>
          </a:p>
          <a:p>
            <a:r>
              <a:rPr lang="en-US" sz="2000" dirty="0">
                <a:solidFill>
                  <a:schemeClr val="bg1"/>
                </a:solidFill>
              </a:rPr>
              <a:t>Destroy the logical relationship between features, such as disrupting the order.</a:t>
            </a:r>
          </a:p>
        </p:txBody>
      </p:sp>
      <p:sp>
        <p:nvSpPr>
          <p:cNvPr id="4" name="TextBox 3">
            <a:extLst>
              <a:ext uri="{FF2B5EF4-FFF2-40B4-BE49-F238E27FC236}">
                <a16:creationId xmlns:a16="http://schemas.microsoft.com/office/drawing/2014/main" id="{4C0215F7-3B33-9581-97D3-B72A39AA7A8D}"/>
              </a:ext>
            </a:extLst>
          </p:cNvPr>
          <p:cNvSpPr txBox="1"/>
          <p:nvPr/>
        </p:nvSpPr>
        <p:spPr>
          <a:xfrm>
            <a:off x="0" y="4101220"/>
            <a:ext cx="11498725" cy="1754326"/>
          </a:xfrm>
          <a:prstGeom prst="rect">
            <a:avLst/>
          </a:prstGeom>
          <a:noFill/>
        </p:spPr>
        <p:txBody>
          <a:bodyPr wrap="none" rtlCol="0">
            <a:spAutoFit/>
          </a:bodyPr>
          <a:lstStyle/>
          <a:p>
            <a:endParaRPr lang="en-US" dirty="0">
              <a:solidFill>
                <a:schemeClr val="bg1"/>
              </a:solidFill>
            </a:endParaRPr>
          </a:p>
          <a:p>
            <a:r>
              <a:rPr lang="en-US" dirty="0">
                <a:solidFill>
                  <a:schemeClr val="bg1"/>
                </a:solidFill>
              </a:rPr>
              <a:t>There was little significant impact on model performance, with accuracy consistently maintained in the 0.85 - 0.87 range.</a:t>
            </a:r>
          </a:p>
          <a:p>
            <a:r>
              <a:rPr lang="en-US" dirty="0">
                <a:solidFill>
                  <a:schemeClr val="bg1"/>
                </a:solidFill>
              </a:rPr>
              <a:t>Replay's performance improvement is almost negligible.</a:t>
            </a:r>
          </a:p>
          <a:p>
            <a:endParaRPr lang="en-US" dirty="0">
              <a:solidFill>
                <a:schemeClr val="bg1"/>
              </a:solidFill>
            </a:endParaRPr>
          </a:p>
          <a:p>
            <a:r>
              <a:rPr lang="en-US" dirty="0">
                <a:solidFill>
                  <a:schemeClr val="bg1"/>
                </a:solidFill>
              </a:rPr>
              <a:t>The model has low reliance on feature logic and high robustness to Logic Disruption.</a:t>
            </a:r>
          </a:p>
          <a:p>
            <a:r>
              <a:rPr lang="en-US" dirty="0">
                <a:solidFill>
                  <a:schemeClr val="bg1"/>
                </a:solidFill>
              </a:rPr>
              <a:t>The Replay mechanism has limited effect under this strategy.</a:t>
            </a:r>
          </a:p>
        </p:txBody>
      </p:sp>
      <p:graphicFrame>
        <p:nvGraphicFramePr>
          <p:cNvPr id="6" name="Table 5">
            <a:extLst>
              <a:ext uri="{FF2B5EF4-FFF2-40B4-BE49-F238E27FC236}">
                <a16:creationId xmlns:a16="http://schemas.microsoft.com/office/drawing/2014/main" id="{AF7017E0-17F7-4633-146F-263084577BD4}"/>
              </a:ext>
            </a:extLst>
          </p:cNvPr>
          <p:cNvGraphicFramePr>
            <a:graphicFrameLocks noGrp="1"/>
          </p:cNvGraphicFramePr>
          <p:nvPr>
            <p:extLst>
              <p:ext uri="{D42A27DB-BD31-4B8C-83A1-F6EECF244321}">
                <p14:modId xmlns:p14="http://schemas.microsoft.com/office/powerpoint/2010/main" val="3603668936"/>
              </p:ext>
            </p:extLst>
          </p:nvPr>
        </p:nvGraphicFramePr>
        <p:xfrm>
          <a:off x="183332" y="1131630"/>
          <a:ext cx="6878372" cy="1261484"/>
        </p:xfrm>
        <a:graphic>
          <a:graphicData uri="http://schemas.openxmlformats.org/drawingml/2006/table">
            <a:tbl>
              <a:tblPr firstRow="1" bandRow="1">
                <a:tableStyleId>{5C22544A-7EE6-4342-B048-85BDC9FD1C3A}</a:tableStyleId>
              </a:tblPr>
              <a:tblGrid>
                <a:gridCol w="839710">
                  <a:extLst>
                    <a:ext uri="{9D8B030D-6E8A-4147-A177-3AD203B41FA5}">
                      <a16:colId xmlns:a16="http://schemas.microsoft.com/office/drawing/2014/main" val="2960959925"/>
                    </a:ext>
                  </a:extLst>
                </a:gridCol>
                <a:gridCol w="787651">
                  <a:extLst>
                    <a:ext uri="{9D8B030D-6E8A-4147-A177-3AD203B41FA5}">
                      <a16:colId xmlns:a16="http://schemas.microsoft.com/office/drawing/2014/main" val="1352509493"/>
                    </a:ext>
                  </a:extLst>
                </a:gridCol>
                <a:gridCol w="724277">
                  <a:extLst>
                    <a:ext uri="{9D8B030D-6E8A-4147-A177-3AD203B41FA5}">
                      <a16:colId xmlns:a16="http://schemas.microsoft.com/office/drawing/2014/main" val="1410968639"/>
                    </a:ext>
                  </a:extLst>
                </a:gridCol>
                <a:gridCol w="724278">
                  <a:extLst>
                    <a:ext uri="{9D8B030D-6E8A-4147-A177-3AD203B41FA5}">
                      <a16:colId xmlns:a16="http://schemas.microsoft.com/office/drawing/2014/main" val="2497915411"/>
                    </a:ext>
                  </a:extLst>
                </a:gridCol>
                <a:gridCol w="760491">
                  <a:extLst>
                    <a:ext uri="{9D8B030D-6E8A-4147-A177-3AD203B41FA5}">
                      <a16:colId xmlns:a16="http://schemas.microsoft.com/office/drawing/2014/main" val="2022842502"/>
                    </a:ext>
                  </a:extLst>
                </a:gridCol>
                <a:gridCol w="841972">
                  <a:extLst>
                    <a:ext uri="{9D8B030D-6E8A-4147-A177-3AD203B41FA5}">
                      <a16:colId xmlns:a16="http://schemas.microsoft.com/office/drawing/2014/main" val="498507451"/>
                    </a:ext>
                  </a:extLst>
                </a:gridCol>
                <a:gridCol w="724277">
                  <a:extLst>
                    <a:ext uri="{9D8B030D-6E8A-4147-A177-3AD203B41FA5}">
                      <a16:colId xmlns:a16="http://schemas.microsoft.com/office/drawing/2014/main" val="2730629291"/>
                    </a:ext>
                  </a:extLst>
                </a:gridCol>
                <a:gridCol w="706170">
                  <a:extLst>
                    <a:ext uri="{9D8B030D-6E8A-4147-A177-3AD203B41FA5}">
                      <a16:colId xmlns:a16="http://schemas.microsoft.com/office/drawing/2014/main" val="3641732176"/>
                    </a:ext>
                  </a:extLst>
                </a:gridCol>
                <a:gridCol w="769546">
                  <a:extLst>
                    <a:ext uri="{9D8B030D-6E8A-4147-A177-3AD203B41FA5}">
                      <a16:colId xmlns:a16="http://schemas.microsoft.com/office/drawing/2014/main" val="2524569400"/>
                    </a:ext>
                  </a:extLst>
                </a:gridCol>
              </a:tblGrid>
              <a:tr h="199229">
                <a:tc>
                  <a:txBody>
                    <a:bodyPr/>
                    <a:lstStyle/>
                    <a:p>
                      <a:pPr algn="l" fontAlgn="b"/>
                      <a:r>
                        <a:rPr lang="en-US" sz="800" b="0" i="0" u="none" strike="noStrike">
                          <a:solidFill>
                            <a:srgbClr val="000000"/>
                          </a:solidFill>
                          <a:effectLst/>
                          <a:latin typeface="Calibri" panose="020F0502020204030204" pitchFamily="34" charset="0"/>
                        </a:rPr>
                        <a:t>poisoning_rate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accuracy_before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precision_before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recall_before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f1_score_before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accuracy_after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precision_after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recall_after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f1_score_after</a:t>
                      </a:r>
                    </a:p>
                  </a:txBody>
                  <a:tcPr marL="9525" marR="9525" marT="9525" marB="0" anchor="b"/>
                </a:tc>
                <a:extLst>
                  <a:ext uri="{0D108BD9-81ED-4DB2-BD59-A6C34878D82A}">
                    <a16:rowId xmlns:a16="http://schemas.microsoft.com/office/drawing/2014/main" val="3936391582"/>
                  </a:ext>
                </a:extLst>
              </a:tr>
              <a:tr h="165962">
                <a:tc>
                  <a:txBody>
                    <a:bodyPr/>
                    <a:lstStyle/>
                    <a:p>
                      <a:pPr algn="r" fontAlgn="b"/>
                      <a:r>
                        <a:rPr lang="en-US" sz="8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0.851963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0.872902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0.851963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0.796367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0.851995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0.872915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0.851995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0.796402</a:t>
                      </a:r>
                    </a:p>
                  </a:txBody>
                  <a:tcPr marL="9525" marR="9525" marT="9525" marB="0" anchor="b"/>
                </a:tc>
                <a:extLst>
                  <a:ext uri="{0D108BD9-81ED-4DB2-BD59-A6C34878D82A}">
                    <a16:rowId xmlns:a16="http://schemas.microsoft.com/office/drawing/2014/main" val="2237290942"/>
                  </a:ext>
                </a:extLst>
              </a:tr>
              <a:tr h="181069">
                <a:tc>
                  <a:txBody>
                    <a:bodyPr/>
                    <a:lstStyle/>
                    <a:p>
                      <a:pPr algn="r" fontAlgn="b"/>
                      <a:r>
                        <a:rPr lang="en-US" sz="800" b="0" i="0" u="none" strike="noStrike">
                          <a:solidFill>
                            <a:srgbClr val="000000"/>
                          </a:solidFill>
                          <a:effectLst/>
                          <a:latin typeface="Calibri" panose="020F0502020204030204" pitchFamily="34" charset="0"/>
                        </a:rPr>
                        <a:t>0.2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0.8476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0.870686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0.8476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0.791039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0.851019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0.873017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0.851019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0.795234</a:t>
                      </a:r>
                    </a:p>
                  </a:txBody>
                  <a:tcPr marL="9525" marR="9525" marT="9525" marB="0" anchor="b"/>
                </a:tc>
                <a:extLst>
                  <a:ext uri="{0D108BD9-81ED-4DB2-BD59-A6C34878D82A}">
                    <a16:rowId xmlns:a16="http://schemas.microsoft.com/office/drawing/2014/main" val="3915451799"/>
                  </a:ext>
                </a:extLst>
              </a:tr>
              <a:tr h="190123">
                <a:tc>
                  <a:txBody>
                    <a:bodyPr/>
                    <a:lstStyle/>
                    <a:p>
                      <a:pPr algn="r" fontAlgn="b"/>
                      <a:r>
                        <a:rPr lang="en-US" sz="800" b="0" i="0" u="none" strike="noStrike">
                          <a:solidFill>
                            <a:srgbClr val="000000"/>
                          </a:solidFill>
                          <a:effectLst/>
                          <a:latin typeface="Calibri" panose="020F0502020204030204" pitchFamily="34" charset="0"/>
                        </a:rPr>
                        <a:t>0.4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0.851986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0.873008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0.851986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0.796369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0.85199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0.872957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0.85199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0.796371</a:t>
                      </a:r>
                    </a:p>
                  </a:txBody>
                  <a:tcPr marL="9525" marR="9525" marT="9525" marB="0" anchor="b"/>
                </a:tc>
                <a:extLst>
                  <a:ext uri="{0D108BD9-81ED-4DB2-BD59-A6C34878D82A}">
                    <a16:rowId xmlns:a16="http://schemas.microsoft.com/office/drawing/2014/main" val="3922150435"/>
                  </a:ext>
                </a:extLst>
              </a:tr>
              <a:tr h="162962">
                <a:tc>
                  <a:txBody>
                    <a:bodyPr/>
                    <a:lstStyle/>
                    <a:p>
                      <a:pPr algn="r" fontAlgn="b"/>
                      <a:r>
                        <a:rPr lang="en-US" sz="800" b="0" i="0" u="none" strike="noStrike">
                          <a:solidFill>
                            <a:srgbClr val="000000"/>
                          </a:solidFill>
                          <a:effectLst/>
                          <a:latin typeface="Calibri" panose="020F0502020204030204" pitchFamily="34" charset="0"/>
                        </a:rPr>
                        <a:t>0.6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0.852395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0.870023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0.852395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0.796907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0.852409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0.87003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0.852409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0.796922</a:t>
                      </a:r>
                    </a:p>
                  </a:txBody>
                  <a:tcPr marL="9525" marR="9525" marT="9525" marB="0" anchor="b"/>
                </a:tc>
                <a:extLst>
                  <a:ext uri="{0D108BD9-81ED-4DB2-BD59-A6C34878D82A}">
                    <a16:rowId xmlns:a16="http://schemas.microsoft.com/office/drawing/2014/main" val="947954847"/>
                  </a:ext>
                </a:extLst>
              </a:tr>
              <a:tr h="181070">
                <a:tc>
                  <a:txBody>
                    <a:bodyPr/>
                    <a:lstStyle/>
                    <a:p>
                      <a:pPr algn="r" fontAlgn="b"/>
                      <a:r>
                        <a:rPr lang="en-US" sz="800" b="0" i="0" u="none" strike="noStrike">
                          <a:solidFill>
                            <a:srgbClr val="000000"/>
                          </a:solidFill>
                          <a:effectLst/>
                          <a:latin typeface="Calibri" panose="020F0502020204030204" pitchFamily="34" charset="0"/>
                        </a:rPr>
                        <a:t>0.8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0.851947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0.873388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0.851947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0.796336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0.852002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0.873398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0.852002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0.7964</a:t>
                      </a:r>
                    </a:p>
                  </a:txBody>
                  <a:tcPr marL="9525" marR="9525" marT="9525" marB="0" anchor="b"/>
                </a:tc>
                <a:extLst>
                  <a:ext uri="{0D108BD9-81ED-4DB2-BD59-A6C34878D82A}">
                    <a16:rowId xmlns:a16="http://schemas.microsoft.com/office/drawing/2014/main" val="1646503049"/>
                  </a:ext>
                </a:extLst>
              </a:tr>
              <a:tr h="181069">
                <a:tc>
                  <a:txBody>
                    <a:bodyPr/>
                    <a:lstStyle/>
                    <a:p>
                      <a:pPr algn="r" fontAlgn="b"/>
                      <a:r>
                        <a:rPr lang="en-US" sz="8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0.851672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0.872696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0.851672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0.796089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0.851691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0.872685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0.851691</a:t>
                      </a:r>
                    </a:p>
                  </a:txBody>
                  <a:tcPr marL="9525" marR="9525" marT="9525" marB="0" anchor="b"/>
                </a:tc>
                <a:tc>
                  <a:txBody>
                    <a:bodyPr/>
                    <a:lstStyle/>
                    <a:p>
                      <a:pPr algn="r" fontAlgn="b"/>
                      <a:r>
                        <a:rPr lang="en-US" sz="800" b="0" i="0" u="none" strike="noStrike" dirty="0">
                          <a:solidFill>
                            <a:srgbClr val="000000"/>
                          </a:solidFill>
                          <a:effectLst/>
                          <a:latin typeface="Calibri" panose="020F0502020204030204" pitchFamily="34" charset="0"/>
                        </a:rPr>
                        <a:t>0.796106</a:t>
                      </a:r>
                    </a:p>
                  </a:txBody>
                  <a:tcPr marL="9525" marR="9525" marT="9525" marB="0" anchor="b"/>
                </a:tc>
                <a:extLst>
                  <a:ext uri="{0D108BD9-81ED-4DB2-BD59-A6C34878D82A}">
                    <a16:rowId xmlns:a16="http://schemas.microsoft.com/office/drawing/2014/main" val="1568739009"/>
                  </a:ext>
                </a:extLst>
              </a:tr>
            </a:tbl>
          </a:graphicData>
        </a:graphic>
      </p:graphicFrame>
      <p:pic>
        <p:nvPicPr>
          <p:cNvPr id="8" name="Picture 7">
            <a:extLst>
              <a:ext uri="{FF2B5EF4-FFF2-40B4-BE49-F238E27FC236}">
                <a16:creationId xmlns:a16="http://schemas.microsoft.com/office/drawing/2014/main" id="{6E175B09-60FC-7FFD-1064-F5EADDB8551A}"/>
              </a:ext>
            </a:extLst>
          </p:cNvPr>
          <p:cNvPicPr>
            <a:picLocks noChangeAspect="1"/>
          </p:cNvPicPr>
          <p:nvPr/>
        </p:nvPicPr>
        <p:blipFill>
          <a:blip r:embed="rId3"/>
          <a:stretch>
            <a:fillRect/>
          </a:stretch>
        </p:blipFill>
        <p:spPr>
          <a:xfrm>
            <a:off x="7128086" y="1647002"/>
            <a:ext cx="4908436" cy="2454218"/>
          </a:xfrm>
          <a:prstGeom prst="rect">
            <a:avLst/>
          </a:prstGeom>
        </p:spPr>
      </p:pic>
      <p:pic>
        <p:nvPicPr>
          <p:cNvPr id="10" name="Picture 9">
            <a:extLst>
              <a:ext uri="{FF2B5EF4-FFF2-40B4-BE49-F238E27FC236}">
                <a16:creationId xmlns:a16="http://schemas.microsoft.com/office/drawing/2014/main" id="{4AABE256-6BC4-118B-FA6D-D67406F648BA}"/>
              </a:ext>
            </a:extLst>
          </p:cNvPr>
          <p:cNvPicPr>
            <a:picLocks noChangeAspect="1"/>
          </p:cNvPicPr>
          <p:nvPr/>
        </p:nvPicPr>
        <p:blipFill>
          <a:blip r:embed="rId4"/>
          <a:stretch>
            <a:fillRect/>
          </a:stretch>
        </p:blipFill>
        <p:spPr>
          <a:xfrm>
            <a:off x="1877076" y="2451995"/>
            <a:ext cx="4025783" cy="2012892"/>
          </a:xfrm>
          <a:prstGeom prst="rect">
            <a:avLst/>
          </a:prstGeom>
        </p:spPr>
      </p:pic>
      <p:pic>
        <p:nvPicPr>
          <p:cNvPr id="12" name="Picture 11">
            <a:extLst>
              <a:ext uri="{FF2B5EF4-FFF2-40B4-BE49-F238E27FC236}">
                <a16:creationId xmlns:a16="http://schemas.microsoft.com/office/drawing/2014/main" id="{54CB3D77-A5A1-1C4A-20C3-2C60D8342ED8}"/>
              </a:ext>
            </a:extLst>
          </p:cNvPr>
          <p:cNvPicPr>
            <a:picLocks noChangeAspect="1"/>
          </p:cNvPicPr>
          <p:nvPr/>
        </p:nvPicPr>
        <p:blipFill>
          <a:blip r:embed="rId5"/>
          <a:stretch>
            <a:fillRect/>
          </a:stretch>
        </p:blipFill>
        <p:spPr>
          <a:xfrm>
            <a:off x="7137470" y="1002454"/>
            <a:ext cx="4803718" cy="589521"/>
          </a:xfrm>
          <a:prstGeom prst="rect">
            <a:avLst/>
          </a:prstGeom>
        </p:spPr>
      </p:pic>
    </p:spTree>
    <p:extLst>
      <p:ext uri="{BB962C8B-B14F-4D97-AF65-F5344CB8AC3E}">
        <p14:creationId xmlns:p14="http://schemas.microsoft.com/office/powerpoint/2010/main" val="4241784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4815A-8382-5D8F-0C7E-F660787F3228}"/>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693880D2-7B76-F369-ABA0-72C809CE997B}"/>
              </a:ext>
            </a:extLst>
          </p:cNvPr>
          <p:cNvPicPr>
            <a:picLocks noGrp="1" noChangeAspect="1"/>
          </p:cNvPicPr>
          <p:nvPr>
            <p:ph idx="1"/>
          </p:nvPr>
        </p:nvPicPr>
        <p:blipFill>
          <a:blip r:embed="rId2"/>
          <a:stretch>
            <a:fillRect/>
          </a:stretch>
        </p:blipFill>
        <p:spPr>
          <a:xfrm>
            <a:off x="0" y="0"/>
            <a:ext cx="12191999" cy="6858000"/>
          </a:xfrm>
        </p:spPr>
      </p:pic>
      <p:sp>
        <p:nvSpPr>
          <p:cNvPr id="3" name="TextBox 2">
            <a:extLst>
              <a:ext uri="{FF2B5EF4-FFF2-40B4-BE49-F238E27FC236}">
                <a16:creationId xmlns:a16="http://schemas.microsoft.com/office/drawing/2014/main" id="{71B8E93A-53DC-04CB-A5FD-FDA1530BAD95}"/>
              </a:ext>
            </a:extLst>
          </p:cNvPr>
          <p:cNvSpPr txBox="1"/>
          <p:nvPr/>
        </p:nvSpPr>
        <p:spPr>
          <a:xfrm>
            <a:off x="129009" y="315996"/>
            <a:ext cx="10979593" cy="707886"/>
          </a:xfrm>
          <a:prstGeom prst="rect">
            <a:avLst/>
          </a:prstGeom>
          <a:noFill/>
        </p:spPr>
        <p:txBody>
          <a:bodyPr wrap="square">
            <a:spAutoFit/>
          </a:bodyPr>
          <a:lstStyle/>
          <a:p>
            <a:r>
              <a:rPr lang="en-US" sz="2000" dirty="0">
                <a:solidFill>
                  <a:schemeClr val="bg1"/>
                </a:solidFill>
              </a:rPr>
              <a:t>Malicious Pattern Injection</a:t>
            </a:r>
          </a:p>
          <a:p>
            <a:r>
              <a:rPr lang="en-US" sz="2000" dirty="0">
                <a:solidFill>
                  <a:schemeClr val="bg1"/>
                </a:solidFill>
              </a:rPr>
              <a:t>Inject artificially designed malicious patterns into the data to interfere with model classification.</a:t>
            </a:r>
          </a:p>
        </p:txBody>
      </p:sp>
      <p:sp>
        <p:nvSpPr>
          <p:cNvPr id="4" name="TextBox 3">
            <a:extLst>
              <a:ext uri="{FF2B5EF4-FFF2-40B4-BE49-F238E27FC236}">
                <a16:creationId xmlns:a16="http://schemas.microsoft.com/office/drawing/2014/main" id="{D820FD5B-1838-85D2-A776-D657AB355D79}"/>
              </a:ext>
            </a:extLst>
          </p:cNvPr>
          <p:cNvSpPr txBox="1"/>
          <p:nvPr/>
        </p:nvSpPr>
        <p:spPr>
          <a:xfrm>
            <a:off x="0" y="4285886"/>
            <a:ext cx="12317026" cy="2031325"/>
          </a:xfrm>
          <a:prstGeom prst="rect">
            <a:avLst/>
          </a:prstGeom>
          <a:noFill/>
        </p:spPr>
        <p:txBody>
          <a:bodyPr wrap="none" rtlCol="0">
            <a:spAutoFit/>
          </a:bodyPr>
          <a:lstStyle/>
          <a:p>
            <a:r>
              <a:rPr lang="en-US" dirty="0">
                <a:solidFill>
                  <a:schemeClr val="bg1"/>
                </a:solidFill>
              </a:rPr>
              <a:t>Low poisoning rate (Poisoning Rate≤0.4): Accuracy is 0.83 - 0.85, F1 score is 0.77 - 0.79.Replay can effectively restore some </a:t>
            </a:r>
          </a:p>
          <a:p>
            <a:r>
              <a:rPr lang="en-US" dirty="0">
                <a:solidFill>
                  <a:schemeClr val="bg1"/>
                </a:solidFill>
              </a:rPr>
              <a:t>performance, especially when the poisoning rate is low.</a:t>
            </a:r>
          </a:p>
          <a:p>
            <a:endParaRPr lang="en-US" dirty="0">
              <a:solidFill>
                <a:schemeClr val="bg1"/>
              </a:solidFill>
            </a:endParaRPr>
          </a:p>
          <a:p>
            <a:r>
              <a:rPr lang="en-US" dirty="0">
                <a:solidFill>
                  <a:schemeClr val="bg1"/>
                </a:solidFill>
              </a:rPr>
              <a:t>High poisoning rate (Poisoning Rate&gt;0.4): Accuracy and F1 scores both dropped significantly, and Replay was of limited use.</a:t>
            </a:r>
          </a:p>
          <a:p>
            <a:endParaRPr lang="en-US" dirty="0">
              <a:solidFill>
                <a:schemeClr val="bg1"/>
              </a:solidFill>
            </a:endParaRPr>
          </a:p>
          <a:p>
            <a:r>
              <a:rPr lang="en-US" dirty="0">
                <a:solidFill>
                  <a:schemeClr val="bg1"/>
                </a:solidFill>
              </a:rPr>
              <a:t>Injecting malicious patterns can significantly interfere with the model's classification capabilities. Replay is effective at low poison </a:t>
            </a:r>
          </a:p>
          <a:p>
            <a:r>
              <a:rPr lang="en-US" dirty="0">
                <a:solidFill>
                  <a:schemeClr val="bg1"/>
                </a:solidFill>
              </a:rPr>
              <a:t>rates, but has weak recovery at high poison rates.</a:t>
            </a:r>
          </a:p>
        </p:txBody>
      </p:sp>
      <p:graphicFrame>
        <p:nvGraphicFramePr>
          <p:cNvPr id="5" name="Table 4">
            <a:extLst>
              <a:ext uri="{FF2B5EF4-FFF2-40B4-BE49-F238E27FC236}">
                <a16:creationId xmlns:a16="http://schemas.microsoft.com/office/drawing/2014/main" id="{948D5227-2EB3-0E84-8DDF-E9A3AEE8370A}"/>
              </a:ext>
            </a:extLst>
          </p:cNvPr>
          <p:cNvGraphicFramePr>
            <a:graphicFrameLocks noGrp="1"/>
          </p:cNvGraphicFramePr>
          <p:nvPr>
            <p:extLst>
              <p:ext uri="{D42A27DB-BD31-4B8C-83A1-F6EECF244321}">
                <p14:modId xmlns:p14="http://schemas.microsoft.com/office/powerpoint/2010/main" val="572341983"/>
              </p:ext>
            </p:extLst>
          </p:nvPr>
        </p:nvGraphicFramePr>
        <p:xfrm>
          <a:off x="183332" y="1131630"/>
          <a:ext cx="6878372" cy="1261484"/>
        </p:xfrm>
        <a:graphic>
          <a:graphicData uri="http://schemas.openxmlformats.org/drawingml/2006/table">
            <a:tbl>
              <a:tblPr firstRow="1" bandRow="1">
                <a:tableStyleId>{5C22544A-7EE6-4342-B048-85BDC9FD1C3A}</a:tableStyleId>
              </a:tblPr>
              <a:tblGrid>
                <a:gridCol w="839710">
                  <a:extLst>
                    <a:ext uri="{9D8B030D-6E8A-4147-A177-3AD203B41FA5}">
                      <a16:colId xmlns:a16="http://schemas.microsoft.com/office/drawing/2014/main" val="2960959925"/>
                    </a:ext>
                  </a:extLst>
                </a:gridCol>
                <a:gridCol w="787651">
                  <a:extLst>
                    <a:ext uri="{9D8B030D-6E8A-4147-A177-3AD203B41FA5}">
                      <a16:colId xmlns:a16="http://schemas.microsoft.com/office/drawing/2014/main" val="1352509493"/>
                    </a:ext>
                  </a:extLst>
                </a:gridCol>
                <a:gridCol w="724277">
                  <a:extLst>
                    <a:ext uri="{9D8B030D-6E8A-4147-A177-3AD203B41FA5}">
                      <a16:colId xmlns:a16="http://schemas.microsoft.com/office/drawing/2014/main" val="1410968639"/>
                    </a:ext>
                  </a:extLst>
                </a:gridCol>
                <a:gridCol w="724278">
                  <a:extLst>
                    <a:ext uri="{9D8B030D-6E8A-4147-A177-3AD203B41FA5}">
                      <a16:colId xmlns:a16="http://schemas.microsoft.com/office/drawing/2014/main" val="2497915411"/>
                    </a:ext>
                  </a:extLst>
                </a:gridCol>
                <a:gridCol w="760491">
                  <a:extLst>
                    <a:ext uri="{9D8B030D-6E8A-4147-A177-3AD203B41FA5}">
                      <a16:colId xmlns:a16="http://schemas.microsoft.com/office/drawing/2014/main" val="2022842502"/>
                    </a:ext>
                  </a:extLst>
                </a:gridCol>
                <a:gridCol w="841972">
                  <a:extLst>
                    <a:ext uri="{9D8B030D-6E8A-4147-A177-3AD203B41FA5}">
                      <a16:colId xmlns:a16="http://schemas.microsoft.com/office/drawing/2014/main" val="498507451"/>
                    </a:ext>
                  </a:extLst>
                </a:gridCol>
                <a:gridCol w="724277">
                  <a:extLst>
                    <a:ext uri="{9D8B030D-6E8A-4147-A177-3AD203B41FA5}">
                      <a16:colId xmlns:a16="http://schemas.microsoft.com/office/drawing/2014/main" val="2730629291"/>
                    </a:ext>
                  </a:extLst>
                </a:gridCol>
                <a:gridCol w="706170">
                  <a:extLst>
                    <a:ext uri="{9D8B030D-6E8A-4147-A177-3AD203B41FA5}">
                      <a16:colId xmlns:a16="http://schemas.microsoft.com/office/drawing/2014/main" val="3641732176"/>
                    </a:ext>
                  </a:extLst>
                </a:gridCol>
                <a:gridCol w="769546">
                  <a:extLst>
                    <a:ext uri="{9D8B030D-6E8A-4147-A177-3AD203B41FA5}">
                      <a16:colId xmlns:a16="http://schemas.microsoft.com/office/drawing/2014/main" val="2524569400"/>
                    </a:ext>
                  </a:extLst>
                </a:gridCol>
              </a:tblGrid>
              <a:tr h="199229">
                <a:tc>
                  <a:txBody>
                    <a:bodyPr/>
                    <a:lstStyle/>
                    <a:p>
                      <a:pPr algn="l" fontAlgn="b"/>
                      <a:r>
                        <a:rPr lang="en-US" sz="800" b="0" i="0" u="none" strike="noStrike">
                          <a:solidFill>
                            <a:srgbClr val="000000"/>
                          </a:solidFill>
                          <a:effectLst/>
                          <a:latin typeface="Calibri" panose="020F0502020204030204" pitchFamily="34" charset="0"/>
                        </a:rPr>
                        <a:t>poisoning_rate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accuracy_before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precision_before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recall_before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f1_score_before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accuracy_after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precision_after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recall_after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f1_score_after</a:t>
                      </a:r>
                    </a:p>
                  </a:txBody>
                  <a:tcPr marL="9525" marR="9525" marT="9525" marB="0" anchor="b"/>
                </a:tc>
                <a:extLst>
                  <a:ext uri="{0D108BD9-81ED-4DB2-BD59-A6C34878D82A}">
                    <a16:rowId xmlns:a16="http://schemas.microsoft.com/office/drawing/2014/main" val="3936391582"/>
                  </a:ext>
                </a:extLst>
              </a:tr>
              <a:tr h="165962">
                <a:tc>
                  <a:txBody>
                    <a:bodyPr/>
                    <a:lstStyle/>
                    <a:p>
                      <a:pPr algn="r" fontAlgn="b"/>
                      <a:r>
                        <a:rPr lang="en-US" sz="8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0.834974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0.861955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0.834974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0.774123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0.835592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0.862208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0.835592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0.775012</a:t>
                      </a:r>
                    </a:p>
                  </a:txBody>
                  <a:tcPr marL="9525" marR="9525" marT="9525" marB="0" anchor="b"/>
                </a:tc>
                <a:extLst>
                  <a:ext uri="{0D108BD9-81ED-4DB2-BD59-A6C34878D82A}">
                    <a16:rowId xmlns:a16="http://schemas.microsoft.com/office/drawing/2014/main" val="2237290942"/>
                  </a:ext>
                </a:extLst>
              </a:tr>
              <a:tr h="181069">
                <a:tc>
                  <a:txBody>
                    <a:bodyPr/>
                    <a:lstStyle/>
                    <a:p>
                      <a:pPr algn="r" fontAlgn="b"/>
                      <a:r>
                        <a:rPr lang="en-US" sz="800" b="0" i="0" u="none" strike="noStrike">
                          <a:solidFill>
                            <a:srgbClr val="000000"/>
                          </a:solidFill>
                          <a:effectLst/>
                          <a:latin typeface="Calibri" panose="020F0502020204030204" pitchFamily="34" charset="0"/>
                        </a:rPr>
                        <a:t>0.2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0.840066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0.864875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0.840066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0.781241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0.849644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0.871934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0.849644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0.793561</a:t>
                      </a:r>
                    </a:p>
                  </a:txBody>
                  <a:tcPr marL="9525" marR="9525" marT="9525" marB="0" anchor="b"/>
                </a:tc>
                <a:extLst>
                  <a:ext uri="{0D108BD9-81ED-4DB2-BD59-A6C34878D82A}">
                    <a16:rowId xmlns:a16="http://schemas.microsoft.com/office/drawing/2014/main" val="3915451799"/>
                  </a:ext>
                </a:extLst>
              </a:tr>
              <a:tr h="190123">
                <a:tc>
                  <a:txBody>
                    <a:bodyPr/>
                    <a:lstStyle/>
                    <a:p>
                      <a:pPr algn="r" fontAlgn="b"/>
                      <a:r>
                        <a:rPr lang="en-US" sz="800" b="0" i="0" u="none" strike="noStrike">
                          <a:solidFill>
                            <a:srgbClr val="000000"/>
                          </a:solidFill>
                          <a:effectLst/>
                          <a:latin typeface="Calibri" panose="020F0502020204030204" pitchFamily="34" charset="0"/>
                        </a:rPr>
                        <a:t>0.4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0.84938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0.872461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0.84938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0.794111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0.851127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0.872931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0.851127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0.795393</a:t>
                      </a:r>
                    </a:p>
                  </a:txBody>
                  <a:tcPr marL="9525" marR="9525" marT="9525" marB="0" anchor="b"/>
                </a:tc>
                <a:extLst>
                  <a:ext uri="{0D108BD9-81ED-4DB2-BD59-A6C34878D82A}">
                    <a16:rowId xmlns:a16="http://schemas.microsoft.com/office/drawing/2014/main" val="3922150435"/>
                  </a:ext>
                </a:extLst>
              </a:tr>
              <a:tr h="162962">
                <a:tc>
                  <a:txBody>
                    <a:bodyPr/>
                    <a:lstStyle/>
                    <a:p>
                      <a:pPr algn="r" fontAlgn="b"/>
                      <a:r>
                        <a:rPr lang="en-US" sz="800" b="0" i="0" u="none" strike="noStrike">
                          <a:solidFill>
                            <a:srgbClr val="000000"/>
                          </a:solidFill>
                          <a:effectLst/>
                          <a:latin typeface="Calibri" panose="020F0502020204030204" pitchFamily="34" charset="0"/>
                        </a:rPr>
                        <a:t>0.6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0.997357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9.73E-07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0.997357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9.83E-07</a:t>
                      </a:r>
                    </a:p>
                  </a:txBody>
                  <a:tcPr marL="9525" marR="9525" marT="9525" marB="0" anchor="b"/>
                </a:tc>
                <a:extLst>
                  <a:ext uri="{0D108BD9-81ED-4DB2-BD59-A6C34878D82A}">
                    <a16:rowId xmlns:a16="http://schemas.microsoft.com/office/drawing/2014/main" val="947954847"/>
                  </a:ext>
                </a:extLst>
              </a:tr>
              <a:tr h="181070">
                <a:tc>
                  <a:txBody>
                    <a:bodyPr/>
                    <a:lstStyle/>
                    <a:p>
                      <a:pPr algn="r" fontAlgn="b"/>
                      <a:r>
                        <a:rPr lang="en-US" sz="800" b="0" i="0" u="none" strike="noStrike">
                          <a:solidFill>
                            <a:srgbClr val="000000"/>
                          </a:solidFill>
                          <a:effectLst/>
                          <a:latin typeface="Calibri" panose="020F0502020204030204" pitchFamily="34" charset="0"/>
                        </a:rPr>
                        <a:t>0.8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0.997357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1.01E-06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0.009123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0.997357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0.009123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0.016693</a:t>
                      </a:r>
                    </a:p>
                  </a:txBody>
                  <a:tcPr marL="9525" marR="9525" marT="9525" marB="0" anchor="b"/>
                </a:tc>
                <a:extLst>
                  <a:ext uri="{0D108BD9-81ED-4DB2-BD59-A6C34878D82A}">
                    <a16:rowId xmlns:a16="http://schemas.microsoft.com/office/drawing/2014/main" val="1646503049"/>
                  </a:ext>
                </a:extLst>
              </a:tr>
              <a:tr h="181069">
                <a:tc>
                  <a:txBody>
                    <a:bodyPr/>
                    <a:lstStyle/>
                    <a:p>
                      <a:pPr algn="r" fontAlgn="b"/>
                      <a:r>
                        <a:rPr lang="en-US" sz="8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0.997357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9.50E-07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0.997357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dirty="0">
                          <a:solidFill>
                            <a:srgbClr val="000000"/>
                          </a:solidFill>
                          <a:effectLst/>
                          <a:latin typeface="Calibri" panose="020F0502020204030204" pitchFamily="34" charset="0"/>
                        </a:rPr>
                        <a:t>9.50E-07</a:t>
                      </a:r>
                    </a:p>
                  </a:txBody>
                  <a:tcPr marL="9525" marR="9525" marT="9525" marB="0" anchor="b"/>
                </a:tc>
                <a:extLst>
                  <a:ext uri="{0D108BD9-81ED-4DB2-BD59-A6C34878D82A}">
                    <a16:rowId xmlns:a16="http://schemas.microsoft.com/office/drawing/2014/main" val="1568739009"/>
                  </a:ext>
                </a:extLst>
              </a:tr>
            </a:tbl>
          </a:graphicData>
        </a:graphic>
      </p:graphicFrame>
      <p:pic>
        <p:nvPicPr>
          <p:cNvPr id="7" name="Picture 6">
            <a:extLst>
              <a:ext uri="{FF2B5EF4-FFF2-40B4-BE49-F238E27FC236}">
                <a16:creationId xmlns:a16="http://schemas.microsoft.com/office/drawing/2014/main" id="{7E70A6FB-DA7D-F68B-FA93-97FE1E938A65}"/>
              </a:ext>
            </a:extLst>
          </p:cNvPr>
          <p:cNvPicPr>
            <a:picLocks noChangeAspect="1"/>
          </p:cNvPicPr>
          <p:nvPr/>
        </p:nvPicPr>
        <p:blipFill>
          <a:blip r:embed="rId3"/>
          <a:stretch>
            <a:fillRect/>
          </a:stretch>
        </p:blipFill>
        <p:spPr>
          <a:xfrm>
            <a:off x="7061704" y="1815937"/>
            <a:ext cx="4895846" cy="2447923"/>
          </a:xfrm>
          <a:prstGeom prst="rect">
            <a:avLst/>
          </a:prstGeom>
        </p:spPr>
      </p:pic>
      <p:pic>
        <p:nvPicPr>
          <p:cNvPr id="9" name="Picture 8">
            <a:extLst>
              <a:ext uri="{FF2B5EF4-FFF2-40B4-BE49-F238E27FC236}">
                <a16:creationId xmlns:a16="http://schemas.microsoft.com/office/drawing/2014/main" id="{37706D6C-863F-B96F-6849-D83E40E50958}"/>
              </a:ext>
            </a:extLst>
          </p:cNvPr>
          <p:cNvPicPr>
            <a:picLocks noChangeAspect="1"/>
          </p:cNvPicPr>
          <p:nvPr/>
        </p:nvPicPr>
        <p:blipFill>
          <a:blip r:embed="rId4"/>
          <a:stretch>
            <a:fillRect/>
          </a:stretch>
        </p:blipFill>
        <p:spPr>
          <a:xfrm>
            <a:off x="2041640" y="2459362"/>
            <a:ext cx="3709664" cy="1854832"/>
          </a:xfrm>
          <a:prstGeom prst="rect">
            <a:avLst/>
          </a:prstGeom>
        </p:spPr>
      </p:pic>
      <p:pic>
        <p:nvPicPr>
          <p:cNvPr id="11" name="Picture 10">
            <a:extLst>
              <a:ext uri="{FF2B5EF4-FFF2-40B4-BE49-F238E27FC236}">
                <a16:creationId xmlns:a16="http://schemas.microsoft.com/office/drawing/2014/main" id="{6402BD43-652A-2C93-EFA3-597F4F5304DB}"/>
              </a:ext>
            </a:extLst>
          </p:cNvPr>
          <p:cNvPicPr>
            <a:picLocks noChangeAspect="1"/>
          </p:cNvPicPr>
          <p:nvPr/>
        </p:nvPicPr>
        <p:blipFill>
          <a:blip r:embed="rId5"/>
          <a:stretch>
            <a:fillRect/>
          </a:stretch>
        </p:blipFill>
        <p:spPr>
          <a:xfrm>
            <a:off x="7190713" y="952178"/>
            <a:ext cx="3470679" cy="1007467"/>
          </a:xfrm>
          <a:prstGeom prst="rect">
            <a:avLst/>
          </a:prstGeom>
        </p:spPr>
      </p:pic>
    </p:spTree>
    <p:extLst>
      <p:ext uri="{BB962C8B-B14F-4D97-AF65-F5344CB8AC3E}">
        <p14:creationId xmlns:p14="http://schemas.microsoft.com/office/powerpoint/2010/main" val="1064583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EF27B-7597-7E51-2DE8-B0C2BCE19105}"/>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A90C14AF-2EB6-AF71-40E2-59D8CDF15820}"/>
              </a:ext>
            </a:extLst>
          </p:cNvPr>
          <p:cNvPicPr>
            <a:picLocks noGrp="1" noChangeAspect="1"/>
          </p:cNvPicPr>
          <p:nvPr>
            <p:ph idx="1"/>
          </p:nvPr>
        </p:nvPicPr>
        <p:blipFill>
          <a:blip r:embed="rId2"/>
          <a:stretch>
            <a:fillRect/>
          </a:stretch>
        </p:blipFill>
        <p:spPr>
          <a:xfrm>
            <a:off x="0" y="0"/>
            <a:ext cx="12191999" cy="6858000"/>
          </a:xfrm>
        </p:spPr>
      </p:pic>
      <p:sp>
        <p:nvSpPr>
          <p:cNvPr id="3" name="TextBox 2">
            <a:extLst>
              <a:ext uri="{FF2B5EF4-FFF2-40B4-BE49-F238E27FC236}">
                <a16:creationId xmlns:a16="http://schemas.microsoft.com/office/drawing/2014/main" id="{B392B0F5-D5AC-6AE0-EF53-87718B64BFD5}"/>
              </a:ext>
            </a:extLst>
          </p:cNvPr>
          <p:cNvSpPr txBox="1"/>
          <p:nvPr/>
        </p:nvSpPr>
        <p:spPr>
          <a:xfrm>
            <a:off x="129009" y="256717"/>
            <a:ext cx="12317026" cy="707886"/>
          </a:xfrm>
          <a:prstGeom prst="rect">
            <a:avLst/>
          </a:prstGeom>
          <a:noFill/>
        </p:spPr>
        <p:txBody>
          <a:bodyPr wrap="square">
            <a:spAutoFit/>
          </a:bodyPr>
          <a:lstStyle/>
          <a:p>
            <a:r>
              <a:rPr lang="en-US" sz="2000" dirty="0">
                <a:solidFill>
                  <a:schemeClr val="bg1"/>
                </a:solidFill>
              </a:rPr>
              <a:t>PGD Attack</a:t>
            </a:r>
          </a:p>
          <a:p>
            <a:r>
              <a:rPr lang="en-US" sz="2000" dirty="0">
                <a:solidFill>
                  <a:schemeClr val="bg1"/>
                </a:solidFill>
              </a:rPr>
              <a:t>Generate adversarial examples using gradient optimization to maximize the model’s classification error.</a:t>
            </a:r>
          </a:p>
        </p:txBody>
      </p:sp>
      <p:sp>
        <p:nvSpPr>
          <p:cNvPr id="4" name="TextBox 3">
            <a:extLst>
              <a:ext uri="{FF2B5EF4-FFF2-40B4-BE49-F238E27FC236}">
                <a16:creationId xmlns:a16="http://schemas.microsoft.com/office/drawing/2014/main" id="{7682641D-39AD-242E-1187-74DBB129CF96}"/>
              </a:ext>
            </a:extLst>
          </p:cNvPr>
          <p:cNvSpPr txBox="1"/>
          <p:nvPr/>
        </p:nvSpPr>
        <p:spPr>
          <a:xfrm>
            <a:off x="0" y="4285886"/>
            <a:ext cx="12452704" cy="1754326"/>
          </a:xfrm>
          <a:prstGeom prst="rect">
            <a:avLst/>
          </a:prstGeom>
          <a:noFill/>
        </p:spPr>
        <p:txBody>
          <a:bodyPr wrap="none" rtlCol="0">
            <a:spAutoFit/>
          </a:bodyPr>
          <a:lstStyle/>
          <a:p>
            <a:r>
              <a:rPr lang="en-US" dirty="0">
                <a:solidFill>
                  <a:schemeClr val="bg1"/>
                </a:solidFill>
              </a:rPr>
              <a:t>Low poisoning rate (Poisoning Rate≤0.2): Accuracy and F1 score are close to 0.85 - 0.86.Replay shows good recovery ability at low </a:t>
            </a:r>
          </a:p>
          <a:p>
            <a:r>
              <a:rPr lang="en-US" dirty="0">
                <a:solidFill>
                  <a:schemeClr val="bg1"/>
                </a:solidFill>
              </a:rPr>
              <a:t>poisoning rate.</a:t>
            </a:r>
          </a:p>
          <a:p>
            <a:r>
              <a:rPr lang="en-US" dirty="0">
                <a:solidFill>
                  <a:schemeClr val="bg1"/>
                </a:solidFill>
              </a:rPr>
              <a:t>High poisoning rate (Poisoning Rate&gt;0.4): Accuracy drops below 0.80 and F1 score drops to 0.77.Replay has limited recovery ability </a:t>
            </a:r>
          </a:p>
          <a:p>
            <a:r>
              <a:rPr lang="en-US" dirty="0">
                <a:solidFill>
                  <a:schemeClr val="bg1"/>
                </a:solidFill>
              </a:rPr>
              <a:t>at high poisoning rate.</a:t>
            </a:r>
          </a:p>
          <a:p>
            <a:endParaRPr lang="en-US" dirty="0">
              <a:solidFill>
                <a:schemeClr val="bg1"/>
              </a:solidFill>
            </a:endParaRPr>
          </a:p>
          <a:p>
            <a:r>
              <a:rPr lang="en-US" dirty="0">
                <a:solidFill>
                  <a:schemeClr val="bg1"/>
                </a:solidFill>
              </a:rPr>
              <a:t>PGD attack has moderate impact on the model, and Replay can effectively mitigate performance loss at low poisoning rate.</a:t>
            </a:r>
          </a:p>
        </p:txBody>
      </p:sp>
      <p:graphicFrame>
        <p:nvGraphicFramePr>
          <p:cNvPr id="5" name="Table 4">
            <a:extLst>
              <a:ext uri="{FF2B5EF4-FFF2-40B4-BE49-F238E27FC236}">
                <a16:creationId xmlns:a16="http://schemas.microsoft.com/office/drawing/2014/main" id="{E65A0D3F-FB41-F8F1-DA74-7BCB4D2336F6}"/>
              </a:ext>
            </a:extLst>
          </p:cNvPr>
          <p:cNvGraphicFramePr>
            <a:graphicFrameLocks noGrp="1"/>
          </p:cNvGraphicFramePr>
          <p:nvPr>
            <p:extLst>
              <p:ext uri="{D42A27DB-BD31-4B8C-83A1-F6EECF244321}">
                <p14:modId xmlns:p14="http://schemas.microsoft.com/office/powerpoint/2010/main" val="966243649"/>
              </p:ext>
            </p:extLst>
          </p:nvPr>
        </p:nvGraphicFramePr>
        <p:xfrm>
          <a:off x="183332" y="890583"/>
          <a:ext cx="6878372" cy="1261484"/>
        </p:xfrm>
        <a:graphic>
          <a:graphicData uri="http://schemas.openxmlformats.org/drawingml/2006/table">
            <a:tbl>
              <a:tblPr firstRow="1" bandRow="1">
                <a:tableStyleId>{5C22544A-7EE6-4342-B048-85BDC9FD1C3A}</a:tableStyleId>
              </a:tblPr>
              <a:tblGrid>
                <a:gridCol w="839710">
                  <a:extLst>
                    <a:ext uri="{9D8B030D-6E8A-4147-A177-3AD203B41FA5}">
                      <a16:colId xmlns:a16="http://schemas.microsoft.com/office/drawing/2014/main" val="2960959925"/>
                    </a:ext>
                  </a:extLst>
                </a:gridCol>
                <a:gridCol w="787651">
                  <a:extLst>
                    <a:ext uri="{9D8B030D-6E8A-4147-A177-3AD203B41FA5}">
                      <a16:colId xmlns:a16="http://schemas.microsoft.com/office/drawing/2014/main" val="1352509493"/>
                    </a:ext>
                  </a:extLst>
                </a:gridCol>
                <a:gridCol w="724277">
                  <a:extLst>
                    <a:ext uri="{9D8B030D-6E8A-4147-A177-3AD203B41FA5}">
                      <a16:colId xmlns:a16="http://schemas.microsoft.com/office/drawing/2014/main" val="1410968639"/>
                    </a:ext>
                  </a:extLst>
                </a:gridCol>
                <a:gridCol w="724278">
                  <a:extLst>
                    <a:ext uri="{9D8B030D-6E8A-4147-A177-3AD203B41FA5}">
                      <a16:colId xmlns:a16="http://schemas.microsoft.com/office/drawing/2014/main" val="2497915411"/>
                    </a:ext>
                  </a:extLst>
                </a:gridCol>
                <a:gridCol w="760491">
                  <a:extLst>
                    <a:ext uri="{9D8B030D-6E8A-4147-A177-3AD203B41FA5}">
                      <a16:colId xmlns:a16="http://schemas.microsoft.com/office/drawing/2014/main" val="2022842502"/>
                    </a:ext>
                  </a:extLst>
                </a:gridCol>
                <a:gridCol w="841972">
                  <a:extLst>
                    <a:ext uri="{9D8B030D-6E8A-4147-A177-3AD203B41FA5}">
                      <a16:colId xmlns:a16="http://schemas.microsoft.com/office/drawing/2014/main" val="498507451"/>
                    </a:ext>
                  </a:extLst>
                </a:gridCol>
                <a:gridCol w="724277">
                  <a:extLst>
                    <a:ext uri="{9D8B030D-6E8A-4147-A177-3AD203B41FA5}">
                      <a16:colId xmlns:a16="http://schemas.microsoft.com/office/drawing/2014/main" val="2730629291"/>
                    </a:ext>
                  </a:extLst>
                </a:gridCol>
                <a:gridCol w="706170">
                  <a:extLst>
                    <a:ext uri="{9D8B030D-6E8A-4147-A177-3AD203B41FA5}">
                      <a16:colId xmlns:a16="http://schemas.microsoft.com/office/drawing/2014/main" val="3641732176"/>
                    </a:ext>
                  </a:extLst>
                </a:gridCol>
                <a:gridCol w="769546">
                  <a:extLst>
                    <a:ext uri="{9D8B030D-6E8A-4147-A177-3AD203B41FA5}">
                      <a16:colId xmlns:a16="http://schemas.microsoft.com/office/drawing/2014/main" val="2524569400"/>
                    </a:ext>
                  </a:extLst>
                </a:gridCol>
              </a:tblGrid>
              <a:tr h="199229">
                <a:tc>
                  <a:txBody>
                    <a:bodyPr/>
                    <a:lstStyle/>
                    <a:p>
                      <a:pPr algn="l" fontAlgn="b"/>
                      <a:r>
                        <a:rPr lang="en-US" sz="800" b="0" i="0" u="none" strike="noStrike">
                          <a:solidFill>
                            <a:srgbClr val="000000"/>
                          </a:solidFill>
                          <a:effectLst/>
                          <a:latin typeface="Calibri" panose="020F0502020204030204" pitchFamily="34" charset="0"/>
                        </a:rPr>
                        <a:t>poisoning_rate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accuracy_before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precision_before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recall_before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f1_score_before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accuracy_after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precision_after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recall_after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f1_score_after</a:t>
                      </a:r>
                    </a:p>
                  </a:txBody>
                  <a:tcPr marL="9525" marR="9525" marT="9525" marB="0" anchor="b"/>
                </a:tc>
                <a:extLst>
                  <a:ext uri="{0D108BD9-81ED-4DB2-BD59-A6C34878D82A}">
                    <a16:rowId xmlns:a16="http://schemas.microsoft.com/office/drawing/2014/main" val="3936391582"/>
                  </a:ext>
                </a:extLst>
              </a:tr>
              <a:tr h="165962">
                <a:tc>
                  <a:txBody>
                    <a:bodyPr/>
                    <a:lstStyle/>
                    <a:p>
                      <a:pPr algn="r" fontAlgn="b"/>
                      <a:r>
                        <a:rPr lang="en-US" sz="8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0.83529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0.861762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0.83529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0.774581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0.835557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0.861841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0.835557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0.774964</a:t>
                      </a:r>
                    </a:p>
                  </a:txBody>
                  <a:tcPr marL="9525" marR="9525" marT="9525" marB="0" anchor="b"/>
                </a:tc>
                <a:extLst>
                  <a:ext uri="{0D108BD9-81ED-4DB2-BD59-A6C34878D82A}">
                    <a16:rowId xmlns:a16="http://schemas.microsoft.com/office/drawing/2014/main" val="2237290942"/>
                  </a:ext>
                </a:extLst>
              </a:tr>
              <a:tr h="181069">
                <a:tc>
                  <a:txBody>
                    <a:bodyPr/>
                    <a:lstStyle/>
                    <a:p>
                      <a:pPr algn="r" fontAlgn="b"/>
                      <a:r>
                        <a:rPr lang="en-US" sz="800" b="0" i="0" u="none" strike="noStrike">
                          <a:solidFill>
                            <a:srgbClr val="000000"/>
                          </a:solidFill>
                          <a:effectLst/>
                          <a:latin typeface="Calibri" panose="020F0502020204030204" pitchFamily="34" charset="0"/>
                        </a:rPr>
                        <a:t>0.2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0.851505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0.873641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0.851505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0.795829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0.851695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0.873652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0.851695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0.796051</a:t>
                      </a:r>
                    </a:p>
                  </a:txBody>
                  <a:tcPr marL="9525" marR="9525" marT="9525" marB="0" anchor="b"/>
                </a:tc>
                <a:extLst>
                  <a:ext uri="{0D108BD9-81ED-4DB2-BD59-A6C34878D82A}">
                    <a16:rowId xmlns:a16="http://schemas.microsoft.com/office/drawing/2014/main" val="3915451799"/>
                  </a:ext>
                </a:extLst>
              </a:tr>
              <a:tr h="190123">
                <a:tc>
                  <a:txBody>
                    <a:bodyPr/>
                    <a:lstStyle/>
                    <a:p>
                      <a:pPr algn="r" fontAlgn="b"/>
                      <a:r>
                        <a:rPr lang="en-US" sz="800" b="0" i="0" u="none" strike="noStrike">
                          <a:solidFill>
                            <a:srgbClr val="000000"/>
                          </a:solidFill>
                          <a:effectLst/>
                          <a:latin typeface="Calibri" panose="020F0502020204030204" pitchFamily="34" charset="0"/>
                        </a:rPr>
                        <a:t>0.4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0.842886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0.867832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0.842886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0.785009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0.850323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0.872969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0.850323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0.794406</a:t>
                      </a:r>
                    </a:p>
                  </a:txBody>
                  <a:tcPr marL="9525" marR="9525" marT="9525" marB="0" anchor="b"/>
                </a:tc>
                <a:extLst>
                  <a:ext uri="{0D108BD9-81ED-4DB2-BD59-A6C34878D82A}">
                    <a16:rowId xmlns:a16="http://schemas.microsoft.com/office/drawing/2014/main" val="3922150435"/>
                  </a:ext>
                </a:extLst>
              </a:tr>
              <a:tr h="162962">
                <a:tc>
                  <a:txBody>
                    <a:bodyPr/>
                    <a:lstStyle/>
                    <a:p>
                      <a:pPr algn="r" fontAlgn="b"/>
                      <a:r>
                        <a:rPr lang="en-US" sz="800" b="0" i="0" u="none" strike="noStrike">
                          <a:solidFill>
                            <a:srgbClr val="000000"/>
                          </a:solidFill>
                          <a:effectLst/>
                          <a:latin typeface="Calibri" panose="020F0502020204030204" pitchFamily="34" charset="0"/>
                        </a:rPr>
                        <a:t>0.6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0.852084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0.872496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0.852084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0.796465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0.852103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0.872169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0.852103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0.796478</a:t>
                      </a:r>
                    </a:p>
                  </a:txBody>
                  <a:tcPr marL="9525" marR="9525" marT="9525" marB="0" anchor="b"/>
                </a:tc>
                <a:extLst>
                  <a:ext uri="{0D108BD9-81ED-4DB2-BD59-A6C34878D82A}">
                    <a16:rowId xmlns:a16="http://schemas.microsoft.com/office/drawing/2014/main" val="947954847"/>
                  </a:ext>
                </a:extLst>
              </a:tr>
              <a:tr h="181070">
                <a:tc>
                  <a:txBody>
                    <a:bodyPr/>
                    <a:lstStyle/>
                    <a:p>
                      <a:pPr algn="r" fontAlgn="b"/>
                      <a:r>
                        <a:rPr lang="en-US" sz="800" b="0" i="0" u="none" strike="noStrike">
                          <a:solidFill>
                            <a:srgbClr val="000000"/>
                          </a:solidFill>
                          <a:effectLst/>
                          <a:latin typeface="Calibri" panose="020F0502020204030204" pitchFamily="34" charset="0"/>
                        </a:rPr>
                        <a:t>0.8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0.832097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0.853689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0.832097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0.770048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0.835242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0.856016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0.835242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0.774616</a:t>
                      </a:r>
                    </a:p>
                  </a:txBody>
                  <a:tcPr marL="9525" marR="9525" marT="9525" marB="0" anchor="b"/>
                </a:tc>
                <a:extLst>
                  <a:ext uri="{0D108BD9-81ED-4DB2-BD59-A6C34878D82A}">
                    <a16:rowId xmlns:a16="http://schemas.microsoft.com/office/drawing/2014/main" val="1646503049"/>
                  </a:ext>
                </a:extLst>
              </a:tr>
              <a:tr h="181069">
                <a:tc>
                  <a:txBody>
                    <a:bodyPr/>
                    <a:lstStyle/>
                    <a:p>
                      <a:pPr algn="r" fontAlgn="b"/>
                      <a:r>
                        <a:rPr lang="en-US" sz="8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0.803011</a:t>
                      </a:r>
                    </a:p>
                  </a:txBody>
                  <a:tcPr marL="9525" marR="9525" marT="9525" marB="0" anchor="b"/>
                </a:tc>
                <a:tc>
                  <a:txBody>
                    <a:bodyPr/>
                    <a:lstStyle/>
                    <a:p>
                      <a:pPr algn="r" fontAlgn="b"/>
                      <a:r>
                        <a:rPr lang="en-US" sz="800" b="0" i="0" u="none" strike="noStrike" dirty="0">
                          <a:solidFill>
                            <a:srgbClr val="000000"/>
                          </a:solidFill>
                          <a:effectLst/>
                          <a:latin typeface="Calibri" panose="020F0502020204030204" pitchFamily="34" charset="0"/>
                        </a:rPr>
                        <a:t>0.841816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0.803011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0.715278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0.803011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0.841816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0.803011</a:t>
                      </a:r>
                    </a:p>
                  </a:txBody>
                  <a:tcPr marL="9525" marR="9525" marT="9525" marB="0" anchor="b"/>
                </a:tc>
                <a:tc>
                  <a:txBody>
                    <a:bodyPr/>
                    <a:lstStyle/>
                    <a:p>
                      <a:pPr algn="r" fontAlgn="b"/>
                      <a:r>
                        <a:rPr lang="en-US" sz="800" b="0" i="0" u="none" strike="noStrike" dirty="0">
                          <a:solidFill>
                            <a:srgbClr val="000000"/>
                          </a:solidFill>
                          <a:effectLst/>
                          <a:latin typeface="Calibri" panose="020F0502020204030204" pitchFamily="34" charset="0"/>
                        </a:rPr>
                        <a:t>0.715278</a:t>
                      </a:r>
                    </a:p>
                  </a:txBody>
                  <a:tcPr marL="9525" marR="9525" marT="9525" marB="0" anchor="b"/>
                </a:tc>
                <a:extLst>
                  <a:ext uri="{0D108BD9-81ED-4DB2-BD59-A6C34878D82A}">
                    <a16:rowId xmlns:a16="http://schemas.microsoft.com/office/drawing/2014/main" val="1568739009"/>
                  </a:ext>
                </a:extLst>
              </a:tr>
            </a:tbl>
          </a:graphicData>
        </a:graphic>
      </p:graphicFrame>
      <p:pic>
        <p:nvPicPr>
          <p:cNvPr id="7" name="Picture 6">
            <a:extLst>
              <a:ext uri="{FF2B5EF4-FFF2-40B4-BE49-F238E27FC236}">
                <a16:creationId xmlns:a16="http://schemas.microsoft.com/office/drawing/2014/main" id="{611342FD-B156-0CB5-309E-31C82E64A22D}"/>
              </a:ext>
            </a:extLst>
          </p:cNvPr>
          <p:cNvPicPr>
            <a:picLocks noChangeAspect="1"/>
          </p:cNvPicPr>
          <p:nvPr/>
        </p:nvPicPr>
        <p:blipFill>
          <a:blip r:embed="rId3"/>
          <a:stretch>
            <a:fillRect/>
          </a:stretch>
        </p:blipFill>
        <p:spPr>
          <a:xfrm>
            <a:off x="7146193" y="1587972"/>
            <a:ext cx="4935962" cy="2467981"/>
          </a:xfrm>
          <a:prstGeom prst="rect">
            <a:avLst/>
          </a:prstGeom>
        </p:spPr>
      </p:pic>
      <p:pic>
        <p:nvPicPr>
          <p:cNvPr id="9" name="Picture 8">
            <a:extLst>
              <a:ext uri="{FF2B5EF4-FFF2-40B4-BE49-F238E27FC236}">
                <a16:creationId xmlns:a16="http://schemas.microsoft.com/office/drawing/2014/main" id="{806067EA-A74B-57A7-DCA3-BE3B39980A81}"/>
              </a:ext>
            </a:extLst>
          </p:cNvPr>
          <p:cNvPicPr>
            <a:picLocks noChangeAspect="1"/>
          </p:cNvPicPr>
          <p:nvPr/>
        </p:nvPicPr>
        <p:blipFill>
          <a:blip r:embed="rId4"/>
          <a:stretch>
            <a:fillRect/>
          </a:stretch>
        </p:blipFill>
        <p:spPr>
          <a:xfrm>
            <a:off x="2798372" y="2351057"/>
            <a:ext cx="3704387" cy="1852194"/>
          </a:xfrm>
          <a:prstGeom prst="rect">
            <a:avLst/>
          </a:prstGeom>
        </p:spPr>
      </p:pic>
      <p:pic>
        <p:nvPicPr>
          <p:cNvPr id="11" name="Picture 10">
            <a:extLst>
              <a:ext uri="{FF2B5EF4-FFF2-40B4-BE49-F238E27FC236}">
                <a16:creationId xmlns:a16="http://schemas.microsoft.com/office/drawing/2014/main" id="{58F8FCD1-A2A1-69B6-C8C3-DADAC2CA48D2}"/>
              </a:ext>
            </a:extLst>
          </p:cNvPr>
          <p:cNvPicPr>
            <a:picLocks noChangeAspect="1"/>
          </p:cNvPicPr>
          <p:nvPr/>
        </p:nvPicPr>
        <p:blipFill>
          <a:blip r:embed="rId5"/>
          <a:stretch>
            <a:fillRect/>
          </a:stretch>
        </p:blipFill>
        <p:spPr>
          <a:xfrm>
            <a:off x="85476" y="2223385"/>
            <a:ext cx="2603052" cy="2162250"/>
          </a:xfrm>
          <a:prstGeom prst="rect">
            <a:avLst/>
          </a:prstGeom>
        </p:spPr>
      </p:pic>
    </p:spTree>
    <p:extLst>
      <p:ext uri="{BB962C8B-B14F-4D97-AF65-F5344CB8AC3E}">
        <p14:creationId xmlns:p14="http://schemas.microsoft.com/office/powerpoint/2010/main" val="4000123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55A2B-B6BE-CAE8-B81F-890988E0A7EC}"/>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22E1F193-7473-7BE2-DAA1-5C72E243DC50}"/>
              </a:ext>
            </a:extLst>
          </p:cNvPr>
          <p:cNvPicPr>
            <a:picLocks noGrp="1" noChangeAspect="1"/>
          </p:cNvPicPr>
          <p:nvPr>
            <p:ph idx="1"/>
          </p:nvPr>
        </p:nvPicPr>
        <p:blipFill>
          <a:blip r:embed="rId2"/>
          <a:stretch>
            <a:fillRect/>
          </a:stretch>
        </p:blipFill>
        <p:spPr>
          <a:xfrm>
            <a:off x="0" y="0"/>
            <a:ext cx="12191999" cy="6858000"/>
          </a:xfrm>
        </p:spPr>
      </p:pic>
      <p:sp>
        <p:nvSpPr>
          <p:cNvPr id="3" name="TextBox 2">
            <a:extLst>
              <a:ext uri="{FF2B5EF4-FFF2-40B4-BE49-F238E27FC236}">
                <a16:creationId xmlns:a16="http://schemas.microsoft.com/office/drawing/2014/main" id="{7830F05C-F15B-1099-EFA0-10D9AAF7667F}"/>
              </a:ext>
            </a:extLst>
          </p:cNvPr>
          <p:cNvSpPr txBox="1"/>
          <p:nvPr/>
        </p:nvSpPr>
        <p:spPr>
          <a:xfrm>
            <a:off x="129009" y="227547"/>
            <a:ext cx="12317026" cy="707886"/>
          </a:xfrm>
          <a:prstGeom prst="rect">
            <a:avLst/>
          </a:prstGeom>
          <a:noFill/>
        </p:spPr>
        <p:txBody>
          <a:bodyPr wrap="square">
            <a:spAutoFit/>
          </a:bodyPr>
          <a:lstStyle/>
          <a:p>
            <a:r>
              <a:rPr lang="en-US" sz="2000" dirty="0">
                <a:solidFill>
                  <a:schemeClr val="bg1"/>
                </a:solidFill>
              </a:rPr>
              <a:t>Combined Strategy</a:t>
            </a:r>
          </a:p>
          <a:p>
            <a:r>
              <a:rPr lang="en-US" sz="2000" dirty="0">
                <a:solidFill>
                  <a:schemeClr val="bg1"/>
                </a:solidFill>
              </a:rPr>
              <a:t>Combine multiple attack strategies (such as Label Flip and Feature Perturbation) to maximize the performance loss.</a:t>
            </a:r>
          </a:p>
        </p:txBody>
      </p:sp>
      <p:sp>
        <p:nvSpPr>
          <p:cNvPr id="4" name="TextBox 3">
            <a:extLst>
              <a:ext uri="{FF2B5EF4-FFF2-40B4-BE49-F238E27FC236}">
                <a16:creationId xmlns:a16="http://schemas.microsoft.com/office/drawing/2014/main" id="{7D882BE1-85B7-8605-6BEC-B828CEF4154C}"/>
              </a:ext>
            </a:extLst>
          </p:cNvPr>
          <p:cNvSpPr txBox="1"/>
          <p:nvPr/>
        </p:nvSpPr>
        <p:spPr>
          <a:xfrm>
            <a:off x="0" y="4285886"/>
            <a:ext cx="11734559" cy="2031325"/>
          </a:xfrm>
          <a:prstGeom prst="rect">
            <a:avLst/>
          </a:prstGeom>
          <a:noFill/>
        </p:spPr>
        <p:txBody>
          <a:bodyPr wrap="none" rtlCol="0">
            <a:spAutoFit/>
          </a:bodyPr>
          <a:lstStyle/>
          <a:p>
            <a:r>
              <a:rPr lang="en-US" dirty="0">
                <a:solidFill>
                  <a:schemeClr val="bg1"/>
                </a:solidFill>
              </a:rPr>
              <a:t>Low poisoning rate (Poisoning Rate≤0.4): Both accuracy and F1 score drop significantly, but Replay can partially recover the </a:t>
            </a:r>
          </a:p>
          <a:p>
            <a:r>
              <a:rPr lang="en-US" dirty="0">
                <a:solidFill>
                  <a:schemeClr val="bg1"/>
                </a:solidFill>
              </a:rPr>
              <a:t>performance.</a:t>
            </a:r>
          </a:p>
          <a:p>
            <a:r>
              <a:rPr lang="en-US" dirty="0">
                <a:solidFill>
                  <a:schemeClr val="bg1"/>
                </a:solidFill>
              </a:rPr>
              <a:t>High poisoning rate (Poisoning Rate&gt;0.4): The accuracy is close to 0 and the F1 score is almost not restored.</a:t>
            </a:r>
          </a:p>
          <a:p>
            <a:r>
              <a:rPr lang="en-US" dirty="0">
                <a:solidFill>
                  <a:schemeClr val="bg1"/>
                </a:solidFill>
              </a:rPr>
              <a:t>Replay cannot effectively alleviate the performance loss in extreme cases.</a:t>
            </a:r>
          </a:p>
          <a:p>
            <a:endParaRPr lang="en-US" dirty="0">
              <a:solidFill>
                <a:schemeClr val="bg1"/>
              </a:solidFill>
            </a:endParaRPr>
          </a:p>
          <a:p>
            <a:r>
              <a:rPr lang="en-US" dirty="0">
                <a:solidFill>
                  <a:schemeClr val="bg1"/>
                </a:solidFill>
              </a:rPr>
              <a:t>Combined Strategy is a destructive strategy.</a:t>
            </a:r>
          </a:p>
          <a:p>
            <a:r>
              <a:rPr lang="en-US" dirty="0">
                <a:solidFill>
                  <a:schemeClr val="bg1"/>
                </a:solidFill>
              </a:rPr>
              <a:t>Replay mechanism is effective at low poisoning rate, but has no significant effect at high poisoning attack.</a:t>
            </a:r>
          </a:p>
        </p:txBody>
      </p:sp>
      <p:graphicFrame>
        <p:nvGraphicFramePr>
          <p:cNvPr id="5" name="Table 4">
            <a:extLst>
              <a:ext uri="{FF2B5EF4-FFF2-40B4-BE49-F238E27FC236}">
                <a16:creationId xmlns:a16="http://schemas.microsoft.com/office/drawing/2014/main" id="{E79DD643-8406-3906-0014-BF2C5A261167}"/>
              </a:ext>
            </a:extLst>
          </p:cNvPr>
          <p:cNvGraphicFramePr>
            <a:graphicFrameLocks noGrp="1"/>
          </p:cNvGraphicFramePr>
          <p:nvPr>
            <p:extLst>
              <p:ext uri="{D42A27DB-BD31-4B8C-83A1-F6EECF244321}">
                <p14:modId xmlns:p14="http://schemas.microsoft.com/office/powerpoint/2010/main" val="2274295047"/>
              </p:ext>
            </p:extLst>
          </p:nvPr>
        </p:nvGraphicFramePr>
        <p:xfrm>
          <a:off x="183332" y="1131630"/>
          <a:ext cx="6878372" cy="1261484"/>
        </p:xfrm>
        <a:graphic>
          <a:graphicData uri="http://schemas.openxmlformats.org/drawingml/2006/table">
            <a:tbl>
              <a:tblPr firstRow="1" bandRow="1">
                <a:tableStyleId>{5C22544A-7EE6-4342-B048-85BDC9FD1C3A}</a:tableStyleId>
              </a:tblPr>
              <a:tblGrid>
                <a:gridCol w="839710">
                  <a:extLst>
                    <a:ext uri="{9D8B030D-6E8A-4147-A177-3AD203B41FA5}">
                      <a16:colId xmlns:a16="http://schemas.microsoft.com/office/drawing/2014/main" val="2960959925"/>
                    </a:ext>
                  </a:extLst>
                </a:gridCol>
                <a:gridCol w="787651">
                  <a:extLst>
                    <a:ext uri="{9D8B030D-6E8A-4147-A177-3AD203B41FA5}">
                      <a16:colId xmlns:a16="http://schemas.microsoft.com/office/drawing/2014/main" val="1352509493"/>
                    </a:ext>
                  </a:extLst>
                </a:gridCol>
                <a:gridCol w="724277">
                  <a:extLst>
                    <a:ext uri="{9D8B030D-6E8A-4147-A177-3AD203B41FA5}">
                      <a16:colId xmlns:a16="http://schemas.microsoft.com/office/drawing/2014/main" val="1410968639"/>
                    </a:ext>
                  </a:extLst>
                </a:gridCol>
                <a:gridCol w="724278">
                  <a:extLst>
                    <a:ext uri="{9D8B030D-6E8A-4147-A177-3AD203B41FA5}">
                      <a16:colId xmlns:a16="http://schemas.microsoft.com/office/drawing/2014/main" val="2497915411"/>
                    </a:ext>
                  </a:extLst>
                </a:gridCol>
                <a:gridCol w="760491">
                  <a:extLst>
                    <a:ext uri="{9D8B030D-6E8A-4147-A177-3AD203B41FA5}">
                      <a16:colId xmlns:a16="http://schemas.microsoft.com/office/drawing/2014/main" val="2022842502"/>
                    </a:ext>
                  </a:extLst>
                </a:gridCol>
                <a:gridCol w="841972">
                  <a:extLst>
                    <a:ext uri="{9D8B030D-6E8A-4147-A177-3AD203B41FA5}">
                      <a16:colId xmlns:a16="http://schemas.microsoft.com/office/drawing/2014/main" val="498507451"/>
                    </a:ext>
                  </a:extLst>
                </a:gridCol>
                <a:gridCol w="724277">
                  <a:extLst>
                    <a:ext uri="{9D8B030D-6E8A-4147-A177-3AD203B41FA5}">
                      <a16:colId xmlns:a16="http://schemas.microsoft.com/office/drawing/2014/main" val="2730629291"/>
                    </a:ext>
                  </a:extLst>
                </a:gridCol>
                <a:gridCol w="706170">
                  <a:extLst>
                    <a:ext uri="{9D8B030D-6E8A-4147-A177-3AD203B41FA5}">
                      <a16:colId xmlns:a16="http://schemas.microsoft.com/office/drawing/2014/main" val="3641732176"/>
                    </a:ext>
                  </a:extLst>
                </a:gridCol>
                <a:gridCol w="769546">
                  <a:extLst>
                    <a:ext uri="{9D8B030D-6E8A-4147-A177-3AD203B41FA5}">
                      <a16:colId xmlns:a16="http://schemas.microsoft.com/office/drawing/2014/main" val="2524569400"/>
                    </a:ext>
                  </a:extLst>
                </a:gridCol>
              </a:tblGrid>
              <a:tr h="199229">
                <a:tc>
                  <a:txBody>
                    <a:bodyPr/>
                    <a:lstStyle/>
                    <a:p>
                      <a:pPr algn="l" fontAlgn="b"/>
                      <a:r>
                        <a:rPr lang="en-US" sz="800" b="0" i="0" u="none" strike="noStrike">
                          <a:solidFill>
                            <a:srgbClr val="000000"/>
                          </a:solidFill>
                          <a:effectLst/>
                          <a:latin typeface="Calibri" panose="020F0502020204030204" pitchFamily="34" charset="0"/>
                        </a:rPr>
                        <a:t>poisoning_rate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accuracy_before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precision_before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recall_before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f1_score_before</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accuracy_after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precision_after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recall_after</a:t>
                      </a:r>
                    </a:p>
                  </a:txBody>
                  <a:tcPr marL="9525" marR="9525" marT="9525" marB="0" anchor="b"/>
                </a:tc>
                <a:tc>
                  <a:txBody>
                    <a:bodyPr/>
                    <a:lstStyle/>
                    <a:p>
                      <a:pPr algn="l" fontAlgn="b"/>
                      <a:r>
                        <a:rPr lang="en-US" sz="800" b="0" i="0" u="none" strike="noStrike">
                          <a:solidFill>
                            <a:srgbClr val="000000"/>
                          </a:solidFill>
                          <a:effectLst/>
                          <a:latin typeface="Calibri" panose="020F0502020204030204" pitchFamily="34" charset="0"/>
                        </a:rPr>
                        <a:t>f1_score_after</a:t>
                      </a:r>
                    </a:p>
                  </a:txBody>
                  <a:tcPr marL="9525" marR="9525" marT="9525" marB="0" anchor="b"/>
                </a:tc>
                <a:extLst>
                  <a:ext uri="{0D108BD9-81ED-4DB2-BD59-A6C34878D82A}">
                    <a16:rowId xmlns:a16="http://schemas.microsoft.com/office/drawing/2014/main" val="3936391582"/>
                  </a:ext>
                </a:extLst>
              </a:tr>
              <a:tr h="165962">
                <a:tc>
                  <a:txBody>
                    <a:bodyPr/>
                    <a:lstStyle/>
                    <a:p>
                      <a:pPr algn="r" fontAlgn="b"/>
                      <a:r>
                        <a:rPr lang="en-US" sz="8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0.851585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0.874223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0.851585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0.795949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0.851825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0.874279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0.851825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0.796233</a:t>
                      </a:r>
                    </a:p>
                  </a:txBody>
                  <a:tcPr marL="9525" marR="9525" marT="9525" marB="0" anchor="b"/>
                </a:tc>
                <a:extLst>
                  <a:ext uri="{0D108BD9-81ED-4DB2-BD59-A6C34878D82A}">
                    <a16:rowId xmlns:a16="http://schemas.microsoft.com/office/drawing/2014/main" val="2237290942"/>
                  </a:ext>
                </a:extLst>
              </a:tr>
              <a:tr h="181069">
                <a:tc>
                  <a:txBody>
                    <a:bodyPr/>
                    <a:lstStyle/>
                    <a:p>
                      <a:pPr algn="r" fontAlgn="b"/>
                      <a:r>
                        <a:rPr lang="en-US" sz="800" b="0" i="0" u="none" strike="noStrike">
                          <a:solidFill>
                            <a:srgbClr val="000000"/>
                          </a:solidFill>
                          <a:effectLst/>
                          <a:latin typeface="Calibri" panose="020F0502020204030204" pitchFamily="34" charset="0"/>
                        </a:rPr>
                        <a:t>0.2</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0.852085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0.872143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0.852085</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0.79646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0.852103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0.872114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0.852103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0.796477</a:t>
                      </a:r>
                    </a:p>
                  </a:txBody>
                  <a:tcPr marL="9525" marR="9525" marT="9525" marB="0" anchor="b"/>
                </a:tc>
                <a:extLst>
                  <a:ext uri="{0D108BD9-81ED-4DB2-BD59-A6C34878D82A}">
                    <a16:rowId xmlns:a16="http://schemas.microsoft.com/office/drawing/2014/main" val="3915451799"/>
                  </a:ext>
                </a:extLst>
              </a:tr>
              <a:tr h="190123">
                <a:tc>
                  <a:txBody>
                    <a:bodyPr/>
                    <a:lstStyle/>
                    <a:p>
                      <a:pPr algn="r" fontAlgn="b"/>
                      <a:r>
                        <a:rPr lang="en-US" sz="800" b="0" i="0" u="none" strike="noStrike">
                          <a:solidFill>
                            <a:srgbClr val="000000"/>
                          </a:solidFill>
                          <a:effectLst/>
                          <a:latin typeface="Calibri" panose="020F0502020204030204" pitchFamily="34" charset="0"/>
                        </a:rPr>
                        <a:t>0.4</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0.296821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0.991691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0.296821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0.44216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0.600043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0.911969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0.600043</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0.683943</a:t>
                      </a:r>
                    </a:p>
                  </a:txBody>
                  <a:tcPr marL="9525" marR="9525" marT="9525" marB="0" anchor="b"/>
                </a:tc>
                <a:extLst>
                  <a:ext uri="{0D108BD9-81ED-4DB2-BD59-A6C34878D82A}">
                    <a16:rowId xmlns:a16="http://schemas.microsoft.com/office/drawing/2014/main" val="3922150435"/>
                  </a:ext>
                </a:extLst>
              </a:tr>
              <a:tr h="162962">
                <a:tc>
                  <a:txBody>
                    <a:bodyPr/>
                    <a:lstStyle/>
                    <a:p>
                      <a:pPr algn="r" fontAlgn="b"/>
                      <a:r>
                        <a:rPr lang="en-US" sz="800" b="0" i="0" u="none" strike="noStrike">
                          <a:solidFill>
                            <a:srgbClr val="000000"/>
                          </a:solidFill>
                          <a:effectLst/>
                          <a:latin typeface="Calibri" panose="020F0502020204030204" pitchFamily="34" charset="0"/>
                        </a:rPr>
                        <a:t>0.6</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0.999311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9.50E-07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0.999311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9.50E-07</a:t>
                      </a:r>
                    </a:p>
                  </a:txBody>
                  <a:tcPr marL="9525" marR="9525" marT="9525" marB="0" anchor="b"/>
                </a:tc>
                <a:extLst>
                  <a:ext uri="{0D108BD9-81ED-4DB2-BD59-A6C34878D82A}">
                    <a16:rowId xmlns:a16="http://schemas.microsoft.com/office/drawing/2014/main" val="947954847"/>
                  </a:ext>
                </a:extLst>
              </a:tr>
              <a:tr h="181070">
                <a:tc>
                  <a:txBody>
                    <a:bodyPr/>
                    <a:lstStyle/>
                    <a:p>
                      <a:pPr algn="r" fontAlgn="b"/>
                      <a:r>
                        <a:rPr lang="en-US" sz="800" b="0" i="0" u="none" strike="noStrike">
                          <a:solidFill>
                            <a:srgbClr val="000000"/>
                          </a:solidFill>
                          <a:effectLst/>
                          <a:latin typeface="Calibri" panose="020F0502020204030204" pitchFamily="34" charset="0"/>
                        </a:rPr>
                        <a:t>0.8</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0.999311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9.50E-07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0.997357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9.50E-07</a:t>
                      </a:r>
                    </a:p>
                  </a:txBody>
                  <a:tcPr marL="9525" marR="9525" marT="9525" marB="0" anchor="b"/>
                </a:tc>
                <a:extLst>
                  <a:ext uri="{0D108BD9-81ED-4DB2-BD59-A6C34878D82A}">
                    <a16:rowId xmlns:a16="http://schemas.microsoft.com/office/drawing/2014/main" val="1646503049"/>
                  </a:ext>
                </a:extLst>
              </a:tr>
              <a:tr h="181069">
                <a:tc>
                  <a:txBody>
                    <a:bodyPr/>
                    <a:lstStyle/>
                    <a:p>
                      <a:pPr algn="r" fontAlgn="b"/>
                      <a:r>
                        <a:rPr lang="en-US" sz="8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0.999311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9.50E-07</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0.999311</a:t>
                      </a:r>
                    </a:p>
                  </a:txBody>
                  <a:tcPr marL="9525" marR="9525" marT="9525" marB="0" anchor="b"/>
                </a:tc>
                <a:tc>
                  <a:txBody>
                    <a:bodyPr/>
                    <a:lstStyle/>
                    <a:p>
                      <a:pPr algn="r" fontAlgn="b"/>
                      <a:r>
                        <a:rPr lang="en-US" sz="800" b="0" i="0" u="none" strike="noStrike">
                          <a:solidFill>
                            <a:srgbClr val="000000"/>
                          </a:solidFill>
                          <a:effectLst/>
                          <a:latin typeface="Calibri" panose="020F0502020204030204" pitchFamily="34" charset="0"/>
                        </a:rPr>
                        <a:t>0.00069</a:t>
                      </a:r>
                    </a:p>
                  </a:txBody>
                  <a:tcPr marL="9525" marR="9525" marT="9525" marB="0" anchor="b"/>
                </a:tc>
                <a:tc>
                  <a:txBody>
                    <a:bodyPr/>
                    <a:lstStyle/>
                    <a:p>
                      <a:pPr algn="r" fontAlgn="b"/>
                      <a:r>
                        <a:rPr lang="en-US" sz="800" b="0" i="0" u="none" strike="noStrike" dirty="0">
                          <a:solidFill>
                            <a:srgbClr val="000000"/>
                          </a:solidFill>
                          <a:effectLst/>
                          <a:latin typeface="Calibri" panose="020F0502020204030204" pitchFamily="34" charset="0"/>
                        </a:rPr>
                        <a:t>9.50E-07</a:t>
                      </a:r>
                    </a:p>
                  </a:txBody>
                  <a:tcPr marL="9525" marR="9525" marT="9525" marB="0" anchor="b"/>
                </a:tc>
                <a:extLst>
                  <a:ext uri="{0D108BD9-81ED-4DB2-BD59-A6C34878D82A}">
                    <a16:rowId xmlns:a16="http://schemas.microsoft.com/office/drawing/2014/main" val="1568739009"/>
                  </a:ext>
                </a:extLst>
              </a:tr>
            </a:tbl>
          </a:graphicData>
        </a:graphic>
      </p:graphicFrame>
      <p:pic>
        <p:nvPicPr>
          <p:cNvPr id="7" name="Picture 6">
            <a:extLst>
              <a:ext uri="{FF2B5EF4-FFF2-40B4-BE49-F238E27FC236}">
                <a16:creationId xmlns:a16="http://schemas.microsoft.com/office/drawing/2014/main" id="{4DA680AC-95A0-6A13-2B13-2A359A692465}"/>
              </a:ext>
            </a:extLst>
          </p:cNvPr>
          <p:cNvPicPr>
            <a:picLocks noChangeAspect="1"/>
          </p:cNvPicPr>
          <p:nvPr/>
        </p:nvPicPr>
        <p:blipFill>
          <a:blip r:embed="rId3"/>
          <a:stretch>
            <a:fillRect/>
          </a:stretch>
        </p:blipFill>
        <p:spPr>
          <a:xfrm>
            <a:off x="7069992" y="1889046"/>
            <a:ext cx="4938676" cy="2469338"/>
          </a:xfrm>
          <a:prstGeom prst="rect">
            <a:avLst/>
          </a:prstGeom>
        </p:spPr>
      </p:pic>
      <p:pic>
        <p:nvPicPr>
          <p:cNvPr id="9" name="Picture 8">
            <a:extLst>
              <a:ext uri="{FF2B5EF4-FFF2-40B4-BE49-F238E27FC236}">
                <a16:creationId xmlns:a16="http://schemas.microsoft.com/office/drawing/2014/main" id="{6C76F1D4-09E4-9E08-6E14-6E49397C949E}"/>
              </a:ext>
            </a:extLst>
          </p:cNvPr>
          <p:cNvPicPr>
            <a:picLocks noChangeAspect="1"/>
          </p:cNvPicPr>
          <p:nvPr/>
        </p:nvPicPr>
        <p:blipFill>
          <a:blip r:embed="rId4"/>
          <a:stretch>
            <a:fillRect/>
          </a:stretch>
        </p:blipFill>
        <p:spPr>
          <a:xfrm>
            <a:off x="2208925" y="2445171"/>
            <a:ext cx="3811629" cy="1905815"/>
          </a:xfrm>
          <a:prstGeom prst="rect">
            <a:avLst/>
          </a:prstGeom>
        </p:spPr>
      </p:pic>
      <p:pic>
        <p:nvPicPr>
          <p:cNvPr id="11" name="Picture 10">
            <a:extLst>
              <a:ext uri="{FF2B5EF4-FFF2-40B4-BE49-F238E27FC236}">
                <a16:creationId xmlns:a16="http://schemas.microsoft.com/office/drawing/2014/main" id="{4AB9E720-2992-5BA0-7C81-2AB90051F768}"/>
              </a:ext>
            </a:extLst>
          </p:cNvPr>
          <p:cNvPicPr>
            <a:picLocks noChangeAspect="1"/>
          </p:cNvPicPr>
          <p:nvPr/>
        </p:nvPicPr>
        <p:blipFill>
          <a:blip r:embed="rId5"/>
          <a:stretch>
            <a:fillRect/>
          </a:stretch>
        </p:blipFill>
        <p:spPr>
          <a:xfrm>
            <a:off x="7715814" y="863005"/>
            <a:ext cx="3447109" cy="1095956"/>
          </a:xfrm>
          <a:prstGeom prst="rect">
            <a:avLst/>
          </a:prstGeom>
        </p:spPr>
      </p:pic>
    </p:spTree>
    <p:extLst>
      <p:ext uri="{BB962C8B-B14F-4D97-AF65-F5344CB8AC3E}">
        <p14:creationId xmlns:p14="http://schemas.microsoft.com/office/powerpoint/2010/main" val="321434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6FAEF-EC7D-FB5C-D95F-6CDE26EE13DA}"/>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1A9E59A7-D542-D81A-C368-7A285BFC8B6C}"/>
              </a:ext>
            </a:extLst>
          </p:cNvPr>
          <p:cNvPicPr>
            <a:picLocks noGrp="1" noChangeAspect="1"/>
          </p:cNvPicPr>
          <p:nvPr>
            <p:ph idx="1"/>
          </p:nvPr>
        </p:nvPicPr>
        <p:blipFill>
          <a:blip r:embed="rId2"/>
          <a:stretch>
            <a:fillRect/>
          </a:stretch>
        </p:blipFill>
        <p:spPr>
          <a:xfrm>
            <a:off x="0" y="0"/>
            <a:ext cx="12191999" cy="6858000"/>
          </a:xfrm>
        </p:spPr>
      </p:pic>
      <p:sp>
        <p:nvSpPr>
          <p:cNvPr id="9" name="TextBox 8">
            <a:extLst>
              <a:ext uri="{FF2B5EF4-FFF2-40B4-BE49-F238E27FC236}">
                <a16:creationId xmlns:a16="http://schemas.microsoft.com/office/drawing/2014/main" id="{7A94FE16-FE7F-5254-4188-84D9215A3262}"/>
              </a:ext>
            </a:extLst>
          </p:cNvPr>
          <p:cNvSpPr txBox="1"/>
          <p:nvPr/>
        </p:nvSpPr>
        <p:spPr>
          <a:xfrm>
            <a:off x="122222" y="2843513"/>
            <a:ext cx="2562130" cy="584775"/>
          </a:xfrm>
          <a:prstGeom prst="rect">
            <a:avLst/>
          </a:prstGeom>
          <a:noFill/>
        </p:spPr>
        <p:txBody>
          <a:bodyPr wrap="square" rtlCol="0">
            <a:spAutoFit/>
          </a:bodyPr>
          <a:lstStyle/>
          <a:p>
            <a:r>
              <a:rPr lang="en-US" sz="3200" dirty="0">
                <a:solidFill>
                  <a:schemeClr val="bg1"/>
                </a:solidFill>
              </a:rPr>
              <a:t>DIRECTORY</a:t>
            </a:r>
            <a:r>
              <a:rPr lang="en-US" dirty="0">
                <a:solidFill>
                  <a:schemeClr val="bg1"/>
                </a:solidFill>
              </a:rPr>
              <a:t>:</a:t>
            </a:r>
          </a:p>
        </p:txBody>
      </p:sp>
      <p:sp>
        <p:nvSpPr>
          <p:cNvPr id="10" name="TextBox 9">
            <a:extLst>
              <a:ext uri="{FF2B5EF4-FFF2-40B4-BE49-F238E27FC236}">
                <a16:creationId xmlns:a16="http://schemas.microsoft.com/office/drawing/2014/main" id="{5E717200-F17C-A476-EED9-B32CCFD0C22B}"/>
              </a:ext>
            </a:extLst>
          </p:cNvPr>
          <p:cNvSpPr txBox="1"/>
          <p:nvPr/>
        </p:nvSpPr>
        <p:spPr>
          <a:xfrm>
            <a:off x="2426327" y="2232517"/>
            <a:ext cx="2562130" cy="2862322"/>
          </a:xfrm>
          <a:prstGeom prst="rect">
            <a:avLst/>
          </a:prstGeom>
          <a:noFill/>
        </p:spPr>
        <p:txBody>
          <a:bodyPr wrap="square" rtlCol="0">
            <a:spAutoFit/>
          </a:bodyPr>
          <a:lstStyle/>
          <a:p>
            <a:r>
              <a:rPr lang="en-US" sz="3600" dirty="0">
                <a:solidFill>
                  <a:schemeClr val="bg1"/>
                </a:solidFill>
                <a:hlinkClick r:id="rId3" action="ppaction://hlinksldjump">
                  <a:extLst>
                    <a:ext uri="{A12FA001-AC4F-418D-AE19-62706E023703}">
                      <ahyp:hlinkClr xmlns:ahyp="http://schemas.microsoft.com/office/drawing/2018/hyperlinkcolor" val="tx"/>
                    </a:ext>
                  </a:extLst>
                </a:hlinkClick>
              </a:rPr>
              <a:t>Dataset</a:t>
            </a:r>
            <a:br>
              <a:rPr lang="en-US" sz="3600" dirty="0">
                <a:solidFill>
                  <a:schemeClr val="bg1"/>
                </a:solidFill>
              </a:rPr>
            </a:br>
            <a:r>
              <a:rPr lang="en-US" sz="3600" dirty="0">
                <a:solidFill>
                  <a:schemeClr val="bg1"/>
                </a:solidFill>
                <a:hlinkClick r:id="rId4" action="ppaction://hlinksldjump">
                  <a:extLst>
                    <a:ext uri="{A12FA001-AC4F-418D-AE19-62706E023703}">
                      <ahyp:hlinkClr xmlns:ahyp="http://schemas.microsoft.com/office/drawing/2018/hyperlinkcolor" val="tx"/>
                    </a:ext>
                  </a:extLst>
                </a:hlinkClick>
              </a:rPr>
              <a:t>Model</a:t>
            </a:r>
            <a:br>
              <a:rPr lang="en-US" sz="3600" dirty="0">
                <a:solidFill>
                  <a:schemeClr val="bg1"/>
                </a:solidFill>
              </a:rPr>
            </a:br>
            <a:r>
              <a:rPr lang="en-US" sz="3600" dirty="0">
                <a:solidFill>
                  <a:schemeClr val="bg1"/>
                </a:solidFill>
                <a:hlinkClick r:id="rId5" action="ppaction://hlinksldjump">
                  <a:extLst>
                    <a:ext uri="{A12FA001-AC4F-418D-AE19-62706E023703}">
                      <ahyp:hlinkClr xmlns:ahyp="http://schemas.microsoft.com/office/drawing/2018/hyperlinkcolor" val="tx"/>
                    </a:ext>
                  </a:extLst>
                </a:hlinkClick>
              </a:rPr>
              <a:t>Result</a:t>
            </a:r>
            <a:endParaRPr lang="en-US" sz="3600" dirty="0">
              <a:solidFill>
                <a:schemeClr val="bg1"/>
              </a:solidFill>
            </a:endParaRPr>
          </a:p>
          <a:p>
            <a:br>
              <a:rPr lang="en-US" sz="3600" dirty="0">
                <a:solidFill>
                  <a:schemeClr val="bg1"/>
                </a:solidFill>
              </a:rPr>
            </a:br>
            <a:endParaRPr lang="en-US" sz="3600" dirty="0">
              <a:solidFill>
                <a:schemeClr val="bg1"/>
              </a:solidFill>
            </a:endParaRPr>
          </a:p>
        </p:txBody>
      </p:sp>
    </p:spTree>
    <p:extLst>
      <p:ext uri="{BB962C8B-B14F-4D97-AF65-F5344CB8AC3E}">
        <p14:creationId xmlns:p14="http://schemas.microsoft.com/office/powerpoint/2010/main" val="983167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979E7-0B98-37DE-E947-EEEDEE1CD743}"/>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CD38EC67-7DA5-38E8-04D0-6535DE230899}"/>
              </a:ext>
            </a:extLst>
          </p:cNvPr>
          <p:cNvPicPr>
            <a:picLocks noGrp="1" noChangeAspect="1"/>
          </p:cNvPicPr>
          <p:nvPr>
            <p:ph idx="1"/>
          </p:nvPr>
        </p:nvPicPr>
        <p:blipFill>
          <a:blip r:embed="rId2"/>
          <a:stretch>
            <a:fillRect/>
          </a:stretch>
        </p:blipFill>
        <p:spPr>
          <a:xfrm>
            <a:off x="0" y="0"/>
            <a:ext cx="12191999" cy="6858000"/>
          </a:xfrm>
        </p:spPr>
      </p:pic>
      <p:sp>
        <p:nvSpPr>
          <p:cNvPr id="17" name="TextBox 16">
            <a:extLst>
              <a:ext uri="{FF2B5EF4-FFF2-40B4-BE49-F238E27FC236}">
                <a16:creationId xmlns:a16="http://schemas.microsoft.com/office/drawing/2014/main" id="{A489BACF-3EC6-309E-EA4B-430484D33D2A}"/>
              </a:ext>
            </a:extLst>
          </p:cNvPr>
          <p:cNvSpPr txBox="1"/>
          <p:nvPr/>
        </p:nvSpPr>
        <p:spPr>
          <a:xfrm>
            <a:off x="1980444" y="976037"/>
            <a:ext cx="8743415" cy="830997"/>
          </a:xfrm>
          <a:prstGeom prst="rect">
            <a:avLst/>
          </a:prstGeom>
          <a:noFill/>
        </p:spPr>
        <p:txBody>
          <a:bodyPr wrap="square">
            <a:spAutoFit/>
          </a:bodyPr>
          <a:lstStyle/>
          <a:p>
            <a:r>
              <a:rPr lang="en-US" sz="4800" dirty="0">
                <a:solidFill>
                  <a:schemeClr val="bg1"/>
                </a:solidFill>
              </a:rPr>
              <a:t>Thank you for watching my report</a:t>
            </a:r>
          </a:p>
        </p:txBody>
      </p:sp>
    </p:spTree>
    <p:extLst>
      <p:ext uri="{BB962C8B-B14F-4D97-AF65-F5344CB8AC3E}">
        <p14:creationId xmlns:p14="http://schemas.microsoft.com/office/powerpoint/2010/main" val="291834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673D0-EFF4-072E-3408-0A34488569F5}"/>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350F1A54-7C5F-61B6-7064-4B43C98EFD38}"/>
              </a:ext>
            </a:extLst>
          </p:cNvPr>
          <p:cNvPicPr>
            <a:picLocks noGrp="1" noChangeAspect="1"/>
          </p:cNvPicPr>
          <p:nvPr>
            <p:ph idx="1"/>
          </p:nvPr>
        </p:nvPicPr>
        <p:blipFill>
          <a:blip r:embed="rId2"/>
          <a:stretch>
            <a:fillRect/>
          </a:stretch>
        </p:blipFill>
        <p:spPr>
          <a:xfrm>
            <a:off x="0" y="0"/>
            <a:ext cx="12191999" cy="6858000"/>
          </a:xfrm>
        </p:spPr>
      </p:pic>
      <p:sp>
        <p:nvSpPr>
          <p:cNvPr id="3" name="TextBox 2">
            <a:extLst>
              <a:ext uri="{FF2B5EF4-FFF2-40B4-BE49-F238E27FC236}">
                <a16:creationId xmlns:a16="http://schemas.microsoft.com/office/drawing/2014/main" id="{EBDE9EE0-94AB-94EA-76C5-C61CBB999D48}"/>
              </a:ext>
            </a:extLst>
          </p:cNvPr>
          <p:cNvSpPr txBox="1"/>
          <p:nvPr/>
        </p:nvSpPr>
        <p:spPr>
          <a:xfrm>
            <a:off x="129012" y="374013"/>
            <a:ext cx="6160882" cy="1569660"/>
          </a:xfrm>
          <a:prstGeom prst="rect">
            <a:avLst/>
          </a:prstGeom>
          <a:noFill/>
        </p:spPr>
        <p:txBody>
          <a:bodyPr wrap="square">
            <a:spAutoFit/>
          </a:bodyPr>
          <a:lstStyle/>
          <a:p>
            <a:r>
              <a:rPr lang="en-US" sz="9600" dirty="0">
                <a:solidFill>
                  <a:schemeClr val="bg1"/>
                </a:solidFill>
              </a:rPr>
              <a:t>DATASET</a:t>
            </a:r>
          </a:p>
        </p:txBody>
      </p:sp>
    </p:spTree>
    <p:extLst>
      <p:ext uri="{BB962C8B-B14F-4D97-AF65-F5344CB8AC3E}">
        <p14:creationId xmlns:p14="http://schemas.microsoft.com/office/powerpoint/2010/main" val="105103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2FD59-06C3-A55C-1A13-F83DC343B96C}"/>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A000218C-25A0-AC55-335C-4A6D5CAE6B2F}"/>
              </a:ext>
            </a:extLst>
          </p:cNvPr>
          <p:cNvPicPr>
            <a:picLocks noGrp="1" noChangeAspect="1"/>
          </p:cNvPicPr>
          <p:nvPr>
            <p:ph idx="1"/>
          </p:nvPr>
        </p:nvPicPr>
        <p:blipFill>
          <a:blip r:embed="rId2"/>
          <a:stretch>
            <a:fillRect/>
          </a:stretch>
        </p:blipFill>
        <p:spPr>
          <a:xfrm>
            <a:off x="0" y="0"/>
            <a:ext cx="12191999" cy="6858000"/>
          </a:xfrm>
        </p:spPr>
      </p:pic>
      <p:sp>
        <p:nvSpPr>
          <p:cNvPr id="3" name="TextBox 2">
            <a:extLst>
              <a:ext uri="{FF2B5EF4-FFF2-40B4-BE49-F238E27FC236}">
                <a16:creationId xmlns:a16="http://schemas.microsoft.com/office/drawing/2014/main" id="{4C08D152-1D27-9E9A-EA5C-503568FC0EB7}"/>
              </a:ext>
            </a:extLst>
          </p:cNvPr>
          <p:cNvSpPr txBox="1"/>
          <p:nvPr/>
        </p:nvSpPr>
        <p:spPr>
          <a:xfrm>
            <a:off x="129012" y="374013"/>
            <a:ext cx="6923638" cy="2308324"/>
          </a:xfrm>
          <a:prstGeom prst="rect">
            <a:avLst/>
          </a:prstGeom>
          <a:noFill/>
        </p:spPr>
        <p:txBody>
          <a:bodyPr wrap="square">
            <a:spAutoFit/>
          </a:bodyPr>
          <a:lstStyle/>
          <a:p>
            <a:r>
              <a:rPr lang="en-US" dirty="0">
                <a:solidFill>
                  <a:schemeClr val="bg1"/>
                </a:solidFill>
              </a:rPr>
              <a:t>Dataset Overview</a:t>
            </a:r>
          </a:p>
          <a:p>
            <a:endParaRPr lang="en-US" dirty="0">
              <a:solidFill>
                <a:schemeClr val="bg1"/>
              </a:solidFill>
            </a:endParaRPr>
          </a:p>
          <a:p>
            <a:r>
              <a:rPr lang="en-US" dirty="0">
                <a:solidFill>
                  <a:schemeClr val="bg1"/>
                </a:solidFill>
              </a:rPr>
              <a:t>The CIC-DDoS2019 dataset is a highly reliable benchmark dataset that is widely used for detection and evaluation of distributed denial of service (DDoS) attacks. The dataset simulates a real network environment and provides a variety of network behavior samples by capturing normal traffic and attack traffic. The dataset is designed to provide strong data support for the training and testing of machine learning models.</a:t>
            </a:r>
          </a:p>
        </p:txBody>
      </p:sp>
      <p:sp>
        <p:nvSpPr>
          <p:cNvPr id="4" name="TextBox 3">
            <a:extLst>
              <a:ext uri="{FF2B5EF4-FFF2-40B4-BE49-F238E27FC236}">
                <a16:creationId xmlns:a16="http://schemas.microsoft.com/office/drawing/2014/main" id="{DB597CFB-D641-86F9-35E6-EAAA49DAB17B}"/>
              </a:ext>
            </a:extLst>
          </p:cNvPr>
          <p:cNvSpPr txBox="1"/>
          <p:nvPr/>
        </p:nvSpPr>
        <p:spPr>
          <a:xfrm>
            <a:off x="129012" y="2883002"/>
            <a:ext cx="9585356" cy="3416320"/>
          </a:xfrm>
          <a:prstGeom prst="rect">
            <a:avLst/>
          </a:prstGeom>
          <a:noFill/>
        </p:spPr>
        <p:txBody>
          <a:bodyPr wrap="square">
            <a:spAutoFit/>
          </a:bodyPr>
          <a:lstStyle/>
          <a:p>
            <a:r>
              <a:rPr lang="en-US" dirty="0">
                <a:solidFill>
                  <a:schemeClr val="bg1"/>
                </a:solidFill>
              </a:rPr>
              <a:t>Data characteristics</a:t>
            </a:r>
          </a:p>
          <a:p>
            <a:br>
              <a:rPr lang="en-US" dirty="0">
                <a:solidFill>
                  <a:schemeClr val="bg1"/>
                </a:solidFill>
              </a:rPr>
            </a:br>
            <a:r>
              <a:rPr lang="en-US" dirty="0">
                <a:solidFill>
                  <a:schemeClr val="bg1"/>
                </a:solidFill>
                <a:hlinkClick r:id="rId3">
                  <a:extLst>
                    <a:ext uri="{A12FA001-AC4F-418D-AE19-62706E023703}">
                      <ahyp:hlinkClr xmlns:ahyp="http://schemas.microsoft.com/office/drawing/2018/hyperlinkcolor" val="tx"/>
                    </a:ext>
                  </a:extLst>
                </a:hlinkClick>
              </a:rPr>
              <a:t>Data source</a:t>
            </a:r>
            <a:r>
              <a:rPr lang="en-US" dirty="0">
                <a:solidFill>
                  <a:schemeClr val="bg1"/>
                </a:solidFill>
              </a:rPr>
              <a:t>: The dataset contains 8 CSV files, each of which represents network traffic records in different time periods. </a:t>
            </a:r>
          </a:p>
          <a:p>
            <a:r>
              <a:rPr lang="en-US" dirty="0">
                <a:solidFill>
                  <a:schemeClr val="bg1"/>
                </a:solidFill>
              </a:rPr>
              <a:t>Sample </a:t>
            </a:r>
            <a:r>
              <a:rPr lang="en-US" dirty="0" err="1">
                <a:solidFill>
                  <a:schemeClr val="bg1"/>
                </a:solidFill>
              </a:rPr>
              <a:t>size:The</a:t>
            </a:r>
            <a:r>
              <a:rPr lang="en-US" dirty="0">
                <a:solidFill>
                  <a:schemeClr val="bg1"/>
                </a:solidFill>
              </a:rPr>
              <a:t> total number of samples is 2,826,876 rows. Each sample represents a network flow, describing its characteristics and corresponding labels.</a:t>
            </a:r>
          </a:p>
          <a:p>
            <a:r>
              <a:rPr lang="en-US" dirty="0">
                <a:solidFill>
                  <a:schemeClr val="bg1"/>
                </a:solidFill>
              </a:rPr>
              <a:t>Feature </a:t>
            </a:r>
            <a:r>
              <a:rPr lang="en-US" dirty="0" err="1">
                <a:solidFill>
                  <a:schemeClr val="bg1"/>
                </a:solidFill>
              </a:rPr>
              <a:t>dimension:Each</a:t>
            </a:r>
            <a:r>
              <a:rPr lang="en-US" dirty="0">
                <a:solidFill>
                  <a:schemeClr val="bg1"/>
                </a:solidFill>
              </a:rPr>
              <a:t> record has 78 features, covering network behavior information in multiple aspects such as traffic statistics, time intervals, packet sizes, and flags. Feature types include numerical and categorical types.</a:t>
            </a:r>
          </a:p>
          <a:p>
            <a:r>
              <a:rPr lang="en-US" dirty="0">
                <a:solidFill>
                  <a:schemeClr val="bg1"/>
                </a:solidFill>
              </a:rPr>
              <a:t>Label </a:t>
            </a:r>
            <a:r>
              <a:rPr lang="en-US" dirty="0" err="1">
                <a:solidFill>
                  <a:schemeClr val="bg1"/>
                </a:solidFill>
              </a:rPr>
              <a:t>distribution:The</a:t>
            </a:r>
            <a:r>
              <a:rPr lang="en-US" dirty="0">
                <a:solidFill>
                  <a:schemeClr val="bg1"/>
                </a:solidFill>
              </a:rPr>
              <a:t> label column </a:t>
            </a:r>
            <a:r>
              <a:rPr lang="en-US" b="1" dirty="0">
                <a:solidFill>
                  <a:srgbClr val="FF0000"/>
                </a:solidFill>
              </a:rPr>
              <a:t>L</a:t>
            </a:r>
            <a:r>
              <a:rPr lang="en-US" altLang="zh-CN" b="1" dirty="0">
                <a:solidFill>
                  <a:srgbClr val="FF0000"/>
                </a:solidFill>
              </a:rPr>
              <a:t>abel</a:t>
            </a:r>
            <a:r>
              <a:rPr lang="en-US" dirty="0">
                <a:solidFill>
                  <a:schemeClr val="bg1"/>
                </a:solidFill>
              </a:rPr>
              <a:t> indicates whether the sample is normal traffic or a certain attack </a:t>
            </a:r>
            <a:r>
              <a:rPr lang="en-US" dirty="0" err="1">
                <a:solidFill>
                  <a:schemeClr val="bg1"/>
                </a:solidFill>
              </a:rPr>
              <a:t>type.Attack</a:t>
            </a:r>
            <a:r>
              <a:rPr lang="en-US" dirty="0">
                <a:solidFill>
                  <a:schemeClr val="bg1"/>
                </a:solidFill>
              </a:rPr>
              <a:t> types include DDoS, </a:t>
            </a:r>
            <a:r>
              <a:rPr lang="en-US" dirty="0" err="1">
                <a:solidFill>
                  <a:schemeClr val="bg1"/>
                </a:solidFill>
              </a:rPr>
              <a:t>PortScan</a:t>
            </a:r>
            <a:r>
              <a:rPr lang="en-US" dirty="0">
                <a:solidFill>
                  <a:schemeClr val="bg1"/>
                </a:solidFill>
              </a:rPr>
              <a:t>, Infiltration and other common network threats, as well as normal traffic (Benign).</a:t>
            </a:r>
          </a:p>
        </p:txBody>
      </p:sp>
      <p:pic>
        <p:nvPicPr>
          <p:cNvPr id="6" name="Picture 5">
            <a:extLst>
              <a:ext uri="{FF2B5EF4-FFF2-40B4-BE49-F238E27FC236}">
                <a16:creationId xmlns:a16="http://schemas.microsoft.com/office/drawing/2014/main" id="{08508CB8-A203-29CE-0294-C9D51CC98BA8}"/>
              </a:ext>
            </a:extLst>
          </p:cNvPr>
          <p:cNvPicPr>
            <a:picLocks noChangeAspect="1"/>
          </p:cNvPicPr>
          <p:nvPr/>
        </p:nvPicPr>
        <p:blipFill>
          <a:blip r:embed="rId4"/>
          <a:stretch>
            <a:fillRect/>
          </a:stretch>
        </p:blipFill>
        <p:spPr>
          <a:xfrm>
            <a:off x="6908172" y="1729768"/>
            <a:ext cx="5235668" cy="1699232"/>
          </a:xfrm>
          <a:prstGeom prst="rect">
            <a:avLst/>
          </a:prstGeom>
        </p:spPr>
      </p:pic>
    </p:spTree>
    <p:extLst>
      <p:ext uri="{BB962C8B-B14F-4D97-AF65-F5344CB8AC3E}">
        <p14:creationId xmlns:p14="http://schemas.microsoft.com/office/powerpoint/2010/main" val="3239701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DAB4A-61DF-6339-4A04-FE24F60D2AAC}"/>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DA4DA984-8463-FB0A-B370-7B762A339103}"/>
              </a:ext>
            </a:extLst>
          </p:cNvPr>
          <p:cNvPicPr>
            <a:picLocks noGrp="1" noChangeAspect="1"/>
          </p:cNvPicPr>
          <p:nvPr>
            <p:ph idx="1"/>
          </p:nvPr>
        </p:nvPicPr>
        <p:blipFill>
          <a:blip r:embed="rId2"/>
          <a:stretch>
            <a:fillRect/>
          </a:stretch>
        </p:blipFill>
        <p:spPr>
          <a:xfrm>
            <a:off x="0" y="0"/>
            <a:ext cx="12191999" cy="6858000"/>
          </a:xfrm>
        </p:spPr>
      </p:pic>
      <p:sp>
        <p:nvSpPr>
          <p:cNvPr id="4" name="TextBox 3">
            <a:extLst>
              <a:ext uri="{FF2B5EF4-FFF2-40B4-BE49-F238E27FC236}">
                <a16:creationId xmlns:a16="http://schemas.microsoft.com/office/drawing/2014/main" id="{251ED0B2-D359-5E32-CE7C-C14687918D2A}"/>
              </a:ext>
            </a:extLst>
          </p:cNvPr>
          <p:cNvSpPr txBox="1"/>
          <p:nvPr/>
        </p:nvSpPr>
        <p:spPr>
          <a:xfrm>
            <a:off x="192386" y="227546"/>
            <a:ext cx="3727764" cy="523220"/>
          </a:xfrm>
          <a:prstGeom prst="rect">
            <a:avLst/>
          </a:prstGeom>
          <a:noFill/>
        </p:spPr>
        <p:txBody>
          <a:bodyPr wrap="square">
            <a:spAutoFit/>
          </a:bodyPr>
          <a:lstStyle/>
          <a:p>
            <a:r>
              <a:rPr lang="en-US" sz="2800" dirty="0">
                <a:solidFill>
                  <a:schemeClr val="bg1"/>
                </a:solidFill>
              </a:rPr>
              <a:t>Data Processing Flow</a:t>
            </a:r>
          </a:p>
        </p:txBody>
      </p:sp>
      <p:graphicFrame>
        <p:nvGraphicFramePr>
          <p:cNvPr id="7" name="Diagram 6">
            <a:extLst>
              <a:ext uri="{FF2B5EF4-FFF2-40B4-BE49-F238E27FC236}">
                <a16:creationId xmlns:a16="http://schemas.microsoft.com/office/drawing/2014/main" id="{A118EF34-611A-7179-5CDB-B083B6A91DEA}"/>
              </a:ext>
            </a:extLst>
          </p:cNvPr>
          <p:cNvGraphicFramePr/>
          <p:nvPr>
            <p:extLst>
              <p:ext uri="{D42A27DB-BD31-4B8C-83A1-F6EECF244321}">
                <p14:modId xmlns:p14="http://schemas.microsoft.com/office/powerpoint/2010/main" val="3703673828"/>
              </p:ext>
            </p:extLst>
          </p:nvPr>
        </p:nvGraphicFramePr>
        <p:xfrm>
          <a:off x="192386" y="-697120"/>
          <a:ext cx="11807228" cy="5730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a:extLst>
              <a:ext uri="{FF2B5EF4-FFF2-40B4-BE49-F238E27FC236}">
                <a16:creationId xmlns:a16="http://schemas.microsoft.com/office/drawing/2014/main" id="{1CBDF45E-7DFC-B4F6-FEFD-28A4F058B553}"/>
              </a:ext>
            </a:extLst>
          </p:cNvPr>
          <p:cNvPicPr>
            <a:picLocks noChangeAspect="1"/>
          </p:cNvPicPr>
          <p:nvPr/>
        </p:nvPicPr>
        <p:blipFill>
          <a:blip r:embed="rId8"/>
          <a:stretch>
            <a:fillRect/>
          </a:stretch>
        </p:blipFill>
        <p:spPr>
          <a:xfrm>
            <a:off x="192386" y="2781440"/>
            <a:ext cx="3531814" cy="2098377"/>
          </a:xfrm>
          <a:prstGeom prst="rect">
            <a:avLst/>
          </a:prstGeom>
        </p:spPr>
      </p:pic>
      <p:pic>
        <p:nvPicPr>
          <p:cNvPr id="18" name="Picture 17">
            <a:extLst>
              <a:ext uri="{FF2B5EF4-FFF2-40B4-BE49-F238E27FC236}">
                <a16:creationId xmlns:a16="http://schemas.microsoft.com/office/drawing/2014/main" id="{843BC19F-626E-EC1B-54F1-EDFF6EE4D3B6}"/>
              </a:ext>
            </a:extLst>
          </p:cNvPr>
          <p:cNvPicPr>
            <a:picLocks noChangeAspect="1"/>
          </p:cNvPicPr>
          <p:nvPr/>
        </p:nvPicPr>
        <p:blipFill>
          <a:blip r:embed="rId9"/>
          <a:stretch>
            <a:fillRect/>
          </a:stretch>
        </p:blipFill>
        <p:spPr>
          <a:xfrm>
            <a:off x="2512856" y="4702867"/>
            <a:ext cx="4380880" cy="1927587"/>
          </a:xfrm>
          <a:prstGeom prst="rect">
            <a:avLst/>
          </a:prstGeom>
        </p:spPr>
      </p:pic>
      <p:pic>
        <p:nvPicPr>
          <p:cNvPr id="20" name="Picture 19">
            <a:extLst>
              <a:ext uri="{FF2B5EF4-FFF2-40B4-BE49-F238E27FC236}">
                <a16:creationId xmlns:a16="http://schemas.microsoft.com/office/drawing/2014/main" id="{95A47980-339E-1F1B-E515-95F974166753}"/>
              </a:ext>
            </a:extLst>
          </p:cNvPr>
          <p:cNvPicPr>
            <a:picLocks noChangeAspect="1"/>
          </p:cNvPicPr>
          <p:nvPr/>
        </p:nvPicPr>
        <p:blipFill>
          <a:blip r:embed="rId10"/>
          <a:stretch>
            <a:fillRect/>
          </a:stretch>
        </p:blipFill>
        <p:spPr>
          <a:xfrm>
            <a:off x="4155844" y="4065989"/>
            <a:ext cx="3747832" cy="728983"/>
          </a:xfrm>
          <a:prstGeom prst="rect">
            <a:avLst/>
          </a:prstGeom>
        </p:spPr>
      </p:pic>
      <p:pic>
        <p:nvPicPr>
          <p:cNvPr id="22" name="Picture 21">
            <a:extLst>
              <a:ext uri="{FF2B5EF4-FFF2-40B4-BE49-F238E27FC236}">
                <a16:creationId xmlns:a16="http://schemas.microsoft.com/office/drawing/2014/main" id="{B3B3B2D4-18C6-580F-6119-C20A14D77144}"/>
              </a:ext>
            </a:extLst>
          </p:cNvPr>
          <p:cNvPicPr>
            <a:picLocks noChangeAspect="1"/>
          </p:cNvPicPr>
          <p:nvPr/>
        </p:nvPicPr>
        <p:blipFill>
          <a:blip r:embed="rId11"/>
          <a:stretch>
            <a:fillRect/>
          </a:stretch>
        </p:blipFill>
        <p:spPr>
          <a:xfrm>
            <a:off x="5871863" y="3429000"/>
            <a:ext cx="4421928" cy="612267"/>
          </a:xfrm>
          <a:prstGeom prst="rect">
            <a:avLst/>
          </a:prstGeom>
        </p:spPr>
      </p:pic>
      <p:pic>
        <p:nvPicPr>
          <p:cNvPr id="24" name="Picture 23">
            <a:extLst>
              <a:ext uri="{FF2B5EF4-FFF2-40B4-BE49-F238E27FC236}">
                <a16:creationId xmlns:a16="http://schemas.microsoft.com/office/drawing/2014/main" id="{5947008D-A18B-59F4-EB51-7AD952CD9855}"/>
              </a:ext>
            </a:extLst>
          </p:cNvPr>
          <p:cNvPicPr>
            <a:picLocks noChangeAspect="1"/>
          </p:cNvPicPr>
          <p:nvPr/>
        </p:nvPicPr>
        <p:blipFill>
          <a:blip r:embed="rId12"/>
          <a:stretch>
            <a:fillRect/>
          </a:stretch>
        </p:blipFill>
        <p:spPr>
          <a:xfrm>
            <a:off x="7142961" y="4791261"/>
            <a:ext cx="5003856" cy="484932"/>
          </a:xfrm>
          <a:prstGeom prst="rect">
            <a:avLst/>
          </a:prstGeom>
        </p:spPr>
      </p:pic>
    </p:spTree>
    <p:extLst>
      <p:ext uri="{BB962C8B-B14F-4D97-AF65-F5344CB8AC3E}">
        <p14:creationId xmlns:p14="http://schemas.microsoft.com/office/powerpoint/2010/main" val="116589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EC00D-A92D-50BD-DF95-122253364DE9}"/>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25ED8875-D388-155C-E78E-4A7EE06B26BE}"/>
              </a:ext>
            </a:extLst>
          </p:cNvPr>
          <p:cNvPicPr>
            <a:picLocks noGrp="1" noChangeAspect="1"/>
          </p:cNvPicPr>
          <p:nvPr>
            <p:ph idx="1"/>
          </p:nvPr>
        </p:nvPicPr>
        <p:blipFill>
          <a:blip r:embed="rId2"/>
          <a:stretch>
            <a:fillRect/>
          </a:stretch>
        </p:blipFill>
        <p:spPr>
          <a:xfrm>
            <a:off x="0" y="0"/>
            <a:ext cx="12191999" cy="6858000"/>
          </a:xfrm>
        </p:spPr>
      </p:pic>
      <p:sp>
        <p:nvSpPr>
          <p:cNvPr id="3" name="TextBox 2">
            <a:extLst>
              <a:ext uri="{FF2B5EF4-FFF2-40B4-BE49-F238E27FC236}">
                <a16:creationId xmlns:a16="http://schemas.microsoft.com/office/drawing/2014/main" id="{1AC7F5D0-015D-3726-8899-6F8EFFE45C75}"/>
              </a:ext>
            </a:extLst>
          </p:cNvPr>
          <p:cNvSpPr txBox="1"/>
          <p:nvPr/>
        </p:nvSpPr>
        <p:spPr>
          <a:xfrm>
            <a:off x="291975" y="358542"/>
            <a:ext cx="6160882" cy="584775"/>
          </a:xfrm>
          <a:prstGeom prst="rect">
            <a:avLst/>
          </a:prstGeom>
          <a:noFill/>
        </p:spPr>
        <p:txBody>
          <a:bodyPr wrap="square">
            <a:spAutoFit/>
          </a:bodyPr>
          <a:lstStyle/>
          <a:p>
            <a:r>
              <a:rPr lang="en-US" sz="3200" dirty="0">
                <a:solidFill>
                  <a:schemeClr val="bg1"/>
                </a:solidFill>
              </a:rPr>
              <a:t>Dataset features and advantages</a:t>
            </a:r>
          </a:p>
        </p:txBody>
      </p:sp>
      <p:graphicFrame>
        <p:nvGraphicFramePr>
          <p:cNvPr id="4" name="Diagram 3">
            <a:extLst>
              <a:ext uri="{FF2B5EF4-FFF2-40B4-BE49-F238E27FC236}">
                <a16:creationId xmlns:a16="http://schemas.microsoft.com/office/drawing/2014/main" id="{AF636008-5587-5E0E-888C-F1FEFBD7A00D}"/>
              </a:ext>
            </a:extLst>
          </p:cNvPr>
          <p:cNvGraphicFramePr/>
          <p:nvPr>
            <p:extLst>
              <p:ext uri="{D42A27DB-BD31-4B8C-83A1-F6EECF244321}">
                <p14:modId xmlns:p14="http://schemas.microsoft.com/office/powerpoint/2010/main" val="1882143524"/>
              </p:ext>
            </p:extLst>
          </p:nvPr>
        </p:nvGraphicFramePr>
        <p:xfrm>
          <a:off x="-16095" y="80114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96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CFB0E-E59E-F2F6-BFAE-ADAB1AA08810}"/>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1BAA0BBA-6422-0C4B-F2B2-D7C7B5446449}"/>
              </a:ext>
            </a:extLst>
          </p:cNvPr>
          <p:cNvPicPr>
            <a:picLocks noGrp="1" noChangeAspect="1"/>
          </p:cNvPicPr>
          <p:nvPr>
            <p:ph idx="1"/>
          </p:nvPr>
        </p:nvPicPr>
        <p:blipFill>
          <a:blip r:embed="rId2"/>
          <a:stretch>
            <a:fillRect/>
          </a:stretch>
        </p:blipFill>
        <p:spPr>
          <a:xfrm>
            <a:off x="0" y="0"/>
            <a:ext cx="12191999" cy="6858000"/>
          </a:xfrm>
        </p:spPr>
      </p:pic>
      <p:sp>
        <p:nvSpPr>
          <p:cNvPr id="3" name="TextBox 2">
            <a:extLst>
              <a:ext uri="{FF2B5EF4-FFF2-40B4-BE49-F238E27FC236}">
                <a16:creationId xmlns:a16="http://schemas.microsoft.com/office/drawing/2014/main" id="{87134762-60D9-14DC-7BCA-892A067F2547}"/>
              </a:ext>
            </a:extLst>
          </p:cNvPr>
          <p:cNvSpPr txBox="1"/>
          <p:nvPr/>
        </p:nvSpPr>
        <p:spPr>
          <a:xfrm>
            <a:off x="129012" y="374013"/>
            <a:ext cx="6160882" cy="1569660"/>
          </a:xfrm>
          <a:prstGeom prst="rect">
            <a:avLst/>
          </a:prstGeom>
          <a:noFill/>
        </p:spPr>
        <p:txBody>
          <a:bodyPr wrap="square">
            <a:spAutoFit/>
          </a:bodyPr>
          <a:lstStyle/>
          <a:p>
            <a:r>
              <a:rPr lang="en-US" sz="9600" dirty="0">
                <a:solidFill>
                  <a:schemeClr val="bg1"/>
                </a:solidFill>
              </a:rPr>
              <a:t>MODEL</a:t>
            </a:r>
          </a:p>
        </p:txBody>
      </p:sp>
    </p:spTree>
    <p:extLst>
      <p:ext uri="{BB962C8B-B14F-4D97-AF65-F5344CB8AC3E}">
        <p14:creationId xmlns:p14="http://schemas.microsoft.com/office/powerpoint/2010/main" val="2191535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64A5E-A951-A764-A966-B4272F095939}"/>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F30D06F1-B1F3-7281-154B-B0373FF19978}"/>
              </a:ext>
            </a:extLst>
          </p:cNvPr>
          <p:cNvPicPr>
            <a:picLocks noGrp="1" noChangeAspect="1"/>
          </p:cNvPicPr>
          <p:nvPr>
            <p:ph idx="1"/>
          </p:nvPr>
        </p:nvPicPr>
        <p:blipFill>
          <a:blip r:embed="rId2"/>
          <a:stretch>
            <a:fillRect/>
          </a:stretch>
        </p:blipFill>
        <p:spPr>
          <a:xfrm>
            <a:off x="0" y="0"/>
            <a:ext cx="12191999" cy="6858000"/>
          </a:xfrm>
        </p:spPr>
      </p:pic>
      <p:sp>
        <p:nvSpPr>
          <p:cNvPr id="3" name="TextBox 2">
            <a:extLst>
              <a:ext uri="{FF2B5EF4-FFF2-40B4-BE49-F238E27FC236}">
                <a16:creationId xmlns:a16="http://schemas.microsoft.com/office/drawing/2014/main" id="{F9FD0526-8F0E-FBEA-1F6F-3EE072164A88}"/>
              </a:ext>
            </a:extLst>
          </p:cNvPr>
          <p:cNvSpPr txBox="1"/>
          <p:nvPr/>
        </p:nvSpPr>
        <p:spPr>
          <a:xfrm>
            <a:off x="183334" y="357767"/>
            <a:ext cx="6959850" cy="2031325"/>
          </a:xfrm>
          <a:prstGeom prst="rect">
            <a:avLst/>
          </a:prstGeom>
          <a:noFill/>
        </p:spPr>
        <p:txBody>
          <a:bodyPr wrap="square">
            <a:spAutoFit/>
          </a:bodyPr>
          <a:lstStyle/>
          <a:p>
            <a:r>
              <a:rPr lang="en-US" dirty="0">
                <a:solidFill>
                  <a:schemeClr val="bg1"/>
                </a:solidFill>
              </a:rPr>
              <a:t>The model design in this study is aimed at detecting distributed denial of service attacks (DDoS). It adopts an incremental learning framework based on a fully connected neural network, combined with adversarial attack mitigation and catastrophic forgetting solution mechanisms. The model architecture is simple and efficient, designed to handle high-dimensional features and cope with complex challenges in dynamic data streams.</a:t>
            </a:r>
          </a:p>
        </p:txBody>
      </p:sp>
    </p:spTree>
    <p:extLst>
      <p:ext uri="{BB962C8B-B14F-4D97-AF65-F5344CB8AC3E}">
        <p14:creationId xmlns:p14="http://schemas.microsoft.com/office/powerpoint/2010/main" val="131852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87B18-CA97-7374-3166-104743CD80C6}"/>
            </a:ext>
          </a:extLst>
        </p:cNvPr>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9B94DF0B-741C-EBB9-B6BE-EF3BF6582071}"/>
              </a:ext>
            </a:extLst>
          </p:cNvPr>
          <p:cNvPicPr>
            <a:picLocks noGrp="1" noChangeAspect="1"/>
          </p:cNvPicPr>
          <p:nvPr>
            <p:ph idx="1"/>
          </p:nvPr>
        </p:nvPicPr>
        <p:blipFill>
          <a:blip r:embed="rId2"/>
          <a:stretch>
            <a:fillRect/>
          </a:stretch>
        </p:blipFill>
        <p:spPr>
          <a:xfrm>
            <a:off x="0" y="0"/>
            <a:ext cx="12191999" cy="6858000"/>
          </a:xfr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F4934F2-2F69-522B-18D8-7DA5E6685405}"/>
                  </a:ext>
                </a:extLst>
              </p:cNvPr>
              <p:cNvSpPr txBox="1"/>
              <p:nvPr/>
            </p:nvSpPr>
            <p:spPr>
              <a:xfrm>
                <a:off x="183334" y="357767"/>
                <a:ext cx="11305514" cy="6498959"/>
              </a:xfrm>
              <a:prstGeom prst="rect">
                <a:avLst/>
              </a:prstGeom>
              <a:noFill/>
            </p:spPr>
            <p:txBody>
              <a:bodyPr wrap="square">
                <a:spAutoFit/>
              </a:bodyPr>
              <a:lstStyle/>
              <a:p>
                <a:r>
                  <a:rPr lang="en-US" dirty="0">
                    <a:solidFill>
                      <a:schemeClr val="bg1"/>
                    </a:solidFill>
                  </a:rPr>
                  <a:t>Data poisoning strategy</a:t>
                </a:r>
              </a:p>
              <a:p>
                <a:endParaRPr lang="en-US" dirty="0">
                  <a:solidFill>
                    <a:schemeClr val="bg1"/>
                  </a:solidFill>
                </a:endParaRPr>
              </a:p>
              <a:p>
                <a:pPr marL="342900" indent="-342900">
                  <a:buAutoNum type="arabicPeriod"/>
                </a:pPr>
                <a:r>
                  <a:rPr lang="en-US" dirty="0">
                    <a:solidFill>
                      <a:schemeClr val="bg1"/>
                    </a:solidFill>
                  </a:rPr>
                  <a:t>Feature Perturbation: Introducing random noise or systematic perturbations at the feature level. The goal is to disrupt the normal feature distribution of the input data so that the model learns wrong or meaningless patterns.</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Label Flip: Changing the true label of the sample, thereby confusing the model training. Usually labeling "positive" samples as "negative" or marking attack traffic as normal traffic.</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Logic Disruption: Disrupt the logical relationship or dependency between features. Simulate malicious attackers to disrupt model learning by destroying normal feature correlations.</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Malicious Pattern Injection: Inject artificially designed patterns into data to disguise as legitimate or malicious samples. Simulate complex network attack strategies and forge normal traffic to cover up attack behavior.</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PGD Attack (Projected Gradient Descent): A classic adversarial attack method that generates adversarial samples through gradient calculation. The goal is to introduce minimal perturbations in the input features by maximizing the prediction loss of the model.</a:t>
                </a:r>
                <a:endParaRPr lang="en-US"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i="1" smtClean="0">
                              <a:solidFill>
                                <a:schemeClr val="bg1"/>
                              </a:solidFill>
                              <a:latin typeface="Cambria Math" panose="02040503050406030204" pitchFamily="18" charset="0"/>
                            </a:rPr>
                          </m:ctrlPr>
                        </m:sSupPr>
                        <m:e>
                          <m:r>
                            <a:rPr lang="en-US" i="1" smtClean="0">
                              <a:solidFill>
                                <a:schemeClr val="bg1"/>
                              </a:solidFill>
                              <a:latin typeface="Cambria Math" panose="02040503050406030204" pitchFamily="18" charset="0"/>
                            </a:rPr>
                            <m:t>𝐱</m:t>
                          </m:r>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sSub>
                        <m:sSubPr>
                          <m:ctrlPr>
                            <a:rPr lang="en-US" i="1" smtClean="0">
                              <a:solidFill>
                                <a:schemeClr val="bg1"/>
                              </a:solidFill>
                              <a:latin typeface="Cambria Math" panose="02040503050406030204" pitchFamily="18" charset="0"/>
                            </a:rPr>
                          </m:ctrlPr>
                        </m:sSubPr>
                        <m:e>
                          <m:r>
                            <m:rPr>
                              <m:nor/>
                            </m:rPr>
                            <a:rPr lang="en-US" i="0" smtClean="0">
                              <a:solidFill>
                                <a:schemeClr val="bg1"/>
                              </a:solidFill>
                              <a:latin typeface="Cambria Math" panose="02040503050406030204" pitchFamily="18" charset="0"/>
                            </a:rPr>
                            <m:t>clip</m:t>
                          </m:r>
                        </m:e>
                        <m:sub>
                          <m:r>
                            <a:rPr lang="en-US" i="1" smtClean="0">
                              <a:solidFill>
                                <a:schemeClr val="bg1"/>
                              </a:solidFill>
                              <a:latin typeface="Cambria Math" panose="02040503050406030204" pitchFamily="18" charset="0"/>
                            </a:rPr>
                            <m:t>𝐱</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𝜖</m:t>
                          </m:r>
                        </m:sub>
                      </m:sSub>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𝐱</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𝛼</m:t>
                          </m:r>
                          <m:r>
                            <a:rPr lang="en-US" i="1" smtClean="0">
                              <a:solidFill>
                                <a:schemeClr val="bg1"/>
                              </a:solidFill>
                              <a:latin typeface="Cambria Math" panose="02040503050406030204" pitchFamily="18" charset="0"/>
                            </a:rPr>
                            <m:t>⋅</m:t>
                          </m:r>
                          <m:r>
                            <m:rPr>
                              <m:nor/>
                            </m:rPr>
                            <a:rPr lang="en-US" i="0" smtClean="0">
                              <a:solidFill>
                                <a:schemeClr val="bg1"/>
                              </a:solidFill>
                              <a:latin typeface="Cambria Math" panose="02040503050406030204" pitchFamily="18" charset="0"/>
                            </a:rPr>
                            <m:t>sign</m:t>
                          </m:r>
                          <m:d>
                            <m:dPr>
                              <m:ctrlPr>
                                <a:rPr lang="en-US" i="1" smtClean="0">
                                  <a:solidFill>
                                    <a:schemeClr val="bg1"/>
                                  </a:solidFill>
                                  <a:latin typeface="Cambria Math" panose="02040503050406030204" pitchFamily="18" charset="0"/>
                                </a:rPr>
                              </m:ctrlPr>
                            </m:dPr>
                            <m:e>
                              <m:sSub>
                                <m:sSubPr>
                                  <m:ctrlPr>
                                    <a:rPr lang="en-US" i="1" smtClean="0">
                                      <a:solidFill>
                                        <a:schemeClr val="bg1"/>
                                      </a:solidFill>
                                      <a:latin typeface="Cambria Math" panose="02040503050406030204" pitchFamily="18" charset="0"/>
                                    </a:rPr>
                                  </m:ctrlPr>
                                </m:sSubPr>
                                <m:e>
                                  <m:r>
                                    <m:rPr>
                                      <m:sty m:val="p"/>
                                    </m:rPr>
                                    <a:rPr lang="en-US" i="0" smtClean="0">
                                      <a:solidFill>
                                        <a:schemeClr val="bg1"/>
                                      </a:solidFill>
                                      <a:latin typeface="Cambria Math" panose="02040503050406030204" pitchFamily="18" charset="0"/>
                                    </a:rPr>
                                    <m:t>∇</m:t>
                                  </m:r>
                                </m:e>
                                <m:sub>
                                  <m:r>
                                    <a:rPr lang="en-US" i="1" smtClean="0">
                                      <a:solidFill>
                                        <a:schemeClr val="bg1"/>
                                      </a:solidFill>
                                      <a:latin typeface="Cambria Math" panose="02040503050406030204" pitchFamily="18" charset="0"/>
                                    </a:rPr>
                                    <m:t>𝐱</m:t>
                                  </m:r>
                                </m:sub>
                              </m:sSub>
                              <m:r>
                                <a:rPr lang="en-US" i="1" smtClean="0">
                                  <a:solidFill>
                                    <a:schemeClr val="bg1"/>
                                  </a:solidFill>
                                  <a:latin typeface="Cambria Math" panose="02040503050406030204" pitchFamily="18" charset="0"/>
                                </a:rPr>
                                <m:t>ℒ</m:t>
                              </m:r>
                            </m:e>
                          </m:d>
                        </m:e>
                      </m:d>
                    </m:oMath>
                  </m:oMathPara>
                </a14:m>
                <a:endParaRPr lang="en-US" dirty="0">
                  <a:solidFill>
                    <a:schemeClr val="bg1"/>
                  </a:solidFill>
                </a:endParaRPr>
              </a:p>
              <a:p>
                <a:r>
                  <a:rPr lang="en-US" dirty="0">
                    <a:solidFill>
                      <a:schemeClr val="bg1"/>
                    </a:solidFill>
                  </a:rPr>
                  <a:t>Where </a:t>
                </a:r>
              </a:p>
              <a:p>
                <a14:m>
                  <m:oMath xmlns:m="http://schemas.openxmlformats.org/officeDocument/2006/math">
                    <m:sSup>
                      <m:sSupPr>
                        <m:ctrlPr>
                          <a:rPr lang="en-US" i="1" smtClean="0">
                            <a:solidFill>
                              <a:schemeClr val="bg1"/>
                            </a:solidFill>
                            <a:latin typeface="Cambria Math" panose="02040503050406030204" pitchFamily="18" charset="0"/>
                          </a:rPr>
                        </m:ctrlPr>
                      </m:sSupPr>
                      <m:e>
                        <m:r>
                          <a:rPr lang="en-US" i="1" smtClean="0">
                            <a:solidFill>
                              <a:schemeClr val="bg1"/>
                            </a:solidFill>
                            <a:latin typeface="Cambria Math" panose="02040503050406030204" pitchFamily="18" charset="0"/>
                          </a:rPr>
                          <m:t>𝐱</m:t>
                        </m:r>
                      </m:e>
                      <m:sup>
                        <m:r>
                          <a:rPr lang="en-US" i="1" smtClean="0">
                            <a:solidFill>
                              <a:schemeClr val="bg1"/>
                            </a:solidFill>
                            <a:latin typeface="Cambria Math" panose="02040503050406030204" pitchFamily="18" charset="0"/>
                          </a:rPr>
                          <m:t>′</m:t>
                        </m:r>
                      </m:sup>
                    </m:sSup>
                  </m:oMath>
                </a14:m>
                <a:r>
                  <a:rPr lang="en-US" dirty="0">
                    <a:solidFill>
                      <a:schemeClr val="bg1"/>
                    </a:solidFill>
                  </a:rPr>
                  <a:t>:Perturbed input.</a:t>
                </a:r>
              </a:p>
              <a:p>
                <a14:m>
                  <m:oMath xmlns:m="http://schemas.openxmlformats.org/officeDocument/2006/math">
                    <m:r>
                      <a:rPr lang="en-US" i="1" smtClean="0">
                        <a:solidFill>
                          <a:schemeClr val="bg1"/>
                        </a:solidFill>
                        <a:latin typeface="Cambria Math" panose="02040503050406030204" pitchFamily="18" charset="0"/>
                      </a:rPr>
                      <m:t>𝜖</m:t>
                    </m:r>
                  </m:oMath>
                </a14:m>
                <a:r>
                  <a:rPr lang="en-US" dirty="0">
                    <a:solidFill>
                      <a:schemeClr val="bg1"/>
                    </a:solidFill>
                  </a:rPr>
                  <a:t> : Maximum allowable perturbation.</a:t>
                </a:r>
                <a:br>
                  <a:rPr lang="en-US" dirty="0">
                    <a:solidFill>
                      <a:schemeClr val="bg1"/>
                    </a:solidFill>
                  </a:rPr>
                </a:br>
                <a14:m>
                  <m:oMath xmlns:m="http://schemas.openxmlformats.org/officeDocument/2006/math">
                    <m:r>
                      <a:rPr lang="en-US" i="1" smtClean="0">
                        <a:solidFill>
                          <a:schemeClr val="bg1"/>
                        </a:solidFill>
                        <a:latin typeface="Cambria Math" panose="02040503050406030204" pitchFamily="18" charset="0"/>
                      </a:rPr>
                      <m:t>𝛼</m:t>
                    </m:r>
                  </m:oMath>
                </a14:m>
                <a:r>
                  <a:rPr lang="en-US" dirty="0">
                    <a:solidFill>
                      <a:schemeClr val="bg1"/>
                    </a:solidFill>
                  </a:rPr>
                  <a:t> : Step size for each iteration.</a:t>
                </a:r>
              </a:p>
              <a:p>
                <a14:m>
                  <m:oMath xmlns:m="http://schemas.openxmlformats.org/officeDocument/2006/math">
                    <m:r>
                      <a:rPr lang="en-US" i="1" smtClean="0">
                        <a:solidFill>
                          <a:schemeClr val="bg1"/>
                        </a:solidFill>
                        <a:latin typeface="Cambria Math" panose="02040503050406030204" pitchFamily="18" charset="0"/>
                      </a:rPr>
                      <m:t>ℒ</m:t>
                    </m:r>
                  </m:oMath>
                </a14:m>
                <a:r>
                  <a:rPr lang="en-US" dirty="0">
                    <a:solidFill>
                      <a:schemeClr val="bg1"/>
                    </a:solidFill>
                  </a:rPr>
                  <a:t> : Loss function.</a:t>
                </a:r>
              </a:p>
            </p:txBody>
          </p:sp>
        </mc:Choice>
        <mc:Fallback xmlns="">
          <p:sp>
            <p:nvSpPr>
              <p:cNvPr id="3" name="TextBox 2">
                <a:extLst>
                  <a:ext uri="{FF2B5EF4-FFF2-40B4-BE49-F238E27FC236}">
                    <a16:creationId xmlns:a16="http://schemas.microsoft.com/office/drawing/2014/main" id="{DF4934F2-2F69-522B-18D8-7DA5E6685405}"/>
                  </a:ext>
                </a:extLst>
              </p:cNvPr>
              <p:cNvSpPr txBox="1">
                <a:spLocks noRot="1" noChangeAspect="1" noMove="1" noResize="1" noEditPoints="1" noAdjustHandles="1" noChangeArrowheads="1" noChangeShapeType="1" noTextEdit="1"/>
              </p:cNvSpPr>
              <p:nvPr/>
            </p:nvSpPr>
            <p:spPr>
              <a:xfrm>
                <a:off x="183334" y="357767"/>
                <a:ext cx="11305514" cy="6498959"/>
              </a:xfrm>
              <a:prstGeom prst="rect">
                <a:avLst/>
              </a:prstGeom>
              <a:blipFill>
                <a:blip r:embed="rId3"/>
                <a:stretch>
                  <a:fillRect l="-431" t="-563" r="-485" b="-563"/>
                </a:stretch>
              </a:blipFill>
            </p:spPr>
            <p:txBody>
              <a:bodyPr/>
              <a:lstStyle/>
              <a:p>
                <a:r>
                  <a:rPr lang="en-US">
                    <a:noFill/>
                  </a:rPr>
                  <a:t> </a:t>
                </a:r>
              </a:p>
            </p:txBody>
          </p:sp>
        </mc:Fallback>
      </mc:AlternateContent>
    </p:spTree>
    <p:extLst>
      <p:ext uri="{BB962C8B-B14F-4D97-AF65-F5344CB8AC3E}">
        <p14:creationId xmlns:p14="http://schemas.microsoft.com/office/powerpoint/2010/main" val="92824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189</TotalTime>
  <Words>2061</Words>
  <Application>Microsoft Office PowerPoint</Application>
  <PresentationFormat>Widescreen</PresentationFormat>
  <Paragraphs>512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NimbusRomNo9L-Medi</vt: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XIAOFENG ZHANG</cp:lastModifiedBy>
  <cp:revision>84</cp:revision>
  <dcterms:created xsi:type="dcterms:W3CDTF">2013-01-27T09:14:16Z</dcterms:created>
  <dcterms:modified xsi:type="dcterms:W3CDTF">2024-12-13T13:28:53Z</dcterms:modified>
  <cp:category/>
</cp:coreProperties>
</file>