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82" r:id="rId4"/>
    <p:sldId id="283" r:id="rId5"/>
    <p:sldId id="287" r:id="rId6"/>
    <p:sldId id="288" r:id="rId7"/>
    <p:sldId id="264" r:id="rId8"/>
    <p:sldId id="268" r:id="rId9"/>
    <p:sldId id="267" r:id="rId10"/>
    <p:sldId id="266" r:id="rId11"/>
    <p:sldId id="265" r:id="rId12"/>
    <p:sldId id="269" r:id="rId13"/>
    <p:sldId id="270" r:id="rId14"/>
    <p:sldId id="271" r:id="rId15"/>
    <p:sldId id="272" r:id="rId16"/>
    <p:sldId id="273" r:id="rId17"/>
    <p:sldId id="275" r:id="rId18"/>
    <p:sldId id="261" r:id="rId19"/>
    <p:sldId id="274" r:id="rId20"/>
    <p:sldId id="258" r:id="rId21"/>
    <p:sldId id="278" r:id="rId22"/>
    <p:sldId id="279" r:id="rId23"/>
    <p:sldId id="276" r:id="rId24"/>
    <p:sldId id="277" r:id="rId25"/>
    <p:sldId id="280" r:id="rId26"/>
    <p:sldId id="281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6" autoAdjust="0"/>
  </p:normalViewPr>
  <p:slideViewPr>
    <p:cSldViewPr>
      <p:cViewPr varScale="1">
        <p:scale>
          <a:sx n="99" d="100"/>
          <a:sy n="99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23080644630510369"/>
          <c:y val="0.17624792897407535"/>
          <c:w val="0.51655462271550923"/>
          <c:h val="0.789464083570293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Overall progress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3"/>
                <c:pt idx="0">
                  <c:v>Done</c:v>
                </c:pt>
                <c:pt idx="1">
                  <c:v>Delay</c:v>
                </c:pt>
                <c:pt idx="2">
                  <c:v>Remaining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8</c:v>
                </c:pt>
                <c:pt idx="2">
                  <c:v>27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>
        <c:manualLayout>
          <c:xMode val="edge"/>
          <c:yMode val="edge"/>
          <c:x val="0.29615246905586062"/>
          <c:y val="2.713373727705468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9492052775576827"/>
          <c:y val="0.20114127944117322"/>
          <c:w val="0.48380765995475472"/>
          <c:h val="0.687914016498166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Week progress</c:v>
                </c:pt>
              </c:strCache>
            </c:strRef>
          </c:tx>
          <c:dLbls>
            <c:dLbl>
              <c:idx val="2"/>
              <c:layout>
                <c:manualLayout>
                  <c:x val="0.20525462602373293"/>
                  <c:y val="4.8386005543543595E-2"/>
                </c:manualLayout>
              </c:layout>
              <c:tx>
                <c:rich>
                  <a:bodyPr/>
                  <a:lstStyle/>
                  <a:p>
                    <a:r>
                      <a:rPr lang="en-US" sz="1200"/>
                      <a:t>Remaining
53%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3"/>
                <c:pt idx="0">
                  <c:v>Expected</c:v>
                </c:pt>
                <c:pt idx="1">
                  <c:v>Advance</c:v>
                </c:pt>
                <c:pt idx="2">
                  <c:v>Remaining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</c:v>
                </c:pt>
                <c:pt idx="2">
                  <c:v>53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22246765156084927"/>
          <c:y val="0.2167428501065026"/>
          <c:w val="0.51198056293085492"/>
          <c:h val="0.6794167521355852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Today's progress</c:v>
                </c:pt>
              </c:strCache>
            </c:strRef>
          </c:tx>
          <c:dLbls>
            <c:dLbl>
              <c:idx val="1"/>
              <c:layout>
                <c:manualLayout>
                  <c:x val="9.0921063715753189E-2"/>
                  <c:y val="0.1605815728076997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2"/>
                <c:pt idx="0">
                  <c:v>Done</c:v>
                </c:pt>
                <c:pt idx="1">
                  <c:v>Delay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0DA3-3F4C-4B96-8450-5C93F10069ED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50DA8-9362-43BE-8F62-353D63403FF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77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One and </a:t>
            </a:r>
            <a:r>
              <a:rPr lang="fr-FR" dirty="0" err="1" smtClean="0"/>
              <a:t>only</a:t>
            </a:r>
            <a:r>
              <a:rPr lang="fr-FR" dirty="0" smtClean="0"/>
              <a:t> login page for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admins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super-</a:t>
            </a:r>
            <a:r>
              <a:rPr lang="fr-FR" baseline="0" dirty="0" err="1" smtClean="0"/>
              <a:t>testers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parameter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of user).</a:t>
            </a:r>
          </a:p>
          <a:p>
            <a:r>
              <a:rPr lang="fr-FR" baseline="0" dirty="0" smtClean="0"/>
              <a:t>Click ok to login as a </a:t>
            </a:r>
            <a:r>
              <a:rPr lang="fr-FR" baseline="0" dirty="0" err="1" smtClean="0"/>
              <a:t>privileged</a:t>
            </a:r>
            <a:r>
              <a:rPr lang="fr-FR" baseline="0" dirty="0" smtClean="0"/>
              <a:t> user (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 test </a:t>
            </a:r>
            <a:r>
              <a:rPr lang="fr-FR" baseline="0" smtClean="0"/>
              <a:t>cases</a:t>
            </a:r>
            <a:r>
              <a:rPr lang="fr-FR" baseline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829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preconditions</a:t>
            </a:r>
            <a:r>
              <a:rPr lang="fr-FR" baseline="0" dirty="0" smtClean="0"/>
              <a:t> and the </a:t>
            </a:r>
            <a:r>
              <a:rPr lang="fr-FR" baseline="0" dirty="0" err="1" smtClean="0"/>
              <a:t>actual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tabs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236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baseline="0" dirty="0" smtClean="0"/>
              <a:t> has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blue</a:t>
            </a:r>
            <a:r>
              <a:rPr lang="fr-FR" baseline="0" dirty="0" smtClean="0"/>
              <a:t>. The </a:t>
            </a:r>
            <a:r>
              <a:rPr lang="fr-FR" baseline="0" dirty="0" err="1" smtClean="0"/>
              <a:t>finished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ones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in green. </a:t>
            </a:r>
            <a:r>
              <a:rPr lang="fr-FR" baseline="0" dirty="0" err="1" smtClean="0"/>
              <a:t>Jira</a:t>
            </a:r>
            <a:r>
              <a:rPr lang="fr-FR" baseline="0" dirty="0" smtClean="0"/>
              <a:t> entries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appended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Click to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of the second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to « OK ».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469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Therefore</a:t>
            </a:r>
            <a:r>
              <a:rPr lang="fr-FR" dirty="0" smtClean="0"/>
              <a:t>, the second </a:t>
            </a:r>
            <a:r>
              <a:rPr lang="fr-FR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OK,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Jira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indicates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solved</a:t>
            </a:r>
            <a:r>
              <a:rPr lang="fr-FR" baseline="0" dirty="0" smtClean="0"/>
              <a:t>. Click the « </a:t>
            </a:r>
            <a:r>
              <a:rPr lang="fr-FR" baseline="0" dirty="0" err="1" smtClean="0"/>
              <a:t>refresh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Jira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to update the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Jira</a:t>
            </a:r>
            <a:r>
              <a:rPr lang="fr-FR" baseline="0" dirty="0" smtClean="0"/>
              <a:t>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5830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Jira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synchronized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Third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: click.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967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Jira</a:t>
            </a:r>
            <a:r>
              <a:rPr lang="fr-FR" dirty="0" smtClean="0"/>
              <a:t> entry 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. Click the « + 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button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8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Click</a:t>
            </a:r>
            <a:r>
              <a:rPr lang="fr-FR" baseline="0" dirty="0" smtClean="0"/>
              <a:t> OK…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2097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Jira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added</a:t>
            </a:r>
            <a:r>
              <a:rPr lang="fr-FR" baseline="0" dirty="0" smtClean="0"/>
              <a:t>. Click to finish the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7697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test case </a:t>
            </a:r>
            <a:r>
              <a:rPr lang="fr-FR" dirty="0" err="1" smtClean="0"/>
              <a:t>is</a:t>
            </a:r>
            <a:r>
              <a:rPr lang="fr-FR" dirty="0" smtClean="0"/>
              <a:t> over, the user </a:t>
            </a:r>
            <a:r>
              <a:rPr lang="fr-FR" dirty="0" err="1" smtClean="0"/>
              <a:t>can</a:t>
            </a:r>
            <a:r>
              <a:rPr lang="fr-FR" baseline="0" dirty="0" smtClean="0"/>
              <a:t> enter the time </a:t>
            </a:r>
            <a:r>
              <a:rPr lang="fr-FR" baseline="0" dirty="0" err="1" smtClean="0"/>
              <a:t>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spent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3636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Jira</a:t>
            </a:r>
            <a:r>
              <a:rPr lang="fr-FR" baseline="0" dirty="0" smtClean="0"/>
              <a:t> report… Click on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to return…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29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User’s</a:t>
            </a:r>
            <a:r>
              <a:rPr lang="fr-FR" dirty="0" smtClean="0"/>
              <a:t> </a:t>
            </a:r>
            <a:r>
              <a:rPr lang="fr-FR" dirty="0" err="1" smtClean="0"/>
              <a:t>availabilities</a:t>
            </a:r>
            <a:r>
              <a:rPr lang="fr-FR" dirty="0" smtClean="0"/>
              <a:t>. Click on the second « Thursday » </a:t>
            </a:r>
            <a:r>
              <a:rPr lang="fr-FR" dirty="0" err="1" smtClean="0"/>
              <a:t>cell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logout</a:t>
            </a:r>
            <a:r>
              <a:rPr lang="fr-FR" baseline="0" dirty="0" smtClean="0"/>
              <a:t> (last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top 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).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924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Main page for user interface : drag</a:t>
            </a:r>
            <a:r>
              <a:rPr lang="fr-FR" baseline="0" dirty="0" smtClean="0"/>
              <a:t> &amp; drop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 profile, quick time navigation, test case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[if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], </a:t>
            </a:r>
            <a:r>
              <a:rPr lang="fr-FR" baseline="0" dirty="0" err="1" smtClean="0"/>
              <a:t>colors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indicate</a:t>
            </a:r>
            <a:r>
              <a:rPr lang="fr-FR" baseline="0" dirty="0" smtClean="0"/>
              <a:t> emergency of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Click on « TC5 » to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(on </a:t>
            </a:r>
            <a:r>
              <a:rPr lang="fr-FR" baseline="0" dirty="0" err="1" smtClean="0"/>
              <a:t>Wednesday</a:t>
            </a:r>
            <a:r>
              <a:rPr lang="fr-FR" baseline="0" dirty="0" smtClean="0"/>
              <a:t>, the orange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).</a:t>
            </a:r>
          </a:p>
          <a:p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come back on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, click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test case »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top.</a:t>
            </a:r>
          </a:p>
          <a:p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come back on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 for the </a:t>
            </a:r>
            <a:r>
              <a:rPr lang="fr-FR" baseline="0" dirty="0" err="1" smtClean="0"/>
              <a:t>third</a:t>
            </a:r>
            <a:r>
              <a:rPr lang="fr-FR" baseline="0" dirty="0" smtClean="0"/>
              <a:t> time, click « 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profile »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22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admin</a:t>
            </a:r>
            <a:r>
              <a:rPr lang="fr-FR" baseline="0" dirty="0" smtClean="0"/>
              <a:t> logs in. Click « OK » to </a:t>
            </a:r>
            <a:r>
              <a:rPr lang="fr-FR" baseline="0" dirty="0" err="1" smtClean="0"/>
              <a:t>logout</a:t>
            </a:r>
            <a:r>
              <a:rPr lang="fr-FR" baseline="0" dirty="0" smtClean="0"/>
              <a:t>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9818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Your</a:t>
            </a:r>
            <a:r>
              <a:rPr lang="fr-FR" dirty="0" smtClean="0"/>
              <a:t> first</a:t>
            </a:r>
            <a:r>
              <a:rPr lang="fr-FR" baseline="0" dirty="0" smtClean="0"/>
              <a:t> page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planning for the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. 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far (in green),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have been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(in </a:t>
            </a:r>
            <a:r>
              <a:rPr lang="fr-FR" baseline="0" dirty="0" err="1" smtClean="0"/>
              <a:t>red</a:t>
            </a:r>
            <a:r>
              <a:rPr lang="fr-FR" baseline="0" dirty="0" smtClean="0"/>
              <a:t>), and the </a:t>
            </a:r>
            <a:r>
              <a:rPr lang="fr-FR" baseline="0" dirty="0" err="1" smtClean="0"/>
              <a:t>remaining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 (in black). 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drag’n’drop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adjust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load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testers</a:t>
            </a:r>
            <a:r>
              <a:rPr lang="fr-FR" baseline="0" dirty="0" smtClean="0"/>
              <a:t>. If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to move a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, click on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follow</a:t>
            </a:r>
            <a:r>
              <a:rPr lang="fr-FR" baseline="0" dirty="0" smtClean="0"/>
              <a:t> the instructions.</a:t>
            </a:r>
          </a:p>
          <a:p>
            <a:r>
              <a:rPr lang="fr-FR" baseline="0" dirty="0" smtClean="0"/>
              <a:t>Click the « TC20 »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Wednesday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drag’n’drop</a:t>
            </a:r>
            <a:r>
              <a:rPr lang="fr-FR" baseline="0" dirty="0" smtClean="0"/>
              <a:t>. Click the « TC115 »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 menu to </a:t>
            </a:r>
            <a:r>
              <a:rPr lang="fr-FR" baseline="0" dirty="0" err="1" smtClean="0"/>
              <a:t>drag’n’drop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calendar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go to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9640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Click on</a:t>
            </a:r>
            <a:r>
              <a:rPr lang="fr-FR" baseline="0" dirty="0" smtClean="0"/>
              <a:t> the « TC34 »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(Thursday 14, </a:t>
            </a:r>
            <a:r>
              <a:rPr lang="fr-FR" baseline="0" dirty="0" err="1" smtClean="0"/>
              <a:t>vusa</a:t>
            </a:r>
            <a:r>
              <a:rPr lang="fr-FR" baseline="0" dirty="0" smtClean="0"/>
              <a:t> THR) to move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Click « Main menu » </a:t>
            </a:r>
            <a:r>
              <a:rPr lang="fr-FR" baseline="0" dirty="0" err="1" smtClean="0"/>
              <a:t>afterwards</a:t>
            </a:r>
            <a:r>
              <a:rPr lang="fr-FR" baseline="0" dirty="0" smtClean="0"/>
              <a:t>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301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the 5 main </a:t>
            </a:r>
            <a:r>
              <a:rPr lang="fr-FR" baseline="0" dirty="0" err="1" smtClean="0"/>
              <a:t>admin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activities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pptx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shows 3 of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, as test cases and </a:t>
            </a:r>
            <a:r>
              <a:rPr lang="fr-FR" baseline="0" dirty="0" err="1" smtClean="0"/>
              <a:t>testers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managed</a:t>
            </a:r>
            <a:r>
              <a:rPr lang="fr-FR" baseline="0" dirty="0" smtClean="0"/>
              <a:t>, in a first place, by </a:t>
            </a:r>
            <a:r>
              <a:rPr lang="fr-FR" baseline="0" dirty="0" err="1" smtClean="0"/>
              <a:t>Django’s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</a:t>
            </a:r>
            <a:r>
              <a:rPr lang="fr-FR" baseline="0" dirty="0" err="1" smtClean="0"/>
              <a:t>admin</a:t>
            </a:r>
            <a:r>
              <a:rPr lang="fr-FR" baseline="0" dirty="0" smtClean="0"/>
              <a:t> web-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Begin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« monitoring ».</a:t>
            </a:r>
          </a:p>
          <a:p>
            <a:r>
              <a:rPr lang="fr-FR" baseline="0" dirty="0" err="1" smtClean="0"/>
              <a:t>Then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History</a:t>
            </a:r>
            <a:r>
              <a:rPr lang="fr-FR" baseline="0" smtClean="0"/>
              <a:t> ».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1867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monitoring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show the </a:t>
            </a:r>
            <a:r>
              <a:rPr lang="fr-FR" baseline="0" dirty="0" err="1" smtClean="0"/>
              <a:t>progress</a:t>
            </a:r>
            <a:r>
              <a:rPr lang="fr-FR" baseline="0" dirty="0" smtClean="0"/>
              <a:t> per tester, for a </a:t>
            </a:r>
            <a:r>
              <a:rPr lang="fr-FR" baseline="0" dirty="0" err="1" smtClean="0"/>
              <a:t>day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week</a:t>
            </a:r>
            <a:r>
              <a:rPr lang="fr-FR" baseline="0" dirty="0" smtClean="0"/>
              <a:t> or the </a:t>
            </a:r>
            <a:r>
              <a:rPr lang="fr-FR" baseline="0" dirty="0" err="1" smtClean="0"/>
              <a:t>whole</a:t>
            </a:r>
            <a:r>
              <a:rPr lang="fr-FR" baseline="0" dirty="0" smtClean="0"/>
              <a:t> TC session.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Click on the first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(3/4) to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« AGR » has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today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Click on the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bottom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 (34/40/65) to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overall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progress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remaining</a:t>
            </a:r>
            <a:r>
              <a:rPr lang="fr-FR" baseline="0" dirty="0" smtClean="0"/>
              <a:t> free time.</a:t>
            </a:r>
          </a:p>
          <a:p>
            <a:r>
              <a:rPr lang="fr-FR" baseline="0" dirty="0" smtClean="0"/>
              <a:t>Click « Global »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top 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the global monitoring.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8301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Click on </a:t>
            </a:r>
            <a:r>
              <a:rPr lang="fr-FR" dirty="0" smtClean="0"/>
              <a:t>« main menu » to go back</a:t>
            </a:r>
            <a:r>
              <a:rPr lang="fr-FR" baseline="0" dirty="0" smtClean="0"/>
              <a:t> to the menu and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History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1490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Choose</a:t>
            </a:r>
            <a:r>
              <a:rPr lang="fr-FR" dirty="0" smtClean="0"/>
              <a:t> a </a:t>
            </a:r>
            <a:r>
              <a:rPr lang="fr-FR" dirty="0" err="1" smtClean="0"/>
              <a:t>previous</a:t>
            </a:r>
            <a:r>
              <a:rPr lang="fr-FR" dirty="0" smtClean="0"/>
              <a:t> test</a:t>
            </a:r>
            <a:r>
              <a:rPr lang="fr-FR" baseline="0" dirty="0" smtClean="0"/>
              <a:t> session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785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Click on « TC13 », on Tuesday for « DIG » to </a:t>
            </a:r>
            <a:r>
              <a:rPr lang="fr-FR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test case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380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the version of « BilBox-33 »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time, </a:t>
            </a:r>
            <a:r>
              <a:rPr lang="fr-FR" dirty="0" err="1" smtClean="0"/>
              <a:t>with</a:t>
            </a:r>
            <a:r>
              <a:rPr lang="fr-FR" dirty="0" smtClean="0"/>
              <a:t> the « </a:t>
            </a:r>
            <a:r>
              <a:rPr lang="fr-FR" dirty="0" err="1" smtClean="0"/>
              <a:t>old</a:t>
            </a:r>
            <a:r>
              <a:rPr lang="fr-FR" dirty="0" smtClean="0"/>
              <a:t> description »</a:t>
            </a:r>
          </a:p>
          <a:p>
            <a:r>
              <a:rPr lang="fr-FR" dirty="0" smtClean="0"/>
              <a:t>Click on « </a:t>
            </a:r>
            <a:r>
              <a:rPr lang="fr-FR" dirty="0" err="1" smtClean="0"/>
              <a:t>Steps</a:t>
            </a:r>
            <a:r>
              <a:rPr lang="fr-FR" dirty="0" smtClean="0"/>
              <a:t> » </a:t>
            </a:r>
            <a:r>
              <a:rPr lang="fr-FR" dirty="0" err="1" smtClean="0"/>
              <a:t>at</a:t>
            </a:r>
            <a:r>
              <a:rPr lang="fr-FR" dirty="0" smtClean="0"/>
              <a:t> the top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steps</a:t>
            </a:r>
            <a:r>
              <a:rPr lang="fr-FR" baseline="0" dirty="0" smtClean="0"/>
              <a:t> of the test case.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3617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close the </a:t>
            </a:r>
            <a:r>
              <a:rPr lang="fr-FR" dirty="0" err="1" smtClean="0"/>
              <a:t>presentation</a:t>
            </a:r>
            <a:r>
              <a:rPr lang="fr-FR" dirty="0" smtClean="0"/>
              <a:t>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513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. Click to </a:t>
            </a:r>
            <a:r>
              <a:rPr lang="fr-FR" baseline="0" dirty="0" err="1" smtClean="0"/>
              <a:t>fill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form</a:t>
            </a:r>
            <a:r>
              <a:rPr lang="fr-FR" sz="1400" baseline="0" dirty="0" smtClean="0"/>
              <a:t>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994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Click « OK » to </a:t>
            </a:r>
            <a:r>
              <a:rPr lang="fr-FR" dirty="0" err="1" smtClean="0"/>
              <a:t>edit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steps</a:t>
            </a:r>
            <a:r>
              <a:rPr lang="fr-FR" baseline="0" dirty="0" smtClean="0"/>
              <a:t> of the test case.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810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Writing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 Click to </a:t>
            </a:r>
            <a:r>
              <a:rPr lang="fr-FR" dirty="0" err="1" smtClean="0"/>
              <a:t>fill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36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Click « Save changes »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047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Pre</a:t>
            </a:r>
            <a:r>
              <a:rPr lang="fr-FR" dirty="0" smtClean="0"/>
              <a:t>-conditions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a test case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.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scenario, the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part of the super </a:t>
            </a:r>
            <a:r>
              <a:rPr lang="fr-FR" baseline="0" dirty="0" err="1" smtClean="0"/>
              <a:t>testers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 the test case.</a:t>
            </a:r>
          </a:p>
          <a:p>
            <a:r>
              <a:rPr lang="fr-FR" baseline="0" dirty="0" smtClean="0"/>
              <a:t>Click to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 the « Old Description ».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82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Click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91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Click « Save changes » to </a:t>
            </a:r>
            <a:r>
              <a:rPr lang="fr-FR" dirty="0" err="1" smtClean="0"/>
              <a:t>save</a:t>
            </a:r>
            <a:r>
              <a:rPr lang="fr-FR" baseline="0" dirty="0" smtClean="0"/>
              <a:t> the new description.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0DA8-9362-43BE-8F62-353D63403FF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44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CH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BC193B-5A16-4700-85D7-DF423C85906B}" type="datetimeFigureOut">
              <a:rPr lang="fr-CH" smtClean="0"/>
              <a:t>15.04.2011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D4A1E6-B31E-483E-A668-9D5DFAF66ECF}" type="slidenum">
              <a:rPr lang="fr-CH" smtClean="0"/>
              <a:t>‹#›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10" Type="http://schemas.openxmlformats.org/officeDocument/2006/relationships/slide" Target="slide20.xml"/><Relationship Id="rId4" Type="http://schemas.openxmlformats.org/officeDocument/2006/relationships/image" Target="../media/image6.png"/><Relationship Id="rId9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20.xml"/><Relationship Id="rId5" Type="http://schemas.openxmlformats.org/officeDocument/2006/relationships/image" Target="../media/image10.png"/><Relationship Id="rId10" Type="http://schemas.openxmlformats.org/officeDocument/2006/relationships/slide" Target="slide3.xml"/><Relationship Id="rId4" Type="http://schemas.openxmlformats.org/officeDocument/2006/relationships/slide" Target="slide7.xml"/><Relationship Id="rId9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0.xml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9.xml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20.xml"/><Relationship Id="rId5" Type="http://schemas.openxmlformats.org/officeDocument/2006/relationships/image" Target="../media/image10.png"/><Relationship Id="rId10" Type="http://schemas.openxmlformats.org/officeDocument/2006/relationships/slide" Target="slide3.xml"/><Relationship Id="rId4" Type="http://schemas.openxmlformats.org/officeDocument/2006/relationships/slide" Target="slide7.xml"/><Relationship Id="rId9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12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3.xml"/><Relationship Id="rId5" Type="http://schemas.openxmlformats.org/officeDocument/2006/relationships/image" Target="../media/image10.png"/><Relationship Id="rId10" Type="http://schemas.openxmlformats.org/officeDocument/2006/relationships/slide" Target="slide19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0.xm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19.xml"/><Relationship Id="rId5" Type="http://schemas.openxmlformats.org/officeDocument/2006/relationships/slide" Target="slide11.xml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0.xml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slide" Target="slide19.xml"/><Relationship Id="rId5" Type="http://schemas.openxmlformats.org/officeDocument/2006/relationships/image" Target="../media/image10.png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12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image" Target="../media/image11.png"/><Relationship Id="rId1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20.xml"/><Relationship Id="rId5" Type="http://schemas.openxmlformats.org/officeDocument/2006/relationships/image" Target="../media/image6.png"/><Relationship Id="rId10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5.png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image" Target="../media/image8.pn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slide" Target="slide19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1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23.xml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1.xml"/><Relationship Id="rId7" Type="http://schemas.openxmlformats.org/officeDocument/2006/relationships/image" Target="../media/image25.jpeg"/><Relationship Id="rId12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slide" Target="slide21.xml"/><Relationship Id="rId4" Type="http://schemas.openxmlformats.org/officeDocument/2006/relationships/slide" Target="slide26.xml"/><Relationship Id="rId9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slide" Target="slide1.xml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slide" Target="slide26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8.xml"/><Relationship Id="rId7" Type="http://schemas.openxmlformats.org/officeDocument/2006/relationships/slide" Target="slide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1.xml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9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20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9.xml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slide" Target="slid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6.png"/><Relationship Id="rId7" Type="http://schemas.openxmlformats.org/officeDocument/2006/relationships/slide" Target="slide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10" Type="http://schemas.openxmlformats.org/officeDocument/2006/relationships/slide" Target="slide20.xml"/><Relationship Id="rId4" Type="http://schemas.openxmlformats.org/officeDocument/2006/relationships/image" Target="../media/image6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7.png"/><Relationship Id="rId10" Type="http://schemas.openxmlformats.org/officeDocument/2006/relationships/slide" Target="slide20.xml"/><Relationship Id="rId4" Type="http://schemas.openxmlformats.org/officeDocument/2006/relationships/image" Target="../media/image6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slide" Target="slide20.xml"/><Relationship Id="rId5" Type="http://schemas.openxmlformats.org/officeDocument/2006/relationships/slide" Target="slide11.xml"/><Relationship Id="rId10" Type="http://schemas.openxmlformats.org/officeDocument/2006/relationships/slide" Target="slide3.xml"/><Relationship Id="rId4" Type="http://schemas.openxmlformats.org/officeDocument/2006/relationships/image" Target="../media/image7.png"/><Relationship Id="rId9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/login/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20" y="2220950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20" y="2708920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5976" y="21934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Login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26814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Calibri" pitchFamily="34" charset="0"/>
                <a:cs typeface="Calibri" pitchFamily="34" charset="0"/>
              </a:rPr>
              <a:t>Password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9652" y="126876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Charlie Test Case Management</a:t>
            </a:r>
            <a:endParaRPr lang="fr-CH" sz="2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gr\Boulot\Specs\img\ok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91" y="3328988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16632"/>
            <a:ext cx="153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not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logged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in.</a:t>
            </a:r>
            <a:endParaRPr lang="fr-CH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7554" y="116632"/>
            <a:ext cx="153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Login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5181" y="219344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  <a:cs typeface="Calibri" pitchFamily="34" charset="0"/>
              </a:rPr>
              <a:t>agr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5181" y="26814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************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1907704" y="2588773"/>
            <a:ext cx="2880320" cy="1512168"/>
          </a:xfrm>
          <a:prstGeom prst="cloudCallout">
            <a:avLst>
              <a:gd name="adj1" fmla="val 76564"/>
              <a:gd name="adj2" fmla="val -56091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We’ll</a:t>
            </a:r>
            <a:r>
              <a:rPr lang="fr-FR" dirty="0" smtClean="0"/>
              <a:t> suppose </a:t>
            </a:r>
            <a:r>
              <a:rPr lang="fr-FR" dirty="0" err="1" smtClean="0"/>
              <a:t>this</a:t>
            </a:r>
            <a:r>
              <a:rPr lang="fr-FR" dirty="0" smtClean="0"/>
              <a:t> user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allowed</a:t>
            </a:r>
            <a:r>
              <a:rPr lang="fr-FR" dirty="0" smtClean="0"/>
              <a:t> to </a:t>
            </a:r>
            <a:r>
              <a:rPr lang="fr-FR" dirty="0" err="1" smtClean="0"/>
              <a:t>edit</a:t>
            </a:r>
            <a:r>
              <a:rPr lang="fr-FR" dirty="0" smtClean="0"/>
              <a:t> test cases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19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69159"/>
              </p:ext>
            </p:extLst>
          </p:nvPr>
        </p:nvGraphicFramePr>
        <p:xfrm>
          <a:off x="36004" y="835144"/>
          <a:ext cx="9071992" cy="460964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606917"/>
                <a:gridCol w="2929079"/>
                <a:gridCol w="1857465"/>
                <a:gridCol w="2678531"/>
              </a:tblGrid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Title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Last </a:t>
                      </a:r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Order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 pitchFamily="34" charset="0"/>
                          <a:cs typeface="Calibri" pitchFamily="34" charset="0"/>
                        </a:rPr>
                        <a:t>Screen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New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Test case #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BilBox-33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GDN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Created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20/07/09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Executed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by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Execution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date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13/04/11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Environment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Sup103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Release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Pollux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U2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Browser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Ticketting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Sub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BoxOffice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Criticity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(0-5)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sng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Attached</a:t>
                      </a:r>
                      <a:r>
                        <a:rPr lang="fr-FR" sz="14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Files</a:t>
                      </a:r>
                      <a:endParaRPr lang="fr-CH" sz="1400" b="1" u="sng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Doc.docx</a:t>
                      </a:r>
                    </a:p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Doc2.docx</a:t>
                      </a: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Pre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-condition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Create many orders using menu option Sale/Reservation for the following:</a:t>
                      </a:r>
                      <a:b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- Orders having a contact and not belonging to a contact…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Tags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Some_tag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" y="533880"/>
            <a:ext cx="191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1936986" y="838680"/>
            <a:ext cx="1957660" cy="943603"/>
          </a:xfrm>
          <a:prstGeom prst="cloudCallout">
            <a:avLst>
              <a:gd name="adj1" fmla="val -55970"/>
              <a:gd name="adj2" fmla="val -63136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Now</a:t>
            </a:r>
            <a:r>
              <a:rPr lang="fr-FR" dirty="0" smtClean="0"/>
              <a:t>, to the </a:t>
            </a:r>
            <a:r>
              <a:rPr lang="fr-FR" dirty="0" err="1" smtClean="0"/>
              <a:t>steps</a:t>
            </a:r>
            <a:r>
              <a:rPr lang="fr-FR" dirty="0" smtClean="0"/>
              <a:t> of the TC</a:t>
            </a:r>
            <a:endParaRPr lang="fr-CH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" y="531912"/>
            <a:ext cx="189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01506"/>
              </p:ext>
            </p:extLst>
          </p:nvPr>
        </p:nvGraphicFramePr>
        <p:xfrm>
          <a:off x="35513" y="836712"/>
          <a:ext cx="8955614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6"/>
                <a:gridCol w="720080"/>
                <a:gridCol w="1584176"/>
                <a:gridCol w="4176464"/>
                <a:gridCol w="504056"/>
                <a:gridCol w="64807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OK/KO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Jira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Comments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menu option Last Order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The order display is similar to the "Screenbook_moduleguichet" for the last order in state ‘closed’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GU9.6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button ‘Previous order’/ ‘Next order’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Check that the orders are displayed correctly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u="none" kern="1200" dirty="0" smtClean="0"/>
                        <a:t>?</a:t>
                      </a:r>
                      <a:endParaRPr lang="fr-CH" sz="1200" b="0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1200" b="1" u="sng" kern="1200" dirty="0" smtClean="0">
                          <a:hlinkClick r:id="rId4" action="ppaction://hlinksldjump"/>
                        </a:rPr>
                        <a:t>STX-16093</a:t>
                      </a:r>
                      <a:r>
                        <a:rPr lang="fr-CH" sz="1200" u="sng" kern="1200" dirty="0" smtClean="0"/>
                        <a:t> </a:t>
                      </a:r>
                      <a:r>
                        <a:rPr lang="fr-CH" sz="1200" u="none" kern="1200" dirty="0" smtClean="0"/>
                        <a:t>(open)</a:t>
                      </a:r>
                      <a:endParaRPr lang="fr-CH" sz="1200" u="none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Navigate to an order which contains ticket(s) for a performance 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 or anonymous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Simple Entry ], [ status of the operation: sold/reservation/cancel</a:t>
                      </a:r>
                      <a:r>
                        <a:rPr lang="en-US" sz="1200" u="none" strike="noStrike" dirty="0" smtClean="0">
                          <a:effectLst/>
                        </a:rPr>
                        <a:t>]…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?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Lorem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ipsum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dolor</a:t>
                      </a:r>
                      <a:r>
                        <a:rPr lang="fr-FR" sz="1200" dirty="0" smtClean="0"/>
                        <a:t>…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Navigate to an order for season ticket(s)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Season Ticket], [ status of the operation: sold/reservation/cancel] </a:t>
                      </a:r>
                      <a:r>
                        <a:rPr lang="en-US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?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u="sng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2113903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4" y="1554506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9" y="2853704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3595118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" y="531912"/>
            <a:ext cx="189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07593"/>
              </p:ext>
            </p:extLst>
          </p:nvPr>
        </p:nvGraphicFramePr>
        <p:xfrm>
          <a:off x="35513" y="836712"/>
          <a:ext cx="8955614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6"/>
                <a:gridCol w="720080"/>
                <a:gridCol w="1584176"/>
                <a:gridCol w="4176464"/>
                <a:gridCol w="504056"/>
                <a:gridCol w="64807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OK/KO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Jira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Comments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menu option Last Order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The order display is similar to the "Screenbook_moduleguichet" for the last order in state ‘closed’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GU9.6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button ‘Previous order’/ ‘Next order’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Check that the orders are displayed correctly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u="none" kern="1200" dirty="0" smtClean="0"/>
                        <a:t>OK</a:t>
                      </a:r>
                      <a:endParaRPr lang="fr-CH" sz="1200" b="0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1200" b="1" u="sng" kern="1200" dirty="0" smtClean="0">
                          <a:hlinkClick r:id="rId4" action="ppaction://hlinksldjump"/>
                        </a:rPr>
                        <a:t>STX-16093</a:t>
                      </a:r>
                      <a:r>
                        <a:rPr lang="fr-CH" sz="1200" u="sng" kern="1200" dirty="0" smtClean="0"/>
                        <a:t> </a:t>
                      </a:r>
                      <a:r>
                        <a:rPr lang="fr-CH" sz="1200" u="none" kern="1200" dirty="0" smtClean="0"/>
                        <a:t>(open)</a:t>
                      </a:r>
                      <a:endParaRPr lang="fr-CH" sz="1200" u="none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Navigate to an order which contains ticket(s) for a performance 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 or anonymous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Simple Entry ], [ status of the operation: sold/reservation/cancel</a:t>
                      </a:r>
                      <a:r>
                        <a:rPr lang="en-US" sz="1200" u="none" strike="noStrike" dirty="0" smtClean="0">
                          <a:effectLst/>
                        </a:rPr>
                        <a:t>]…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?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Lorem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ipsum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dolor</a:t>
                      </a:r>
                      <a:r>
                        <a:rPr lang="fr-FR" sz="1200" dirty="0" smtClean="0"/>
                        <a:t>…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Navigate to an order for season ticket(s)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Season Ticket], [ status of the operation: sold/reservation/cancel] </a:t>
                      </a:r>
                      <a:r>
                        <a:rPr lang="en-US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?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u="sng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2113903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4" y="1554506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9" y="2853704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3595118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1980963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7056156" y="2341381"/>
            <a:ext cx="1957660" cy="943603"/>
          </a:xfrm>
          <a:prstGeom prst="cloudCallout">
            <a:avLst>
              <a:gd name="adj1" fmla="val -10168"/>
              <a:gd name="adj2" fmla="val -68781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Update </a:t>
            </a:r>
            <a:r>
              <a:rPr lang="fr-FR" dirty="0" err="1" smtClean="0"/>
              <a:t>Jira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endParaRPr lang="fr-CH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" y="531912"/>
            <a:ext cx="189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2273"/>
              </p:ext>
            </p:extLst>
          </p:nvPr>
        </p:nvGraphicFramePr>
        <p:xfrm>
          <a:off x="35513" y="836712"/>
          <a:ext cx="8955614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6"/>
                <a:gridCol w="720080"/>
                <a:gridCol w="1584176"/>
                <a:gridCol w="4176464"/>
                <a:gridCol w="504056"/>
                <a:gridCol w="64807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OK/KO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Jira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Comments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menu option Last Order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The order display is similar to the "Screenbook_moduleguichet" for the last order in state ‘closed’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GU9.6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button ‘Previous order’/ ‘Next order’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Check that the orders are displayed correctly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u="none" kern="1200" dirty="0" smtClean="0"/>
                        <a:t>OK</a:t>
                      </a:r>
                      <a:endParaRPr lang="fr-CH" sz="1200" b="0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1200" b="1" u="sng" kern="1200" dirty="0" smtClean="0">
                          <a:hlinkClick r:id="rId4" action="ppaction://hlinksldjump"/>
                        </a:rPr>
                        <a:t>STX-16093</a:t>
                      </a:r>
                      <a:r>
                        <a:rPr lang="fr-CH" sz="1200" u="sng" kern="1200" dirty="0" smtClean="0"/>
                        <a:t> </a:t>
                      </a:r>
                      <a:r>
                        <a:rPr lang="fr-CH" sz="1200" u="none" kern="1200" dirty="0" smtClean="0"/>
                        <a:t>(</a:t>
                      </a:r>
                      <a:r>
                        <a:rPr lang="fr-CH" sz="1200" u="none" kern="1200" dirty="0" err="1" smtClean="0"/>
                        <a:t>tested</a:t>
                      </a:r>
                      <a:r>
                        <a:rPr lang="fr-CH" sz="1200" u="none" kern="1200" dirty="0" smtClean="0"/>
                        <a:t>)</a:t>
                      </a:r>
                      <a:endParaRPr lang="fr-CH" sz="1200" u="none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Navigate to an order which contains ticket(s) for a performance 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 or anonymous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Simple Entry ], [ status of the operation: sold/reservation/cancel</a:t>
                      </a:r>
                      <a:r>
                        <a:rPr lang="en-US" sz="1200" u="none" strike="noStrike" dirty="0" smtClean="0">
                          <a:effectLst/>
                        </a:rPr>
                        <a:t>]…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?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Lorem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ipsum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dolor</a:t>
                      </a:r>
                      <a:r>
                        <a:rPr lang="fr-FR" sz="1200" dirty="0" smtClean="0"/>
                        <a:t>…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Navigate to an order for season ticket(s)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Season Ticket], [ status of the operation: sold/reservation/cancel] </a:t>
                      </a:r>
                      <a:r>
                        <a:rPr lang="en-US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?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u="sng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2113903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4" y="1554506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9" y="2853704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3595118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" y="531912"/>
            <a:ext cx="189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61954"/>
              </p:ext>
            </p:extLst>
          </p:nvPr>
        </p:nvGraphicFramePr>
        <p:xfrm>
          <a:off x="35513" y="836712"/>
          <a:ext cx="8955614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6"/>
                <a:gridCol w="720080"/>
                <a:gridCol w="1584176"/>
                <a:gridCol w="4176464"/>
                <a:gridCol w="504056"/>
                <a:gridCol w="64807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OK/KO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Jira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Comments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menu option Last Order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The order display is similar to the "Screenbook_moduleguichet" for the last order in state ‘closed’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GU9.6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button ‘Previous order’/ ‘Next order’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Check that the orders are displayed correctly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u="none" kern="1200" dirty="0" smtClean="0"/>
                        <a:t>OK</a:t>
                      </a:r>
                      <a:endParaRPr lang="fr-CH" sz="1200" b="0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1200" b="1" u="sng" kern="1200" dirty="0" smtClean="0">
                          <a:hlinkClick r:id="rId4" action="ppaction://hlinksldjump"/>
                        </a:rPr>
                        <a:t>STX-16093</a:t>
                      </a:r>
                      <a:r>
                        <a:rPr lang="fr-CH" sz="1200" u="sng" kern="1200" dirty="0" smtClean="0"/>
                        <a:t> </a:t>
                      </a:r>
                      <a:r>
                        <a:rPr lang="fr-CH" sz="1200" u="none" kern="1200" dirty="0" smtClean="0"/>
                        <a:t>(</a:t>
                      </a:r>
                      <a:r>
                        <a:rPr lang="fr-CH" sz="1200" u="none" kern="1200" dirty="0" err="1" smtClean="0"/>
                        <a:t>tested</a:t>
                      </a:r>
                      <a:r>
                        <a:rPr lang="fr-CH" sz="1200" u="none" kern="1200" dirty="0" smtClean="0"/>
                        <a:t>)</a:t>
                      </a:r>
                      <a:endParaRPr lang="fr-CH" sz="1200" u="none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Navigate to an order which contains ticket(s) for a performance 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 or anonymous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Simple Entry ], [ status of the operation: sold/reservation/cancel</a:t>
                      </a:r>
                      <a:r>
                        <a:rPr lang="en-US" sz="1200" u="none" strike="noStrike" dirty="0" smtClean="0">
                          <a:effectLst/>
                        </a:rPr>
                        <a:t>]…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KO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Lorem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ipsum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dolor</a:t>
                      </a:r>
                      <a:r>
                        <a:rPr lang="fr-FR" sz="1200" dirty="0" smtClean="0"/>
                        <a:t>…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Navigate to an order for season ticket(s)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Season Ticket], [ status of the operation: sold/reservation/cancel] </a:t>
                      </a:r>
                      <a:r>
                        <a:rPr lang="en-US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?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u="sng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2116189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4" y="1556792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9" y="2855990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3597404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6922631" y="3356992"/>
            <a:ext cx="1957660" cy="943603"/>
          </a:xfrm>
          <a:prstGeom prst="cloudCallout">
            <a:avLst>
              <a:gd name="adj1" fmla="val -3819"/>
              <a:gd name="adj2" fmla="val -81952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Jira</a:t>
            </a:r>
            <a:r>
              <a:rPr lang="fr-FR" dirty="0" smtClean="0"/>
              <a:t> Entry</a:t>
            </a:r>
            <a:endParaRPr lang="fr-CH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/BilBox-33/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new_jira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68" y="1224256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96" y="11967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 of issue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68" y="1728312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17008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Calibri" pitchFamily="34" charset="0"/>
                <a:cs typeface="Calibri" pitchFamily="34" charset="0"/>
              </a:rPr>
              <a:t>Environment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68" y="2232368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9512" y="22048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Version of SECUTIX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36357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Calibri" pitchFamily="34" charset="0"/>
                <a:cs typeface="Calibri" pitchFamily="34" charset="0"/>
              </a:rPr>
              <a:t>Comments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50882" y="116632"/>
            <a:ext cx="3193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4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BilBox-33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New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</a:rPr>
              <a:t>Jira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C:\Users\agr\Boulot\Specs\img\comm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33" y="3639666"/>
            <a:ext cx="439594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68" y="2736424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79512" y="27089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Calibri" pitchFamily="34" charset="0"/>
                <a:cs typeface="Calibri" pitchFamily="34" charset="0"/>
              </a:rPr>
              <a:t>Attachments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 descr="C:\Users\agr\Boulot\Specs\img\brow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27" y="2753886"/>
            <a:ext cx="10414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557259" y="3033286"/>
            <a:ext cx="136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Screenshot.png</a:t>
            </a:r>
          </a:p>
          <a:p>
            <a:r>
              <a:rPr lang="fr-FR" sz="1400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Doc.docx</a:t>
            </a:r>
            <a:endParaRPr lang="fr-CH" sz="1400" u="sng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3403" y="3033286"/>
            <a:ext cx="136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u="sng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remove</a:t>
            </a:r>
            <a:endParaRPr lang="fr-FR" sz="1400" u="sng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fr-FR" sz="1400" u="sng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remove</a:t>
            </a:r>
            <a:endParaRPr lang="fr-CH" sz="1400" u="sng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" name="Picture 5" descr="C:\Users\agr\Boulot\Specs\img\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gr\Boulot\Specs\img\ok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083979" y="620688"/>
            <a:ext cx="49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New </a:t>
            </a:r>
            <a:r>
              <a:rPr lang="fr-FR" sz="2400" dirty="0" err="1" smtClean="0"/>
              <a:t>Jira</a:t>
            </a:r>
            <a:r>
              <a:rPr lang="fr-FR" sz="2400" dirty="0" smtClean="0"/>
              <a:t> Entry – BilBox33 – </a:t>
            </a:r>
            <a:r>
              <a:rPr lang="fr-FR" sz="2400" dirty="0" err="1" smtClean="0"/>
              <a:t>Step</a:t>
            </a:r>
            <a:r>
              <a:rPr lang="fr-FR" sz="2400" dirty="0" smtClean="0"/>
              <a:t> 3</a:t>
            </a:r>
            <a:endParaRPr lang="fr-CH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" y="531912"/>
            <a:ext cx="189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21552"/>
              </p:ext>
            </p:extLst>
          </p:nvPr>
        </p:nvGraphicFramePr>
        <p:xfrm>
          <a:off x="35513" y="836712"/>
          <a:ext cx="8955614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6"/>
                <a:gridCol w="720080"/>
                <a:gridCol w="1584176"/>
                <a:gridCol w="4176464"/>
                <a:gridCol w="504056"/>
                <a:gridCol w="64807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OK/KO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Jira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Comments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menu option Last Order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The order display is similar to the "Screenbook_moduleguichet" for the last order in state ‘closed’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GU9.6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button ‘Previous order’/ ‘Next order’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Check that the orders are displayed correctly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u="none" kern="1200" dirty="0" smtClean="0"/>
                        <a:t>OK</a:t>
                      </a:r>
                      <a:endParaRPr lang="fr-CH" sz="1200" b="0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1200" b="1" u="none" kern="1200" dirty="0" smtClean="0">
                          <a:hlinkClick r:id="rId6" action="ppaction://hlinksldjump"/>
                        </a:rPr>
                        <a:t>STX-16093</a:t>
                      </a:r>
                      <a:r>
                        <a:rPr lang="fr-CH" sz="1200" u="sng" kern="1200" dirty="0" smtClean="0">
                          <a:hlinkClick r:id="rId6" action="ppaction://hlinksldjump"/>
                        </a:rPr>
                        <a:t> </a:t>
                      </a:r>
                      <a:r>
                        <a:rPr lang="fr-CH" sz="1200" u="none" kern="1200" dirty="0" smtClean="0"/>
                        <a:t>(</a:t>
                      </a:r>
                      <a:r>
                        <a:rPr lang="fr-CH" sz="1200" u="none" kern="1200" dirty="0" err="1" smtClean="0"/>
                        <a:t>tested</a:t>
                      </a:r>
                      <a:r>
                        <a:rPr lang="fr-CH" sz="1200" u="none" kern="1200" dirty="0" smtClean="0"/>
                        <a:t>)</a:t>
                      </a:r>
                      <a:endParaRPr lang="fr-CH" sz="1200" u="none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Navigate to an order which contains ticket(s) for a performance 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 or anonymous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Simple Entry ], [ status of the operation: sold/reservation/cancel</a:t>
                      </a:r>
                      <a:r>
                        <a:rPr lang="en-US" sz="1200" u="none" strike="noStrike" dirty="0" smtClean="0">
                          <a:effectLst/>
                        </a:rPr>
                        <a:t>]…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KO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hlinkClick r:id="rId6" action="ppaction://hlinksldjump"/>
                        </a:rPr>
                        <a:t>STX-17532</a:t>
                      </a:r>
                      <a:endParaRPr lang="fr-FR" sz="12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(open)</a:t>
                      </a:r>
                      <a:endParaRPr lang="fr-CH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Lorem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ipsum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dolor</a:t>
                      </a:r>
                      <a:r>
                        <a:rPr lang="fr-FR" sz="1200" dirty="0" smtClean="0"/>
                        <a:t>…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Navigate to an order for season ticket(s)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Season Ticket], [ status of the operation: sold/reservation/cancel] </a:t>
                      </a:r>
                      <a:r>
                        <a:rPr lang="en-US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?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u="sng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2116189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4" y="1556792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9" y="2855990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3597404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" y="531912"/>
            <a:ext cx="189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24975"/>
              </p:ext>
            </p:extLst>
          </p:nvPr>
        </p:nvGraphicFramePr>
        <p:xfrm>
          <a:off x="35513" y="836712"/>
          <a:ext cx="8955614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6"/>
                <a:gridCol w="720080"/>
                <a:gridCol w="1584176"/>
                <a:gridCol w="4176464"/>
                <a:gridCol w="504056"/>
                <a:gridCol w="64807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OK/KO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Jira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Comments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menu option Last Order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The order display is similar to the "Screenbook_moduleguichet" for the last order in state ‘closed’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GU9.6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button ‘Previous order’/ ‘Next order’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Check that the orders are displayed correctly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u="none" kern="1200" dirty="0" smtClean="0"/>
                        <a:t>OK</a:t>
                      </a:r>
                      <a:endParaRPr lang="fr-CH" sz="1200" b="0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1200" b="1" u="none" kern="1200" dirty="0" smtClean="0">
                          <a:hlinkClick r:id="rId6" action="ppaction://hlinksldjump"/>
                        </a:rPr>
                        <a:t>STX-16093</a:t>
                      </a:r>
                      <a:r>
                        <a:rPr lang="fr-CH" sz="1200" u="sng" kern="1200" dirty="0" smtClean="0">
                          <a:hlinkClick r:id="rId6" action="ppaction://hlinksldjump"/>
                        </a:rPr>
                        <a:t> </a:t>
                      </a:r>
                      <a:r>
                        <a:rPr lang="fr-CH" sz="1200" u="none" kern="1200" dirty="0" smtClean="0"/>
                        <a:t>(</a:t>
                      </a:r>
                      <a:r>
                        <a:rPr lang="fr-CH" sz="1200" u="none" kern="1200" dirty="0" err="1" smtClean="0"/>
                        <a:t>tested</a:t>
                      </a:r>
                      <a:r>
                        <a:rPr lang="fr-CH" sz="1200" u="none" kern="1200" dirty="0" smtClean="0"/>
                        <a:t>)</a:t>
                      </a:r>
                      <a:endParaRPr lang="fr-CH" sz="1200" u="none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Navigate to an order which contains ticket(s) for a performance 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 or anonymous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Simple Entry ], [ status of the operation: sold/reservation/cancel</a:t>
                      </a:r>
                      <a:r>
                        <a:rPr lang="en-US" sz="1200" u="none" strike="noStrike" dirty="0" smtClean="0">
                          <a:effectLst/>
                        </a:rPr>
                        <a:t>]…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KO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hlinkClick r:id="rId6" action="ppaction://hlinksldjump"/>
                        </a:rPr>
                        <a:t>STX-17532</a:t>
                      </a:r>
                      <a:endParaRPr lang="fr-FR" sz="12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(open)</a:t>
                      </a:r>
                      <a:endParaRPr lang="fr-CH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Lorem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ipsum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dolor</a:t>
                      </a:r>
                      <a:r>
                        <a:rPr lang="fr-FR" sz="1200" dirty="0" smtClean="0"/>
                        <a:t>…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Navigate to an order for season ticket(s)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Season Ticket], [ status of the operation: sold/reservation/cancel] </a:t>
                      </a:r>
                      <a:r>
                        <a:rPr lang="en-US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OK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u="sng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4" descr="C:\Users\agr\Boulot\Specs\img\sav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2116189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4" y="1556792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8599" y="2855990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779547" y="3597404"/>
            <a:ext cx="121914" cy="1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6466" y="42930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35</a:t>
            </a:r>
            <a:endParaRPr lang="fr-CH" dirty="0"/>
          </a:p>
        </p:txBody>
      </p:sp>
      <p:pic>
        <p:nvPicPr>
          <p:cNvPr id="20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0" y="4320600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11660" y="42930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Total time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spent</a:t>
            </a:r>
            <a:r>
              <a:rPr lang="fr-FR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58750" y="4293096"/>
            <a:ext cx="97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minutes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3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3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4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://</a:t>
            </a:r>
            <a:r>
              <a:rPr lang="fr-CH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jira-stx.elca.ch/</a:t>
            </a:r>
            <a:r>
              <a:rPr lang="fr-CH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jira</a:t>
            </a:r>
            <a:r>
              <a:rPr lang="fr-CH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fr-CH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browse</a:t>
            </a:r>
            <a:r>
              <a:rPr lang="fr-CH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/STX-16093</a:t>
            </a:r>
          </a:p>
        </p:txBody>
      </p:sp>
      <p:pic>
        <p:nvPicPr>
          <p:cNvPr id="13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60301" cy="516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8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32470" y="116632"/>
            <a:ext cx="161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Profile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/profile/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 descr="C:\Users\agr\Boulot\Specs\img\av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2296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37475" y="98072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Default </a:t>
            </a:r>
            <a:r>
              <a:rPr lang="fr-FR" dirty="0" err="1" smtClean="0"/>
              <a:t>availability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3923928" y="1124744"/>
            <a:ext cx="3960440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Isosceles Triangle 12"/>
          <p:cNvSpPr/>
          <p:nvPr/>
        </p:nvSpPr>
        <p:spPr>
          <a:xfrm>
            <a:off x="6444208" y="1186497"/>
            <a:ext cx="144016" cy="166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3635896" y="83766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0%</a:t>
            </a:r>
            <a:endParaRPr lang="fr-CH" dirty="0"/>
          </a:p>
        </p:txBody>
      </p:sp>
      <p:sp>
        <p:nvSpPr>
          <p:cNvPr id="15" name="TextBox 14"/>
          <p:cNvSpPr txBox="1"/>
          <p:nvPr/>
        </p:nvSpPr>
        <p:spPr>
          <a:xfrm>
            <a:off x="7386678" y="8376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100%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6193051" y="135006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60%</a:t>
            </a:r>
            <a:endParaRPr lang="fr-CH" b="1" dirty="0"/>
          </a:p>
        </p:txBody>
      </p:sp>
      <p:pic>
        <p:nvPicPr>
          <p:cNvPr id="17" name="Picture 4" descr="C:\Users\agr\Boulot\Specs\img\sav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agr\Boulot\Specs\img\cance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216376" y="3212975"/>
            <a:ext cx="1155824" cy="6480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3" name="Group 2"/>
          <p:cNvGrpSpPr/>
          <p:nvPr/>
        </p:nvGrpSpPr>
        <p:grpSpPr>
          <a:xfrm>
            <a:off x="5004048" y="1700808"/>
            <a:ext cx="1368152" cy="1296144"/>
            <a:chOff x="5004048" y="1700808"/>
            <a:chExt cx="1368152" cy="1296144"/>
          </a:xfrm>
        </p:grpSpPr>
        <p:sp>
          <p:nvSpPr>
            <p:cNvPr id="2" name="Rectangular Callout 1"/>
            <p:cNvSpPr/>
            <p:nvPr/>
          </p:nvSpPr>
          <p:spPr>
            <a:xfrm>
              <a:off x="5004048" y="1700808"/>
              <a:ext cx="1368152" cy="1296144"/>
            </a:xfrm>
            <a:prstGeom prst="wedgeRectCallout">
              <a:avLst/>
            </a:prstGeom>
            <a:solidFill>
              <a:schemeClr val="bg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050" name="Picture 2" descr="C:\Users\agr\Boulot\Specs\img\dropdow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376" y="1804056"/>
              <a:ext cx="335699" cy="1089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agr\Boulot\Specs\img\ok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766" y="1804056"/>
              <a:ext cx="547985" cy="15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01767" y="2348878"/>
              <a:ext cx="547983" cy="15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loud Callout 20"/>
          <p:cNvSpPr/>
          <p:nvPr/>
        </p:nvSpPr>
        <p:spPr>
          <a:xfrm>
            <a:off x="6130538" y="3717032"/>
            <a:ext cx="1957660" cy="943603"/>
          </a:xfrm>
          <a:prstGeom prst="cloudCallout">
            <a:avLst>
              <a:gd name="adj1" fmla="val -55970"/>
              <a:gd name="adj2" fmla="val -63136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endParaRPr lang="fr-CH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0" y="620688"/>
            <a:ext cx="9136401" cy="49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4355" y="116632"/>
            <a:ext cx="1749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Planning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6037" y="1806164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>
                <a:latin typeface="Calibri" pitchFamily="34" charset="0"/>
                <a:cs typeface="Calibri" pitchFamily="34" charset="0"/>
              </a:rPr>
              <a:t>Progression</a:t>
            </a:r>
            <a:endParaRPr lang="fr-CH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6037" y="1962786"/>
            <a:ext cx="6543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Low</a:t>
            </a:r>
            <a:r>
              <a:rPr lang="fr-FR" sz="5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 not </a:t>
            </a:r>
            <a:r>
              <a:rPr lang="fr-FR" sz="5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started</a:t>
            </a:r>
            <a:endParaRPr lang="fr-CH" sz="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6037" y="2065666"/>
            <a:ext cx="4748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</a:t>
            </a:r>
            <a:r>
              <a:rPr lang="fr-FR" sz="5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fr-CH" sz="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6037" y="2170078"/>
            <a:ext cx="8515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Finished</a:t>
            </a:r>
            <a:r>
              <a:rPr lang="fr-FR" sz="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/ </a:t>
            </a:r>
            <a:r>
              <a:rPr lang="fr-FR" sz="5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almost</a:t>
            </a:r>
            <a:r>
              <a:rPr lang="fr-FR" sz="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5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finished</a:t>
            </a:r>
            <a:endParaRPr lang="fr-CH" sz="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3064198"/>
            <a:ext cx="1080120" cy="630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391980" y="1700808"/>
            <a:ext cx="1440160" cy="1224136"/>
          </a:xfrm>
          <a:prstGeom prst="wedgeRectCallout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Last </a:t>
            </a:r>
            <a:r>
              <a:rPr lang="fr-FR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order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screen</a:t>
            </a:r>
            <a:endParaRPr lang="fr-FR" sz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(BilBox-33)</a:t>
            </a:r>
          </a:p>
          <a:p>
            <a:pPr algn="ctr"/>
            <a:endParaRPr lang="fr-FR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hlinkClick r:id="rId7" action="ppaction://hlinksldjump"/>
              </a:rPr>
              <a:t>Execute</a:t>
            </a:r>
            <a:endParaRPr lang="fr-FR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2" name="Picture 4" descr="C:\Users\agr\Boulot\Specs\img\save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99919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gr\Boulot\Specs\img\canc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99919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gr\Boulot\Specs\img\tas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362" y="3857699"/>
            <a:ext cx="1108758" cy="8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Callout 18"/>
          <p:cNvSpPr/>
          <p:nvPr/>
        </p:nvSpPr>
        <p:spPr>
          <a:xfrm>
            <a:off x="1025227" y="1432573"/>
            <a:ext cx="1885652" cy="614851"/>
          </a:xfrm>
          <a:prstGeom prst="cloudCallout">
            <a:avLst>
              <a:gd name="adj1" fmla="val -55970"/>
              <a:gd name="adj2" fmla="val -63136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Quick navigation</a:t>
            </a:r>
            <a:endParaRPr lang="fr-CH" dirty="0"/>
          </a:p>
        </p:txBody>
      </p:sp>
      <p:sp>
        <p:nvSpPr>
          <p:cNvPr id="20" name="Cloud Callout 19"/>
          <p:cNvSpPr/>
          <p:nvPr/>
        </p:nvSpPr>
        <p:spPr>
          <a:xfrm>
            <a:off x="5436695" y="3573016"/>
            <a:ext cx="1957660" cy="943603"/>
          </a:xfrm>
          <a:prstGeom prst="cloudCallout">
            <a:avLst>
              <a:gd name="adj1" fmla="val -55970"/>
              <a:gd name="adj2" fmla="val -63136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Drag’n’drop</a:t>
            </a:r>
            <a:endParaRPr lang="fr-CH" dirty="0"/>
          </a:p>
        </p:txBody>
      </p:sp>
      <p:sp>
        <p:nvSpPr>
          <p:cNvPr id="21" name="Cloud Callout 20"/>
          <p:cNvSpPr/>
          <p:nvPr/>
        </p:nvSpPr>
        <p:spPr>
          <a:xfrm>
            <a:off x="1642232" y="556220"/>
            <a:ext cx="1309588" cy="560983"/>
          </a:xfrm>
          <a:prstGeom prst="cloudCallout">
            <a:avLst>
              <a:gd name="adj1" fmla="val -49551"/>
              <a:gd name="adj2" fmla="val -89871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 profile</a:t>
            </a:r>
            <a:endParaRPr lang="fr-CH" dirty="0"/>
          </a:p>
        </p:txBody>
      </p:sp>
      <p:sp>
        <p:nvSpPr>
          <p:cNvPr id="22" name="Cloud Callout 21"/>
          <p:cNvSpPr/>
          <p:nvPr/>
        </p:nvSpPr>
        <p:spPr>
          <a:xfrm>
            <a:off x="3652663" y="-25361"/>
            <a:ext cx="1309588" cy="560983"/>
          </a:xfrm>
          <a:prstGeom prst="cloudCallout">
            <a:avLst>
              <a:gd name="adj1" fmla="val -75989"/>
              <a:gd name="adj2" fmla="val 1916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Logout</a:t>
            </a:r>
            <a:endParaRPr lang="fr-CH" dirty="0"/>
          </a:p>
        </p:txBody>
      </p:sp>
      <p:sp>
        <p:nvSpPr>
          <p:cNvPr id="23" name="Cloud Callout 22"/>
          <p:cNvSpPr/>
          <p:nvPr/>
        </p:nvSpPr>
        <p:spPr>
          <a:xfrm>
            <a:off x="3233774" y="836711"/>
            <a:ext cx="1626258" cy="560983"/>
          </a:xfrm>
          <a:prstGeom prst="cloudCallout">
            <a:avLst>
              <a:gd name="adj1" fmla="val -88869"/>
              <a:gd name="adj2" fmla="val -135764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New test case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366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25208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4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/login/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20" y="2220950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20" y="2708920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5976" y="21934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Login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26814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Calibri" pitchFamily="34" charset="0"/>
                <a:cs typeface="Calibri" pitchFamily="34" charset="0"/>
              </a:rPr>
              <a:t>Password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9652" y="126876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Charlie Test Case Management</a:t>
            </a:r>
            <a:endParaRPr lang="fr-CH" sz="28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gr\Boulot\Specs\img\ok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91" y="3328988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16632"/>
            <a:ext cx="153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not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logged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in.</a:t>
            </a:r>
            <a:endParaRPr lang="fr-CH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7554" y="116632"/>
            <a:ext cx="153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Login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5181" y="219344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5181" y="26814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************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686" y="116632"/>
            <a:ext cx="2320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Admin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Planning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" y="904832"/>
            <a:ext cx="1178409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377" y="908106"/>
            <a:ext cx="117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Tag </a:t>
            </a:r>
            <a:r>
              <a:rPr lang="fr-FR" sz="1400" dirty="0" err="1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search</a:t>
            </a:r>
            <a:endParaRPr lang="fr-CH" sz="1400" dirty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5" name="Picture 3" descr="C:\Users\agr\Boulot\Specs\img\489px-Magnifying_glass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76" y="960382"/>
            <a:ext cx="186657" cy="1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247905"/>
            <a:ext cx="1331640" cy="2423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latin typeface="Calibri" pitchFamily="34" charset="0"/>
                <a:cs typeface="Calibri" pitchFamily="34" charset="0"/>
              </a:rPr>
              <a:t>     First </a:t>
            </a:r>
            <a:r>
              <a:rPr lang="fr-FR" sz="1050" b="1" dirty="0" err="1" smtClean="0">
                <a:latin typeface="Calibri" pitchFamily="34" charset="0"/>
                <a:cs typeface="Calibri" pitchFamily="34" charset="0"/>
              </a:rPr>
              <a:t>Category</a:t>
            </a:r>
            <a:endParaRPr lang="fr-FR" sz="105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101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102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103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104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105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106</a:t>
            </a:r>
          </a:p>
          <a:p>
            <a:r>
              <a:rPr lang="fr-FR" sz="1050" b="1" dirty="0" smtClean="0">
                <a:latin typeface="Calibri" pitchFamily="34" charset="0"/>
                <a:cs typeface="Calibri" pitchFamily="34" charset="0"/>
              </a:rPr>
              <a:t>     Second </a:t>
            </a:r>
            <a:r>
              <a:rPr lang="fr-FR" sz="1050" b="1" dirty="0" err="1" smtClean="0">
                <a:latin typeface="Calibri" pitchFamily="34" charset="0"/>
                <a:cs typeface="Calibri" pitchFamily="34" charset="0"/>
              </a:rPr>
              <a:t>category</a:t>
            </a:r>
            <a:endParaRPr lang="fr-FR" sz="105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sz="1050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fr-FR" sz="1050" b="1" dirty="0" err="1" smtClean="0">
                <a:latin typeface="Calibri" pitchFamily="34" charset="0"/>
                <a:cs typeface="Calibri" pitchFamily="34" charset="0"/>
              </a:rPr>
              <a:t>Third</a:t>
            </a:r>
            <a:r>
              <a:rPr lang="fr-FR" sz="105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1050" b="1" dirty="0" err="1" smtClean="0">
                <a:latin typeface="Calibri" pitchFamily="34" charset="0"/>
                <a:cs typeface="Calibri" pitchFamily="34" charset="0"/>
              </a:rPr>
              <a:t>category</a:t>
            </a:r>
            <a:endParaRPr lang="fr-FR" sz="105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110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111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112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113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114</a:t>
            </a:r>
          </a:p>
          <a:p>
            <a:pPr lvl="1"/>
            <a:endParaRPr lang="fr-FR" sz="1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9" descr="C:\Users\agr\Boulot\Specs\img\Expand_Vertical.png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" y="2562863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93" y="2411364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93" y="1331244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35738"/>
              </p:ext>
            </p:extLst>
          </p:nvPr>
        </p:nvGraphicFramePr>
        <p:xfrm>
          <a:off x="1403647" y="1196752"/>
          <a:ext cx="7416821" cy="4552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086"/>
                <a:gridCol w="1382347"/>
                <a:gridCol w="1382347"/>
                <a:gridCol w="1382347"/>
                <a:gridCol w="1382347"/>
                <a:gridCol w="1382347"/>
              </a:tblGrid>
              <a:tr h="2994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Visa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alibri" pitchFamily="34" charset="0"/>
                          <a:cs typeface="Calibri" pitchFamily="34" charset="0"/>
                        </a:rPr>
                        <a:t>Mon</a:t>
                      </a:r>
                      <a:r>
                        <a:rPr lang="fr-FR" sz="1200" baseline="0" dirty="0" err="1" smtClean="0">
                          <a:latin typeface="Calibri" pitchFamily="34" charset="0"/>
                          <a:cs typeface="Calibri" pitchFamily="34" charset="0"/>
                        </a:rPr>
                        <a:t>day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11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Tuesday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12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alibri" pitchFamily="34" charset="0"/>
                          <a:cs typeface="Calibri" pitchFamily="34" charset="0"/>
                        </a:rPr>
                        <a:t>Wednesday</a:t>
                      </a:r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 13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Thursday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14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Friday 15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TC3</a:t>
                      </a:r>
                    </a:p>
                    <a:p>
                      <a:pPr algn="ctr"/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TC12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 smtClean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TC38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TC39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DIG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TC5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TC6</a:t>
                      </a:r>
                      <a:endParaRPr lang="fr-CH" sz="1100" b="1" dirty="0" smtClean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TC13</a:t>
                      </a:r>
                      <a:endParaRPr lang="fr-CH" sz="11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TC22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TC40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TC41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TC42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GQD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 smtClean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TC14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TC16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TC23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TC24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TC32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TC43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THR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TC12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TC13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TC25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TC26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TC27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TC33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TC34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TC44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TC45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URF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TC7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TC8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TC17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TC18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TC19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TC28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TC29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TC21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VSO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TC9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TC10</a:t>
                      </a:r>
                      <a:endParaRPr lang="fr-CH" sz="1100" b="1" dirty="0" smtClean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TC30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TC35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TC36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TC37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TC46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TC47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016" y="148478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TC20</a:t>
            </a:r>
            <a:endParaRPr lang="fr-FR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907" y="3398803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TC 115</a:t>
            </a:r>
            <a:endParaRPr lang="fr-CH" sz="1000" dirty="0"/>
          </a:p>
        </p:txBody>
      </p:sp>
      <p:sp>
        <p:nvSpPr>
          <p:cNvPr id="43" name="Cloud Callout 42"/>
          <p:cNvSpPr/>
          <p:nvPr/>
        </p:nvSpPr>
        <p:spPr>
          <a:xfrm>
            <a:off x="5868144" y="1050327"/>
            <a:ext cx="1309588" cy="560983"/>
          </a:xfrm>
          <a:prstGeom prst="cloudCallout">
            <a:avLst>
              <a:gd name="adj1" fmla="val -66499"/>
              <a:gd name="adj2" fmla="val 52556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Move to </a:t>
            </a:r>
            <a:r>
              <a:rPr lang="fr-FR" sz="1200" dirty="0" err="1" smtClean="0"/>
              <a:t>someone</a:t>
            </a:r>
            <a:r>
              <a:rPr lang="fr-FR" sz="1200" dirty="0" smtClean="0"/>
              <a:t> </a:t>
            </a:r>
            <a:r>
              <a:rPr lang="fr-FR" sz="1200" dirty="0" err="1" smtClean="0"/>
              <a:t>else</a:t>
            </a:r>
            <a:endParaRPr lang="fr-CH" sz="1200" dirty="0"/>
          </a:p>
        </p:txBody>
      </p:sp>
      <p:sp>
        <p:nvSpPr>
          <p:cNvPr id="44" name="Cloud Callout 43"/>
          <p:cNvSpPr/>
          <p:nvPr/>
        </p:nvSpPr>
        <p:spPr>
          <a:xfrm>
            <a:off x="225447" y="3933056"/>
            <a:ext cx="1309588" cy="560983"/>
          </a:xfrm>
          <a:prstGeom prst="cloudCallout">
            <a:avLst>
              <a:gd name="adj1" fmla="val -6844"/>
              <a:gd name="adj2" fmla="val -119938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Assign</a:t>
            </a:r>
            <a:r>
              <a:rPr lang="fr-FR" sz="1200" dirty="0" smtClean="0"/>
              <a:t> to </a:t>
            </a:r>
            <a:r>
              <a:rPr lang="fr-FR" sz="1200" dirty="0" err="1" smtClean="0"/>
              <a:t>someone</a:t>
            </a:r>
            <a:endParaRPr lang="fr-CH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768621" y="620688"/>
            <a:ext cx="36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latin typeface="Calibri" pitchFamily="34" charset="0"/>
                <a:cs typeface="Calibri" pitchFamily="34" charset="0"/>
              </a:rPr>
              <a:t>Ticketing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Module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Testing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, Team </a:t>
            </a:r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n°3</a:t>
            </a:r>
            <a:endParaRPr lang="fr-CH" b="1" u="sng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Cloud Callout 45"/>
          <p:cNvSpPr/>
          <p:nvPr/>
        </p:nvSpPr>
        <p:spPr>
          <a:xfrm>
            <a:off x="5381540" y="0"/>
            <a:ext cx="1309588" cy="560983"/>
          </a:xfrm>
          <a:prstGeom prst="cloudCallout">
            <a:avLst>
              <a:gd name="adj1" fmla="val -90225"/>
              <a:gd name="adj2" fmla="val 6663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Main menu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4757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29632E-6 L 0.14965 0.23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116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-4.07407E-6 L 0.65902 0.16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51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686" y="116632"/>
            <a:ext cx="2320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Admin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Planning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" y="904832"/>
            <a:ext cx="1178409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377" y="908106"/>
            <a:ext cx="117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alibri" pitchFamily="34" charset="0"/>
                <a:cs typeface="Calibri" pitchFamily="34" charset="0"/>
              </a:rPr>
              <a:t>Some_tag</a:t>
            </a:r>
            <a:endParaRPr lang="fr-CH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5" name="Picture 3" descr="C:\Users\agr\Boulot\Specs\img\489px-Magnifying_glass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76" y="960382"/>
            <a:ext cx="186657" cy="1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68621" y="620688"/>
            <a:ext cx="36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latin typeface="Calibri" pitchFamily="34" charset="0"/>
                <a:cs typeface="Calibri" pitchFamily="34" charset="0"/>
              </a:rPr>
              <a:t>Ticketing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Module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Testing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, Team </a:t>
            </a:r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n°3</a:t>
            </a:r>
            <a:endParaRPr lang="fr-CH" b="1" u="sng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247905"/>
            <a:ext cx="1331640" cy="1500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latin typeface="Calibri" pitchFamily="34" charset="0"/>
                <a:cs typeface="Calibri" pitchFamily="34" charset="0"/>
              </a:rPr>
              <a:t>     First </a:t>
            </a:r>
            <a:r>
              <a:rPr lang="fr-FR" sz="1050" b="1" dirty="0" err="1" smtClean="0">
                <a:latin typeface="Calibri" pitchFamily="34" charset="0"/>
                <a:cs typeface="Calibri" pitchFamily="34" charset="0"/>
              </a:rPr>
              <a:t>Category</a:t>
            </a:r>
            <a:endParaRPr lang="fr-FR" sz="105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102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105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106</a:t>
            </a:r>
          </a:p>
          <a:p>
            <a:r>
              <a:rPr lang="fr-FR" sz="1050" b="1" dirty="0">
                <a:latin typeface="Calibri" pitchFamily="34" charset="0"/>
                <a:cs typeface="Calibri" pitchFamily="34" charset="0"/>
              </a:rPr>
              <a:t>     Second </a:t>
            </a:r>
            <a:r>
              <a:rPr lang="fr-FR" sz="1050" b="1" dirty="0" err="1" smtClean="0">
                <a:latin typeface="Calibri" pitchFamily="34" charset="0"/>
                <a:cs typeface="Calibri" pitchFamily="34" charset="0"/>
              </a:rPr>
              <a:t>category</a:t>
            </a:r>
            <a:endParaRPr lang="fr-FR" sz="105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sz="1000" dirty="0">
                <a:latin typeface="Calibri" pitchFamily="34" charset="0"/>
                <a:cs typeface="Calibri" pitchFamily="34" charset="0"/>
              </a:rPr>
              <a:t>TC </a:t>
            </a:r>
            <a:r>
              <a:rPr lang="fr-FR" sz="1000" dirty="0" smtClean="0">
                <a:latin typeface="Calibri" pitchFamily="34" charset="0"/>
                <a:cs typeface="Calibri" pitchFamily="34" charset="0"/>
              </a:rPr>
              <a:t>108</a:t>
            </a:r>
            <a:endParaRPr lang="fr-FR" sz="1050" b="1" dirty="0">
              <a:latin typeface="Calibri" pitchFamily="34" charset="0"/>
              <a:cs typeface="Calibri" pitchFamily="34" charset="0"/>
            </a:endParaRPr>
          </a:p>
          <a:p>
            <a:r>
              <a:rPr lang="fr-FR" sz="1050" b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fr-FR" sz="1050" b="1" dirty="0" err="1" smtClean="0">
                <a:latin typeface="Calibri" pitchFamily="34" charset="0"/>
                <a:cs typeface="Calibri" pitchFamily="34" charset="0"/>
              </a:rPr>
              <a:t>Third</a:t>
            </a:r>
            <a:r>
              <a:rPr lang="fr-FR" sz="105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1050" b="1" dirty="0" err="1" smtClean="0">
                <a:latin typeface="Calibri" pitchFamily="34" charset="0"/>
                <a:cs typeface="Calibri" pitchFamily="34" charset="0"/>
              </a:rPr>
              <a:t>category</a:t>
            </a:r>
            <a:endParaRPr lang="fr-FR" sz="105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112</a:t>
            </a:r>
          </a:p>
          <a:p>
            <a:pPr lvl="1"/>
            <a:r>
              <a:rPr lang="fr-FR" sz="1000" dirty="0" smtClean="0">
                <a:latin typeface="Calibri" pitchFamily="34" charset="0"/>
                <a:cs typeface="Calibri" pitchFamily="34" charset="0"/>
              </a:rPr>
              <a:t>TC 114</a:t>
            </a:r>
          </a:p>
        </p:txBody>
      </p: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93" y="1946203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93" y="1331244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02667"/>
              </p:ext>
            </p:extLst>
          </p:nvPr>
        </p:nvGraphicFramePr>
        <p:xfrm>
          <a:off x="1403647" y="1196752"/>
          <a:ext cx="7416821" cy="4552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086"/>
                <a:gridCol w="1382347"/>
                <a:gridCol w="1382347"/>
                <a:gridCol w="1382347"/>
                <a:gridCol w="1382347"/>
                <a:gridCol w="1382347"/>
              </a:tblGrid>
              <a:tr h="2994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Visa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alibri" pitchFamily="34" charset="0"/>
                          <a:cs typeface="Calibri" pitchFamily="34" charset="0"/>
                        </a:rPr>
                        <a:t>Mon</a:t>
                      </a:r>
                      <a:r>
                        <a:rPr lang="fr-FR" sz="1200" baseline="0" dirty="0" err="1" smtClean="0">
                          <a:latin typeface="Calibri" pitchFamily="34" charset="0"/>
                          <a:cs typeface="Calibri" pitchFamily="34" charset="0"/>
                        </a:rPr>
                        <a:t>day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11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Tuesday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12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alibri" pitchFamily="34" charset="0"/>
                          <a:cs typeface="Calibri" pitchFamily="34" charset="0"/>
                        </a:rPr>
                        <a:t>Wednesday</a:t>
                      </a:r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 13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Thursday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14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Friday 15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TC3</a:t>
                      </a:r>
                    </a:p>
                    <a:p>
                      <a:pPr algn="ctr"/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TC12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TC20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TC38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TC39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DIG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TC5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TC6</a:t>
                      </a:r>
                      <a:endParaRPr lang="fr-CH" sz="1100" b="1" dirty="0" smtClean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TC13</a:t>
                      </a:r>
                      <a:endParaRPr lang="fr-CH" sz="11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TC22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TC40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TC41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TC42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GQD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 smtClean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TC14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TC16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TC23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TC24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TC32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TC43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THR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TC12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TC13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TC25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TC26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TC27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TC33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TC44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TC45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URF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TC7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TC8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TC17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TC18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TC19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TC28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TC29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TC21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VSO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TC9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TC10</a:t>
                      </a:r>
                      <a:endParaRPr lang="fr-CH" sz="1100" b="1" dirty="0" smtClean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00B050"/>
                          </a:solidFill>
                          <a:latin typeface="Calibri" pitchFamily="34" charset="0"/>
                          <a:cs typeface="Calibri" pitchFamily="34" charset="0"/>
                        </a:rPr>
                        <a:t>TC30</a:t>
                      </a:r>
                      <a:endParaRPr lang="fr-CH" sz="1100" b="1" dirty="0">
                        <a:solidFill>
                          <a:srgbClr val="00B05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TC35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TC36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TC37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TC46</a:t>
                      </a:r>
                    </a:p>
                    <a:p>
                      <a:pPr algn="ctr"/>
                      <a:r>
                        <a:rPr lang="fr-FR" sz="1100" b="1" dirty="0" smtClean="0">
                          <a:latin typeface="Calibri" pitchFamily="34" charset="0"/>
                          <a:cs typeface="Calibri" pitchFamily="34" charset="0"/>
                        </a:rPr>
                        <a:t>TC47</a:t>
                      </a:r>
                      <a:endParaRPr lang="fr-CH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</a:tbl>
          </a:graphicData>
        </a:graphic>
      </p:graphicFrame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66" y="2262421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Callout 18"/>
          <p:cNvSpPr/>
          <p:nvPr/>
        </p:nvSpPr>
        <p:spPr>
          <a:xfrm>
            <a:off x="1482714" y="413495"/>
            <a:ext cx="1309588" cy="560983"/>
          </a:xfrm>
          <a:prstGeom prst="cloudCallout">
            <a:avLst>
              <a:gd name="adj1" fmla="val -66499"/>
              <a:gd name="adj2" fmla="val 52556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Tag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= </a:t>
            </a:r>
            <a:r>
              <a:rPr lang="fr-FR" sz="1200" dirty="0" err="1" smtClean="0"/>
              <a:t>filter</a:t>
            </a:r>
            <a:endParaRPr lang="fr-CH" sz="1200" dirty="0"/>
          </a:p>
        </p:txBody>
      </p:sp>
      <p:sp>
        <p:nvSpPr>
          <p:cNvPr id="23" name="Cloud Callout 22"/>
          <p:cNvSpPr/>
          <p:nvPr/>
        </p:nvSpPr>
        <p:spPr>
          <a:xfrm>
            <a:off x="5076056" y="4372644"/>
            <a:ext cx="1673625" cy="496515"/>
          </a:xfrm>
          <a:prstGeom prst="cloudCallout">
            <a:avLst>
              <a:gd name="adj1" fmla="val 45354"/>
              <a:gd name="adj2" fmla="val -93036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Move to </a:t>
            </a:r>
            <a:r>
              <a:rPr lang="fr-FR" sz="1200" dirty="0" err="1" smtClean="0"/>
              <a:t>another</a:t>
            </a:r>
            <a:r>
              <a:rPr lang="fr-FR" sz="1200" dirty="0" smtClean="0"/>
              <a:t> </a:t>
            </a:r>
            <a:r>
              <a:rPr lang="fr-FR" sz="1200" dirty="0" err="1" smtClean="0"/>
              <a:t>week</a:t>
            </a:r>
            <a:endParaRPr lang="fr-CH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382913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TC34</a:t>
            </a:r>
            <a:endParaRPr lang="fr-CH" sz="11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45722" y="960382"/>
            <a:ext cx="3277954" cy="2598538"/>
            <a:chOff x="4145722" y="960382"/>
            <a:chExt cx="3277954" cy="2598538"/>
          </a:xfrm>
        </p:grpSpPr>
        <p:grpSp>
          <p:nvGrpSpPr>
            <p:cNvPr id="16" name="Group 15"/>
            <p:cNvGrpSpPr/>
            <p:nvPr/>
          </p:nvGrpSpPr>
          <p:grpSpPr>
            <a:xfrm>
              <a:off x="4145722" y="960382"/>
              <a:ext cx="3277954" cy="2598538"/>
              <a:chOff x="4145722" y="960382"/>
              <a:chExt cx="3277954" cy="2598538"/>
            </a:xfrm>
          </p:grpSpPr>
          <p:sp>
            <p:nvSpPr>
              <p:cNvPr id="15" name="Rectangular Callout 14"/>
              <p:cNvSpPr/>
              <p:nvPr/>
            </p:nvSpPr>
            <p:spPr>
              <a:xfrm>
                <a:off x="4145722" y="960382"/>
                <a:ext cx="3277954" cy="2598538"/>
              </a:xfrm>
              <a:prstGeom prst="wedgeRectCallout">
                <a:avLst>
                  <a:gd name="adj1" fmla="val 28099"/>
                  <a:gd name="adj2" fmla="val 62542"/>
                </a:avLst>
              </a:prstGeom>
              <a:solidFill>
                <a:schemeClr val="accent2">
                  <a:lumMod val="20000"/>
                  <a:lumOff val="80000"/>
                  <a:alpha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TC 34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Move to :</a:t>
                </a:r>
              </a:p>
            </p:txBody>
          </p:sp>
          <p:pic>
            <p:nvPicPr>
              <p:cNvPr id="4098" name="Picture 2" descr="C:\Users\agr\Boulot\Specs\img\choose_tester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8945" y="1628800"/>
                <a:ext cx="569351" cy="1158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Users\agr\Boulot\Specs\img\ok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8293" y="2955415"/>
                <a:ext cx="771996" cy="21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Users\agr\Boulot\Specs\img\cancel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8293" y="3209920"/>
                <a:ext cx="771996" cy="21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635943"/>
              <a:ext cx="1736632" cy="1793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3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9006" y="116632"/>
            <a:ext cx="1614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</a:rPr>
              <a:t>Admi</a:t>
            </a:r>
            <a:r>
              <a:rPr lang="fr-FR" sz="1200" b="1" dirty="0" err="1">
                <a:latin typeface="Calibri" pitchFamily="34" charset="0"/>
                <a:cs typeface="Calibri" pitchFamily="34" charset="0"/>
              </a:rPr>
              <a:t>n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3718" y="620688"/>
            <a:ext cx="50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Charlie – Test case management – Administration</a:t>
            </a:r>
            <a:endParaRPr lang="fr-CH" b="1" dirty="0"/>
          </a:p>
        </p:txBody>
      </p:sp>
      <p:pic>
        <p:nvPicPr>
          <p:cNvPr id="5127" name="Picture 7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6549" y="3883087"/>
            <a:ext cx="119250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agr\Boulot\Specs\img\icon_u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830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974223"/>
            <a:ext cx="1219200" cy="10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5787" y="1489720"/>
            <a:ext cx="9468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5200" y="14897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10" action="ppaction://hlinksldjump"/>
          </p:cNvPr>
          <p:cNvSpPr txBox="1"/>
          <p:nvPr/>
        </p:nvSpPr>
        <p:spPr>
          <a:xfrm>
            <a:off x="2338090" y="270892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</a:rPr>
              <a:t>Planning</a:t>
            </a:r>
            <a:endParaRPr lang="fr-CH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5668577" y="2708920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</a:rPr>
              <a:t>Monitoring</a:t>
            </a:r>
            <a:endParaRPr lang="fr-CH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407" y="5102287"/>
            <a:ext cx="22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</a:rPr>
              <a:t>Test case and sessions</a:t>
            </a:r>
            <a:endParaRPr lang="fr-CH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3122" y="5102287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 smtClean="0">
                <a:solidFill>
                  <a:schemeClr val="bg2">
                    <a:lumMod val="25000"/>
                  </a:schemeClr>
                </a:solidFill>
              </a:rPr>
              <a:t>Testers</a:t>
            </a:r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</a:rPr>
              <a:t> and teams</a:t>
            </a:r>
            <a:endParaRPr lang="fr-CH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6728514" y="5102287"/>
            <a:ext cx="86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 smtClean="0">
                <a:solidFill>
                  <a:schemeClr val="bg2">
                    <a:lumMod val="25000"/>
                  </a:schemeClr>
                </a:solidFill>
              </a:rPr>
              <a:t>History</a:t>
            </a:r>
            <a:endParaRPr lang="fr-CH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2323665" y="3883087"/>
            <a:ext cx="2055688" cy="989501"/>
          </a:xfrm>
          <a:prstGeom prst="cloudCallout">
            <a:avLst>
              <a:gd name="adj1" fmla="val 1043"/>
              <a:gd name="adj2" fmla="val 97395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These</a:t>
            </a:r>
            <a:r>
              <a:rPr lang="fr-FR" sz="1200" dirty="0" smtClean="0"/>
              <a:t> </a:t>
            </a:r>
            <a:r>
              <a:rPr lang="fr-FR" sz="1200" dirty="0" err="1" smtClean="0"/>
              <a:t>two</a:t>
            </a:r>
            <a:r>
              <a:rPr lang="fr-FR" sz="1200" dirty="0" smtClean="0"/>
              <a:t> </a:t>
            </a:r>
            <a:r>
              <a:rPr lang="fr-FR" sz="1200" dirty="0" err="1" smtClean="0"/>
              <a:t>will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Django’s</a:t>
            </a:r>
            <a:r>
              <a:rPr lang="fr-FR" sz="1200" dirty="0" smtClean="0"/>
              <a:t> </a:t>
            </a:r>
            <a:r>
              <a:rPr lang="fr-FR" sz="1200" dirty="0" err="1" smtClean="0"/>
              <a:t>built</a:t>
            </a:r>
            <a:r>
              <a:rPr lang="fr-FR" sz="1200" dirty="0" smtClean="0"/>
              <a:t>-in </a:t>
            </a:r>
            <a:r>
              <a:rPr lang="fr-FR" sz="1200" dirty="0" err="1" smtClean="0"/>
              <a:t>admin</a:t>
            </a:r>
            <a:r>
              <a:rPr lang="fr-FR" sz="1200" dirty="0" smtClean="0"/>
              <a:t> </a:t>
            </a:r>
            <a:r>
              <a:rPr lang="fr-FR" sz="1200" dirty="0" err="1" smtClean="0"/>
              <a:t>app</a:t>
            </a:r>
            <a:r>
              <a:rPr lang="fr-FR" sz="1200" dirty="0" smtClean="0"/>
              <a:t> in a first place</a:t>
            </a:r>
            <a:endParaRPr lang="fr-CH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12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64353"/>
              </p:ext>
            </p:extLst>
          </p:nvPr>
        </p:nvGraphicFramePr>
        <p:xfrm>
          <a:off x="323525" y="1196752"/>
          <a:ext cx="8424942" cy="4680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3713"/>
                <a:gridCol w="1175575"/>
                <a:gridCol w="1077609"/>
                <a:gridCol w="1077609"/>
                <a:gridCol w="1077609"/>
                <a:gridCol w="1077609"/>
                <a:gridCol w="1077609"/>
                <a:gridCol w="1077609"/>
              </a:tblGrid>
              <a:tr h="499296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Visa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DIG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GQD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THR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URF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VSO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</a:tr>
              <a:tr h="499296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  <a:endParaRPr lang="fr-CH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fr-CH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Late</a:t>
                      </a:r>
                      <a:endParaRPr lang="fr-CH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alibri" pitchFamily="34" charset="0"/>
                          <a:cs typeface="Calibri" pitchFamily="34" charset="0"/>
                        </a:rPr>
                        <a:t>Late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Late</a:t>
                      </a:r>
                      <a:endParaRPr lang="fr-CH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on time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on time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alibri" pitchFamily="34" charset="0"/>
                          <a:cs typeface="Calibri" pitchFamily="34" charset="0"/>
                        </a:rPr>
                        <a:t>Early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</a:tr>
              <a:tr h="615572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latin typeface="Calibri" pitchFamily="34" charset="0"/>
                          <a:cs typeface="Calibri" pitchFamily="34" charset="0"/>
                        </a:rPr>
                        <a:t>Today</a:t>
                      </a:r>
                      <a:endParaRPr lang="fr-CH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Done</a:t>
                      </a:r>
                      <a:r>
                        <a:rPr lang="fr-FR" sz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/ total</a:t>
                      </a:r>
                      <a:endParaRPr lang="fr-CH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/ 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  <a:cs typeface="Calibri" pitchFamily="34" charset="0"/>
                        </a:rPr>
                        <a:t>2 </a:t>
                      </a:r>
                      <a:r>
                        <a:rPr lang="fr-FR" sz="1200" b="0" dirty="0" smtClean="0">
                          <a:latin typeface="Calibri" pitchFamily="34" charset="0"/>
                          <a:cs typeface="Calibri" pitchFamily="34" charset="0"/>
                        </a:rPr>
                        <a:t>/ 2</a:t>
                      </a:r>
                      <a:endParaRPr lang="fr-CH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 / 4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 / 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 / 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 / 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0197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Free time</a:t>
                      </a:r>
                      <a:endParaRPr lang="fr-CH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</a:tr>
              <a:tr h="861800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latin typeface="Calibri" pitchFamily="34" charset="0"/>
                          <a:cs typeface="Calibri" pitchFamily="34" charset="0"/>
                        </a:rPr>
                        <a:t>This </a:t>
                      </a:r>
                      <a:r>
                        <a:rPr lang="fr-FR" sz="1200" b="0" dirty="0" err="1" smtClean="0">
                          <a:latin typeface="Calibri" pitchFamily="34" charset="0"/>
                          <a:cs typeface="Calibri" pitchFamily="34" charset="0"/>
                        </a:rPr>
                        <a:t>week</a:t>
                      </a:r>
                      <a:endParaRPr lang="fr-CH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Done</a:t>
                      </a:r>
                      <a:r>
                        <a:rPr lang="fr-FR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lang="fr-FR" sz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expected</a:t>
                      </a:r>
                      <a:r>
                        <a:rPr lang="fr-FR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/ total</a:t>
                      </a:r>
                      <a:endParaRPr lang="fr-CH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12 / 22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15 / 24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11 / 20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10 / 24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11 / 21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11 / 20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6280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Free time</a:t>
                      </a:r>
                      <a:endParaRPr lang="fr-CH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</a:tr>
              <a:tr h="861800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latin typeface="Calibri" pitchFamily="34" charset="0"/>
                          <a:cs typeface="Calibri" pitchFamily="34" charset="0"/>
                        </a:rPr>
                        <a:t>TC</a:t>
                      </a:r>
                      <a:r>
                        <a:rPr lang="fr-FR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r-FR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Sess</a:t>
                      </a:r>
                      <a:r>
                        <a:rPr lang="fr-FR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fr-FR" sz="1200" b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Done</a:t>
                      </a:r>
                      <a:r>
                        <a:rPr lang="fr-FR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/ </a:t>
                      </a:r>
                      <a:r>
                        <a:rPr lang="fr-FR" sz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expected</a:t>
                      </a:r>
                      <a:r>
                        <a:rPr lang="fr-FR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/ total</a:t>
                      </a:r>
                      <a:endParaRPr lang="fr-CH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34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40</a:t>
                      </a:r>
                      <a:r>
                        <a:rPr lang="fr-CH" sz="1200" baseline="0" dirty="0" smtClean="0">
                          <a:latin typeface="Calibri" pitchFamily="34" charset="0"/>
                          <a:cs typeface="Calibri" pitchFamily="34" charset="0"/>
                        </a:rPr>
                        <a:t> / 65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33 / 64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35 / 62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35 / 64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24 / 50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r>
                        <a:rPr lang="fr-CH" sz="1200" dirty="0" smtClean="0">
                          <a:latin typeface="Calibri" pitchFamily="34" charset="0"/>
                          <a:cs typeface="Calibri" pitchFamily="34" charset="0"/>
                        </a:rPr>
                        <a:t> / 27 / 52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6280">
                <a:tc vMerge="1">
                  <a:txBody>
                    <a:bodyPr/>
                    <a:lstStyle/>
                    <a:p>
                      <a:pPr algn="ctr"/>
                      <a:endParaRPr lang="fr-CH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Free time</a:t>
                      </a:r>
                      <a:endParaRPr lang="fr-CH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8030" y="116632"/>
            <a:ext cx="3075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Admin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Monitoring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</a:rPr>
              <a:t>Testers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/monitoring/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testers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236188" y="2852936"/>
            <a:ext cx="2384003" cy="1728192"/>
          </a:xfrm>
          <a:prstGeom prst="wedgeRectCallout">
            <a:avLst>
              <a:gd name="adj1" fmla="val -105533"/>
              <a:gd name="adj2" fmla="val -65825"/>
            </a:avLst>
          </a:prstGeom>
          <a:solidFill>
            <a:schemeClr val="bg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&lt;&lt;</a:t>
            </a:r>
            <a:r>
              <a:rPr lang="fr-FR" sz="1200" b="1" u="sng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Prev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fr-FR" sz="12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Wednesday</a:t>
            </a:r>
            <a:r>
              <a:rPr lang="fr-FR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13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fr-FR" sz="1200" b="1" u="sng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Next</a:t>
            </a:r>
            <a:r>
              <a:rPr lang="fr-FR" sz="1200" b="1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&gt;&gt;</a:t>
            </a:r>
            <a:endParaRPr lang="fr-FR" sz="1600" b="1" u="sng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TC1 (</a:t>
            </a:r>
            <a:r>
              <a:rPr lang="fr-FR" sz="12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done</a:t>
            </a:r>
            <a:r>
              <a:rPr lang="fr-FR" sz="1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2 KO</a:t>
            </a:r>
          </a:p>
          <a:p>
            <a:pPr algn="ctr"/>
            <a:r>
              <a:rPr lang="fr-FR" sz="1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TC2 (</a:t>
            </a:r>
            <a:r>
              <a:rPr lang="fr-FR" sz="12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done</a:t>
            </a:r>
            <a:r>
              <a:rPr lang="fr-FR" sz="1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fr-FR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fr-FR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KO</a:t>
            </a:r>
            <a:endParaRPr lang="fr-FR" sz="1200" b="1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TC3 (not </a:t>
            </a:r>
            <a:r>
              <a:rPr lang="fr-FR" sz="12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done</a:t>
            </a:r>
            <a:r>
              <a:rPr lang="fr-FR" sz="1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r>
              <a:rPr lang="fr-FR" sz="1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TC4 </a:t>
            </a:r>
            <a:r>
              <a:rPr lang="fr-FR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fr-FR" sz="12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done</a:t>
            </a:r>
            <a:r>
              <a:rPr lang="fr-FR" sz="1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fr-FR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0 </a:t>
            </a:r>
            <a:r>
              <a:rPr lang="fr-FR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KO</a:t>
            </a:r>
            <a:endParaRPr lang="fr-FR" sz="12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1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Free time </a:t>
            </a:r>
            <a:r>
              <a:rPr lang="fr-FR" sz="12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remaining</a:t>
            </a:r>
            <a:r>
              <a:rPr lang="fr-FR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 h</a:t>
            </a:r>
            <a:endParaRPr lang="fr-CH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29329" y="1577805"/>
            <a:ext cx="3970191" cy="2661715"/>
            <a:chOff x="1629329" y="1577805"/>
            <a:chExt cx="3970191" cy="2661715"/>
          </a:xfrm>
        </p:grpSpPr>
        <p:sp>
          <p:nvSpPr>
            <p:cNvPr id="16" name="Rectangular Callout 15"/>
            <p:cNvSpPr/>
            <p:nvPr/>
          </p:nvSpPr>
          <p:spPr>
            <a:xfrm>
              <a:off x="1629329" y="1577805"/>
              <a:ext cx="3970191" cy="2661715"/>
            </a:xfrm>
            <a:prstGeom prst="wedgeRectCallout">
              <a:avLst>
                <a:gd name="adj1" fmla="val -22641"/>
                <a:gd name="adj2" fmla="val 73937"/>
              </a:avLst>
            </a:prstGeom>
            <a:solidFill>
              <a:schemeClr val="bg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General </a:t>
              </a:r>
              <a:r>
                <a:rPr lang="fr-FR" b="1" dirty="0" err="1" smtClean="0">
                  <a:solidFill>
                    <a:schemeClr val="tx1"/>
                  </a:solidFill>
                </a:rPr>
                <a:t>progress</a:t>
              </a:r>
              <a:r>
                <a:rPr lang="fr-FR" b="1" dirty="0" smtClean="0">
                  <a:solidFill>
                    <a:schemeClr val="tx1"/>
                  </a:solidFill>
                </a:rPr>
                <a:t> for AGR</a:t>
              </a:r>
            </a:p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on </a:t>
              </a:r>
              <a:r>
                <a:rPr lang="fr-FR" b="1" dirty="0" err="1" smtClean="0">
                  <a:solidFill>
                    <a:schemeClr val="tx1"/>
                  </a:solidFill>
                </a:rPr>
                <a:t>Ticketting</a:t>
              </a:r>
              <a:r>
                <a:rPr lang="fr-FR" b="1" dirty="0" smtClean="0">
                  <a:solidFill>
                    <a:schemeClr val="tx1"/>
                  </a:solidFill>
                </a:rPr>
                <a:t> Module </a:t>
              </a:r>
              <a:r>
                <a:rPr lang="fr-FR" b="1" dirty="0" err="1" smtClean="0">
                  <a:solidFill>
                    <a:schemeClr val="tx1"/>
                  </a:solidFill>
                </a:rPr>
                <a:t>Testing</a:t>
              </a:r>
              <a:endParaRPr lang="fr-F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Tester : AGR</a:t>
              </a:r>
              <a:endParaRPr lang="fr-CH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755" y="2714588"/>
              <a:ext cx="22193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Isosceles Triangle 25"/>
            <p:cNvSpPr/>
            <p:nvPr/>
          </p:nvSpPr>
          <p:spPr>
            <a:xfrm>
              <a:off x="3940887" y="2956755"/>
              <a:ext cx="175984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35980" y="2699525"/>
              <a:ext cx="1219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 err="1" smtClean="0"/>
                <a:t>Overall</a:t>
              </a:r>
              <a:r>
                <a:rPr lang="fr-FR" sz="1200" b="1" dirty="0" smtClean="0"/>
                <a:t> </a:t>
              </a:r>
              <a:r>
                <a:rPr lang="fr-FR" sz="1200" b="1" dirty="0" err="1" smtClean="0"/>
                <a:t>progress</a:t>
              </a:r>
              <a:endParaRPr lang="fr-CH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8029" y="3007985"/>
              <a:ext cx="756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Expected</a:t>
              </a:r>
              <a:endParaRPr lang="fr-CH" sz="12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755" y="3573333"/>
              <a:ext cx="221932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265328" y="3553896"/>
              <a:ext cx="790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 smtClean="0"/>
                <a:t>Free time</a:t>
              </a:r>
              <a:endParaRPr lang="fr-CH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33808" y="3815297"/>
              <a:ext cx="845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dirty="0" smtClean="0"/>
                <a:t>8 h 30 min</a:t>
              </a:r>
              <a:endParaRPr lang="fr-CH" sz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67745" y="2204864"/>
            <a:ext cx="1080120" cy="633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Rectangle 23"/>
          <p:cNvSpPr/>
          <p:nvPr/>
        </p:nvSpPr>
        <p:spPr>
          <a:xfrm>
            <a:off x="2267744" y="4581128"/>
            <a:ext cx="1135981" cy="8640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TextBox 30"/>
          <p:cNvSpPr txBox="1"/>
          <p:nvPr/>
        </p:nvSpPr>
        <p:spPr>
          <a:xfrm>
            <a:off x="-36512" y="548680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Per tester </a:t>
            </a:r>
            <a:r>
              <a:rPr lang="fr-FR" dirty="0" smtClean="0"/>
              <a:t>| </a:t>
            </a:r>
            <a:r>
              <a:rPr lang="fr-FR" dirty="0" smtClean="0">
                <a:hlinkClick r:id="rId7" action="ppaction://hlinksldjump"/>
              </a:rPr>
              <a:t>Global</a:t>
            </a:r>
            <a:endParaRPr lang="fr-CH" dirty="0"/>
          </a:p>
        </p:txBody>
      </p:sp>
      <p:sp>
        <p:nvSpPr>
          <p:cNvPr id="41" name="TextBox 40"/>
          <p:cNvSpPr txBox="1"/>
          <p:nvPr/>
        </p:nvSpPr>
        <p:spPr>
          <a:xfrm>
            <a:off x="2768621" y="620688"/>
            <a:ext cx="36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latin typeface="Calibri" pitchFamily="34" charset="0"/>
                <a:cs typeface="Calibri" pitchFamily="34" charset="0"/>
              </a:rPr>
              <a:t>Ticketing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Module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Testing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, Team </a:t>
            </a:r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n°3</a:t>
            </a:r>
            <a:endParaRPr lang="fr-CH" b="1" u="sng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Cloud Callout 42"/>
          <p:cNvSpPr/>
          <p:nvPr/>
        </p:nvSpPr>
        <p:spPr>
          <a:xfrm>
            <a:off x="1760481" y="44625"/>
            <a:ext cx="1443367" cy="576064"/>
          </a:xfrm>
          <a:prstGeom prst="cloudCallout">
            <a:avLst>
              <a:gd name="adj1" fmla="val -61079"/>
              <a:gd name="adj2" fmla="val 48080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 types of monitoring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37611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2587" y="116632"/>
            <a:ext cx="3051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Admin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Monitoring &gt; Global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/monitoring/global/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36512" y="548680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5" action="ppaction://hlinksldjump"/>
              </a:rPr>
              <a:t>Per tester</a:t>
            </a:r>
            <a:r>
              <a:rPr lang="fr-FR" b="1" dirty="0" smtClean="0"/>
              <a:t> </a:t>
            </a:r>
            <a:r>
              <a:rPr lang="fr-FR" dirty="0" smtClean="0"/>
              <a:t>| </a:t>
            </a:r>
            <a:r>
              <a:rPr lang="fr-FR" b="1" dirty="0"/>
              <a:t>G</a:t>
            </a:r>
            <a:r>
              <a:rPr lang="fr-FR" b="1" dirty="0" smtClean="0"/>
              <a:t>lobal</a:t>
            </a:r>
            <a:endParaRPr lang="fr-CH" b="1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68127779"/>
              </p:ext>
            </p:extLst>
          </p:nvPr>
        </p:nvGraphicFramePr>
        <p:xfrm>
          <a:off x="5072086" y="980728"/>
          <a:ext cx="407191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54052911"/>
              </p:ext>
            </p:extLst>
          </p:nvPr>
        </p:nvGraphicFramePr>
        <p:xfrm>
          <a:off x="2353447" y="2708920"/>
          <a:ext cx="3806779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730852695"/>
              </p:ext>
            </p:extLst>
          </p:nvPr>
        </p:nvGraphicFramePr>
        <p:xfrm>
          <a:off x="0" y="1166995"/>
          <a:ext cx="3441588" cy="2939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768621" y="620688"/>
            <a:ext cx="36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latin typeface="Calibri" pitchFamily="34" charset="0"/>
                <a:cs typeface="Calibri" pitchFamily="34" charset="0"/>
              </a:rPr>
              <a:t>Ticketing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Module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Testing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, Team </a:t>
            </a:r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n°3</a:t>
            </a:r>
            <a:endParaRPr lang="fr-CH" b="1" u="sng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2350" y="399954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3</a:t>
            </a:r>
            <a:r>
              <a:rPr lang="fr-FR" sz="1200" b="1" dirty="0" smtClean="0"/>
              <a:t>8% </a:t>
            </a:r>
            <a:r>
              <a:rPr lang="fr-FR" sz="1200" b="1" dirty="0" err="1" smtClean="0"/>
              <a:t>flawless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TCs</a:t>
            </a:r>
            <a:endParaRPr lang="fr-CH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203848" y="558924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41% </a:t>
            </a:r>
            <a:r>
              <a:rPr lang="fr-FR" sz="1200" b="1" dirty="0" err="1" smtClean="0"/>
              <a:t>flawless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TCs</a:t>
            </a:r>
            <a:endParaRPr lang="fr-CH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399954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37% </a:t>
            </a:r>
            <a:r>
              <a:rPr lang="fr-FR" sz="1200" b="1" dirty="0" err="1" smtClean="0"/>
              <a:t>flawless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TCs</a:t>
            </a:r>
            <a:endParaRPr lang="fr-CH" sz="1200" b="1" dirty="0"/>
          </a:p>
        </p:txBody>
      </p:sp>
    </p:spTree>
    <p:extLst>
      <p:ext uri="{BB962C8B-B14F-4D97-AF65-F5344CB8AC3E}">
        <p14:creationId xmlns:p14="http://schemas.microsoft.com/office/powerpoint/2010/main" val="17827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history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3969" y="116632"/>
            <a:ext cx="222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Admin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</a:rPr>
              <a:t>History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ounded Rectangle 12">
            <a:hlinkClick r:id="rId5" action="ppaction://hlinksldjump"/>
          </p:cNvPr>
          <p:cNvSpPr/>
          <p:nvPr/>
        </p:nvSpPr>
        <p:spPr>
          <a:xfrm>
            <a:off x="719826" y="1988840"/>
            <a:ext cx="2088232" cy="1872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Castor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Team 2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10/11/10 – 14/11/10</a:t>
            </a:r>
            <a:endParaRPr lang="fr-CH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3527884" y="1988840"/>
            <a:ext cx="2088232" cy="1872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Pollux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Team 1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08/01/11 – 30/01/11</a:t>
            </a:r>
            <a:endParaRPr lang="fr-CH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6335942" y="1988840"/>
            <a:ext cx="2088232" cy="18722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Backlog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Team 2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14/02/11 – 04/03/11</a:t>
            </a:r>
            <a:endParaRPr lang="fr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2624" y="116632"/>
            <a:ext cx="3151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Admin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History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2 &gt; Planning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21956"/>
              </p:ext>
            </p:extLst>
          </p:nvPr>
        </p:nvGraphicFramePr>
        <p:xfrm>
          <a:off x="1727179" y="1196752"/>
          <a:ext cx="7416821" cy="4552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086"/>
                <a:gridCol w="1382347"/>
                <a:gridCol w="1382347"/>
                <a:gridCol w="1382347"/>
                <a:gridCol w="1382347"/>
                <a:gridCol w="1382347"/>
              </a:tblGrid>
              <a:tr h="29949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Visa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Mon</a:t>
                      </a:r>
                      <a:r>
                        <a:rPr lang="fr-FR" sz="1200" baseline="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day</a:t>
                      </a:r>
                      <a:r>
                        <a:rPr lang="fr-FR" sz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11</a:t>
                      </a:r>
                      <a:endParaRPr lang="fr-CH" sz="12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Tuesday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12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alibri" pitchFamily="34" charset="0"/>
                          <a:cs typeface="Calibri" pitchFamily="34" charset="0"/>
                        </a:rPr>
                        <a:t>Wednesday</a:t>
                      </a:r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 13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Thursday</a:t>
                      </a:r>
                      <a:r>
                        <a:rPr lang="fr-F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14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Friday 15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</a:t>
                      </a:r>
                    </a:p>
                    <a:p>
                      <a:pPr algn="ctr"/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TC12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TC20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TC38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TC39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DIG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TC5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TC6</a:t>
                      </a:r>
                      <a:endParaRPr lang="fr-CH" sz="11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TC13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TC22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TC40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TC41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TC42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GQD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TC14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TC16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TC23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TC24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TC32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TC43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THR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TC11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TC12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TC13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TC25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TC26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TC27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TC33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TC44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TC45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URF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TC7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TC8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TC17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TC18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TC19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TC28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TC29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TC21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  <a:tr h="69817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VSO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TC9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TC10</a:t>
                      </a:r>
                      <a:endParaRPr lang="fr-CH" sz="11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TC30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TC35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TC36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TC37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TC46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TC47</a:t>
                      </a:r>
                      <a:endParaRPr lang="fr-CH" sz="11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Ctr="1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28392" y="620688"/>
            <a:ext cx="248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Castor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Testing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, Team </a:t>
            </a:r>
            <a:r>
              <a:rPr lang="fr-FR" b="1" u="sng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n°2</a:t>
            </a:r>
            <a:endParaRPr lang="fr-CH" b="1" u="sng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history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/2/planning/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16859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90772"/>
              </p:ext>
            </p:extLst>
          </p:nvPr>
        </p:nvGraphicFramePr>
        <p:xfrm>
          <a:off x="36004" y="835144"/>
          <a:ext cx="9071992" cy="460964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606917"/>
                <a:gridCol w="2929079"/>
                <a:gridCol w="1857465"/>
                <a:gridCol w="2678531"/>
              </a:tblGrid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Title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Last </a:t>
                      </a:r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Order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 pitchFamily="34" charset="0"/>
                          <a:cs typeface="Calibri" pitchFamily="34" charset="0"/>
                        </a:rPr>
                        <a:t>Screen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Old 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Test case #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BilBox-33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GDN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Created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20/07/09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Executed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by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Execution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date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13/04/11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Environment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Sup103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Release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Pollux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U2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Browser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Ticketting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Sub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BoxOffice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Criticity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(0-5)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sng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Attached</a:t>
                      </a:r>
                      <a:r>
                        <a:rPr lang="fr-FR" sz="14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Files</a:t>
                      </a:r>
                      <a:endParaRPr lang="fr-CH" sz="1400" b="1" u="sng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Doc.docx</a:t>
                      </a:r>
                    </a:p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Doc2.docx</a:t>
                      </a: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Pre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-condition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Create many orders using menu option Sale/Reservation for the following:</a:t>
                      </a:r>
                      <a:b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- Orders having a contact and not belonging to a contact…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Tags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Some_tag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0687" y="116632"/>
            <a:ext cx="390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Admin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History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2 &gt;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3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" y="533880"/>
            <a:ext cx="191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history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/2/planning/BilBox-33/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9252"/>
              </p:ext>
            </p:extLst>
          </p:nvPr>
        </p:nvGraphicFramePr>
        <p:xfrm>
          <a:off x="35513" y="836712"/>
          <a:ext cx="8955614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46"/>
                <a:gridCol w="720080"/>
                <a:gridCol w="1584176"/>
                <a:gridCol w="4176464"/>
                <a:gridCol w="504056"/>
                <a:gridCol w="648072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OK/KO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Jira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Comments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menu option Last Order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The order display is similar to the "Screenbook_moduleguichet" for the last order in state ‘closed’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OK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GU9.6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button ‘Previous order’/ ‘Next order’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Check that the orders are displayed correctly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u="none" kern="1200" dirty="0" smtClean="0"/>
                        <a:t>OK</a:t>
                      </a:r>
                      <a:endParaRPr lang="fr-CH" sz="1200" b="0" u="none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CH" sz="1200" b="1" u="none" kern="1200" dirty="0" smtClean="0">
                          <a:hlinkClick r:id="rId3" action="ppaction://hlinksldjump"/>
                        </a:rPr>
                        <a:t>STX-16093</a:t>
                      </a:r>
                      <a:r>
                        <a:rPr lang="fr-CH" sz="1200" u="sng" kern="1200" dirty="0" smtClean="0">
                          <a:hlinkClick r:id="rId3" action="ppaction://hlinksldjump"/>
                        </a:rPr>
                        <a:t> </a:t>
                      </a:r>
                      <a:r>
                        <a:rPr lang="fr-CH" sz="1200" u="none" kern="1200" dirty="0" smtClean="0"/>
                        <a:t>(</a:t>
                      </a:r>
                      <a:r>
                        <a:rPr lang="fr-CH" sz="1200" u="none" kern="1200" dirty="0" err="1" smtClean="0"/>
                        <a:t>tested</a:t>
                      </a:r>
                      <a:r>
                        <a:rPr lang="fr-CH" sz="1200" u="none" kern="1200" dirty="0" smtClean="0"/>
                        <a:t>)</a:t>
                      </a:r>
                      <a:endParaRPr lang="fr-CH" sz="1200" u="none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Navigate to an order which contains ticket(s) for a performance 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 or anonymous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Simple Entry ], [ status of the operation: sold/reservation/cancel</a:t>
                      </a:r>
                      <a:r>
                        <a:rPr lang="en-US" sz="1200" u="none" strike="noStrike" dirty="0" smtClean="0">
                          <a:effectLst/>
                        </a:rPr>
                        <a:t>]…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KO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hlinkClick r:id="rId3" action="ppaction://hlinksldjump"/>
                        </a:rPr>
                        <a:t>STX-17532</a:t>
                      </a:r>
                      <a:endParaRPr lang="fr-FR" sz="1200" b="1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(open)</a:t>
                      </a:r>
                      <a:endParaRPr lang="fr-CH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Lorem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ipsum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dolor</a:t>
                      </a:r>
                      <a:r>
                        <a:rPr lang="fr-FR" sz="1200" dirty="0" smtClean="0"/>
                        <a:t>…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Navigate to an order for season ticket(s)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Season Ticket], [ status of the operation: sold/reservation/cancel] </a:t>
                      </a:r>
                      <a:r>
                        <a:rPr lang="en-US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OK</a:t>
                      </a:r>
                      <a:endParaRPr lang="fr-CH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CH" sz="1200" u="sng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2" descr="C:\Users\agr\Boulot\Specs\img\input_te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0" y="4320600"/>
            <a:ext cx="244827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1660" y="42930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Total time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spent</a:t>
            </a:r>
            <a:r>
              <a:rPr lang="fr-FR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8750" y="4293096"/>
            <a:ext cx="97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minutes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16632"/>
            <a:ext cx="176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0687" y="116632"/>
            <a:ext cx="390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Admin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7" action="ppaction://hlinksldjump"/>
              </a:rPr>
              <a:t>History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2 &gt;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5916" y="446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Main menu</a:t>
            </a:r>
            <a:endParaRPr lang="fr-CH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" y="531912"/>
            <a:ext cx="189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39952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</a:t>
            </a:r>
            <a:endParaRPr lang="fr-CH" dirty="0"/>
          </a:p>
        </p:txBody>
      </p:sp>
      <p:sp>
        <p:nvSpPr>
          <p:cNvPr id="17" name="Rectangle 16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admin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history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/2/planning/BilBox-33/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30294"/>
              </p:ext>
            </p:extLst>
          </p:nvPr>
        </p:nvGraphicFramePr>
        <p:xfrm>
          <a:off x="36004" y="835144"/>
          <a:ext cx="9071992" cy="42286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606917"/>
                <a:gridCol w="2929079"/>
                <a:gridCol w="1857465"/>
                <a:gridCol w="2678531"/>
              </a:tblGrid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Title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Test case #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Created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13/04/11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Environment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Release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Browser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Sub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Criticity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(0-5)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sng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Attached</a:t>
                      </a:r>
                      <a:r>
                        <a:rPr lang="fr-FR" sz="14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Files</a:t>
                      </a:r>
                      <a:endParaRPr lang="fr-CH" sz="1400" b="1" u="sng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fr-FR" sz="1400" b="1" i="0" u="sng" strike="noStrike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Pre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-condition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Tags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C:\Users\agr\Boulot\Specs\img\ok.png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08600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gr\Boulot\Specs\img\canc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52" y="5308600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new_tc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precond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7445" y="116632"/>
            <a:ext cx="3806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New test case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</a:rPr>
              <a:t>Preconditions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4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7445" y="116632"/>
            <a:ext cx="3806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New test case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</a:rPr>
              <a:t>Preconditions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new_tc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precond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6091"/>
              </p:ext>
            </p:extLst>
          </p:nvPr>
        </p:nvGraphicFramePr>
        <p:xfrm>
          <a:off x="36004" y="835144"/>
          <a:ext cx="9071992" cy="42286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606917"/>
                <a:gridCol w="2929079"/>
                <a:gridCol w="1857465"/>
                <a:gridCol w="2678531"/>
              </a:tblGrid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Title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Last </a:t>
                      </a:r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Order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 pitchFamily="34" charset="0"/>
                          <a:cs typeface="Calibri" pitchFamily="34" charset="0"/>
                        </a:rPr>
                        <a:t>Screen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Test case #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BilBox-33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Created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13/04/11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Environment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Sup103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Release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Pollux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U2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Browser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Ticketting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Sub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BoxOffice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Criticity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(0-5)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sng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Attached</a:t>
                      </a:r>
                      <a:r>
                        <a:rPr lang="fr-FR" sz="14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Files</a:t>
                      </a:r>
                      <a:endParaRPr lang="fr-CH" sz="1400" b="1" u="sng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Doc.docx</a:t>
                      </a:r>
                    </a:p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Doc2.docx</a:t>
                      </a: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Pre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-condition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Create many orders using menu option Sale/Reservation for the following:</a:t>
                      </a:r>
                      <a:b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- Orders having a contact and not belonging to a contact…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Tags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Some_tag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 descr="C:\Users\agr\Boulot\Specs\img\ok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08600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gr\Boulot\Specs\img\cance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52" y="5308600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31770"/>
              </p:ext>
            </p:extLst>
          </p:nvPr>
        </p:nvGraphicFramePr>
        <p:xfrm>
          <a:off x="251537" y="770185"/>
          <a:ext cx="8640943" cy="121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23"/>
                <a:gridCol w="877283"/>
                <a:gridCol w="2036000"/>
                <a:gridCol w="5367637"/>
              </a:tblGrid>
              <a:tr h="46935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749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779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+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new_tc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5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7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6182" y="116632"/>
            <a:ext cx="3267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New test case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</a:rPr>
              <a:t>Steps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16743"/>
              </p:ext>
            </p:extLst>
          </p:nvPr>
        </p:nvGraphicFramePr>
        <p:xfrm>
          <a:off x="251537" y="780217"/>
          <a:ext cx="8640943" cy="380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23"/>
                <a:gridCol w="877283"/>
                <a:gridCol w="2036000"/>
                <a:gridCol w="5367637"/>
              </a:tblGrid>
              <a:tr h="46935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#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Rules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Description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Expected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result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749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menu option Last Order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The order display is similar to the "Screenbook_moduleguichet" for the last order in state ‘closed’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064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GU9.6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Click on the button ‘Previous order’/ ‘Next order’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Check that the orders are displayed correctly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3790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Navigate to an order which contains ticket(s) for a performance 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 or anonymous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Simple Entry ], [ status of the operation: sold/reservation/cancel</a:t>
                      </a:r>
                      <a:r>
                        <a:rPr lang="en-US" sz="1200" u="none" strike="noStrike" dirty="0" smtClean="0">
                          <a:effectLst/>
                        </a:rPr>
                        <a:t>]…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3790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Navigate to an order for season ticket(s)</a:t>
                      </a:r>
                      <a:endParaRPr lang="en-US" sz="1200" b="0" i="0" u="none" strike="noStrike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Check the order display in the tree: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1: contact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Level 2: [Product family – Season Ticket], [ status of the operation: sold/reservation/cancel] </a:t>
                      </a:r>
                      <a:r>
                        <a:rPr lang="en-US" sz="1200" u="none" strike="noStrike" dirty="0" smtClean="0">
                          <a:effectLst/>
                        </a:rPr>
                        <a:t>…</a:t>
                      </a:r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78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Calibri" pitchFamily="34" charset="0"/>
                          <a:cs typeface="Calibri" pitchFamily="34" charset="0"/>
                        </a:rPr>
                        <a:t>+</a:t>
                      </a:r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H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4" descr="C:\Users\agr\Boulot\Specs\img\sav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6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7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7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new_tc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6182" y="116632"/>
            <a:ext cx="3267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New test case &gt;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</a:rPr>
              <a:t>Steps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53696"/>
              </p:ext>
            </p:extLst>
          </p:nvPr>
        </p:nvGraphicFramePr>
        <p:xfrm>
          <a:off x="36004" y="835144"/>
          <a:ext cx="9071992" cy="460964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606917"/>
                <a:gridCol w="2929079"/>
                <a:gridCol w="1857465"/>
                <a:gridCol w="2678531"/>
              </a:tblGrid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Title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Last </a:t>
                      </a:r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Order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 pitchFamily="34" charset="0"/>
                          <a:cs typeface="Calibri" pitchFamily="34" charset="0"/>
                        </a:rPr>
                        <a:t>Screen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Old 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Test case #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BilBox-33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GDN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Created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20/07/09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Executed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by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Execution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date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13/04/11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Environment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Sup103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Release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Pollux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U2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Browser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Ticketting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Sub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BoxOffice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Criticity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(0-5)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sng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Attached</a:t>
                      </a:r>
                      <a:r>
                        <a:rPr lang="fr-FR" sz="14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Files</a:t>
                      </a:r>
                      <a:endParaRPr lang="fr-CH" sz="1400" b="1" u="sng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Doc.docx</a:t>
                      </a:r>
                    </a:p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Doc2.docx</a:t>
                      </a: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Pre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-condition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Create many orders using menu option Sale/Reservation for the following:</a:t>
                      </a:r>
                      <a:b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- Orders having a contact and not belonging to a contact…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Tags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Some_tag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" y="533880"/>
            <a:ext cx="191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7704219" y="1268760"/>
            <a:ext cx="1346100" cy="943603"/>
          </a:xfrm>
          <a:prstGeom prst="cloudCallout">
            <a:avLst>
              <a:gd name="adj1" fmla="val -51101"/>
              <a:gd name="adj2" fmla="val -70663"/>
            </a:avLst>
          </a:prstGeom>
          <a:solidFill>
            <a:schemeClr val="accent3">
              <a:tint val="50000"/>
              <a:alpha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Let’s</a:t>
            </a:r>
            <a:r>
              <a:rPr lang="fr-FR" dirty="0" smtClean="0"/>
              <a:t> change </a:t>
            </a:r>
            <a:r>
              <a:rPr lang="fr-FR" dirty="0" err="1" smtClean="0"/>
              <a:t>this</a:t>
            </a:r>
            <a:endParaRPr lang="fr-CH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04214"/>
              </p:ext>
            </p:extLst>
          </p:nvPr>
        </p:nvGraphicFramePr>
        <p:xfrm>
          <a:off x="36004" y="835144"/>
          <a:ext cx="9071992" cy="460964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606917"/>
                <a:gridCol w="2929079"/>
                <a:gridCol w="1857465"/>
                <a:gridCol w="2678531"/>
              </a:tblGrid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Title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Last </a:t>
                      </a:r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Order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 pitchFamily="34" charset="0"/>
                          <a:cs typeface="Calibri" pitchFamily="34" charset="0"/>
                        </a:rPr>
                        <a:t>Screen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latin typeface="Calibri" pitchFamily="34" charset="0"/>
                          <a:cs typeface="Calibri" pitchFamily="34" charset="0"/>
                        </a:rPr>
                        <a:t>Old description</a:t>
                      </a:r>
                      <a:endParaRPr lang="fr-CH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Test case #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BilBox-33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GDN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Created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20/07/09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Executed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by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Execution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date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13/04/11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Environment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Sup103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Release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Pollux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U2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Browser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Ticketting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Sub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BoxOffice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Criticity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(0-5)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sng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Attached</a:t>
                      </a:r>
                      <a:r>
                        <a:rPr lang="fr-FR" sz="14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Files</a:t>
                      </a:r>
                      <a:endParaRPr lang="fr-CH" sz="1400" b="1" u="sng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Doc.docx</a:t>
                      </a:r>
                    </a:p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Doc2.docx</a:t>
                      </a: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Pre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-condition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Create many orders using menu option Sale/Reservation for the following:</a:t>
                      </a:r>
                      <a:b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- Orders having a contact and not belonging to a contact…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Tags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Some_tag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4" descr="C:\Users\agr\Boulot\Specs\img\save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" y="533880"/>
            <a:ext cx="191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8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418" y="116632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smtClean="0">
                <a:latin typeface="Calibri" pitchFamily="34" charset="0"/>
                <a:cs typeface="Calibri" pitchFamily="34" charset="0"/>
              </a:rPr>
              <a:t>You are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here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fr-FR" sz="12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  <a:hlinkClick r:id="rId3" action="ppaction://hlinksldjump"/>
              </a:rPr>
              <a:t>Planning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&gt; BilBox-33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30519"/>
              </p:ext>
            </p:extLst>
          </p:nvPr>
        </p:nvGraphicFramePr>
        <p:xfrm>
          <a:off x="36004" y="835144"/>
          <a:ext cx="9071992" cy="460964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606917"/>
                <a:gridCol w="2929079"/>
                <a:gridCol w="1857465"/>
                <a:gridCol w="2678531"/>
              </a:tblGrid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Title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Last </a:t>
                      </a:r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Order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fr-FR" sz="1400" baseline="0" dirty="0" err="1" smtClean="0">
                          <a:latin typeface="Calibri" pitchFamily="34" charset="0"/>
                          <a:cs typeface="Calibri" pitchFamily="34" charset="0"/>
                        </a:rPr>
                        <a:t>Screen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chemeClr val="accent6"/>
                          </a:solidFill>
                          <a:latin typeface="Calibri" pitchFamily="34" charset="0"/>
                          <a:cs typeface="Calibri" pitchFamily="34" charset="0"/>
                        </a:rPr>
                        <a:t>New</a:t>
                      </a:r>
                      <a:r>
                        <a:rPr lang="fr-FR" sz="1400" b="1" baseline="0" dirty="0" smtClean="0">
                          <a:solidFill>
                            <a:schemeClr val="accent6"/>
                          </a:solidFill>
                          <a:latin typeface="Calibri" pitchFamily="34" charset="0"/>
                          <a:cs typeface="Calibri" pitchFamily="34" charset="0"/>
                        </a:rPr>
                        <a:t> description</a:t>
                      </a:r>
                      <a:endParaRPr lang="fr-CH" sz="1400" b="1" dirty="0">
                        <a:solidFill>
                          <a:schemeClr val="accent6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Test case #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BilBox-33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Author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GDN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Created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20/07/09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Executed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by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AGR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Execution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date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13/04/11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Environment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Sup103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OS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Release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Pollux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U2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Browser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80962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Ticketting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Sub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-module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BoxOffice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Criticity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 (0-5)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u="sng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Attached</a:t>
                      </a:r>
                      <a:r>
                        <a:rPr lang="fr-FR" sz="14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Files</a:t>
                      </a:r>
                      <a:endParaRPr lang="fr-CH" sz="1400" b="1" u="sng" dirty="0">
                        <a:solidFill>
                          <a:schemeClr val="bg2">
                            <a:lumMod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Doc.docx</a:t>
                      </a:r>
                    </a:p>
                    <a:p>
                      <a:pPr algn="l" fontAlgn="t"/>
                      <a:r>
                        <a:rPr lang="fr-FR" sz="1400" b="1" i="0" u="sng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Doc2.docx</a:t>
                      </a:r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Pre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-condition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Create many orders using menu option Sale/Reservation for the following:</a:t>
                      </a:r>
                      <a:b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400" u="none" strike="noStrike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- Orders having a contact and not belonging to a contact…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647636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Tags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sz="1400" dirty="0" err="1" smtClean="0">
                          <a:latin typeface="Calibri" pitchFamily="34" charset="0"/>
                          <a:cs typeface="Calibri" pitchFamily="34" charset="0"/>
                        </a:rPr>
                        <a:t>Some_tag</a:t>
                      </a:r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fr-F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…</a:t>
                      </a:r>
                      <a:endParaRPr lang="fr-CH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5" descr="C:\Users\agr\Boulot\Specs\img\canc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76" y="5610572"/>
            <a:ext cx="9398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" y="533880"/>
            <a:ext cx="191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C:\Users\agr\Boulot\Specs\img\save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10572"/>
            <a:ext cx="1282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83768" y="616530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charlie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/planning/BilBox-33/</a:t>
            </a:r>
            <a:endParaRPr lang="fr-CH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6632"/>
            <a:ext cx="358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Welcome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, AGR.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My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9" action="ppaction://hlinksldjump"/>
              </a:rPr>
              <a:t> profile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Create</a:t>
            </a:r>
            <a:r>
              <a:rPr lang="fr-FR" sz="1200" b="1" dirty="0" smtClean="0">
                <a:latin typeface="Calibri" pitchFamily="34" charset="0"/>
                <a:cs typeface="Calibri" pitchFamily="34" charset="0"/>
                <a:hlinkClick r:id="rId10" action="ppaction://hlinksldjump"/>
              </a:rPr>
              <a:t> test case </a:t>
            </a:r>
            <a:r>
              <a:rPr lang="fr-FR" sz="1200" b="1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fr-FR" sz="1200" b="1" dirty="0" err="1" smtClean="0">
                <a:latin typeface="Calibri" pitchFamily="34" charset="0"/>
                <a:cs typeface="Calibri" pitchFamily="34" charset="0"/>
                <a:hlinkClick r:id="rId11" action="ppaction://hlinksldjump"/>
              </a:rPr>
              <a:t>Logout</a:t>
            </a:r>
            <a:endParaRPr lang="fr-CH" sz="1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63C64"/>
      </a:hlink>
      <a:folHlink>
        <a:srgbClr val="063C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3039</Words>
  <Application>Microsoft Office PowerPoint</Application>
  <PresentationFormat>On-screen Show (4:3)</PresentationFormat>
  <Paragraphs>958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Elca Informatique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Giraud Aurélien</dc:creator>
  <cp:lastModifiedBy>Giraud Aurélien</cp:lastModifiedBy>
  <cp:revision>618</cp:revision>
  <dcterms:created xsi:type="dcterms:W3CDTF">2011-04-13T10:43:58Z</dcterms:created>
  <dcterms:modified xsi:type="dcterms:W3CDTF">2011-04-15T07:59:20Z</dcterms:modified>
</cp:coreProperties>
</file>