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13.png" Type="http://schemas.openxmlformats.org/officeDocument/2006/relationships/image" Id="rId3"/><Relationship Target="../media/image12.pn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gif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4"/><Relationship Target="../media/image1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AngularJS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Superheroic Javascript MVW Framework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sz="3000" lang="fr"/>
              <a:t>RESTful client $resource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Easy RESTful service request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Use as a service</a:t>
            </a:r>
          </a:p>
        </p:txBody>
      </p:sp>
      <p:sp>
        <p:nvSpPr>
          <p:cNvPr id="125" name="Shape 125"/>
          <p:cNvSpPr/>
          <p:nvPr/>
        </p:nvSpPr>
        <p:spPr>
          <a:xfrm>
            <a:off y="3003800" x="297925"/>
            <a:ext cy="1114425" cx="48958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6" name="Shape 126"/>
          <p:cNvSpPr/>
          <p:nvPr/>
        </p:nvSpPr>
        <p:spPr>
          <a:xfrm>
            <a:off y="4905375" x="3429000"/>
            <a:ext cy="1952625" cx="5715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7" name="Shape 127"/>
          <p:cNvSpPr/>
          <p:nvPr/>
        </p:nvSpPr>
        <p:spPr>
          <a:xfrm>
            <a:off y="4191000" x="3429000"/>
            <a:ext cy="714375" cx="5715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28" name="Shape 128"/>
          <p:cNvSpPr txBox="1"/>
          <p:nvPr/>
        </p:nvSpPr>
        <p:spPr>
          <a:xfrm>
            <a:off y="4191000" x="1361475"/>
            <a:ext cy="457200" cx="1188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>
                <a:solidFill>
                  <a:srgbClr val="FFFFFF"/>
                </a:solidFill>
              </a:rPr>
              <a:t>module.js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y="3733800" x="6771075"/>
            <a:ext cy="457200" cx="1188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>
                <a:solidFill>
                  <a:srgbClr val="FFFFFF"/>
                </a:solidFill>
              </a:rPr>
              <a:t>controller.js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Questions ?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Let's play !</a:t>
            </a:r>
          </a:p>
        </p:txBody>
      </p:sp>
      <p:sp>
        <p:nvSpPr>
          <p:cNvPr id="136" name="Shape 136"/>
          <p:cNvSpPr/>
          <p:nvPr/>
        </p:nvSpPr>
        <p:spPr>
          <a:xfrm>
            <a:off y="2041931" x="3108650"/>
            <a:ext cy="4673568" cx="389612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Summary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What is AngularJS ?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Require.js vs AngularJS vs ExtJS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Module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Dependency injection - Services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Controller - $scope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View - Angular Templates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Promise objects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RESTful client $resource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What is AngularJS ?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jQuery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Modules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Data binding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Dependency injection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Routing / Multiple views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Angular Templates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Easy RESTful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Testing</a:t>
            </a:r>
          </a:p>
        </p:txBody>
      </p:sp>
      <p:sp>
        <p:nvSpPr>
          <p:cNvPr id="37" name="Shape 37"/>
          <p:cNvSpPr/>
          <p:nvPr/>
        </p:nvSpPr>
        <p:spPr>
          <a:xfrm>
            <a:off y="0" x="8213200"/>
            <a:ext cy="1028700" cx="36480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sz="3000" lang="fr"/>
              <a:t>Require.js vs AngularJS vs ExtJS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y="2212425" x="2305053"/>
            <a:ext cy="457200" cx="1420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1800" lang="fr">
                <a:solidFill>
                  <a:srgbClr val="FFFFFF"/>
                </a:solidFill>
              </a:rPr>
              <a:t>Require.js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y="2212425" x="6277561"/>
            <a:ext cy="457200" cx="1210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fr">
                <a:solidFill>
                  <a:srgbClr val="FFFFFF"/>
                </a:solidFill>
              </a:rPr>
              <a:t>ExtJS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y="2212425" x="4084825"/>
            <a:ext cy="457200" cx="1751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fr">
                <a:solidFill>
                  <a:srgbClr val="FFFFFF"/>
                </a:solidFill>
              </a:rPr>
              <a:t>AngularJS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y="2822025" x="457200"/>
            <a:ext cy="457200" cx="1474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>
              <a:buNone/>
            </a:pPr>
            <a:r>
              <a:rPr lang="fr">
                <a:solidFill>
                  <a:srgbClr val="FFFFFF"/>
                </a:solidFill>
              </a:rPr>
              <a:t>Code isolation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y="3279225" x="102300"/>
            <a:ext cy="457200" cx="1829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lang="fr">
                <a:solidFill>
                  <a:srgbClr val="FFFFFF"/>
                </a:solidFill>
              </a:rPr>
              <a:t>Dynamic file loading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y="3736425" x="102300"/>
            <a:ext cy="457200" cx="1829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lang="fr">
                <a:solidFill>
                  <a:srgbClr val="FFFFFF"/>
                </a:solidFill>
              </a:rPr>
              <a:t>View management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y="4193625" x="102300"/>
            <a:ext cy="457200" cx="1829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lang="fr">
                <a:solidFill>
                  <a:srgbClr val="FFFFFF"/>
                </a:solidFill>
              </a:rPr>
              <a:t>Full stack framework</a:t>
            </a:r>
          </a:p>
        </p:txBody>
      </p:sp>
      <p:cxnSp>
        <p:nvCxnSpPr>
          <p:cNvPr id="50" name="Shape 50"/>
          <p:cNvCxnSpPr/>
          <p:nvPr/>
        </p:nvCxnSpPr>
        <p:spPr>
          <a:xfrm>
            <a:off y="2731050" x="172825"/>
            <a:ext cy="0" cx="7658399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1" name="Shape 51"/>
          <p:cNvCxnSpPr/>
          <p:nvPr/>
        </p:nvCxnSpPr>
        <p:spPr>
          <a:xfrm>
            <a:off y="3224650" x="172825"/>
            <a:ext cy="0" cx="7658399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" name="Shape 52"/>
          <p:cNvCxnSpPr/>
          <p:nvPr/>
        </p:nvCxnSpPr>
        <p:spPr>
          <a:xfrm>
            <a:off y="3736425" x="172825"/>
            <a:ext cy="0" cx="7658399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3" name="Shape 53"/>
          <p:cNvCxnSpPr/>
          <p:nvPr/>
        </p:nvCxnSpPr>
        <p:spPr>
          <a:xfrm>
            <a:off y="4193625" x="172825"/>
            <a:ext cy="0" cx="7658399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4" name="Shape 54"/>
          <p:cNvCxnSpPr/>
          <p:nvPr/>
        </p:nvCxnSpPr>
        <p:spPr>
          <a:xfrm>
            <a:off y="4650825" x="172825"/>
            <a:ext cy="0" cx="7658399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5" name="Shape 55"/>
          <p:cNvCxnSpPr/>
          <p:nvPr/>
        </p:nvCxnSpPr>
        <p:spPr>
          <a:xfrm>
            <a:off y="2781200" x="172825"/>
            <a:ext cy="0" cx="7658399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6" name="Shape 56"/>
          <p:cNvCxnSpPr/>
          <p:nvPr/>
        </p:nvCxnSpPr>
        <p:spPr>
          <a:xfrm>
            <a:off y="2264775" x="2164750"/>
            <a:ext cy="3219900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7" name="Shape 57"/>
          <p:cNvCxnSpPr/>
          <p:nvPr/>
        </p:nvCxnSpPr>
        <p:spPr>
          <a:xfrm>
            <a:off y="2264775" x="3881575"/>
            <a:ext cy="3219900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8" name="Shape 58"/>
          <p:cNvCxnSpPr/>
          <p:nvPr/>
        </p:nvCxnSpPr>
        <p:spPr>
          <a:xfrm>
            <a:off y="2264775" x="6034975"/>
            <a:ext cy="3219900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9" name="Shape 59"/>
          <p:cNvSpPr/>
          <p:nvPr/>
        </p:nvSpPr>
        <p:spPr>
          <a:xfrm>
            <a:off y="2900344" x="2864873"/>
            <a:ext cy="300560" cx="3005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0" name="Shape 60"/>
          <p:cNvSpPr/>
          <p:nvPr/>
        </p:nvSpPr>
        <p:spPr>
          <a:xfrm>
            <a:off y="2900344" x="4810544"/>
            <a:ext cy="300560" cx="3005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1" name="Shape 61"/>
          <p:cNvSpPr/>
          <p:nvPr/>
        </p:nvSpPr>
        <p:spPr>
          <a:xfrm>
            <a:off y="2900344" x="6732681"/>
            <a:ext cy="300560" cx="3005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2" name="Shape 62"/>
          <p:cNvSpPr/>
          <p:nvPr/>
        </p:nvSpPr>
        <p:spPr>
          <a:xfrm>
            <a:off y="3357544" x="2876640"/>
            <a:ext cy="300560" cx="3005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3" name="Shape 63"/>
          <p:cNvSpPr/>
          <p:nvPr/>
        </p:nvSpPr>
        <p:spPr>
          <a:xfrm>
            <a:off y="3357544" x="4822312"/>
            <a:ext cy="300560" cx="3005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4" name="Shape 64"/>
          <p:cNvSpPr/>
          <p:nvPr/>
        </p:nvSpPr>
        <p:spPr>
          <a:xfrm>
            <a:off y="3357544" x="6744448"/>
            <a:ext cy="300560" cx="3005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5" name="Shape 65"/>
          <p:cNvSpPr/>
          <p:nvPr/>
        </p:nvSpPr>
        <p:spPr>
          <a:xfrm>
            <a:off y="3814744" x="4822312"/>
            <a:ext cy="300560" cx="3005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6" name="Shape 66"/>
          <p:cNvSpPr/>
          <p:nvPr/>
        </p:nvSpPr>
        <p:spPr>
          <a:xfrm>
            <a:off y="3814744" x="6744448"/>
            <a:ext cy="300560" cx="3005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7" name="Shape 67"/>
          <p:cNvSpPr/>
          <p:nvPr/>
        </p:nvSpPr>
        <p:spPr>
          <a:xfrm>
            <a:off y="4271944" x="6756215"/>
            <a:ext cy="300560" cx="3005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8" name="Shape 68"/>
          <p:cNvSpPr txBox="1"/>
          <p:nvPr/>
        </p:nvSpPr>
        <p:spPr>
          <a:xfrm>
            <a:off y="4782625" x="15901"/>
            <a:ext cy="457200" cx="1916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lang="fr">
                <a:solidFill>
                  <a:srgbClr val="FFFFFF"/>
                </a:solidFill>
              </a:rPr>
              <a:t>100% Javascript (no HTML, even for view)</a:t>
            </a:r>
          </a:p>
        </p:txBody>
      </p:sp>
      <p:sp>
        <p:nvSpPr>
          <p:cNvPr id="69" name="Shape 69"/>
          <p:cNvSpPr/>
          <p:nvPr/>
        </p:nvSpPr>
        <p:spPr>
          <a:xfrm>
            <a:off y="4939264" x="6756215"/>
            <a:ext cy="300560" cx="3005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0" name="Shape 70"/>
          <p:cNvSpPr/>
          <p:nvPr/>
        </p:nvSpPr>
        <p:spPr>
          <a:xfrm>
            <a:off y="4870312" x="4653644"/>
            <a:ext cy="614361" cx="61436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Module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An application is composed of modules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Modules contains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Filters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Directives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Services</a:t>
            </a:r>
          </a:p>
          <a:p>
            <a:r>
              <a:t/>
            </a:r>
          </a:p>
        </p:txBody>
      </p:sp>
      <p:sp>
        <p:nvSpPr>
          <p:cNvPr id="77" name="Shape 77"/>
          <p:cNvSpPr/>
          <p:nvPr/>
        </p:nvSpPr>
        <p:spPr>
          <a:xfrm>
            <a:off y="3792900" x="184325"/>
            <a:ext cy="2124075" cx="55245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8" name="Shape 78"/>
          <p:cNvSpPr/>
          <p:nvPr/>
        </p:nvSpPr>
        <p:spPr>
          <a:xfrm>
            <a:off y="4945700" x="4927550"/>
            <a:ext cy="1771650" cx="41052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9" name="Shape 79"/>
          <p:cNvSpPr txBox="1"/>
          <p:nvPr/>
        </p:nvSpPr>
        <p:spPr>
          <a:xfrm>
            <a:off y="5992725" x="1609325"/>
            <a:ext cy="457200" cx="1188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>
                <a:solidFill>
                  <a:srgbClr val="FFFFFF"/>
                </a:solidFill>
              </a:rPr>
              <a:t>index.html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y="4488500" x="7546425"/>
            <a:ext cy="457200" cx="1188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>
                <a:solidFill>
                  <a:srgbClr val="FFFFFF"/>
                </a:solidFill>
              </a:rPr>
              <a:t>script.js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Dependency injection - Services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Directly instanciated or provided through factories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Injected through controller parameters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AngularJS services's name starts with $</a:t>
            </a:r>
          </a:p>
        </p:txBody>
      </p:sp>
      <p:sp>
        <p:nvSpPr>
          <p:cNvPr id="87" name="Shape 87"/>
          <p:cNvSpPr/>
          <p:nvPr/>
        </p:nvSpPr>
        <p:spPr>
          <a:xfrm>
            <a:off y="3979987" x="316125"/>
            <a:ext cy="2486025" cx="45053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8" name="Shape 88"/>
          <p:cNvSpPr/>
          <p:nvPr/>
        </p:nvSpPr>
        <p:spPr>
          <a:xfrm>
            <a:off y="4772700" x="5448300"/>
            <a:ext cy="1076325" cx="32385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89" name="Shape 89"/>
          <p:cNvSpPr txBox="1"/>
          <p:nvPr/>
        </p:nvSpPr>
        <p:spPr>
          <a:xfrm>
            <a:off y="6466012" x="1907225"/>
            <a:ext cy="457200" cx="1188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>
                <a:solidFill>
                  <a:srgbClr val="FFFFFF"/>
                </a:solidFill>
              </a:rPr>
              <a:t>module.js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5849025" x="6580075"/>
            <a:ext cy="457200" cx="1188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>
                <a:solidFill>
                  <a:srgbClr val="FFFFFF"/>
                </a:solidFill>
              </a:rPr>
              <a:t>controller.js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Controller - $scope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A controller is responsible of the view's behavior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It's a simple function accepting services as parameters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$scope represent the current scope accessible through the view</a:t>
            </a:r>
          </a:p>
        </p:txBody>
      </p:sp>
      <p:sp>
        <p:nvSpPr>
          <p:cNvPr id="97" name="Shape 97"/>
          <p:cNvSpPr/>
          <p:nvPr/>
        </p:nvSpPr>
        <p:spPr>
          <a:xfrm>
            <a:off y="5132200" x="384425"/>
            <a:ext cy="1076325" cx="45529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8" name="Shape 98"/>
          <p:cNvSpPr/>
          <p:nvPr/>
        </p:nvSpPr>
        <p:spPr>
          <a:xfrm>
            <a:off y="5541775" x="5666700"/>
            <a:ext cy="1123950" cx="2819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9" name="Shape 99"/>
          <p:cNvSpPr txBox="1"/>
          <p:nvPr/>
        </p:nvSpPr>
        <p:spPr>
          <a:xfrm>
            <a:off y="6208525" x="1809425"/>
            <a:ext cy="457200" cx="1188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>
                <a:solidFill>
                  <a:srgbClr val="FFFFFF"/>
                </a:solidFill>
              </a:rPr>
              <a:t>index.html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y="5084575" x="6482250"/>
            <a:ext cy="457200" cx="1188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>
                <a:solidFill>
                  <a:srgbClr val="FFFFFF"/>
                </a:solidFill>
              </a:rPr>
              <a:t>controller.js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View - Angular Templates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Use HTML5's capabilities to create custom attributes and tags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Generate HTML dynamically with $scope data</a:t>
            </a:r>
          </a:p>
        </p:txBody>
      </p:sp>
      <p:sp>
        <p:nvSpPr>
          <p:cNvPr id="107" name="Shape 107"/>
          <p:cNvSpPr/>
          <p:nvPr/>
        </p:nvSpPr>
        <p:spPr>
          <a:xfrm>
            <a:off y="3620200" x="352500"/>
            <a:ext cy="2781300" cx="37433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8" name="Shape 108"/>
          <p:cNvSpPr/>
          <p:nvPr/>
        </p:nvSpPr>
        <p:spPr>
          <a:xfrm>
            <a:off y="3945425" x="4600575"/>
            <a:ext cy="1809750" cx="40862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9" name="Shape 109"/>
          <p:cNvSpPr txBox="1"/>
          <p:nvPr/>
        </p:nvSpPr>
        <p:spPr>
          <a:xfrm>
            <a:off y="6401500" x="1630012"/>
            <a:ext cy="457200" cx="1188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>
                <a:solidFill>
                  <a:srgbClr val="FFFFFF"/>
                </a:solidFill>
              </a:rPr>
              <a:t>index.html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y="3488225" x="6009300"/>
            <a:ext cy="457200" cx="1188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>
                <a:solidFill>
                  <a:srgbClr val="FFFFFF"/>
                </a:solidFill>
              </a:rPr>
              <a:t>controller.js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Promise objects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Represent result of asynchronous methods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Managed by the view like simple variables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Unfortunately, $http don't use promise API</a:t>
            </a:r>
          </a:p>
          <a:p>
            <a:r>
              <a:t/>
            </a:r>
          </a:p>
          <a:p>
            <a:r>
              <a:t/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But  $resource do</a:t>
            </a:r>
          </a:p>
          <a:p>
            <a:r>
              <a:t/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Makes code more readable</a:t>
            </a:r>
          </a:p>
        </p:txBody>
      </p:sp>
      <p:sp>
        <p:nvSpPr>
          <p:cNvPr id="117" name="Shape 117"/>
          <p:cNvSpPr/>
          <p:nvPr/>
        </p:nvSpPr>
        <p:spPr>
          <a:xfrm>
            <a:off y="3079150" x="1469025"/>
            <a:ext cy="590550" cx="3810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y="4404625" x="1469025"/>
            <a:ext cy="209550" cx="20764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