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15295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86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77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097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0620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560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990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477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297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9652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33828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F9BD2-E8A9-44E8-BD90-F32124D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185" y="953602"/>
            <a:ext cx="5797883" cy="2667000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4200" dirty="0">
                <a:solidFill>
                  <a:schemeClr val="tx2"/>
                </a:solidFill>
              </a:rPr>
              <a:t>Политика информационной безопасности страховой компании</a:t>
            </a:r>
            <a:endParaRPr lang="ru-BY" sz="42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0544AA-E2DB-4A5F-94EE-D62850E76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186" y="3764362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ru-RU" sz="2200" dirty="0">
                <a:solidFill>
                  <a:schemeClr val="tx2"/>
                </a:solidFill>
              </a:rPr>
              <a:t>Разработал студент 3 курса 5 группы</a:t>
            </a:r>
          </a:p>
          <a:p>
            <a:pPr algn="l"/>
            <a:r>
              <a:rPr lang="ru-RU" sz="2200" dirty="0">
                <a:solidFill>
                  <a:schemeClr val="tx2"/>
                </a:solidFill>
              </a:rPr>
              <a:t>Валдайцев Александр Денисович</a:t>
            </a:r>
            <a:endParaRPr lang="ru-BY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Цветной жидкостной контур">
            <a:extLst>
              <a:ext uri="{FF2B5EF4-FFF2-40B4-BE49-F238E27FC236}">
                <a16:creationId xmlns:a16="http://schemas.microsoft.com/office/drawing/2014/main" id="{794280FE-DE10-339F-1AC8-F678B8B42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1" r="21010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1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57512-9CF0-435C-BF52-B7DFF8B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Внутренние угрозы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37B7C-9709-461E-A438-C458FEED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8862"/>
            <a:ext cx="9601200" cy="4673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Внутренние дестабилизирующие факторы влияют:</a:t>
            </a:r>
            <a:endParaRPr lang="ru-BY" dirty="0"/>
          </a:p>
          <a:p>
            <a:pPr lvl="1"/>
            <a:r>
              <a:rPr lang="ru-RU" dirty="0"/>
              <a:t>На программные средства (ПС):</a:t>
            </a:r>
            <a:endParaRPr lang="ru-BY" dirty="0"/>
          </a:p>
          <a:p>
            <a:pPr lvl="2"/>
            <a:r>
              <a:rPr lang="ru-RU" dirty="0"/>
              <a:t>некорректный исходный алгоритм; </a:t>
            </a:r>
            <a:endParaRPr lang="ru-BY" dirty="0"/>
          </a:p>
          <a:p>
            <a:pPr lvl="2"/>
            <a:r>
              <a:rPr lang="ru-RU" dirty="0"/>
              <a:t>неправильно запрограммированный исходный алгоритм.</a:t>
            </a:r>
            <a:endParaRPr lang="ru-BY" dirty="0"/>
          </a:p>
          <a:p>
            <a:pPr lvl="1"/>
            <a:r>
              <a:rPr lang="ru-RU" dirty="0"/>
              <a:t>На аппаратные средства (АС):</a:t>
            </a:r>
            <a:endParaRPr lang="ru-BY" dirty="0"/>
          </a:p>
          <a:p>
            <a:pPr lvl="2"/>
            <a:r>
              <a:rPr lang="ru-RU" dirty="0"/>
              <a:t>системные ошибки при постановке задачи проектирования; </a:t>
            </a:r>
            <a:endParaRPr lang="ru-BY" dirty="0"/>
          </a:p>
          <a:p>
            <a:pPr lvl="2"/>
            <a:r>
              <a:rPr lang="ru-RU" dirty="0"/>
              <a:t>отклонения от технологии изготовления комплектующих изделий и аппаратных средств в целом; </a:t>
            </a:r>
            <a:endParaRPr lang="ru-BY" dirty="0"/>
          </a:p>
          <a:p>
            <a:pPr lvl="2"/>
            <a:r>
              <a:rPr lang="ru-RU" dirty="0"/>
              <a:t>нарушение режима эксплуатации, вызванное внутренним состоянием АС.</a:t>
            </a:r>
            <a:endParaRPr lang="ru-BY" dirty="0"/>
          </a:p>
          <a:p>
            <a:pPr marL="0" indent="0">
              <a:buNone/>
            </a:pPr>
            <a:r>
              <a:rPr lang="ru-RU" dirty="0"/>
              <a:t>К конкретным внутренним угрозам, которые имеют место в страховой компании, можно отнести:</a:t>
            </a:r>
            <a:endParaRPr lang="ru-BY" dirty="0"/>
          </a:p>
          <a:p>
            <a:pPr lvl="1"/>
            <a:r>
              <a:rPr lang="ru-RU" dirty="0"/>
              <a:t>нарушения в работе алгоритмов используемых в работе программных средств, а также нарушение эксплуатации используемых аппаратных средств;</a:t>
            </a:r>
            <a:endParaRPr lang="ru-BY" dirty="0"/>
          </a:p>
          <a:p>
            <a:pPr lvl="1"/>
            <a:r>
              <a:rPr lang="ru-RU" dirty="0"/>
              <a:t>системные ошибки в технологическом оборудовании, которые могут привести к уничтожению критически важных данных;</a:t>
            </a:r>
            <a:endParaRPr lang="ru-BY" dirty="0"/>
          </a:p>
          <a:p>
            <a:pPr lvl="1"/>
            <a:r>
              <a:rPr lang="ru-RU" dirty="0"/>
              <a:t>внутренние ошибки в клиентских базах данных, которые могут привести к искажению и уничтожению пользовательских данных.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4918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2C035-1DA3-467A-A17B-A770627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Внешние угрозы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AED9D-6ED4-4102-A350-A916978E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983"/>
            <a:ext cx="9601200" cy="4415672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несанкционированный доступ к базам данных, программным средствам и прочим документам третьими лицами, который может повлечь искажение, потерю и утечку личных данных пользователей и конфиденциальных данных страховой компании;</a:t>
            </a:r>
            <a:endParaRPr lang="ru-BY" dirty="0"/>
          </a:p>
          <a:p>
            <a:pPr lvl="0"/>
            <a:r>
              <a:rPr lang="ru-RU" dirty="0"/>
              <a:t>несанкционированный доступ к базам данных, программным средствам и прочим документам сотрудниками страховой компании, не имеющих привилегий на доступ к этим данным;</a:t>
            </a:r>
            <a:endParaRPr lang="ru-BY" dirty="0"/>
          </a:p>
          <a:p>
            <a:pPr lvl="0"/>
            <a:r>
              <a:rPr lang="ru-RU" dirty="0"/>
              <a:t>доступ к данным сотрудниками страховой компании, не обладающих достаточной квалификацией;</a:t>
            </a:r>
            <a:endParaRPr lang="ru-BY" dirty="0"/>
          </a:p>
          <a:p>
            <a:pPr lvl="0"/>
            <a:r>
              <a:rPr lang="ru-RU" dirty="0"/>
              <a:t>заражения компьютерных систем компании компьютерными вирусами, которые могут причинить ущерб в виде блокировки доступа или уничтожения файлов, а также передачи информации третьим лицам;</a:t>
            </a:r>
            <a:endParaRPr lang="ru-BY" dirty="0"/>
          </a:p>
          <a:p>
            <a:pPr lvl="0"/>
            <a:r>
              <a:rPr lang="ru-RU" dirty="0"/>
              <a:t>человеческий фактор.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307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70C38-1FEC-4B63-B350-3FA18252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Естественные угрозы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C85D0-C734-4782-9618-D507BA4B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Естественные угрозы – это угрозы, вызванные объективными физическими процессами техногенного характера, или стихийными природными явлениями, которые не зависят от деятельности человека.</a:t>
            </a:r>
            <a:endParaRPr lang="ru-BY" dirty="0"/>
          </a:p>
          <a:p>
            <a:r>
              <a:rPr lang="ru-RU" dirty="0"/>
              <a:t>К естественным угрозам в страховой компании можно отнести внешние климатические условия, перебои в электроснабжении, а также электрические, магнитные, электромагнитные и ионизирующие помехи.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4711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B0695-D7D1-4502-B456-B1E7E1DF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Искусственные угрозы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25A4B-F333-47AA-8388-5B3A29EA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Искусственные угрозы отличаются от естественных тем, что они вызваны деятельностью человека. К искусственным угрозам можно отнести следующие вышеописанные потенциальные угрозы:</a:t>
            </a:r>
            <a:endParaRPr lang="ru-BY" dirty="0"/>
          </a:p>
          <a:p>
            <a:pPr lvl="1"/>
            <a:r>
              <a:rPr lang="ru-RU" dirty="0"/>
              <a:t>несанкционированный доступ к базам данных, программным средствам и прочим документам третьими лицами и сотрудниками страховой компании;</a:t>
            </a:r>
            <a:endParaRPr lang="ru-BY" dirty="0"/>
          </a:p>
          <a:p>
            <a:pPr lvl="1"/>
            <a:r>
              <a:rPr lang="ru-RU" dirty="0"/>
              <a:t>доступ к базам данных, программным средствам и прочим документам сотрудниками, не обладающими достаточной квалификацией;</a:t>
            </a:r>
            <a:endParaRPr lang="ru-BY" dirty="0"/>
          </a:p>
          <a:p>
            <a:pPr lvl="1"/>
            <a:r>
              <a:rPr lang="ru-RU" dirty="0"/>
              <a:t>заражения компьютерных систем компании компьютерными вирусами;</a:t>
            </a:r>
            <a:endParaRPr lang="ru-BY" dirty="0"/>
          </a:p>
          <a:p>
            <a:pPr lvl="1"/>
            <a:r>
              <a:rPr lang="ru-RU" dirty="0"/>
              <a:t>человеческий фактор.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7086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10D2C-028A-44B2-AABB-E2B60581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Непреднамеренные угрозы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7A4CD-9904-4FB7-9C5B-05A934A2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профессиональные ошибки сотрудников страховой компании из-за излишней самоуверенности, недостатка знаний или случайностей;</a:t>
            </a:r>
            <a:endParaRPr lang="ru-BY" dirty="0"/>
          </a:p>
          <a:p>
            <a:pPr lvl="0"/>
            <a:r>
              <a:rPr lang="ru-RU" dirty="0"/>
              <a:t>нарушения целостности и безопасности баз данных, программных средств и прочих информационных средств ввиду случайных ошибок сотрудников;</a:t>
            </a:r>
            <a:endParaRPr lang="ru-BY" dirty="0"/>
          </a:p>
          <a:p>
            <a:pPr lvl="0"/>
            <a:r>
              <a:rPr lang="ru-RU" dirty="0"/>
              <a:t>непреднамеренные ошибки, нарушения правил эксплуатации, стандартов безопасности, трудовой дисциплины, а также некачественное исполнение обязанностей сотрудников ввиду следующих факторов: психоэмоционального и физического состояния, проблемах в межличностных отношениях, конфликтах на работе и прочих непреднамеренных форс-мажорных обстоятельств.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1631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B5283-6E68-4745-B755-E0305C6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Преднамеренные угрозы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33B61-66CE-438F-B064-9840845B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удаленный несанкционированный доступ третьих лиц или сотрудников компании к информационным ресурсам страховой компании с целью получения материальной выгоды;</a:t>
            </a:r>
            <a:endParaRPr lang="ru-BY" dirty="0"/>
          </a:p>
          <a:p>
            <a:pPr lvl="0"/>
            <a:r>
              <a:rPr lang="ru-RU" dirty="0"/>
              <a:t>неправомерный доступ к ресурсам компании ранее уволенными сотрудниками, который может повлечь утечку данных компаниям-конкурентам;</a:t>
            </a:r>
            <a:endParaRPr lang="ru-BY" dirty="0"/>
          </a:p>
          <a:p>
            <a:pPr lvl="0"/>
            <a:r>
              <a:rPr lang="ru-RU" dirty="0"/>
              <a:t>халатность сотрудников и невыполнение поставленных обязательств;</a:t>
            </a:r>
            <a:endParaRPr lang="ru-BY" dirty="0"/>
          </a:p>
          <a:p>
            <a:r>
              <a:rPr lang="ru-RU" dirty="0"/>
              <a:t>физическое неправомерное нарушение целостности средств хранения важных информационных источников техногенного и естественного характера третьими лицами путём взлома, краж, и т.п.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8185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6E8D1-F67A-415E-BD41-EE3E0837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67150-E10F-4DB1-AD76-974550CC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B66DBD-07C0-4FB9-8F4D-9300A379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6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5DBF1-0A29-4276-9588-38F79C5C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Оценка вероятности реализации угроз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1B601-4E2A-4B9C-A3B8-EB9A2A3C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привлекательность информационных ресурсов для злоумышленников: клиентские базы данных, документы с личной информацией пользователей и сотрудников, финансовые отчётности, номера страховых полисов и прочая информация;</a:t>
            </a:r>
            <a:endParaRPr lang="ru-BY" dirty="0"/>
          </a:p>
          <a:p>
            <a:pPr lvl="0"/>
            <a:r>
              <a:rPr lang="ru-RU" dirty="0"/>
              <a:t>возможность использования информационного ресурса в целях получения прибыли;</a:t>
            </a:r>
            <a:endParaRPr lang="ru-BY" dirty="0"/>
          </a:p>
          <a:p>
            <a:pPr lvl="0"/>
            <a:r>
              <a:rPr lang="ru-RU" dirty="0"/>
              <a:t>степень лёгкости, с которой угроза может быть использована;</a:t>
            </a:r>
            <a:endParaRPr lang="ru-BY" dirty="0"/>
          </a:p>
          <a:p>
            <a:pPr lvl="0"/>
            <a:r>
              <a:rPr lang="ru-RU" dirty="0"/>
              <a:t>надёжность и безопасность существующих и планируемых систем защиты информации.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0487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16BD0-AFCE-43CE-A8BD-962229E7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23338-1D31-4BE1-96A7-78878B68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E85843-EBE7-4129-A4AC-52D6832A0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162" y="-367645"/>
            <a:ext cx="13165125" cy="72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18C91-575E-4D6F-A4BE-B680404A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5E769-FEDF-4223-899B-1CDE59D9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BDB15D-F661-43EE-835C-CF89DD25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41" y="0"/>
            <a:ext cx="6996964" cy="69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9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0A9A3-EEC7-4642-A7F7-5C7BF862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Что это и зачем мне это надо?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19B4B-E92D-4459-B58E-B13F5D5D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1348"/>
            <a:ext cx="9601200" cy="4515439"/>
          </a:xfrm>
        </p:spPr>
        <p:txBody>
          <a:bodyPr>
            <a:normAutofit/>
          </a:bodyPr>
          <a:lstStyle/>
          <a:p>
            <a:r>
              <a:rPr lang="ru-RU" dirty="0"/>
              <a:t>Политика информационной безопасности – это совокупность правил, процедур, методов, принципов, документированных управленческих решений, направленных на защиту информации и связанных с ней ресурсов и используемых всеми сотрудниками организации в своей деятельности.</a:t>
            </a:r>
            <a:endParaRPr lang="ru-BY" dirty="0"/>
          </a:p>
          <a:p>
            <a:r>
              <a:rPr lang="ru-RU" dirty="0"/>
              <a:t>В страховой компании разработка политики информационной безопасности является ключевым требованием для функционирования организации. Технические и физические средства хранения данных содержат объёмные массивы как персональных данных клиентов, таких как номера телефонов, автомобилей, паспортов и страховых полисов, так и корпоративную конфиденциальную информацию. Нарушение информационной безопасности и утечка, искажение, блокировка доступа или уничтожение этих данных может привести к катастрофическим последствиям для страховой компании.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299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C9E75-EAE7-45CF-BD82-3DE62185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Меры, методы и средства 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6DC4-C2DE-45BC-8FA6-BA561C66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стандарты менеджмента качества (правила и принципы работы с информацией для её защиты и безопасности);</a:t>
            </a:r>
            <a:endParaRPr lang="ru-BY" dirty="0"/>
          </a:p>
          <a:p>
            <a:pPr lvl="0"/>
            <a:r>
              <a:rPr lang="ru-RU" dirty="0"/>
              <a:t>процедуры (конкретные действия по защите информации: персональных данных, конфиденциальных данных, порядка доступа к носителям информации и т.д.);</a:t>
            </a:r>
            <a:endParaRPr lang="ru-BY" dirty="0"/>
          </a:p>
          <a:p>
            <a:pPr lvl="0"/>
            <a:r>
              <a:rPr lang="ru-RU" dirty="0"/>
              <a:t>инструкции (алгоритмы действий по организации информационной защиты и обеспечению разработанных стандартов и процедур);</a:t>
            </a:r>
            <a:endParaRPr lang="ru-BY" dirty="0"/>
          </a:p>
          <a:p>
            <a:pPr lvl="0"/>
            <a:r>
              <a:rPr lang="ru-RU" dirty="0"/>
              <a:t>план мероприятий по обучению персонала разработанной политике информационной безопасности;</a:t>
            </a:r>
            <a:endParaRPr lang="ru-BY" dirty="0"/>
          </a:p>
          <a:p>
            <a:pPr lvl="0"/>
            <a:r>
              <a:rPr lang="ru-RU" dirty="0"/>
              <a:t>аварийные планы (алгоритм действий для восстановления работы организации в форс-мажорных обстоятельствах).</a:t>
            </a:r>
            <a:endParaRPr lang="ru-BY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5729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6FE32-F4E6-40AE-8825-AEF4598D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Несанкционированный доступ сотрудников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B35FF-0E61-45D6-96B3-23C51CE4D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430598"/>
          </a:xfrm>
        </p:spPr>
        <p:txBody>
          <a:bodyPr>
            <a:normAutofit/>
          </a:bodyPr>
          <a:lstStyle/>
          <a:p>
            <a:r>
              <a:rPr lang="ru-RU" dirty="0"/>
              <a:t>Авторизация – основной метод предотвращения данного вида угроз. Авторизацией называется предоставление сотрудникам прав на выполнение определённых действий, конкретно доступа к клиентским базам данных, а также процесс проверки данных прав при попытке выполнения этих действий. В качестве реализации авторизации могут быть применены:</a:t>
            </a:r>
          </a:p>
          <a:p>
            <a:pPr lvl="1"/>
            <a:r>
              <a:rPr lang="ru-RU" dirty="0"/>
              <a:t>для технических средств хранения информации: уникальные пароли для конкретных сотрудников или групп сотрудников, а также двухфакторная аутентификация;</a:t>
            </a:r>
            <a:endParaRPr lang="ru-BY" dirty="0"/>
          </a:p>
          <a:p>
            <a:pPr lvl="1"/>
            <a:r>
              <a:rPr lang="ru-RU" dirty="0"/>
              <a:t>для физических средств хранения информации: предоставление личных ключ-карт, а также организация охраны и пропускного режима в помещения, хранящие персональные и конфиденциальные средства хранения информации.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6833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C64C4-AA70-420A-82C5-C5E69A38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Санкционированный доступ сотрудников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D1544-6657-4291-9853-84A26617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Авторизация предотвращает только несанкционированный доступ сотрудников к информации. Что, если неправомерное действие в сторону средств информации хочет совершить сотрудник, обладающий правами доступа к этой информации?</a:t>
            </a:r>
          </a:p>
          <a:p>
            <a:r>
              <a:rPr lang="ru-RU" dirty="0"/>
              <a:t>В этом случае рациональным решением будет использование так называемых систем управления взаимоотношений с клиентами, или же </a:t>
            </a:r>
            <a:r>
              <a:rPr lang="en-US" dirty="0"/>
              <a:t>CRM</a:t>
            </a:r>
            <a:r>
              <a:rPr lang="ru-RU" dirty="0"/>
              <a:t> (</a:t>
            </a:r>
            <a:r>
              <a:rPr lang="en-US" dirty="0"/>
              <a:t>Customer Relationship Management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Данные системы инкапсулируют в себе все бизнес-процессы страховой компании, и в том числе являются интерфейсом доступа к клиентским и корпоративным базам данных и ведут аудит всех выполненных действий: просмотр, изменение, удаление и копирование данных, а также данные человека, от лица которого эти действия были выполнены. 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157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A270B-2FDD-431A-AEE8-2889BB92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Несанкционированный доступ хакеров и их группировок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DE893-EF60-460B-BADD-B90A889D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10246"/>
          </a:xfrm>
        </p:spPr>
        <p:txBody>
          <a:bodyPr>
            <a:normAutofit fontScale="92500"/>
          </a:bodyPr>
          <a:lstStyle/>
          <a:p>
            <a:r>
              <a:rPr lang="ru-RU" dirty="0"/>
              <a:t>установка антивирусов и лицензионного ПО на электронно-вычислительные машины;</a:t>
            </a:r>
          </a:p>
          <a:p>
            <a:pPr lvl="0"/>
            <a:r>
              <a:rPr lang="ru-RU" dirty="0"/>
              <a:t>организация безопасности в локальной сети страховой компании;</a:t>
            </a:r>
            <a:endParaRPr lang="ru-BY" dirty="0"/>
          </a:p>
          <a:p>
            <a:pPr lvl="0"/>
            <a:r>
              <a:rPr lang="ru-RU" dirty="0"/>
              <a:t>обеспечение невозможности несанкционированного доступа к локальной сети из внешней сети;</a:t>
            </a:r>
            <a:endParaRPr lang="ru-BY" dirty="0"/>
          </a:p>
          <a:p>
            <a:pPr lvl="0"/>
            <a:r>
              <a:rPr lang="ru-RU" dirty="0"/>
              <a:t>обеспечение защищённости каналов связи и каналов передачи данных;</a:t>
            </a:r>
            <a:endParaRPr lang="ru-BY" dirty="0"/>
          </a:p>
          <a:p>
            <a:pPr lvl="0"/>
            <a:r>
              <a:rPr lang="ru-RU" dirty="0"/>
              <a:t>использование современных криптографических методов шифрования для информационных процессов передачи данных;</a:t>
            </a:r>
            <a:endParaRPr lang="ru-BY" dirty="0"/>
          </a:p>
          <a:p>
            <a:pPr lvl="0"/>
            <a:r>
              <a:rPr lang="ru-RU" dirty="0"/>
              <a:t>использование экранирования;</a:t>
            </a:r>
            <a:endParaRPr lang="ru-BY" dirty="0"/>
          </a:p>
          <a:p>
            <a:pPr lvl="0"/>
            <a:r>
              <a:rPr lang="ru-RU" dirty="0"/>
              <a:t>ведение аудита и протоколирование всех выполняемых действий;</a:t>
            </a:r>
            <a:endParaRPr lang="ru-BY" dirty="0"/>
          </a:p>
          <a:p>
            <a:pPr lvl="0"/>
            <a:r>
              <a:rPr lang="ru-RU" dirty="0"/>
              <a:t>организация обучения сотрудников страховой компании стандартам и методам безопасного взаимодействия с информацией.</a:t>
            </a:r>
            <a:endParaRPr lang="ru-BY" dirty="0"/>
          </a:p>
          <a:p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676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08CB8-2560-4AEA-B74F-836567B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Проникновение третьих лиц на рабочие места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DF6D2-A1E3-49DE-B2BC-BE65B280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связи с тем, что в страховой компании многие информационные средства хранятся на физических носителях (жёсткие и магнитные диски, документы на бумажных носителях), данный вид угрозы также имеет место.</a:t>
            </a:r>
            <a:endParaRPr lang="ru-BY" dirty="0"/>
          </a:p>
          <a:p>
            <a:r>
              <a:rPr lang="ru-RU" dirty="0"/>
              <a:t>Для снижения рисков данной угрозы необходимо использовать технические средства защиты: дверные замки, магнитные или иные ключ-карты доступа, введение пропускного режима, использование сейфов для хранения критически важных для страховой компании средств информации, проведение охраны помещений и установка камер видеонаблюдения.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1926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EDAD2-8215-4F91-9E7E-FF59E59B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Человеческий фактор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67606-6272-41C1-B6C3-7E37B4B9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7336"/>
            <a:ext cx="9601200" cy="438346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Методы и средства обеспечения снижения вероятности реализации непреднамеренных угроз, обусловленных человеческим фактором:</a:t>
            </a:r>
            <a:endParaRPr lang="ru-BY" dirty="0"/>
          </a:p>
          <a:p>
            <a:pPr lvl="1"/>
            <a:r>
              <a:rPr lang="ru-RU" dirty="0"/>
              <a:t>устанавливать правила работы и общие стандарты, которые будут выполняться всеми сотрудниками в страховой компании;</a:t>
            </a:r>
            <a:endParaRPr lang="ru-BY" dirty="0"/>
          </a:p>
          <a:p>
            <a:pPr lvl="1"/>
            <a:r>
              <a:rPr lang="ru-RU" dirty="0"/>
              <a:t>проводить периодическое обучение, обсуждать нововведения на совещаниях для повышения профессионализма сотрудников (данный метод также снижает риски, связанные с  недостаточно квалифицированными сотрудниками страховой компании);</a:t>
            </a:r>
            <a:endParaRPr lang="ru-BY" dirty="0"/>
          </a:p>
          <a:p>
            <a:pPr lvl="1"/>
            <a:r>
              <a:rPr lang="ru-RU" dirty="0"/>
              <a:t>перераспределять задачи между сотрудниками страховой компании, чтобы не снижать уровень внимания к деталям;</a:t>
            </a:r>
            <a:endParaRPr lang="ru-BY" dirty="0"/>
          </a:p>
          <a:p>
            <a:pPr lvl="1"/>
            <a:r>
              <a:rPr lang="ru-RU" dirty="0"/>
              <a:t>проводить меры борьбы с микро-менеджментом, т.е. со стремлением отдельных сотрудников контролировать все процессы или выполнять всю возможную работу, путём явной постановки задач в системе управления взаимоотношений с клиентами</a:t>
            </a:r>
            <a:r>
              <a:rPr lang="en-US" dirty="0"/>
              <a:t> (CRM).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4344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D6604-2A43-4E8E-BF87-7710F6DA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Программа обеспечения информационной безопасности</a:t>
            </a:r>
            <a:br>
              <a:rPr lang="ru-BY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8CBFB-DA82-4516-AEBD-D32EDD71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8481"/>
            <a:ext cx="9601200" cy="436461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создание требований по информационной безопасности и документирование соответствующих обязанностей для всех сотрудников страховой компании;</a:t>
            </a:r>
            <a:endParaRPr lang="ru-BY" dirty="0"/>
          </a:p>
          <a:p>
            <a:pPr lvl="0"/>
            <a:r>
              <a:rPr lang="ru-RU" dirty="0"/>
              <a:t>предоставление явных инструкций по информационной безопасности для сотрудников всех уровней;</a:t>
            </a:r>
            <a:endParaRPr lang="ru-BY" dirty="0"/>
          </a:p>
          <a:p>
            <a:pPr lvl="0"/>
            <a:r>
              <a:rPr lang="ru-RU" dirty="0"/>
              <a:t>теоретическое и практическое обучение сотрудников основным понятиям информационной безопасности и проверка их знаний;</a:t>
            </a:r>
            <a:endParaRPr lang="ru-BY" dirty="0"/>
          </a:p>
          <a:p>
            <a:pPr lvl="0"/>
            <a:r>
              <a:rPr lang="ru-RU" dirty="0"/>
              <a:t>организация восстановительных работ при реализации угроз;</a:t>
            </a:r>
            <a:endParaRPr lang="ru-BY" dirty="0"/>
          </a:p>
          <a:p>
            <a:pPr lvl="0"/>
            <a:r>
              <a:rPr lang="ru-RU" dirty="0"/>
              <a:t>плановое резервное копирование без данных и жёстких дисков;</a:t>
            </a:r>
            <a:endParaRPr lang="ru-BY" dirty="0"/>
          </a:p>
          <a:p>
            <a:pPr lvl="0"/>
            <a:r>
              <a:rPr lang="ru-RU" dirty="0"/>
              <a:t>обновление баз данных вирусов в антивирусных программах;</a:t>
            </a:r>
            <a:endParaRPr lang="ru-BY" dirty="0"/>
          </a:p>
          <a:p>
            <a:pPr lvl="0"/>
            <a:r>
              <a:rPr lang="ru-RU" dirty="0"/>
              <a:t>введение средств эксплуатации физических средств хранения данных (на электронных и бумажных носителях) в сейфах и помещениях с видеонаблюдением и пропускным режимом;</a:t>
            </a:r>
            <a:endParaRPr lang="ru-BY" dirty="0"/>
          </a:p>
          <a:p>
            <a:r>
              <a:rPr lang="ru-RU" dirty="0"/>
              <a:t>документация порядка действий при реагировании на различные вышеописанные виды нарушения информационной безопасности.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6430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81750-A47C-4F8C-A5EF-78E48511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6C7C2-BF14-4C6F-B73E-B0EDD06F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5105"/>
            <a:ext cx="9601200" cy="444709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Была разработана политика информационной безопасности страховой компании, которая полноценно отражает концепцию, стандарты, инструкции, процедуры и планы мероприятий.</a:t>
            </a:r>
            <a:endParaRPr lang="ru-BY" dirty="0"/>
          </a:p>
          <a:p>
            <a:r>
              <a:rPr lang="ru-RU" dirty="0"/>
              <a:t>Данная политика соответствует всем общим принципам построения политики информационной безопасности – обеспечивает доступность, целостность и конфиденциальность информационных средств. Также данная политика реализует все поставленные ранее цели и задачи.</a:t>
            </a:r>
            <a:endParaRPr lang="ru-BY" dirty="0"/>
          </a:p>
          <a:p>
            <a:r>
              <a:rPr lang="ru-RU" dirty="0"/>
              <a:t>В дальнейшем данная политика должна быть введена на всех уровнях страховой компании в соответствии с представленными выше инструкциями, процедурами и планами мероприятий. Вышеописанные меры и методы считаются эффективными для снижения рисков всех перечисленных угроз информационной безопасности до уровней ниже предельных допустимых.</a:t>
            </a:r>
            <a:endParaRPr lang="ru-BY" dirty="0"/>
          </a:p>
          <a:p>
            <a:r>
              <a:rPr lang="ru-RU" dirty="0"/>
              <a:t>Обеспечение внедрения политики на всех уровнях страховой компании должно проверяться 1 раз в год, также политика информационной безопасности должна пересматриваться и модифицироваться раз в 5 лет.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9561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A1163-E3CE-4F68-9539-8CD81EFF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004F3-A416-4976-88A0-917F6400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821541-0380-4627-9A73-54A464E16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0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BE8CC-7B85-49FF-8461-C9D33CF2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с этим добром делать?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0EA0C-7FED-417C-95C1-420552E9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557"/>
            <a:ext cx="9601200" cy="47982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					</a:t>
            </a:r>
            <a:r>
              <a:rPr lang="ru-RU" b="1" dirty="0"/>
              <a:t>Цели:</a:t>
            </a:r>
            <a:endParaRPr lang="ru-BY" b="1" dirty="0"/>
          </a:p>
          <a:p>
            <a:pPr lvl="1"/>
            <a:r>
              <a:rPr lang="ru-RU" sz="2100" i="0" dirty="0"/>
              <a:t>сохранение целостности и безопасности персональных данных;</a:t>
            </a:r>
            <a:endParaRPr lang="ru-BY" sz="2100" i="0" dirty="0"/>
          </a:p>
          <a:p>
            <a:pPr lvl="1"/>
            <a:r>
              <a:rPr lang="ru-RU" sz="2100" i="0" dirty="0"/>
              <a:t>обеспечение надёжности и конфиденциальности корпоративных данных страховой компании; </a:t>
            </a:r>
            <a:endParaRPr lang="ru-BY" sz="2100" i="0" dirty="0"/>
          </a:p>
          <a:p>
            <a:pPr lvl="1"/>
            <a:r>
              <a:rPr lang="ru-RU" sz="2100" i="0" dirty="0"/>
              <a:t>обеспечение непрерывности и безопасности информационных процессов и бизнес-процессов;</a:t>
            </a:r>
            <a:endParaRPr lang="ru-BY" sz="2100" i="0" dirty="0"/>
          </a:p>
          <a:p>
            <a:pPr lvl="1"/>
            <a:r>
              <a:rPr lang="ru-RU" sz="2100" i="0" dirty="0"/>
              <a:t>обеспечение предотвращение или снижение ущерба страховой компании от угроз и рисков информационной безопасности.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					</a:t>
            </a:r>
            <a:r>
              <a:rPr lang="ru-RU" sz="2100" b="1" dirty="0"/>
              <a:t>Задачи:</a:t>
            </a:r>
          </a:p>
          <a:p>
            <a:pPr lvl="1"/>
            <a:r>
              <a:rPr lang="ru-RU" sz="2100" i="0" dirty="0"/>
              <a:t>разработка концепции, стандартов, процедур, инструкций и планов мероприятий по обеспечению надёжности и безопасности информационных средств в страховой компании;</a:t>
            </a:r>
            <a:endParaRPr lang="ru-BY" sz="2100" i="0" dirty="0"/>
          </a:p>
          <a:p>
            <a:pPr lvl="1"/>
            <a:r>
              <a:rPr lang="ru-RU" sz="2100" i="0" dirty="0"/>
              <a:t>описание структуры страховой компании и характеристика всех возможных объектов и субъектов защиты;</a:t>
            </a:r>
            <a:endParaRPr lang="ru-BY" sz="2100" i="0" dirty="0"/>
          </a:p>
          <a:p>
            <a:pPr lvl="1"/>
            <a:r>
              <a:rPr lang="ru-RU" sz="2100" i="0" dirty="0"/>
              <a:t>выявление основных уязвимостей и угроз информационной безопасности и их источников, оценка вероятности их возникновения;</a:t>
            </a:r>
            <a:endParaRPr lang="ru-BY" sz="2100" i="0" dirty="0"/>
          </a:p>
          <a:p>
            <a:pPr lvl="1"/>
            <a:r>
              <a:rPr lang="ru-RU" sz="2100" i="0" dirty="0"/>
              <a:t>оценивание рисков на основании вероятности возникновения и возможного ущерба от потенциальных угроз;</a:t>
            </a:r>
            <a:endParaRPr lang="ru-BY" sz="2100" i="0" dirty="0"/>
          </a:p>
          <a:p>
            <a:pPr lvl="1"/>
            <a:r>
              <a:rPr lang="ru-RU" sz="2100" i="0" dirty="0"/>
              <a:t>разработка мер, методов и средств обеспечения необходимого уровня защищённости информации в страховой компании.</a:t>
            </a:r>
            <a:endParaRPr lang="ru-BY" sz="2100" i="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5216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CF6E1-E3C8-4EB8-AA0B-BD09BA3B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за структура организации?</a:t>
            </a:r>
            <a:endParaRPr lang="ru-BY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6DC67D-B271-4486-9630-E6989B8376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85" y="1692111"/>
            <a:ext cx="6211030" cy="4668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119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4611A-21C3-4F25-AFDE-1181D6AC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ru-RU" b="1" dirty="0"/>
              <a:t>Кто есть кто?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6D9FA-4751-4234-95EC-58B1D4FF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3446"/>
            <a:ext cx="9186421" cy="5118755"/>
          </a:xfrm>
        </p:spPr>
        <p:txBody>
          <a:bodyPr>
            <a:noAutofit/>
          </a:bodyPr>
          <a:lstStyle/>
          <a:p>
            <a:r>
              <a:rPr lang="ru-RU" sz="1300" dirty="0"/>
              <a:t>Общее собрание акционеров – это высший орган управления страховой компанией, который принимает решения об управлении капиталом и финансированием организации.</a:t>
            </a:r>
            <a:endParaRPr lang="ru-BY" sz="1300" dirty="0"/>
          </a:p>
          <a:p>
            <a:r>
              <a:rPr lang="ru-RU" sz="1300" dirty="0"/>
              <a:t>Совет директоров – руководители организации, которые выбираются общим собранием акционеров и образуют основное правление. Совет директоров производят назначения на руководящие посты, совершают стратегические решения по выбору направления развития компании, но не осуществляют повседневного управления организацией.</a:t>
            </a:r>
            <a:endParaRPr lang="ru-BY" sz="1300" dirty="0"/>
          </a:p>
          <a:p>
            <a:r>
              <a:rPr lang="ru-RU" sz="1300" dirty="0"/>
              <a:t>Вице-президент – это финансовый директор страховой компании, отвечающий за финансовые вопросы организации.</a:t>
            </a:r>
            <a:endParaRPr lang="ru-BY" sz="1300" dirty="0"/>
          </a:p>
          <a:p>
            <a:r>
              <a:rPr lang="ru-RU" sz="1300" dirty="0"/>
              <a:t>Управление личного страхования – отдел, который занимается управляет продуктом по личному страхованию и взаимодействует с отделом рекламы и маркетинга.</a:t>
            </a:r>
            <a:endParaRPr lang="ru-BY" sz="1300" dirty="0"/>
          </a:p>
          <a:p>
            <a:r>
              <a:rPr lang="ru-RU" sz="1300" dirty="0"/>
              <a:t>Управление имущественного страхования – отдел, проводящий аналогичную работу по имущественному страхованию.</a:t>
            </a:r>
            <a:endParaRPr lang="ru-BY" sz="1300" dirty="0"/>
          </a:p>
          <a:p>
            <a:r>
              <a:rPr lang="ru-RU" sz="1300" dirty="0"/>
              <a:t>Управление региональной сети – отдел, который работает с филиалами и координирует и контролирует их деятельность.</a:t>
            </a:r>
            <a:endParaRPr lang="ru-BY" sz="1300" dirty="0"/>
          </a:p>
          <a:p>
            <a:r>
              <a:rPr lang="ru-RU" sz="1300" dirty="0"/>
              <a:t>Отдел рекламы и маркетинга – основной отдел, который занимается рекламой страховых услуг, изучает страховой рынок, составляет прогнозы его развития и взаимодействует со всеми остальными управлениями.</a:t>
            </a:r>
            <a:endParaRPr lang="ru-BY" sz="1300" dirty="0"/>
          </a:p>
          <a:p>
            <a:r>
              <a:rPr lang="ru-RU" sz="1300" dirty="0"/>
              <a:t>Отдел планирования – составляет краткосрочные, среднесрочные и долгосрочные планы развития страховой компании, анализирует отчетность и вносит предложения по улучшению финансовых показателей организации.</a:t>
            </a:r>
            <a:endParaRPr lang="ru-BY" sz="1300" dirty="0"/>
          </a:p>
          <a:p>
            <a:r>
              <a:rPr lang="ru-RU" sz="1300" dirty="0"/>
              <a:t>Административно-хозяйственный сектор – предоставляет страховой компании хозяйственные и прочие услуги, например, охрану помещений.</a:t>
            </a:r>
            <a:endParaRPr lang="ru-BY" sz="1300" dirty="0"/>
          </a:p>
          <a:p>
            <a:r>
              <a:rPr lang="ru-RU" sz="1300" dirty="0"/>
              <a:t>Бухгалтерия – отдел, который ведет бухгалтерский учет и составляет текущую и годовую отчетность.</a:t>
            </a:r>
            <a:endParaRPr lang="ru-BY" sz="1300" dirty="0"/>
          </a:p>
          <a:p>
            <a:r>
              <a:rPr lang="ru-RU" sz="1300" dirty="0"/>
              <a:t>Отдел кадров – отдел, который осуществляет кадровое обеспечение страховой компании.</a:t>
            </a:r>
            <a:endParaRPr lang="ru-BY" sz="1300" dirty="0"/>
          </a:p>
        </p:txBody>
      </p:sp>
    </p:spTree>
    <p:extLst>
      <p:ext uri="{BB962C8B-B14F-4D97-AF65-F5344CB8AC3E}">
        <p14:creationId xmlns:p14="http://schemas.microsoft.com/office/powerpoint/2010/main" val="38106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9F43F-E101-415A-A873-E1B8DF5C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защищать?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8E3C2-4958-447A-9087-008667A9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 – это пассивный компонент системы, хранящий, перерабатывающий, передающий или принимающий информацию, например: страницы, файлы, папки, директории, компьютерные программы, устройства (мониторы, диски, принтеры и т. д.).</a:t>
            </a:r>
          </a:p>
          <a:p>
            <a:endParaRPr lang="ru-BY" dirty="0"/>
          </a:p>
          <a:p>
            <a:r>
              <a:rPr lang="ru-RU" dirty="0"/>
              <a:t>Субъект – это активный компонент системы, который может инициировать поток информации, например: пользователь, процесс либо устройство.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6158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6D663-D4E2-48B0-A90D-51DE2A4F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Какие есть объекты?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A3747-AB08-446A-8877-3CF6F23F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616"/>
            <a:ext cx="9101579" cy="4374037"/>
          </a:xfrm>
        </p:spPr>
        <p:txBody>
          <a:bodyPr/>
          <a:lstStyle/>
          <a:p>
            <a:pPr lvl="1"/>
            <a:r>
              <a:rPr lang="ru-RU" i="0" dirty="0"/>
              <a:t>технологическое оборудование (средства вычислительной техники, сетевое и кабельное оборудование);</a:t>
            </a:r>
            <a:endParaRPr lang="ru-BY" i="0" dirty="0"/>
          </a:p>
          <a:p>
            <a:pPr lvl="1"/>
            <a:r>
              <a:rPr lang="ru-RU" i="0" dirty="0"/>
              <a:t>информационные ресурсы, в том числе содержащие сведения ограниченного распространения и представленные в виде документов в носителях на магнитной, оптической и другой основе, массивах и базах данных;</a:t>
            </a:r>
            <a:endParaRPr lang="ru-BY" i="0" dirty="0"/>
          </a:p>
          <a:p>
            <a:pPr lvl="1"/>
            <a:r>
              <a:rPr lang="ru-RU" i="0" dirty="0"/>
              <a:t>программные средства (операционные системы, системы управления базами данных и другое программное обеспечение);</a:t>
            </a:r>
            <a:endParaRPr lang="ru-BY" i="0" dirty="0"/>
          </a:p>
          <a:p>
            <a:pPr lvl="1"/>
            <a:r>
              <a:rPr lang="ru-RU" i="0" dirty="0"/>
              <a:t>каналы связи, передающие информацию (кабельные и беспроводные, локальные и глобальные каналы связи).</a:t>
            </a:r>
            <a:endParaRPr lang="ru-BY" i="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175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DEF02-2274-4823-97E7-492B98CB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 субъекты?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F263F-BA71-4334-9713-1D4F56AC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i="0" dirty="0"/>
              <a:t>сотрудники организации, являющиеся пользователями технологического оборудования, имеющие доступ к информации, размещенной в носителях на магнитной и оптической основе;</a:t>
            </a:r>
            <a:endParaRPr lang="ru-BY" i="0" dirty="0"/>
          </a:p>
          <a:p>
            <a:pPr lvl="1"/>
            <a:r>
              <a:rPr lang="ru-RU" i="0" dirty="0"/>
              <a:t>сотрудники отделов и управлений, анализирующие данные в массивах и базах данных;</a:t>
            </a:r>
            <a:endParaRPr lang="ru-BY" i="0" dirty="0"/>
          </a:p>
          <a:p>
            <a:pPr lvl="1"/>
            <a:r>
              <a:rPr lang="ru-RU" i="0" dirty="0"/>
              <a:t>пользователи услуг страховой компании, имеющие доступ к информационным ресурсам посредством электронных изданий;</a:t>
            </a:r>
            <a:endParaRPr lang="ru-BY" i="0" dirty="0"/>
          </a:p>
          <a:p>
            <a:pPr lvl="1"/>
            <a:r>
              <a:rPr lang="ru-RU" i="0" dirty="0"/>
              <a:t>процессы передачи информации по каналам связи.</a:t>
            </a:r>
            <a:endParaRPr lang="ru-BY" i="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6384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EFEFE-BB04-4538-8417-46BD14A6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и кто нам угрожает?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4F080-00CD-418A-AC9F-3D9DEA21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Главной целью разработки политики информационной безопасности является классификация всех возможных типов потенциальных угроз, а также оценка рисков реализации данных угроз. На основании этих данных разрабатываются средства и методы для эффективного управления информационной безопасностью в страховой компании.</a:t>
            </a:r>
            <a:endParaRPr lang="ru-BY" dirty="0"/>
          </a:p>
          <a:p>
            <a:r>
              <a:rPr lang="ru-RU" dirty="0"/>
              <a:t>Угрозы безопасности могут быть внешнего и внутреннего, искусственного и естественного, а также преднамеренного и непреднамеренного происхождения. Самыми частыми целями преступных посягательств в страховых компаниях являются базы данных, содержащие информацию о номерах телефонов, автомобилей, медицинских историях.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8301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</TotalTime>
  <Words>1993</Words>
  <Application>Microsoft Office PowerPoint</Application>
  <PresentationFormat>Широкоэкранный</PresentationFormat>
  <Paragraphs>135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Arial</vt:lpstr>
      <vt:lpstr>Franklin Gothic Book</vt:lpstr>
      <vt:lpstr>Уголки</vt:lpstr>
      <vt:lpstr>Политика информационной безопасности страховой компании</vt:lpstr>
      <vt:lpstr>Что это и зачем мне это надо?</vt:lpstr>
      <vt:lpstr>Что с этим добром делать?</vt:lpstr>
      <vt:lpstr>Что за структура организации?</vt:lpstr>
      <vt:lpstr>Кто есть кто?</vt:lpstr>
      <vt:lpstr>Что защищать?</vt:lpstr>
      <vt:lpstr>Какие есть объекты?</vt:lpstr>
      <vt:lpstr>А субъекты?</vt:lpstr>
      <vt:lpstr>Что и кто нам угрожает?</vt:lpstr>
      <vt:lpstr>Внутренние угрозы</vt:lpstr>
      <vt:lpstr>Внешние угрозы</vt:lpstr>
      <vt:lpstr>Естественные угрозы </vt:lpstr>
      <vt:lpstr>Искусственные угрозы </vt:lpstr>
      <vt:lpstr>Непреднамеренные угрозы </vt:lpstr>
      <vt:lpstr>Преднамеренные угрозы </vt:lpstr>
      <vt:lpstr>Презентация PowerPoint</vt:lpstr>
      <vt:lpstr>Оценка вероятности реализации угроз </vt:lpstr>
      <vt:lpstr>Презентация PowerPoint</vt:lpstr>
      <vt:lpstr>Презентация PowerPoint</vt:lpstr>
      <vt:lpstr>Меры, методы и средства </vt:lpstr>
      <vt:lpstr>Несанкционированный доступ сотрудников </vt:lpstr>
      <vt:lpstr>Санкционированный доступ сотрудников </vt:lpstr>
      <vt:lpstr>Несанкционированный доступ хакеров и их группировок </vt:lpstr>
      <vt:lpstr>Проникновение третьих лиц на рабочие места </vt:lpstr>
      <vt:lpstr>Человеческий фактор </vt:lpstr>
      <vt:lpstr>Программа обеспечения информационной безопасности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страховой компании</dc:title>
  <dc:creator>Valdaitsev Alexander</dc:creator>
  <cp:lastModifiedBy>Valdaitsev Alexander</cp:lastModifiedBy>
  <cp:revision>21</cp:revision>
  <dcterms:created xsi:type="dcterms:W3CDTF">2023-02-13T22:49:34Z</dcterms:created>
  <dcterms:modified xsi:type="dcterms:W3CDTF">2023-02-13T23:23:43Z</dcterms:modified>
</cp:coreProperties>
</file>