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59" r:id="rId8"/>
    <p:sldId id="523" r:id="rId9"/>
    <p:sldId id="520" r:id="rId10"/>
    <p:sldId id="521" r:id="rId11"/>
    <p:sldId id="522"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AB3F85-7583-432F-9782-418E5DA8099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A431038-639B-47C9-8C8F-5CB67C80AA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0B062B5-C81C-44A9-B817-F45B2612FD10}"/>
              </a:ext>
            </a:extLst>
          </p:cNvPr>
          <p:cNvSpPr>
            <a:spLocks noGrp="1"/>
          </p:cNvSpPr>
          <p:nvPr>
            <p:ph type="dt" sz="half" idx="10"/>
          </p:nvPr>
        </p:nvSpPr>
        <p:spPr/>
        <p:txBody>
          <a:bodyPr/>
          <a:lstStyle/>
          <a:p>
            <a:fld id="{E1E75778-C7FF-4AB0-97D5-34B2D220772A}" type="datetimeFigureOut">
              <a:rPr lang="fr-FR" smtClean="0"/>
              <a:t>24/06/2022</a:t>
            </a:fld>
            <a:endParaRPr lang="fr-FR"/>
          </a:p>
        </p:txBody>
      </p:sp>
      <p:sp>
        <p:nvSpPr>
          <p:cNvPr id="5" name="Espace réservé du pied de page 4">
            <a:extLst>
              <a:ext uri="{FF2B5EF4-FFF2-40B4-BE49-F238E27FC236}">
                <a16:creationId xmlns:a16="http://schemas.microsoft.com/office/drawing/2014/main" id="{07C7740C-7012-440C-9DFC-BC8180D77F9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B526F91-4839-4129-BB9A-AF20B3151CF5}"/>
              </a:ext>
            </a:extLst>
          </p:cNvPr>
          <p:cNvSpPr>
            <a:spLocks noGrp="1"/>
          </p:cNvSpPr>
          <p:nvPr>
            <p:ph type="sldNum" sz="quarter" idx="12"/>
          </p:nvPr>
        </p:nvSpPr>
        <p:spPr/>
        <p:txBody>
          <a:bodyPr/>
          <a:lstStyle/>
          <a:p>
            <a:fld id="{AFF721DD-006E-4EAF-A8BD-44E34CB318F9}" type="slidenum">
              <a:rPr lang="fr-FR" smtClean="0"/>
              <a:t>‹N°›</a:t>
            </a:fld>
            <a:endParaRPr lang="fr-FR"/>
          </a:p>
        </p:txBody>
      </p:sp>
    </p:spTree>
    <p:extLst>
      <p:ext uri="{BB962C8B-B14F-4D97-AF65-F5344CB8AC3E}">
        <p14:creationId xmlns:p14="http://schemas.microsoft.com/office/powerpoint/2010/main" val="244857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11DF51-5E93-4160-9007-D4A981F054D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EE9F983-265C-4901-B918-3DDB9A3452E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8D00CC0-CB4E-4BE0-ACDF-1298ED79B04F}"/>
              </a:ext>
            </a:extLst>
          </p:cNvPr>
          <p:cNvSpPr>
            <a:spLocks noGrp="1"/>
          </p:cNvSpPr>
          <p:nvPr>
            <p:ph type="dt" sz="half" idx="10"/>
          </p:nvPr>
        </p:nvSpPr>
        <p:spPr/>
        <p:txBody>
          <a:bodyPr/>
          <a:lstStyle/>
          <a:p>
            <a:fld id="{E1E75778-C7FF-4AB0-97D5-34B2D220772A}" type="datetimeFigureOut">
              <a:rPr lang="fr-FR" smtClean="0"/>
              <a:t>24/06/2022</a:t>
            </a:fld>
            <a:endParaRPr lang="fr-FR"/>
          </a:p>
        </p:txBody>
      </p:sp>
      <p:sp>
        <p:nvSpPr>
          <p:cNvPr id="5" name="Espace réservé du pied de page 4">
            <a:extLst>
              <a:ext uri="{FF2B5EF4-FFF2-40B4-BE49-F238E27FC236}">
                <a16:creationId xmlns:a16="http://schemas.microsoft.com/office/drawing/2014/main" id="{F6CE450E-CF90-4C4A-82C2-20C6410AA0F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01C1B35-FD9D-4A76-9C40-CFF601A9C6C9}"/>
              </a:ext>
            </a:extLst>
          </p:cNvPr>
          <p:cNvSpPr>
            <a:spLocks noGrp="1"/>
          </p:cNvSpPr>
          <p:nvPr>
            <p:ph type="sldNum" sz="quarter" idx="12"/>
          </p:nvPr>
        </p:nvSpPr>
        <p:spPr/>
        <p:txBody>
          <a:bodyPr/>
          <a:lstStyle/>
          <a:p>
            <a:fld id="{AFF721DD-006E-4EAF-A8BD-44E34CB318F9}" type="slidenum">
              <a:rPr lang="fr-FR" smtClean="0"/>
              <a:t>‹N°›</a:t>
            </a:fld>
            <a:endParaRPr lang="fr-FR"/>
          </a:p>
        </p:txBody>
      </p:sp>
    </p:spTree>
    <p:extLst>
      <p:ext uri="{BB962C8B-B14F-4D97-AF65-F5344CB8AC3E}">
        <p14:creationId xmlns:p14="http://schemas.microsoft.com/office/powerpoint/2010/main" val="277201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80E836F-3AC2-456F-BBE6-3225E423468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C44D419-70B0-4D2A-9140-A79B52C6E62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1F0223F-1398-4065-9D52-57EF4050C525}"/>
              </a:ext>
            </a:extLst>
          </p:cNvPr>
          <p:cNvSpPr>
            <a:spLocks noGrp="1"/>
          </p:cNvSpPr>
          <p:nvPr>
            <p:ph type="dt" sz="half" idx="10"/>
          </p:nvPr>
        </p:nvSpPr>
        <p:spPr/>
        <p:txBody>
          <a:bodyPr/>
          <a:lstStyle/>
          <a:p>
            <a:fld id="{E1E75778-C7FF-4AB0-97D5-34B2D220772A}" type="datetimeFigureOut">
              <a:rPr lang="fr-FR" smtClean="0"/>
              <a:t>24/06/2022</a:t>
            </a:fld>
            <a:endParaRPr lang="fr-FR"/>
          </a:p>
        </p:txBody>
      </p:sp>
      <p:sp>
        <p:nvSpPr>
          <p:cNvPr id="5" name="Espace réservé du pied de page 4">
            <a:extLst>
              <a:ext uri="{FF2B5EF4-FFF2-40B4-BE49-F238E27FC236}">
                <a16:creationId xmlns:a16="http://schemas.microsoft.com/office/drawing/2014/main" id="{082E45BC-1773-4E47-9C1F-534D7301519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FF1C423-FFE2-487B-A955-FC4545935ADE}"/>
              </a:ext>
            </a:extLst>
          </p:cNvPr>
          <p:cNvSpPr>
            <a:spLocks noGrp="1"/>
          </p:cNvSpPr>
          <p:nvPr>
            <p:ph type="sldNum" sz="quarter" idx="12"/>
          </p:nvPr>
        </p:nvSpPr>
        <p:spPr/>
        <p:txBody>
          <a:bodyPr/>
          <a:lstStyle/>
          <a:p>
            <a:fld id="{AFF721DD-006E-4EAF-A8BD-44E34CB318F9}" type="slidenum">
              <a:rPr lang="fr-FR" smtClean="0"/>
              <a:t>‹N°›</a:t>
            </a:fld>
            <a:endParaRPr lang="fr-FR"/>
          </a:p>
        </p:txBody>
      </p:sp>
    </p:spTree>
    <p:extLst>
      <p:ext uri="{BB962C8B-B14F-4D97-AF65-F5344CB8AC3E}">
        <p14:creationId xmlns:p14="http://schemas.microsoft.com/office/powerpoint/2010/main" val="4123597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0071AA-C310-480C-B763-984FFECDD16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93B4D8A-6A2C-4685-ADD4-264FAD18D9A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2958D2D-B9ED-4B66-9EDA-30C183D0A1E3}"/>
              </a:ext>
            </a:extLst>
          </p:cNvPr>
          <p:cNvSpPr>
            <a:spLocks noGrp="1"/>
          </p:cNvSpPr>
          <p:nvPr>
            <p:ph type="dt" sz="half" idx="10"/>
          </p:nvPr>
        </p:nvSpPr>
        <p:spPr/>
        <p:txBody>
          <a:bodyPr/>
          <a:lstStyle/>
          <a:p>
            <a:fld id="{E1E75778-C7FF-4AB0-97D5-34B2D220772A}" type="datetimeFigureOut">
              <a:rPr lang="fr-FR" smtClean="0"/>
              <a:t>24/06/2022</a:t>
            </a:fld>
            <a:endParaRPr lang="fr-FR"/>
          </a:p>
        </p:txBody>
      </p:sp>
      <p:sp>
        <p:nvSpPr>
          <p:cNvPr id="5" name="Espace réservé du pied de page 4">
            <a:extLst>
              <a:ext uri="{FF2B5EF4-FFF2-40B4-BE49-F238E27FC236}">
                <a16:creationId xmlns:a16="http://schemas.microsoft.com/office/drawing/2014/main" id="{EAABA85B-054F-4C39-A67D-9BAA465A811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FD5B846-2390-4A06-B1DB-E49214EA6540}"/>
              </a:ext>
            </a:extLst>
          </p:cNvPr>
          <p:cNvSpPr>
            <a:spLocks noGrp="1"/>
          </p:cNvSpPr>
          <p:nvPr>
            <p:ph type="sldNum" sz="quarter" idx="12"/>
          </p:nvPr>
        </p:nvSpPr>
        <p:spPr/>
        <p:txBody>
          <a:bodyPr/>
          <a:lstStyle/>
          <a:p>
            <a:fld id="{AFF721DD-006E-4EAF-A8BD-44E34CB318F9}" type="slidenum">
              <a:rPr lang="fr-FR" smtClean="0"/>
              <a:t>‹N°›</a:t>
            </a:fld>
            <a:endParaRPr lang="fr-FR"/>
          </a:p>
        </p:txBody>
      </p:sp>
    </p:spTree>
    <p:extLst>
      <p:ext uri="{BB962C8B-B14F-4D97-AF65-F5344CB8AC3E}">
        <p14:creationId xmlns:p14="http://schemas.microsoft.com/office/powerpoint/2010/main" val="834472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580F7B-AD45-4EA7-A6DC-DFC4E4FDEF2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15783AFB-2B5C-474A-A463-4C90205E48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D333D4AF-F6E2-4CF5-A6A5-97CC7A468463}"/>
              </a:ext>
            </a:extLst>
          </p:cNvPr>
          <p:cNvSpPr>
            <a:spLocks noGrp="1"/>
          </p:cNvSpPr>
          <p:nvPr>
            <p:ph type="dt" sz="half" idx="10"/>
          </p:nvPr>
        </p:nvSpPr>
        <p:spPr/>
        <p:txBody>
          <a:bodyPr/>
          <a:lstStyle/>
          <a:p>
            <a:fld id="{E1E75778-C7FF-4AB0-97D5-34B2D220772A}" type="datetimeFigureOut">
              <a:rPr lang="fr-FR" smtClean="0"/>
              <a:t>24/06/2022</a:t>
            </a:fld>
            <a:endParaRPr lang="fr-FR"/>
          </a:p>
        </p:txBody>
      </p:sp>
      <p:sp>
        <p:nvSpPr>
          <p:cNvPr id="5" name="Espace réservé du pied de page 4">
            <a:extLst>
              <a:ext uri="{FF2B5EF4-FFF2-40B4-BE49-F238E27FC236}">
                <a16:creationId xmlns:a16="http://schemas.microsoft.com/office/drawing/2014/main" id="{C86F5095-F4FC-492F-BDA8-D9FA4C700F8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538D8BA-FC45-471D-87D0-407FA0882213}"/>
              </a:ext>
            </a:extLst>
          </p:cNvPr>
          <p:cNvSpPr>
            <a:spLocks noGrp="1"/>
          </p:cNvSpPr>
          <p:nvPr>
            <p:ph type="sldNum" sz="quarter" idx="12"/>
          </p:nvPr>
        </p:nvSpPr>
        <p:spPr/>
        <p:txBody>
          <a:bodyPr/>
          <a:lstStyle/>
          <a:p>
            <a:fld id="{AFF721DD-006E-4EAF-A8BD-44E34CB318F9}" type="slidenum">
              <a:rPr lang="fr-FR" smtClean="0"/>
              <a:t>‹N°›</a:t>
            </a:fld>
            <a:endParaRPr lang="fr-FR"/>
          </a:p>
        </p:txBody>
      </p:sp>
    </p:spTree>
    <p:extLst>
      <p:ext uri="{BB962C8B-B14F-4D97-AF65-F5344CB8AC3E}">
        <p14:creationId xmlns:p14="http://schemas.microsoft.com/office/powerpoint/2010/main" val="1738934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1E7AFB-6B25-4532-9DC2-B1F5C0EC2E5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0984F88-7B53-4978-A8FD-F5ADA37E6C1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AC76ADB-7C6F-4654-98BC-23E6151FB18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6F5EA09-0D4B-4933-9F95-5996DCE3DD77}"/>
              </a:ext>
            </a:extLst>
          </p:cNvPr>
          <p:cNvSpPr>
            <a:spLocks noGrp="1"/>
          </p:cNvSpPr>
          <p:nvPr>
            <p:ph type="dt" sz="half" idx="10"/>
          </p:nvPr>
        </p:nvSpPr>
        <p:spPr/>
        <p:txBody>
          <a:bodyPr/>
          <a:lstStyle/>
          <a:p>
            <a:fld id="{E1E75778-C7FF-4AB0-97D5-34B2D220772A}" type="datetimeFigureOut">
              <a:rPr lang="fr-FR" smtClean="0"/>
              <a:t>24/06/2022</a:t>
            </a:fld>
            <a:endParaRPr lang="fr-FR"/>
          </a:p>
        </p:txBody>
      </p:sp>
      <p:sp>
        <p:nvSpPr>
          <p:cNvPr id="6" name="Espace réservé du pied de page 5">
            <a:extLst>
              <a:ext uri="{FF2B5EF4-FFF2-40B4-BE49-F238E27FC236}">
                <a16:creationId xmlns:a16="http://schemas.microsoft.com/office/drawing/2014/main" id="{FAEB44F7-4C61-4923-8E4C-BADCA5CFFAB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DB3061E-8043-4491-8AF9-7DF2F3FD545B}"/>
              </a:ext>
            </a:extLst>
          </p:cNvPr>
          <p:cNvSpPr>
            <a:spLocks noGrp="1"/>
          </p:cNvSpPr>
          <p:nvPr>
            <p:ph type="sldNum" sz="quarter" idx="12"/>
          </p:nvPr>
        </p:nvSpPr>
        <p:spPr/>
        <p:txBody>
          <a:bodyPr/>
          <a:lstStyle/>
          <a:p>
            <a:fld id="{AFF721DD-006E-4EAF-A8BD-44E34CB318F9}" type="slidenum">
              <a:rPr lang="fr-FR" smtClean="0"/>
              <a:t>‹N°›</a:t>
            </a:fld>
            <a:endParaRPr lang="fr-FR"/>
          </a:p>
        </p:txBody>
      </p:sp>
    </p:spTree>
    <p:extLst>
      <p:ext uri="{BB962C8B-B14F-4D97-AF65-F5344CB8AC3E}">
        <p14:creationId xmlns:p14="http://schemas.microsoft.com/office/powerpoint/2010/main" val="2526243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2192A6-8FCB-473F-8F58-7E09B6A37CE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AC4B7D7-5A4A-4AF0-884E-DD5E40CE4F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983E7D6-9CC7-451A-B2B6-0E95CF3CCEF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1AFE639-618F-48DA-822E-35D4ACE754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38D8715-2314-4629-ACC9-A35FC6CB1D6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823C761-2AE6-4240-A878-0044BE0C36F5}"/>
              </a:ext>
            </a:extLst>
          </p:cNvPr>
          <p:cNvSpPr>
            <a:spLocks noGrp="1"/>
          </p:cNvSpPr>
          <p:nvPr>
            <p:ph type="dt" sz="half" idx="10"/>
          </p:nvPr>
        </p:nvSpPr>
        <p:spPr/>
        <p:txBody>
          <a:bodyPr/>
          <a:lstStyle/>
          <a:p>
            <a:fld id="{E1E75778-C7FF-4AB0-97D5-34B2D220772A}" type="datetimeFigureOut">
              <a:rPr lang="fr-FR" smtClean="0"/>
              <a:t>24/06/2022</a:t>
            </a:fld>
            <a:endParaRPr lang="fr-FR"/>
          </a:p>
        </p:txBody>
      </p:sp>
      <p:sp>
        <p:nvSpPr>
          <p:cNvPr id="8" name="Espace réservé du pied de page 7">
            <a:extLst>
              <a:ext uri="{FF2B5EF4-FFF2-40B4-BE49-F238E27FC236}">
                <a16:creationId xmlns:a16="http://schemas.microsoft.com/office/drawing/2014/main" id="{D797B5F8-3D4E-4365-AE0B-86A548DA52C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83175DB-0D93-445E-8D90-F7B4CB8330AC}"/>
              </a:ext>
            </a:extLst>
          </p:cNvPr>
          <p:cNvSpPr>
            <a:spLocks noGrp="1"/>
          </p:cNvSpPr>
          <p:nvPr>
            <p:ph type="sldNum" sz="quarter" idx="12"/>
          </p:nvPr>
        </p:nvSpPr>
        <p:spPr/>
        <p:txBody>
          <a:bodyPr/>
          <a:lstStyle/>
          <a:p>
            <a:fld id="{AFF721DD-006E-4EAF-A8BD-44E34CB318F9}" type="slidenum">
              <a:rPr lang="fr-FR" smtClean="0"/>
              <a:t>‹N°›</a:t>
            </a:fld>
            <a:endParaRPr lang="fr-FR"/>
          </a:p>
        </p:txBody>
      </p:sp>
    </p:spTree>
    <p:extLst>
      <p:ext uri="{BB962C8B-B14F-4D97-AF65-F5344CB8AC3E}">
        <p14:creationId xmlns:p14="http://schemas.microsoft.com/office/powerpoint/2010/main" val="3042445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9E9780-CD88-4FF9-BF99-7DFBCA74A1F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D2CE92B-86E5-4229-A91C-732B5E9CFDB2}"/>
              </a:ext>
            </a:extLst>
          </p:cNvPr>
          <p:cNvSpPr>
            <a:spLocks noGrp="1"/>
          </p:cNvSpPr>
          <p:nvPr>
            <p:ph type="dt" sz="half" idx="10"/>
          </p:nvPr>
        </p:nvSpPr>
        <p:spPr/>
        <p:txBody>
          <a:bodyPr/>
          <a:lstStyle/>
          <a:p>
            <a:fld id="{E1E75778-C7FF-4AB0-97D5-34B2D220772A}" type="datetimeFigureOut">
              <a:rPr lang="fr-FR" smtClean="0"/>
              <a:t>24/06/2022</a:t>
            </a:fld>
            <a:endParaRPr lang="fr-FR"/>
          </a:p>
        </p:txBody>
      </p:sp>
      <p:sp>
        <p:nvSpPr>
          <p:cNvPr id="4" name="Espace réservé du pied de page 3">
            <a:extLst>
              <a:ext uri="{FF2B5EF4-FFF2-40B4-BE49-F238E27FC236}">
                <a16:creationId xmlns:a16="http://schemas.microsoft.com/office/drawing/2014/main" id="{B309DDD7-4F9E-4FAB-802F-3FD29072805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388AADB-1FC9-4DDF-8939-C8AA69E21331}"/>
              </a:ext>
            </a:extLst>
          </p:cNvPr>
          <p:cNvSpPr>
            <a:spLocks noGrp="1"/>
          </p:cNvSpPr>
          <p:nvPr>
            <p:ph type="sldNum" sz="quarter" idx="12"/>
          </p:nvPr>
        </p:nvSpPr>
        <p:spPr/>
        <p:txBody>
          <a:bodyPr/>
          <a:lstStyle/>
          <a:p>
            <a:fld id="{AFF721DD-006E-4EAF-A8BD-44E34CB318F9}" type="slidenum">
              <a:rPr lang="fr-FR" smtClean="0"/>
              <a:t>‹N°›</a:t>
            </a:fld>
            <a:endParaRPr lang="fr-FR"/>
          </a:p>
        </p:txBody>
      </p:sp>
    </p:spTree>
    <p:extLst>
      <p:ext uri="{BB962C8B-B14F-4D97-AF65-F5344CB8AC3E}">
        <p14:creationId xmlns:p14="http://schemas.microsoft.com/office/powerpoint/2010/main" val="875509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70FF4E3-0C0E-4AEB-9661-993ADF681B57}"/>
              </a:ext>
            </a:extLst>
          </p:cNvPr>
          <p:cNvSpPr>
            <a:spLocks noGrp="1"/>
          </p:cNvSpPr>
          <p:nvPr>
            <p:ph type="dt" sz="half" idx="10"/>
          </p:nvPr>
        </p:nvSpPr>
        <p:spPr/>
        <p:txBody>
          <a:bodyPr/>
          <a:lstStyle/>
          <a:p>
            <a:fld id="{E1E75778-C7FF-4AB0-97D5-34B2D220772A}" type="datetimeFigureOut">
              <a:rPr lang="fr-FR" smtClean="0"/>
              <a:t>24/06/2022</a:t>
            </a:fld>
            <a:endParaRPr lang="fr-FR"/>
          </a:p>
        </p:txBody>
      </p:sp>
      <p:sp>
        <p:nvSpPr>
          <p:cNvPr id="3" name="Espace réservé du pied de page 2">
            <a:extLst>
              <a:ext uri="{FF2B5EF4-FFF2-40B4-BE49-F238E27FC236}">
                <a16:creationId xmlns:a16="http://schemas.microsoft.com/office/drawing/2014/main" id="{1DEEB6D4-2CC0-4217-9F12-42844D65B605}"/>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9FD17CF-BC98-4804-A525-EE16ACCC80AE}"/>
              </a:ext>
            </a:extLst>
          </p:cNvPr>
          <p:cNvSpPr>
            <a:spLocks noGrp="1"/>
          </p:cNvSpPr>
          <p:nvPr>
            <p:ph type="sldNum" sz="quarter" idx="12"/>
          </p:nvPr>
        </p:nvSpPr>
        <p:spPr/>
        <p:txBody>
          <a:bodyPr/>
          <a:lstStyle/>
          <a:p>
            <a:fld id="{AFF721DD-006E-4EAF-A8BD-44E34CB318F9}" type="slidenum">
              <a:rPr lang="fr-FR" smtClean="0"/>
              <a:t>‹N°›</a:t>
            </a:fld>
            <a:endParaRPr lang="fr-FR"/>
          </a:p>
        </p:txBody>
      </p:sp>
    </p:spTree>
    <p:extLst>
      <p:ext uri="{BB962C8B-B14F-4D97-AF65-F5344CB8AC3E}">
        <p14:creationId xmlns:p14="http://schemas.microsoft.com/office/powerpoint/2010/main" val="1725729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5B17FE-F19C-4EF5-8044-D440EA9463F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B8B30D4-BCE0-4EEA-88F3-C6B8F68631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A94A346-C73C-48F4-B18B-61B8D8CDBC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18E40D4-A623-40FB-9F9A-174C2010292E}"/>
              </a:ext>
            </a:extLst>
          </p:cNvPr>
          <p:cNvSpPr>
            <a:spLocks noGrp="1"/>
          </p:cNvSpPr>
          <p:nvPr>
            <p:ph type="dt" sz="half" idx="10"/>
          </p:nvPr>
        </p:nvSpPr>
        <p:spPr/>
        <p:txBody>
          <a:bodyPr/>
          <a:lstStyle/>
          <a:p>
            <a:fld id="{E1E75778-C7FF-4AB0-97D5-34B2D220772A}" type="datetimeFigureOut">
              <a:rPr lang="fr-FR" smtClean="0"/>
              <a:t>24/06/2022</a:t>
            </a:fld>
            <a:endParaRPr lang="fr-FR"/>
          </a:p>
        </p:txBody>
      </p:sp>
      <p:sp>
        <p:nvSpPr>
          <p:cNvPr id="6" name="Espace réservé du pied de page 5">
            <a:extLst>
              <a:ext uri="{FF2B5EF4-FFF2-40B4-BE49-F238E27FC236}">
                <a16:creationId xmlns:a16="http://schemas.microsoft.com/office/drawing/2014/main" id="{A6BB8572-1C3A-43A4-82FB-5B3F173DB52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24371AB-90B0-4A90-AF96-75C48D75888F}"/>
              </a:ext>
            </a:extLst>
          </p:cNvPr>
          <p:cNvSpPr>
            <a:spLocks noGrp="1"/>
          </p:cNvSpPr>
          <p:nvPr>
            <p:ph type="sldNum" sz="quarter" idx="12"/>
          </p:nvPr>
        </p:nvSpPr>
        <p:spPr/>
        <p:txBody>
          <a:bodyPr/>
          <a:lstStyle/>
          <a:p>
            <a:fld id="{AFF721DD-006E-4EAF-A8BD-44E34CB318F9}" type="slidenum">
              <a:rPr lang="fr-FR" smtClean="0"/>
              <a:t>‹N°›</a:t>
            </a:fld>
            <a:endParaRPr lang="fr-FR"/>
          </a:p>
        </p:txBody>
      </p:sp>
    </p:spTree>
    <p:extLst>
      <p:ext uri="{BB962C8B-B14F-4D97-AF65-F5344CB8AC3E}">
        <p14:creationId xmlns:p14="http://schemas.microsoft.com/office/powerpoint/2010/main" val="4026931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DA13B3-C2D7-4E58-8116-DA8BC617DCD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4455A54-45FE-4523-88B7-69E5ECDC77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97E5140-A838-41FE-BA38-84405E922D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F40CD10-1E02-4377-8121-B1A515B90078}"/>
              </a:ext>
            </a:extLst>
          </p:cNvPr>
          <p:cNvSpPr>
            <a:spLocks noGrp="1"/>
          </p:cNvSpPr>
          <p:nvPr>
            <p:ph type="dt" sz="half" idx="10"/>
          </p:nvPr>
        </p:nvSpPr>
        <p:spPr/>
        <p:txBody>
          <a:bodyPr/>
          <a:lstStyle/>
          <a:p>
            <a:fld id="{E1E75778-C7FF-4AB0-97D5-34B2D220772A}" type="datetimeFigureOut">
              <a:rPr lang="fr-FR" smtClean="0"/>
              <a:t>24/06/2022</a:t>
            </a:fld>
            <a:endParaRPr lang="fr-FR"/>
          </a:p>
        </p:txBody>
      </p:sp>
      <p:sp>
        <p:nvSpPr>
          <p:cNvPr id="6" name="Espace réservé du pied de page 5">
            <a:extLst>
              <a:ext uri="{FF2B5EF4-FFF2-40B4-BE49-F238E27FC236}">
                <a16:creationId xmlns:a16="http://schemas.microsoft.com/office/drawing/2014/main" id="{52F87F18-5C3A-40B7-A1EA-902B8C0FB39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02C3E29-62B9-4203-8F63-B9A21892DEF6}"/>
              </a:ext>
            </a:extLst>
          </p:cNvPr>
          <p:cNvSpPr>
            <a:spLocks noGrp="1"/>
          </p:cNvSpPr>
          <p:nvPr>
            <p:ph type="sldNum" sz="quarter" idx="12"/>
          </p:nvPr>
        </p:nvSpPr>
        <p:spPr/>
        <p:txBody>
          <a:bodyPr/>
          <a:lstStyle/>
          <a:p>
            <a:fld id="{AFF721DD-006E-4EAF-A8BD-44E34CB318F9}" type="slidenum">
              <a:rPr lang="fr-FR" smtClean="0"/>
              <a:t>‹N°›</a:t>
            </a:fld>
            <a:endParaRPr lang="fr-FR"/>
          </a:p>
        </p:txBody>
      </p:sp>
    </p:spTree>
    <p:extLst>
      <p:ext uri="{BB962C8B-B14F-4D97-AF65-F5344CB8AC3E}">
        <p14:creationId xmlns:p14="http://schemas.microsoft.com/office/powerpoint/2010/main" val="2451139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EC0FE5E-35E4-4DE6-9F0F-DC15029C63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32CB2FA-18AF-4A08-9733-98D0003DCB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14839E2-871B-49D5-BF9D-A387A89E27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E75778-C7FF-4AB0-97D5-34B2D220772A}" type="datetimeFigureOut">
              <a:rPr lang="fr-FR" smtClean="0"/>
              <a:t>24/06/2022</a:t>
            </a:fld>
            <a:endParaRPr lang="fr-FR"/>
          </a:p>
        </p:txBody>
      </p:sp>
      <p:sp>
        <p:nvSpPr>
          <p:cNvPr id="5" name="Espace réservé du pied de page 4">
            <a:extLst>
              <a:ext uri="{FF2B5EF4-FFF2-40B4-BE49-F238E27FC236}">
                <a16:creationId xmlns:a16="http://schemas.microsoft.com/office/drawing/2014/main" id="{EE4A1767-9A2A-4E70-8FD9-EC78346778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CE80D60-D5F6-4DC9-AB2A-2C0809C476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721DD-006E-4EAF-A8BD-44E34CB318F9}" type="slidenum">
              <a:rPr lang="fr-FR" smtClean="0"/>
              <a:t>‹N°›</a:t>
            </a:fld>
            <a:endParaRPr lang="fr-FR"/>
          </a:p>
        </p:txBody>
      </p:sp>
    </p:spTree>
    <p:extLst>
      <p:ext uri="{BB962C8B-B14F-4D97-AF65-F5344CB8AC3E}">
        <p14:creationId xmlns:p14="http://schemas.microsoft.com/office/powerpoint/2010/main" val="4016534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DF2FD69F-0D21-42D2-8111-B11A7EB657D6}"/>
              </a:ext>
            </a:extLst>
          </p:cNvPr>
          <p:cNvSpPr>
            <a:spLocks noGrp="1"/>
          </p:cNvSpPr>
          <p:nvPr>
            <p:ph idx="1"/>
          </p:nvPr>
        </p:nvSpPr>
        <p:spPr/>
        <p:txBody>
          <a:bodyPr/>
          <a:lstStyle/>
          <a:p>
            <a:endParaRPr lang="fr-FR" dirty="0"/>
          </a:p>
        </p:txBody>
      </p:sp>
      <p:sp>
        <p:nvSpPr>
          <p:cNvPr id="6" name="Titre 2">
            <a:extLst>
              <a:ext uri="{FF2B5EF4-FFF2-40B4-BE49-F238E27FC236}">
                <a16:creationId xmlns:a16="http://schemas.microsoft.com/office/drawing/2014/main" id="{831220A1-F770-4446-B60D-B4446E8B26B5}"/>
              </a:ext>
            </a:extLst>
          </p:cNvPr>
          <p:cNvSpPr>
            <a:spLocks noGrp="1"/>
          </p:cNvSpPr>
          <p:nvPr>
            <p:ph type="title"/>
          </p:nvPr>
        </p:nvSpPr>
        <p:spPr>
          <a:xfrm>
            <a:off x="838200" y="365125"/>
            <a:ext cx="10515600" cy="1325563"/>
          </a:xfrm>
        </p:spPr>
        <p:txBody>
          <a:bodyPr>
            <a:normAutofit/>
          </a:bodyPr>
          <a:lstStyle/>
          <a:p>
            <a:r>
              <a:rPr lang="fr-FR" dirty="0"/>
              <a:t>CHALL_025 : </a:t>
            </a:r>
            <a:r>
              <a:rPr lang="fr-FR" dirty="0" err="1"/>
              <a:t>Aperisolve</a:t>
            </a:r>
            <a:endParaRPr lang="fr-FR" dirty="0"/>
          </a:p>
        </p:txBody>
      </p:sp>
    </p:spTree>
    <p:extLst>
      <p:ext uri="{BB962C8B-B14F-4D97-AF65-F5344CB8AC3E}">
        <p14:creationId xmlns:p14="http://schemas.microsoft.com/office/powerpoint/2010/main" val="1353706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2">
            <a:extLst>
              <a:ext uri="{FF2B5EF4-FFF2-40B4-BE49-F238E27FC236}">
                <a16:creationId xmlns:a16="http://schemas.microsoft.com/office/drawing/2014/main" id="{EABB0CB7-C86E-E1A6-F2F4-002CB2076483}"/>
              </a:ext>
            </a:extLst>
          </p:cNvPr>
          <p:cNvSpPr txBox="1">
            <a:spLocks/>
          </p:cNvSpPr>
          <p:nvPr/>
        </p:nvSpPr>
        <p:spPr>
          <a:xfrm>
            <a:off x="2667000" y="1527102"/>
            <a:ext cx="6858000" cy="392546"/>
          </a:xfrm>
          <a:prstGeom prst="rect">
            <a:avLst/>
          </a:prstGeom>
        </p:spPr>
        <p:txBody>
          <a:bodyPr vert="horz" lIns="68580" tIns="34290" rIns="68580" bIns="3429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700" b="1" u="sng" dirty="0"/>
              <a:t>Intuition à avoir:</a:t>
            </a:r>
            <a:r>
              <a:rPr lang="fr-FR" sz="2700" dirty="0"/>
              <a:t> </a:t>
            </a:r>
            <a:endParaRPr lang="fr-FR" sz="2400" dirty="0"/>
          </a:p>
          <a:p>
            <a:pPr marL="0" indent="0">
              <a:buNone/>
            </a:pPr>
            <a:endParaRPr lang="fr-FR" sz="2100" b="1" u="sng" dirty="0"/>
          </a:p>
        </p:txBody>
      </p:sp>
      <p:sp>
        <p:nvSpPr>
          <p:cNvPr id="2" name="Titre 1">
            <a:extLst>
              <a:ext uri="{FF2B5EF4-FFF2-40B4-BE49-F238E27FC236}">
                <a16:creationId xmlns:a16="http://schemas.microsoft.com/office/drawing/2014/main" id="{CD60015F-ECA9-4EAD-895A-CB4EB9CEBEAD}"/>
              </a:ext>
            </a:extLst>
          </p:cNvPr>
          <p:cNvSpPr>
            <a:spLocks noGrp="1"/>
          </p:cNvSpPr>
          <p:nvPr>
            <p:ph type="title"/>
          </p:nvPr>
        </p:nvSpPr>
        <p:spPr>
          <a:xfrm>
            <a:off x="838200" y="365126"/>
            <a:ext cx="10515600" cy="891020"/>
          </a:xfrm>
          <a:solidFill>
            <a:schemeClr val="accent3">
              <a:lumMod val="20000"/>
              <a:lumOff val="80000"/>
            </a:schemeClr>
          </a:solidFill>
        </p:spPr>
        <p:txBody>
          <a:bodyPr vert="horz" lIns="91440" tIns="45720" rIns="91440" bIns="45720" rtlCol="0" anchor="ctr">
            <a:normAutofit/>
          </a:bodyPr>
          <a:lstStyle/>
          <a:p>
            <a:endParaRPr lang="fr-FR" dirty="0"/>
          </a:p>
        </p:txBody>
      </p:sp>
      <p:sp>
        <p:nvSpPr>
          <p:cNvPr id="3" name="Espace réservé du contenu 2">
            <a:extLst>
              <a:ext uri="{FF2B5EF4-FFF2-40B4-BE49-F238E27FC236}">
                <a16:creationId xmlns:a16="http://schemas.microsoft.com/office/drawing/2014/main" id="{4577236F-9FD1-323B-26BF-3DEA32A60185}"/>
              </a:ext>
            </a:extLst>
          </p:cNvPr>
          <p:cNvSpPr>
            <a:spLocks noGrp="1"/>
          </p:cNvSpPr>
          <p:nvPr>
            <p:ph idx="1"/>
          </p:nvPr>
        </p:nvSpPr>
        <p:spPr>
          <a:xfrm>
            <a:off x="1600200" y="2060848"/>
            <a:ext cx="8991600" cy="4339952"/>
          </a:xfrm>
        </p:spPr>
        <p:txBody>
          <a:bodyPr>
            <a:normAutofit/>
          </a:bodyPr>
          <a:lstStyle/>
          <a:p>
            <a:r>
              <a:rPr lang="fr-FR" sz="1800" dirty="0"/>
              <a:t>Dans les images représentées sous forme de bitmaps, il est courant de représenter chaque pixel par trois octets : l'octet R, qui indique la quantité de rouge, l'octet G, qui indique la quantité de vert et l'octet B, qui indique la quantité de bleu. La modification de ces octets de quelques unités n'étant pas perceptible par le système visuel humain, il est possible d'en tirer parti pour cacher des informations.</a:t>
            </a:r>
          </a:p>
          <a:p>
            <a:endParaRPr lang="fr-FR" sz="1800" dirty="0"/>
          </a:p>
          <a:p>
            <a:r>
              <a:rPr lang="fr-FR" sz="1800" dirty="0"/>
              <a:t>Comme chaque octet est composé de 8 bits, une façon simple de cacher des informations sans trop modifier la valeur du pixel est de substituer la valeur du bit le moins significatif (LSB ou Least </a:t>
            </a:r>
            <a:r>
              <a:rPr lang="fr-FR" sz="1800" dirty="0" err="1"/>
              <a:t>Significant</a:t>
            </a:r>
            <a:r>
              <a:rPr lang="fr-FR" sz="1800" dirty="0"/>
              <a:t> Bit ), par la valeur du bit du message que l'on veut cacher.</a:t>
            </a:r>
          </a:p>
        </p:txBody>
      </p:sp>
    </p:spTree>
    <p:extLst>
      <p:ext uri="{BB962C8B-B14F-4D97-AF65-F5344CB8AC3E}">
        <p14:creationId xmlns:p14="http://schemas.microsoft.com/office/powerpoint/2010/main" val="3501634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2">
            <a:extLst>
              <a:ext uri="{FF2B5EF4-FFF2-40B4-BE49-F238E27FC236}">
                <a16:creationId xmlns:a16="http://schemas.microsoft.com/office/drawing/2014/main" id="{EABB0CB7-C86E-E1A6-F2F4-002CB2076483}"/>
              </a:ext>
            </a:extLst>
          </p:cNvPr>
          <p:cNvSpPr txBox="1">
            <a:spLocks/>
          </p:cNvSpPr>
          <p:nvPr/>
        </p:nvSpPr>
        <p:spPr>
          <a:xfrm>
            <a:off x="2667000" y="952944"/>
            <a:ext cx="6858000" cy="392546"/>
          </a:xfrm>
          <a:prstGeom prst="rect">
            <a:avLst/>
          </a:prstGeom>
        </p:spPr>
        <p:txBody>
          <a:bodyPr vert="horz" lIns="68580" tIns="34290" rIns="68580" bIns="3429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700" b="1" u="sng" dirty="0"/>
              <a:t>Solution :</a:t>
            </a:r>
            <a:r>
              <a:rPr lang="fr-FR" sz="2700" dirty="0"/>
              <a:t> </a:t>
            </a:r>
            <a:endParaRPr lang="fr-FR" sz="2400" dirty="0"/>
          </a:p>
          <a:p>
            <a:pPr marL="0" indent="0">
              <a:buNone/>
            </a:pPr>
            <a:endParaRPr lang="fr-FR" sz="2100" b="1" u="sng" dirty="0"/>
          </a:p>
        </p:txBody>
      </p:sp>
      <p:sp>
        <p:nvSpPr>
          <p:cNvPr id="2" name="Titre 1">
            <a:extLst>
              <a:ext uri="{FF2B5EF4-FFF2-40B4-BE49-F238E27FC236}">
                <a16:creationId xmlns:a16="http://schemas.microsoft.com/office/drawing/2014/main" id="{7635EF86-89D7-4189-81CA-74ACEEB60938}"/>
              </a:ext>
            </a:extLst>
          </p:cNvPr>
          <p:cNvSpPr>
            <a:spLocks noGrp="1"/>
          </p:cNvSpPr>
          <p:nvPr>
            <p:ph type="title"/>
          </p:nvPr>
        </p:nvSpPr>
        <p:spPr>
          <a:xfrm>
            <a:off x="838200" y="365126"/>
            <a:ext cx="10515600" cy="493856"/>
          </a:xfrm>
          <a:solidFill>
            <a:schemeClr val="accent3">
              <a:lumMod val="20000"/>
              <a:lumOff val="80000"/>
            </a:schemeClr>
          </a:solidFill>
        </p:spPr>
        <p:txBody>
          <a:bodyPr vert="horz" lIns="91440" tIns="45720" rIns="91440" bIns="45720" rtlCol="0" anchor="ctr">
            <a:normAutofit fontScale="90000"/>
          </a:bodyPr>
          <a:lstStyle/>
          <a:p>
            <a:endParaRPr lang="fr-FR" dirty="0"/>
          </a:p>
        </p:txBody>
      </p:sp>
      <p:sp>
        <p:nvSpPr>
          <p:cNvPr id="3" name="Espace réservé du contenu 2">
            <a:extLst>
              <a:ext uri="{FF2B5EF4-FFF2-40B4-BE49-F238E27FC236}">
                <a16:creationId xmlns:a16="http://schemas.microsoft.com/office/drawing/2014/main" id="{4577236F-9FD1-323B-26BF-3DEA32A60185}"/>
              </a:ext>
            </a:extLst>
          </p:cNvPr>
          <p:cNvSpPr>
            <a:spLocks noGrp="1"/>
          </p:cNvSpPr>
          <p:nvPr>
            <p:ph idx="1"/>
          </p:nvPr>
        </p:nvSpPr>
        <p:spPr>
          <a:xfrm>
            <a:off x="1600200" y="1268760"/>
            <a:ext cx="8991600" cy="5132040"/>
          </a:xfrm>
        </p:spPr>
        <p:txBody>
          <a:bodyPr>
            <a:normAutofit/>
          </a:bodyPr>
          <a:lstStyle/>
          <a:p>
            <a:r>
              <a:rPr lang="fr-FR" sz="1800" dirty="0"/>
              <a:t>Il existe encore de nombreux outils qui implémentent LSB-R, comme par exemple </a:t>
            </a:r>
            <a:r>
              <a:rPr lang="fr-FR" sz="1800" dirty="0" err="1"/>
              <a:t>OpenStego</a:t>
            </a:r>
            <a:r>
              <a:rPr lang="fr-FR" sz="1800" dirty="0"/>
              <a:t>. On peut alors réussir à extraire le fichier texte dissimulé dans l’image comme ci-dessous :</a:t>
            </a:r>
          </a:p>
        </p:txBody>
      </p:sp>
      <p:pic>
        <p:nvPicPr>
          <p:cNvPr id="4" name="Image 3">
            <a:extLst>
              <a:ext uri="{FF2B5EF4-FFF2-40B4-BE49-F238E27FC236}">
                <a16:creationId xmlns:a16="http://schemas.microsoft.com/office/drawing/2014/main" id="{77ABDB8F-AB45-56EB-0A19-E09FF14136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857" y="2079138"/>
            <a:ext cx="8478286" cy="1505365"/>
          </a:xfrm>
          <a:prstGeom prst="rect">
            <a:avLst/>
          </a:prstGeom>
        </p:spPr>
      </p:pic>
      <p:pic>
        <p:nvPicPr>
          <p:cNvPr id="7" name="Image 6">
            <a:extLst>
              <a:ext uri="{FF2B5EF4-FFF2-40B4-BE49-F238E27FC236}">
                <a16:creationId xmlns:a16="http://schemas.microsoft.com/office/drawing/2014/main" id="{2336AD47-0363-5754-C9A7-BC6638FCDC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857" y="4069141"/>
            <a:ext cx="8478286" cy="881671"/>
          </a:xfrm>
          <a:prstGeom prst="rect">
            <a:avLst/>
          </a:prstGeom>
        </p:spPr>
      </p:pic>
      <p:sp>
        <p:nvSpPr>
          <p:cNvPr id="8" name="Espace réservé du contenu 2">
            <a:extLst>
              <a:ext uri="{FF2B5EF4-FFF2-40B4-BE49-F238E27FC236}">
                <a16:creationId xmlns:a16="http://schemas.microsoft.com/office/drawing/2014/main" id="{51059205-E4A1-3649-1B3D-C09EC596E1D5}"/>
              </a:ext>
            </a:extLst>
          </p:cNvPr>
          <p:cNvSpPr txBox="1">
            <a:spLocks/>
          </p:cNvSpPr>
          <p:nvPr/>
        </p:nvSpPr>
        <p:spPr>
          <a:xfrm>
            <a:off x="1856858" y="3785552"/>
            <a:ext cx="8811143" cy="283589"/>
          </a:xfrm>
          <a:prstGeom prst="rect">
            <a:avLst/>
          </a:prstGeom>
        </p:spPr>
        <p:txBody>
          <a:bodyPr vert="horz" lIns="68580" tIns="34290" rIns="68580" bIns="3429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800" dirty="0"/>
              <a:t>On peut alors observer un message qui semble être écrit en hexadécimal.</a:t>
            </a:r>
          </a:p>
        </p:txBody>
      </p:sp>
      <p:sp>
        <p:nvSpPr>
          <p:cNvPr id="9" name="Espace réservé du contenu 2">
            <a:extLst>
              <a:ext uri="{FF2B5EF4-FFF2-40B4-BE49-F238E27FC236}">
                <a16:creationId xmlns:a16="http://schemas.microsoft.com/office/drawing/2014/main" id="{25E034B4-D340-BE06-D481-7C6567BA9758}"/>
              </a:ext>
            </a:extLst>
          </p:cNvPr>
          <p:cNvSpPr txBox="1">
            <a:spLocks/>
          </p:cNvSpPr>
          <p:nvPr/>
        </p:nvSpPr>
        <p:spPr>
          <a:xfrm>
            <a:off x="1856858" y="5149177"/>
            <a:ext cx="8811143" cy="706122"/>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650" dirty="0"/>
              <a:t>Il suffit donc de convertir l’hexadécimal en texte pour finalement obtenir la phrase suivante :</a:t>
            </a:r>
          </a:p>
          <a:p>
            <a:pPr marL="0" indent="0">
              <a:buNone/>
            </a:pPr>
            <a:r>
              <a:rPr lang="fr-FR" sz="1650" dirty="0"/>
              <a:t>« Bien joué, le flag est </a:t>
            </a:r>
            <a:r>
              <a:rPr lang="fr-FR" sz="1650" b="1" dirty="0"/>
              <a:t>l0vE-5teg4n0</a:t>
            </a:r>
            <a:r>
              <a:rPr lang="fr-FR" sz="1650" dirty="0"/>
              <a:t> »</a:t>
            </a:r>
          </a:p>
        </p:txBody>
      </p:sp>
    </p:spTree>
    <p:extLst>
      <p:ext uri="{BB962C8B-B14F-4D97-AF65-F5344CB8AC3E}">
        <p14:creationId xmlns:p14="http://schemas.microsoft.com/office/powerpoint/2010/main" val="2272853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CF55591C-8A63-AC02-3618-1812278B4D9C}"/>
              </a:ext>
            </a:extLst>
          </p:cNvPr>
          <p:cNvPicPr>
            <a:picLocks noGrp="1" noChangeAspect="1"/>
          </p:cNvPicPr>
          <p:nvPr>
            <p:ph idx="1"/>
          </p:nvPr>
        </p:nvPicPr>
        <p:blipFill>
          <a:blip r:embed="rId2"/>
          <a:stretch>
            <a:fillRect/>
          </a:stretch>
        </p:blipFill>
        <p:spPr>
          <a:xfrm>
            <a:off x="1600200" y="3789040"/>
            <a:ext cx="8991600" cy="1590350"/>
          </a:xfrm>
        </p:spPr>
      </p:pic>
      <p:sp>
        <p:nvSpPr>
          <p:cNvPr id="6" name="Sous-titre 2">
            <a:extLst>
              <a:ext uri="{FF2B5EF4-FFF2-40B4-BE49-F238E27FC236}">
                <a16:creationId xmlns:a16="http://schemas.microsoft.com/office/drawing/2014/main" id="{EABB0CB7-C86E-E1A6-F2F4-002CB2076483}"/>
              </a:ext>
            </a:extLst>
          </p:cNvPr>
          <p:cNvSpPr txBox="1">
            <a:spLocks/>
          </p:cNvSpPr>
          <p:nvPr/>
        </p:nvSpPr>
        <p:spPr>
          <a:xfrm>
            <a:off x="1703512" y="692697"/>
            <a:ext cx="8352928" cy="2497793"/>
          </a:xfrm>
          <a:prstGeom prst="rect">
            <a:avLst/>
          </a:prstGeom>
        </p:spPr>
        <p:txBody>
          <a:bodyPr vert="horz" lIns="91440" tIns="45720" rIns="91440" bIns="45720" rtlCol="0">
            <a:normAutofit fontScale="70000" lnSpcReduction="20000"/>
          </a:bodyPr>
          <a:lstStyle>
            <a:lvl1pPr indent="0">
              <a:spcBef>
                <a:spcPct val="20000"/>
              </a:spcBef>
              <a:buFontTx/>
              <a:buNone/>
              <a:defRPr sz="2800" b="0">
                <a:solidFill>
                  <a:schemeClr val="accent1">
                    <a:lumMod val="75000"/>
                  </a:schemeClr>
                </a:solidFill>
              </a:defRPr>
            </a:lvl1pPr>
            <a:lvl2pPr indent="0">
              <a:spcBef>
                <a:spcPct val="20000"/>
              </a:spcBef>
              <a:buFont typeface="Courier New" pitchFamily="49" charset="0"/>
              <a:buNone/>
              <a:defRPr sz="2400">
                <a:solidFill>
                  <a:schemeClr val="accent1">
                    <a:lumMod val="75000"/>
                  </a:schemeClr>
                </a:solidFill>
              </a:defRPr>
            </a:lvl2pPr>
            <a:lvl3pPr marL="720000" indent="0">
              <a:spcBef>
                <a:spcPct val="20000"/>
              </a:spcBef>
              <a:buFont typeface="Arial" pitchFamily="34" charset="0"/>
              <a:buNone/>
              <a:defRPr sz="2000">
                <a:solidFill>
                  <a:schemeClr val="accent1">
                    <a:lumMod val="75000"/>
                  </a:schemeClr>
                </a:solidFill>
              </a:defRPr>
            </a:lvl3pPr>
            <a:lvl4pPr marL="720000" indent="0">
              <a:spcBef>
                <a:spcPct val="20000"/>
              </a:spcBef>
              <a:buFont typeface="Arial" pitchFamily="34" charset="0"/>
              <a:buNone/>
              <a:defRPr i="1">
                <a:solidFill>
                  <a:schemeClr val="accent1">
                    <a:lumMod val="75000"/>
                  </a:schemeClr>
                </a:solidFill>
              </a:defRPr>
            </a:lvl4pPr>
            <a:lvl5pPr marL="720000" indent="0">
              <a:spcBef>
                <a:spcPct val="20000"/>
              </a:spcBef>
              <a:buFontTx/>
              <a:buNone/>
              <a:defRPr sz="1600">
                <a:solidFill>
                  <a:schemeClr val="accent1">
                    <a:lumMod val="75000"/>
                  </a:schemeClr>
                </a:solidFill>
                <a:latin typeface="Courier New" pitchFamily="49" charset="0"/>
                <a:cs typeface="Courier New" pitchFamily="49"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fr-FR" b="1" u="sng" dirty="0"/>
              <a:t>Introduction : </a:t>
            </a:r>
          </a:p>
          <a:p>
            <a:endParaRPr lang="fr-FR" dirty="0"/>
          </a:p>
          <a:p>
            <a:r>
              <a:rPr lang="fr-FR" dirty="0"/>
              <a:t>Nous avons à notre disposition 5 images :</a:t>
            </a:r>
          </a:p>
          <a:p>
            <a:r>
              <a:rPr lang="fr-FR" dirty="0"/>
              <a:t>4 images numérotées de 0 à 3;</a:t>
            </a:r>
          </a:p>
          <a:p>
            <a:r>
              <a:rPr lang="fr-FR" dirty="0"/>
              <a:t>1 image nommée consigne;</a:t>
            </a:r>
          </a:p>
          <a:p>
            <a:endParaRPr lang="fr-FR" dirty="0"/>
          </a:p>
          <a:p>
            <a:r>
              <a:rPr lang="fr-FR" dirty="0"/>
              <a:t>On peut donc se douter en voyant la consigne que le but est de rassembler des messages cachés dans chaque image afin d’obtenir la solution finale.</a:t>
            </a:r>
          </a:p>
          <a:p>
            <a:endParaRPr lang="fr-FR" dirty="0"/>
          </a:p>
          <a:p>
            <a:endParaRPr lang="fr-FR" dirty="0"/>
          </a:p>
          <a:p>
            <a:endParaRPr lang="fr-FR" dirty="0"/>
          </a:p>
        </p:txBody>
      </p:sp>
    </p:spTree>
    <p:extLst>
      <p:ext uri="{BB962C8B-B14F-4D97-AF65-F5344CB8AC3E}">
        <p14:creationId xmlns:p14="http://schemas.microsoft.com/office/powerpoint/2010/main" val="3937282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ACA2EA-AA1C-ABCC-80B2-E5CAAA19FFDF}"/>
              </a:ext>
            </a:extLst>
          </p:cNvPr>
          <p:cNvSpPr>
            <a:spLocks noGrp="1"/>
          </p:cNvSpPr>
          <p:nvPr>
            <p:ph type="title"/>
          </p:nvPr>
        </p:nvSpPr>
        <p:spPr/>
        <p:txBody>
          <a:bodyPr>
            <a:normAutofit/>
          </a:bodyPr>
          <a:lstStyle/>
          <a:p>
            <a:pPr algn="ctr"/>
            <a:r>
              <a:rPr lang="fr-FR" sz="1950" u="sng" dirty="0"/>
              <a:t>Solution image n°0</a:t>
            </a:r>
          </a:p>
        </p:txBody>
      </p:sp>
      <p:pic>
        <p:nvPicPr>
          <p:cNvPr id="5" name="Espace réservé du contenu 4" descr="Une image contenant texte, capture d’écran, afficher&#10;&#10;Description générée automatiquement">
            <a:extLst>
              <a:ext uri="{FF2B5EF4-FFF2-40B4-BE49-F238E27FC236}">
                <a16:creationId xmlns:a16="http://schemas.microsoft.com/office/drawing/2014/main" id="{4C8C5FC3-61D9-75AA-1EE0-DC8B4E3130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0" y="1835554"/>
            <a:ext cx="8991600" cy="3415492"/>
          </a:xfrm>
        </p:spPr>
      </p:pic>
      <p:sp>
        <p:nvSpPr>
          <p:cNvPr id="6" name="ZoneTexte 5">
            <a:extLst>
              <a:ext uri="{FF2B5EF4-FFF2-40B4-BE49-F238E27FC236}">
                <a16:creationId xmlns:a16="http://schemas.microsoft.com/office/drawing/2014/main" id="{E6D1B054-DCC5-A934-60F0-A3FE408E9FD6}"/>
              </a:ext>
            </a:extLst>
          </p:cNvPr>
          <p:cNvSpPr txBox="1"/>
          <p:nvPr/>
        </p:nvSpPr>
        <p:spPr>
          <a:xfrm>
            <a:off x="1691464" y="1287868"/>
            <a:ext cx="8819707" cy="300082"/>
          </a:xfrm>
          <a:prstGeom prst="rect">
            <a:avLst/>
          </a:prstGeom>
          <a:noFill/>
        </p:spPr>
        <p:txBody>
          <a:bodyPr wrap="square" rtlCol="0">
            <a:spAutoFit/>
          </a:bodyPr>
          <a:lstStyle/>
          <a:p>
            <a:pPr algn="ctr"/>
            <a:r>
              <a:rPr lang="fr-FR" sz="1350" dirty="0"/>
              <a:t>En analysant l’image sur </a:t>
            </a:r>
            <a:r>
              <a:rPr lang="fr-FR" sz="1350" dirty="0" err="1"/>
              <a:t>Apéri’Solve</a:t>
            </a:r>
            <a:r>
              <a:rPr lang="fr-FR" sz="1350" dirty="0"/>
              <a:t>, nous pouvons observer qu’il y a eu une modification de l’image au niveau des LSB :</a:t>
            </a:r>
          </a:p>
        </p:txBody>
      </p:sp>
      <p:pic>
        <p:nvPicPr>
          <p:cNvPr id="8" name="Image 7">
            <a:extLst>
              <a:ext uri="{FF2B5EF4-FFF2-40B4-BE49-F238E27FC236}">
                <a16:creationId xmlns:a16="http://schemas.microsoft.com/office/drawing/2014/main" id="{CBF10000-51B1-FC43-2307-BE42F4CEEFE6}"/>
              </a:ext>
            </a:extLst>
          </p:cNvPr>
          <p:cNvPicPr>
            <a:picLocks noChangeAspect="1"/>
          </p:cNvPicPr>
          <p:nvPr/>
        </p:nvPicPr>
        <p:blipFill>
          <a:blip r:embed="rId3"/>
          <a:stretch>
            <a:fillRect/>
          </a:stretch>
        </p:blipFill>
        <p:spPr>
          <a:xfrm>
            <a:off x="2282450" y="4693704"/>
            <a:ext cx="7637735" cy="1043133"/>
          </a:xfrm>
          <a:prstGeom prst="rect">
            <a:avLst/>
          </a:prstGeom>
        </p:spPr>
      </p:pic>
      <p:sp>
        <p:nvSpPr>
          <p:cNvPr id="9" name="ZoneTexte 8">
            <a:extLst>
              <a:ext uri="{FF2B5EF4-FFF2-40B4-BE49-F238E27FC236}">
                <a16:creationId xmlns:a16="http://schemas.microsoft.com/office/drawing/2014/main" id="{0DB2EE41-5726-C13E-A6CC-3F510D6CDD3E}"/>
              </a:ext>
            </a:extLst>
          </p:cNvPr>
          <p:cNvSpPr txBox="1"/>
          <p:nvPr/>
        </p:nvSpPr>
        <p:spPr>
          <a:xfrm>
            <a:off x="1691463" y="4286250"/>
            <a:ext cx="8644270" cy="300082"/>
          </a:xfrm>
          <a:prstGeom prst="rect">
            <a:avLst/>
          </a:prstGeom>
          <a:noFill/>
        </p:spPr>
        <p:txBody>
          <a:bodyPr wrap="square" rtlCol="0">
            <a:spAutoFit/>
          </a:bodyPr>
          <a:lstStyle/>
          <a:p>
            <a:pPr algn="ctr"/>
            <a:r>
              <a:rPr lang="fr-FR" sz="1350" dirty="0"/>
              <a:t>En regardant donc dans le bloc </a:t>
            </a:r>
            <a:r>
              <a:rPr lang="fr-FR" sz="1350" dirty="0" err="1"/>
              <a:t>Zsteg</a:t>
            </a:r>
            <a:r>
              <a:rPr lang="fr-FR" sz="1350" dirty="0"/>
              <a:t>, nous obtenons le premier mot clé de la solution : </a:t>
            </a:r>
            <a:r>
              <a:rPr lang="fr-FR" sz="1350" b="1" u="sng" dirty="0"/>
              <a:t>Le</a:t>
            </a:r>
            <a:endParaRPr lang="fr-FR" sz="1350" dirty="0"/>
          </a:p>
        </p:txBody>
      </p:sp>
    </p:spTree>
    <p:extLst>
      <p:ext uri="{BB962C8B-B14F-4D97-AF65-F5344CB8AC3E}">
        <p14:creationId xmlns:p14="http://schemas.microsoft.com/office/powerpoint/2010/main" val="111495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ACA2EA-AA1C-ABCC-80B2-E5CAAA19FFDF}"/>
              </a:ext>
            </a:extLst>
          </p:cNvPr>
          <p:cNvSpPr>
            <a:spLocks noGrp="1"/>
          </p:cNvSpPr>
          <p:nvPr>
            <p:ph type="title"/>
          </p:nvPr>
        </p:nvSpPr>
        <p:spPr/>
        <p:txBody>
          <a:bodyPr>
            <a:normAutofit/>
          </a:bodyPr>
          <a:lstStyle/>
          <a:p>
            <a:pPr algn="ctr"/>
            <a:r>
              <a:rPr lang="fr-FR" sz="1950" u="sng" dirty="0"/>
              <a:t>Solution image n°1</a:t>
            </a:r>
          </a:p>
        </p:txBody>
      </p:sp>
      <p:sp>
        <p:nvSpPr>
          <p:cNvPr id="3" name="Espace réservé du contenu 2">
            <a:extLst>
              <a:ext uri="{FF2B5EF4-FFF2-40B4-BE49-F238E27FC236}">
                <a16:creationId xmlns:a16="http://schemas.microsoft.com/office/drawing/2014/main" id="{AF19C547-6242-4AF5-936F-32DE80E35EC5}"/>
              </a:ext>
            </a:extLst>
          </p:cNvPr>
          <p:cNvSpPr>
            <a:spLocks noGrp="1"/>
          </p:cNvSpPr>
          <p:nvPr>
            <p:ph idx="1"/>
          </p:nvPr>
        </p:nvSpPr>
        <p:spPr/>
        <p:txBody>
          <a:bodyPr/>
          <a:lstStyle/>
          <a:p>
            <a:endParaRPr lang="fr-FR"/>
          </a:p>
        </p:txBody>
      </p:sp>
      <p:sp>
        <p:nvSpPr>
          <p:cNvPr id="6" name="ZoneTexte 5">
            <a:extLst>
              <a:ext uri="{FF2B5EF4-FFF2-40B4-BE49-F238E27FC236}">
                <a16:creationId xmlns:a16="http://schemas.microsoft.com/office/drawing/2014/main" id="{E6D1B054-DCC5-A934-60F0-A3FE408E9FD6}"/>
              </a:ext>
            </a:extLst>
          </p:cNvPr>
          <p:cNvSpPr txBox="1"/>
          <p:nvPr/>
        </p:nvSpPr>
        <p:spPr>
          <a:xfrm>
            <a:off x="1686147" y="1227848"/>
            <a:ext cx="8819707" cy="300082"/>
          </a:xfrm>
          <a:prstGeom prst="rect">
            <a:avLst/>
          </a:prstGeom>
          <a:noFill/>
        </p:spPr>
        <p:txBody>
          <a:bodyPr wrap="square" rtlCol="0">
            <a:spAutoFit/>
          </a:bodyPr>
          <a:lstStyle/>
          <a:p>
            <a:pPr algn="ctr"/>
            <a:r>
              <a:rPr lang="fr-FR" sz="1350" dirty="0"/>
              <a:t>En analysant l’image sur </a:t>
            </a:r>
            <a:r>
              <a:rPr lang="fr-FR" sz="1350" dirty="0" err="1"/>
              <a:t>Apéri’Solve</a:t>
            </a:r>
            <a:r>
              <a:rPr lang="fr-FR" sz="1350" dirty="0"/>
              <a:t>, nous pouvons observer que de la data a pu être récupérée dans la section </a:t>
            </a:r>
            <a:r>
              <a:rPr lang="fr-FR" sz="1350" dirty="0" err="1"/>
              <a:t>Outguess</a:t>
            </a:r>
            <a:r>
              <a:rPr lang="fr-FR" sz="1350" dirty="0"/>
              <a:t> :</a:t>
            </a:r>
          </a:p>
        </p:txBody>
      </p:sp>
      <p:sp>
        <p:nvSpPr>
          <p:cNvPr id="9" name="ZoneTexte 8">
            <a:extLst>
              <a:ext uri="{FF2B5EF4-FFF2-40B4-BE49-F238E27FC236}">
                <a16:creationId xmlns:a16="http://schemas.microsoft.com/office/drawing/2014/main" id="{0DB2EE41-5726-C13E-A6CC-3F510D6CDD3E}"/>
              </a:ext>
            </a:extLst>
          </p:cNvPr>
          <p:cNvSpPr txBox="1"/>
          <p:nvPr/>
        </p:nvSpPr>
        <p:spPr>
          <a:xfrm>
            <a:off x="1524000" y="3559185"/>
            <a:ext cx="9144000" cy="507831"/>
          </a:xfrm>
          <a:prstGeom prst="rect">
            <a:avLst/>
          </a:prstGeom>
          <a:noFill/>
        </p:spPr>
        <p:txBody>
          <a:bodyPr wrap="square" rtlCol="0">
            <a:spAutoFit/>
          </a:bodyPr>
          <a:lstStyle/>
          <a:p>
            <a:pPr algn="ctr"/>
            <a:r>
              <a:rPr lang="fr-FR" sz="1350" dirty="0"/>
              <a:t>Il suffit alors de télécharger le fichier .7z fourni et d’en extraire le fichier .data pour l’observer dans un éditeur de texte.</a:t>
            </a:r>
          </a:p>
          <a:p>
            <a:pPr algn="ctr"/>
            <a:r>
              <a:rPr lang="fr-FR" sz="1350" dirty="0"/>
              <a:t>En prenant les premières lettre de chaque élément de la liste, nous obtenons le deuxième mot clé de la solution : </a:t>
            </a:r>
            <a:r>
              <a:rPr lang="fr-FR" sz="1350" b="1" u="sng" dirty="0"/>
              <a:t>Challenge</a:t>
            </a:r>
            <a:endParaRPr lang="fr-FR" sz="1350" dirty="0"/>
          </a:p>
        </p:txBody>
      </p:sp>
      <p:pic>
        <p:nvPicPr>
          <p:cNvPr id="10" name="Image 9">
            <a:extLst>
              <a:ext uri="{FF2B5EF4-FFF2-40B4-BE49-F238E27FC236}">
                <a16:creationId xmlns:a16="http://schemas.microsoft.com/office/drawing/2014/main" id="{C57869F6-8C01-E681-835C-0997AB88D15F}"/>
              </a:ext>
            </a:extLst>
          </p:cNvPr>
          <p:cNvPicPr>
            <a:picLocks noChangeAspect="1"/>
          </p:cNvPicPr>
          <p:nvPr/>
        </p:nvPicPr>
        <p:blipFill>
          <a:blip r:embed="rId2"/>
          <a:stretch>
            <a:fillRect/>
          </a:stretch>
        </p:blipFill>
        <p:spPr>
          <a:xfrm>
            <a:off x="1524000" y="1504848"/>
            <a:ext cx="9144000" cy="2019712"/>
          </a:xfrm>
          <a:prstGeom prst="rect">
            <a:avLst/>
          </a:prstGeom>
        </p:spPr>
      </p:pic>
      <p:pic>
        <p:nvPicPr>
          <p:cNvPr id="14" name="Image 13">
            <a:extLst>
              <a:ext uri="{FF2B5EF4-FFF2-40B4-BE49-F238E27FC236}">
                <a16:creationId xmlns:a16="http://schemas.microsoft.com/office/drawing/2014/main" id="{6D28F96E-B343-3106-FA1F-1E0C35CC231C}"/>
              </a:ext>
            </a:extLst>
          </p:cNvPr>
          <p:cNvPicPr>
            <a:picLocks noChangeAspect="1"/>
          </p:cNvPicPr>
          <p:nvPr/>
        </p:nvPicPr>
        <p:blipFill>
          <a:blip r:embed="rId3"/>
          <a:stretch>
            <a:fillRect/>
          </a:stretch>
        </p:blipFill>
        <p:spPr>
          <a:xfrm>
            <a:off x="2662949" y="4041583"/>
            <a:ext cx="6866102" cy="1900503"/>
          </a:xfrm>
          <a:prstGeom prst="rect">
            <a:avLst/>
          </a:prstGeom>
        </p:spPr>
      </p:pic>
    </p:spTree>
    <p:extLst>
      <p:ext uri="{BB962C8B-B14F-4D97-AF65-F5344CB8AC3E}">
        <p14:creationId xmlns:p14="http://schemas.microsoft.com/office/powerpoint/2010/main" val="2631672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ACA2EA-AA1C-ABCC-80B2-E5CAAA19FFDF}"/>
              </a:ext>
            </a:extLst>
          </p:cNvPr>
          <p:cNvSpPr>
            <a:spLocks noGrp="1"/>
          </p:cNvSpPr>
          <p:nvPr>
            <p:ph type="title"/>
          </p:nvPr>
        </p:nvSpPr>
        <p:spPr/>
        <p:txBody>
          <a:bodyPr>
            <a:normAutofit/>
          </a:bodyPr>
          <a:lstStyle/>
          <a:p>
            <a:pPr algn="ctr"/>
            <a:r>
              <a:rPr lang="fr-FR" sz="1950" u="sng" dirty="0"/>
              <a:t>Solution image n°2</a:t>
            </a:r>
          </a:p>
        </p:txBody>
      </p:sp>
      <p:sp>
        <p:nvSpPr>
          <p:cNvPr id="3" name="Espace réservé du contenu 2">
            <a:extLst>
              <a:ext uri="{FF2B5EF4-FFF2-40B4-BE49-F238E27FC236}">
                <a16:creationId xmlns:a16="http://schemas.microsoft.com/office/drawing/2014/main" id="{AC2011CC-38B6-49DB-BDF0-D32EFCF0A919}"/>
              </a:ext>
            </a:extLst>
          </p:cNvPr>
          <p:cNvSpPr>
            <a:spLocks noGrp="1"/>
          </p:cNvSpPr>
          <p:nvPr>
            <p:ph idx="1"/>
          </p:nvPr>
        </p:nvSpPr>
        <p:spPr/>
        <p:txBody>
          <a:bodyPr/>
          <a:lstStyle/>
          <a:p>
            <a:endParaRPr lang="fr-FR"/>
          </a:p>
        </p:txBody>
      </p:sp>
      <p:sp>
        <p:nvSpPr>
          <p:cNvPr id="6" name="ZoneTexte 5">
            <a:extLst>
              <a:ext uri="{FF2B5EF4-FFF2-40B4-BE49-F238E27FC236}">
                <a16:creationId xmlns:a16="http://schemas.microsoft.com/office/drawing/2014/main" id="{E6D1B054-DCC5-A934-60F0-A3FE408E9FD6}"/>
              </a:ext>
            </a:extLst>
          </p:cNvPr>
          <p:cNvSpPr txBox="1"/>
          <p:nvPr/>
        </p:nvSpPr>
        <p:spPr>
          <a:xfrm>
            <a:off x="1686145" y="1778906"/>
            <a:ext cx="8819707" cy="507831"/>
          </a:xfrm>
          <a:prstGeom prst="rect">
            <a:avLst/>
          </a:prstGeom>
          <a:noFill/>
        </p:spPr>
        <p:txBody>
          <a:bodyPr wrap="square" rtlCol="0">
            <a:spAutoFit/>
          </a:bodyPr>
          <a:lstStyle/>
          <a:p>
            <a:pPr algn="ctr"/>
            <a:r>
              <a:rPr lang="fr-FR" sz="1350" dirty="0"/>
              <a:t>En analysant l’image sur </a:t>
            </a:r>
            <a:r>
              <a:rPr lang="fr-FR" sz="1350" dirty="0" err="1"/>
              <a:t>Apéri’Solve</a:t>
            </a:r>
            <a:r>
              <a:rPr lang="fr-FR" sz="1350" dirty="0"/>
              <a:t>, nous pouvons observer qu’un fichier texte a pu être récupéré dans la section </a:t>
            </a:r>
            <a:r>
              <a:rPr lang="fr-FR" sz="1350" dirty="0" err="1"/>
              <a:t>Steghide</a:t>
            </a:r>
            <a:r>
              <a:rPr lang="fr-FR" sz="1350" dirty="0"/>
              <a:t> :</a:t>
            </a:r>
          </a:p>
        </p:txBody>
      </p:sp>
      <p:sp>
        <p:nvSpPr>
          <p:cNvPr id="9" name="ZoneTexte 8">
            <a:extLst>
              <a:ext uri="{FF2B5EF4-FFF2-40B4-BE49-F238E27FC236}">
                <a16:creationId xmlns:a16="http://schemas.microsoft.com/office/drawing/2014/main" id="{0DB2EE41-5726-C13E-A6CC-3F510D6CDD3E}"/>
              </a:ext>
            </a:extLst>
          </p:cNvPr>
          <p:cNvSpPr txBox="1"/>
          <p:nvPr/>
        </p:nvSpPr>
        <p:spPr>
          <a:xfrm>
            <a:off x="1524000" y="4181190"/>
            <a:ext cx="9144000" cy="507831"/>
          </a:xfrm>
          <a:prstGeom prst="rect">
            <a:avLst/>
          </a:prstGeom>
          <a:noFill/>
        </p:spPr>
        <p:txBody>
          <a:bodyPr wrap="square" rtlCol="0">
            <a:spAutoFit/>
          </a:bodyPr>
          <a:lstStyle/>
          <a:p>
            <a:pPr algn="ctr"/>
            <a:r>
              <a:rPr lang="fr-FR" sz="1350" dirty="0"/>
              <a:t>Il suffit alors de télécharger le fichier .7z fourni et d’en extraire le fichier .txt pour observer son contenu dans un éditeur de texte.</a:t>
            </a:r>
          </a:p>
          <a:p>
            <a:pPr algn="ctr"/>
            <a:r>
              <a:rPr lang="fr-FR" sz="1350" dirty="0"/>
              <a:t>Nous sommes alors confrontés à une énigme. En la résolvant, nous obtenons le troisième mot clé de la solution : </a:t>
            </a:r>
            <a:r>
              <a:rPr lang="fr-FR" sz="1350" b="1" u="sng" dirty="0"/>
              <a:t>Est</a:t>
            </a:r>
            <a:endParaRPr lang="fr-FR" sz="1350" dirty="0"/>
          </a:p>
        </p:txBody>
      </p:sp>
      <p:pic>
        <p:nvPicPr>
          <p:cNvPr id="4" name="Image 3">
            <a:extLst>
              <a:ext uri="{FF2B5EF4-FFF2-40B4-BE49-F238E27FC236}">
                <a16:creationId xmlns:a16="http://schemas.microsoft.com/office/drawing/2014/main" id="{FEFB87FA-FBD8-3E91-8BA8-7DBE69136DC4}"/>
              </a:ext>
            </a:extLst>
          </p:cNvPr>
          <p:cNvPicPr>
            <a:picLocks noChangeAspect="1"/>
          </p:cNvPicPr>
          <p:nvPr/>
        </p:nvPicPr>
        <p:blipFill>
          <a:blip r:embed="rId2"/>
          <a:stretch>
            <a:fillRect/>
          </a:stretch>
        </p:blipFill>
        <p:spPr>
          <a:xfrm>
            <a:off x="1523997" y="2255800"/>
            <a:ext cx="9144000" cy="1666266"/>
          </a:xfrm>
          <a:prstGeom prst="rect">
            <a:avLst/>
          </a:prstGeom>
        </p:spPr>
      </p:pic>
      <p:pic>
        <p:nvPicPr>
          <p:cNvPr id="7" name="Image 6">
            <a:extLst>
              <a:ext uri="{FF2B5EF4-FFF2-40B4-BE49-F238E27FC236}">
                <a16:creationId xmlns:a16="http://schemas.microsoft.com/office/drawing/2014/main" id="{FCC7838B-5D38-16CE-D277-E3A65C5D5E56}"/>
              </a:ext>
            </a:extLst>
          </p:cNvPr>
          <p:cNvPicPr>
            <a:picLocks noChangeAspect="1"/>
          </p:cNvPicPr>
          <p:nvPr/>
        </p:nvPicPr>
        <p:blipFill>
          <a:blip r:embed="rId3"/>
          <a:stretch>
            <a:fillRect/>
          </a:stretch>
        </p:blipFill>
        <p:spPr>
          <a:xfrm>
            <a:off x="1523997" y="4844460"/>
            <a:ext cx="9144002" cy="766374"/>
          </a:xfrm>
          <a:prstGeom prst="rect">
            <a:avLst/>
          </a:prstGeom>
        </p:spPr>
      </p:pic>
    </p:spTree>
    <p:extLst>
      <p:ext uri="{BB962C8B-B14F-4D97-AF65-F5344CB8AC3E}">
        <p14:creationId xmlns:p14="http://schemas.microsoft.com/office/powerpoint/2010/main" val="2535842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ACA2EA-AA1C-ABCC-80B2-E5CAAA19FFDF}"/>
              </a:ext>
            </a:extLst>
          </p:cNvPr>
          <p:cNvSpPr>
            <a:spLocks noGrp="1"/>
          </p:cNvSpPr>
          <p:nvPr>
            <p:ph type="title"/>
          </p:nvPr>
        </p:nvSpPr>
        <p:spPr/>
        <p:txBody>
          <a:bodyPr>
            <a:normAutofit/>
          </a:bodyPr>
          <a:lstStyle/>
          <a:p>
            <a:pPr algn="ctr"/>
            <a:r>
              <a:rPr lang="fr-FR" sz="1950" u="sng" dirty="0"/>
              <a:t>Solution image n°3</a:t>
            </a:r>
          </a:p>
        </p:txBody>
      </p:sp>
      <p:sp>
        <p:nvSpPr>
          <p:cNvPr id="3" name="Espace réservé du contenu 2">
            <a:extLst>
              <a:ext uri="{FF2B5EF4-FFF2-40B4-BE49-F238E27FC236}">
                <a16:creationId xmlns:a16="http://schemas.microsoft.com/office/drawing/2014/main" id="{FEDCDAA7-7C23-40B6-BBFF-19B65149C5D9}"/>
              </a:ext>
            </a:extLst>
          </p:cNvPr>
          <p:cNvSpPr>
            <a:spLocks noGrp="1"/>
          </p:cNvSpPr>
          <p:nvPr>
            <p:ph idx="1"/>
          </p:nvPr>
        </p:nvSpPr>
        <p:spPr/>
        <p:txBody>
          <a:bodyPr/>
          <a:lstStyle/>
          <a:p>
            <a:endParaRPr lang="fr-FR"/>
          </a:p>
        </p:txBody>
      </p:sp>
      <p:sp>
        <p:nvSpPr>
          <p:cNvPr id="6" name="ZoneTexte 5">
            <a:extLst>
              <a:ext uri="{FF2B5EF4-FFF2-40B4-BE49-F238E27FC236}">
                <a16:creationId xmlns:a16="http://schemas.microsoft.com/office/drawing/2014/main" id="{E6D1B054-DCC5-A934-60F0-A3FE408E9FD6}"/>
              </a:ext>
            </a:extLst>
          </p:cNvPr>
          <p:cNvSpPr txBox="1"/>
          <p:nvPr/>
        </p:nvSpPr>
        <p:spPr>
          <a:xfrm>
            <a:off x="1524000" y="2055343"/>
            <a:ext cx="9144000" cy="507831"/>
          </a:xfrm>
          <a:prstGeom prst="rect">
            <a:avLst/>
          </a:prstGeom>
          <a:noFill/>
        </p:spPr>
        <p:txBody>
          <a:bodyPr wrap="square" rtlCol="0">
            <a:spAutoFit/>
          </a:bodyPr>
          <a:lstStyle/>
          <a:p>
            <a:pPr algn="ctr"/>
            <a:r>
              <a:rPr lang="fr-FR" sz="1350" dirty="0"/>
              <a:t>En analysant l’image sur </a:t>
            </a:r>
            <a:r>
              <a:rPr lang="fr-FR" sz="1350" dirty="0" err="1"/>
              <a:t>Apéri’Solve</a:t>
            </a:r>
            <a:r>
              <a:rPr lang="fr-FR" sz="1350" dirty="0"/>
              <a:t>, nous pouvons voir qu’un commentaire a été laissé dans les métadonnées, au niveau de la section </a:t>
            </a:r>
            <a:r>
              <a:rPr lang="fr-FR" sz="1350" dirty="0" err="1"/>
              <a:t>Zsteg</a:t>
            </a:r>
            <a:r>
              <a:rPr lang="fr-FR" sz="1350" dirty="0"/>
              <a:t> (ce message peut aussi être observé dans la partie Comment de la section </a:t>
            </a:r>
            <a:r>
              <a:rPr lang="fr-FR" sz="1350" dirty="0" err="1"/>
              <a:t>ExifTool</a:t>
            </a:r>
            <a:r>
              <a:rPr lang="fr-FR" sz="1350" dirty="0"/>
              <a:t> ou dans la section Strings):</a:t>
            </a:r>
          </a:p>
        </p:txBody>
      </p:sp>
      <p:sp>
        <p:nvSpPr>
          <p:cNvPr id="9" name="ZoneTexte 8">
            <a:extLst>
              <a:ext uri="{FF2B5EF4-FFF2-40B4-BE49-F238E27FC236}">
                <a16:creationId xmlns:a16="http://schemas.microsoft.com/office/drawing/2014/main" id="{0DB2EE41-5726-C13E-A6CC-3F510D6CDD3E}"/>
              </a:ext>
            </a:extLst>
          </p:cNvPr>
          <p:cNvSpPr txBox="1"/>
          <p:nvPr/>
        </p:nvSpPr>
        <p:spPr>
          <a:xfrm>
            <a:off x="1524000" y="5148345"/>
            <a:ext cx="9144000" cy="300082"/>
          </a:xfrm>
          <a:prstGeom prst="rect">
            <a:avLst/>
          </a:prstGeom>
          <a:noFill/>
        </p:spPr>
        <p:txBody>
          <a:bodyPr wrap="square" rtlCol="0">
            <a:spAutoFit/>
          </a:bodyPr>
          <a:lstStyle/>
          <a:p>
            <a:pPr algn="ctr"/>
            <a:r>
              <a:rPr lang="fr-FR" sz="1350" dirty="0"/>
              <a:t>Nous pouvons remarquer qu’un mot est entouré par des flèches. Nous obtenons le quatrième mot clé de la solution : </a:t>
            </a:r>
            <a:r>
              <a:rPr lang="fr-FR" sz="1350" b="1" u="sng" dirty="0" err="1"/>
              <a:t>Reussi</a:t>
            </a:r>
            <a:endParaRPr lang="fr-FR" sz="1350" dirty="0"/>
          </a:p>
        </p:txBody>
      </p:sp>
      <p:pic>
        <p:nvPicPr>
          <p:cNvPr id="5" name="Image 4">
            <a:extLst>
              <a:ext uri="{FF2B5EF4-FFF2-40B4-BE49-F238E27FC236}">
                <a16:creationId xmlns:a16="http://schemas.microsoft.com/office/drawing/2014/main" id="{E0E5B184-5BB6-F9FE-655D-FB68225496BB}"/>
              </a:ext>
            </a:extLst>
          </p:cNvPr>
          <p:cNvPicPr>
            <a:picLocks noChangeAspect="1"/>
          </p:cNvPicPr>
          <p:nvPr/>
        </p:nvPicPr>
        <p:blipFill>
          <a:blip r:embed="rId2"/>
          <a:stretch>
            <a:fillRect/>
          </a:stretch>
        </p:blipFill>
        <p:spPr>
          <a:xfrm>
            <a:off x="2734393" y="3172612"/>
            <a:ext cx="6723207" cy="1343213"/>
          </a:xfrm>
          <a:prstGeom prst="rect">
            <a:avLst/>
          </a:prstGeom>
        </p:spPr>
      </p:pic>
    </p:spTree>
    <p:extLst>
      <p:ext uri="{BB962C8B-B14F-4D97-AF65-F5344CB8AC3E}">
        <p14:creationId xmlns:p14="http://schemas.microsoft.com/office/powerpoint/2010/main" val="1165551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FC2511-2ECC-57FA-7C0C-6969942AC0BB}"/>
              </a:ext>
            </a:extLst>
          </p:cNvPr>
          <p:cNvSpPr>
            <a:spLocks noGrp="1"/>
          </p:cNvSpPr>
          <p:nvPr>
            <p:ph type="title"/>
          </p:nvPr>
        </p:nvSpPr>
        <p:spPr/>
        <p:txBody>
          <a:bodyPr>
            <a:normAutofit/>
          </a:bodyPr>
          <a:lstStyle/>
          <a:p>
            <a:pPr algn="ctr"/>
            <a:r>
              <a:rPr lang="fr-FR" b="1" u="sng" dirty="0"/>
              <a:t>Solution générale</a:t>
            </a:r>
          </a:p>
        </p:txBody>
      </p:sp>
      <p:sp>
        <p:nvSpPr>
          <p:cNvPr id="7" name="Espace réservé du contenu 6">
            <a:extLst>
              <a:ext uri="{FF2B5EF4-FFF2-40B4-BE49-F238E27FC236}">
                <a16:creationId xmlns:a16="http://schemas.microsoft.com/office/drawing/2014/main" id="{E4BBD54D-629F-2EF7-3E74-3950AC12F66A}"/>
              </a:ext>
            </a:extLst>
          </p:cNvPr>
          <p:cNvSpPr>
            <a:spLocks noGrp="1"/>
          </p:cNvSpPr>
          <p:nvPr>
            <p:ph idx="1"/>
          </p:nvPr>
        </p:nvSpPr>
        <p:spPr/>
        <p:txBody>
          <a:bodyPr>
            <a:normAutofit/>
          </a:bodyPr>
          <a:lstStyle/>
          <a:p>
            <a:r>
              <a:rPr lang="fr-FR" dirty="0"/>
              <a:t>En appliquant la consigne et en assemblant les quatre mots clés suivants :</a:t>
            </a:r>
          </a:p>
          <a:p>
            <a:pPr>
              <a:buFontTx/>
              <a:buChar char="-"/>
            </a:pPr>
            <a:r>
              <a:rPr lang="fr-FR" dirty="0"/>
              <a:t>Le</a:t>
            </a:r>
          </a:p>
          <a:p>
            <a:pPr>
              <a:buFontTx/>
              <a:buChar char="-"/>
            </a:pPr>
            <a:r>
              <a:rPr lang="fr-FR" dirty="0"/>
              <a:t>Challenge</a:t>
            </a:r>
          </a:p>
          <a:p>
            <a:pPr>
              <a:buFontTx/>
              <a:buChar char="-"/>
            </a:pPr>
            <a:r>
              <a:rPr lang="fr-FR" dirty="0"/>
              <a:t>Est</a:t>
            </a:r>
          </a:p>
          <a:p>
            <a:pPr>
              <a:buFontTx/>
              <a:buChar char="-"/>
            </a:pPr>
            <a:r>
              <a:rPr lang="fr-FR" dirty="0" err="1"/>
              <a:t>Reussi</a:t>
            </a:r>
            <a:endParaRPr lang="fr-FR" dirty="0"/>
          </a:p>
          <a:p>
            <a:pPr>
              <a:buFontTx/>
              <a:buChar char="-"/>
            </a:pPr>
            <a:endParaRPr lang="fr-FR" dirty="0"/>
          </a:p>
          <a:p>
            <a:r>
              <a:rPr lang="fr-FR" dirty="0"/>
              <a:t>Nous obtenons la solution finale </a:t>
            </a:r>
            <a:r>
              <a:rPr lang="fr-FR"/>
              <a:t>du challenge : </a:t>
            </a:r>
            <a:r>
              <a:rPr lang="fr-FR" b="1" u="sng" dirty="0" err="1"/>
              <a:t>LeChallengeEstReussi</a:t>
            </a:r>
            <a:endParaRPr lang="fr-FR" b="1" u="sng" dirty="0"/>
          </a:p>
        </p:txBody>
      </p:sp>
    </p:spTree>
    <p:extLst>
      <p:ext uri="{BB962C8B-B14F-4D97-AF65-F5344CB8AC3E}">
        <p14:creationId xmlns:p14="http://schemas.microsoft.com/office/powerpoint/2010/main" val="3069532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0F5ACE0B-E428-451F-AFC0-957CBF55CEDE}"/>
              </a:ext>
            </a:extLst>
          </p:cNvPr>
          <p:cNvSpPr>
            <a:spLocks noGrp="1"/>
          </p:cNvSpPr>
          <p:nvPr>
            <p:ph type="title"/>
          </p:nvPr>
        </p:nvSpPr>
        <p:spPr/>
        <p:txBody>
          <a:bodyPr>
            <a:normAutofit/>
          </a:bodyPr>
          <a:lstStyle/>
          <a:p>
            <a:r>
              <a:rPr lang="fr-FR" dirty="0"/>
              <a:t>CHALL_027 : Stéganographie</a:t>
            </a:r>
          </a:p>
        </p:txBody>
      </p:sp>
      <p:sp>
        <p:nvSpPr>
          <p:cNvPr id="4" name="Espace réservé du contenu 3">
            <a:extLst>
              <a:ext uri="{FF2B5EF4-FFF2-40B4-BE49-F238E27FC236}">
                <a16:creationId xmlns:a16="http://schemas.microsoft.com/office/drawing/2014/main" id="{C54A2578-0F3E-4B78-9D30-2EC8625396A2}"/>
              </a:ext>
            </a:extLst>
          </p:cNvPr>
          <p:cNvSpPr>
            <a:spLocks noGrp="1"/>
          </p:cNvSpPr>
          <p:nvPr>
            <p:ph idx="1"/>
          </p:nvPr>
        </p:nvSpPr>
        <p:spPr>
          <a:xfrm>
            <a:off x="1600200" y="1910013"/>
            <a:ext cx="8991600" cy="5636096"/>
          </a:xfrm>
        </p:spPr>
        <p:txBody>
          <a:bodyPr/>
          <a:lstStyle/>
          <a:p>
            <a:r>
              <a:rPr lang="fr-FR" dirty="0"/>
              <a:t>Le message est caché dans l’image</a:t>
            </a:r>
          </a:p>
          <a:p>
            <a:endParaRPr lang="fr-FR" dirty="0"/>
          </a:p>
        </p:txBody>
      </p:sp>
    </p:spTree>
    <p:extLst>
      <p:ext uri="{BB962C8B-B14F-4D97-AF65-F5344CB8AC3E}">
        <p14:creationId xmlns:p14="http://schemas.microsoft.com/office/powerpoint/2010/main" val="2253307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2">
            <a:extLst>
              <a:ext uri="{FF2B5EF4-FFF2-40B4-BE49-F238E27FC236}">
                <a16:creationId xmlns:a16="http://schemas.microsoft.com/office/drawing/2014/main" id="{EABB0CB7-C86E-E1A6-F2F4-002CB2076483}"/>
              </a:ext>
            </a:extLst>
          </p:cNvPr>
          <p:cNvSpPr txBox="1">
            <a:spLocks/>
          </p:cNvSpPr>
          <p:nvPr/>
        </p:nvSpPr>
        <p:spPr>
          <a:xfrm>
            <a:off x="2667000" y="1054812"/>
            <a:ext cx="6858000" cy="1301631"/>
          </a:xfrm>
          <a:prstGeom prst="rect">
            <a:avLst/>
          </a:prstGeom>
        </p:spPr>
        <p:txBody>
          <a:bodyPr vert="horz" lIns="68580" tIns="34290" rIns="68580" bIns="3429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100" b="1" u="sng" dirty="0"/>
              <a:t>Introduction :</a:t>
            </a:r>
            <a:r>
              <a:rPr lang="fr-FR" sz="2100" dirty="0"/>
              <a:t> </a:t>
            </a:r>
          </a:p>
          <a:p>
            <a:pPr marL="0" indent="0">
              <a:buNone/>
            </a:pPr>
            <a:endParaRPr lang="fr-FR" sz="2100" dirty="0"/>
          </a:p>
          <a:p>
            <a:pPr marL="0" indent="0" algn="ctr">
              <a:buNone/>
            </a:pPr>
            <a:endParaRPr lang="fr-FR" sz="2100" dirty="0"/>
          </a:p>
          <a:p>
            <a:pPr marL="0" indent="0" algn="ctr">
              <a:buNone/>
            </a:pPr>
            <a:r>
              <a:rPr lang="fr-FR" sz="1800" dirty="0"/>
              <a:t>Nous avons à notre disposition une image, qui est un fichier </a:t>
            </a:r>
            <a:r>
              <a:rPr lang="fr-FR" sz="1800" dirty="0" err="1"/>
              <a:t>bmp</a:t>
            </a:r>
            <a:r>
              <a:rPr lang="fr-FR" sz="1800" dirty="0"/>
              <a:t>.</a:t>
            </a:r>
          </a:p>
          <a:p>
            <a:pPr>
              <a:buFontTx/>
              <a:buChar char="-"/>
            </a:pPr>
            <a:endParaRPr lang="fr-FR" sz="1800" dirty="0"/>
          </a:p>
          <a:p>
            <a:pPr marL="0" indent="0">
              <a:buNone/>
            </a:pPr>
            <a:endParaRPr lang="fr-FR" sz="2100" b="1" u="sng" dirty="0"/>
          </a:p>
        </p:txBody>
      </p:sp>
      <p:sp>
        <p:nvSpPr>
          <p:cNvPr id="2" name="Titre 1">
            <a:extLst>
              <a:ext uri="{FF2B5EF4-FFF2-40B4-BE49-F238E27FC236}">
                <a16:creationId xmlns:a16="http://schemas.microsoft.com/office/drawing/2014/main" id="{9242ACA2-A069-4B05-A29D-E1CE6C80FD7C}"/>
              </a:ext>
            </a:extLst>
          </p:cNvPr>
          <p:cNvSpPr>
            <a:spLocks noGrp="1"/>
          </p:cNvSpPr>
          <p:nvPr>
            <p:ph type="title"/>
          </p:nvPr>
        </p:nvSpPr>
        <p:spPr>
          <a:solidFill>
            <a:schemeClr val="accent3">
              <a:lumMod val="20000"/>
              <a:lumOff val="80000"/>
            </a:schemeClr>
          </a:solidFill>
        </p:spPr>
        <p:txBody>
          <a:bodyPr vert="horz" lIns="91440" tIns="45720" rIns="91440" bIns="45720" rtlCol="0" anchor="ctr">
            <a:normAutofit/>
          </a:bodyPr>
          <a:lstStyle/>
          <a:p>
            <a:endParaRPr lang="fr-FR" dirty="0"/>
          </a:p>
        </p:txBody>
      </p:sp>
      <p:pic>
        <p:nvPicPr>
          <p:cNvPr id="7" name="Espace réservé du contenu 6" descr="Une image contenant texte, équipement électronique, circuit&#10;&#10;Description générée automatiquement">
            <a:extLst>
              <a:ext uri="{FF2B5EF4-FFF2-40B4-BE49-F238E27FC236}">
                <a16:creationId xmlns:a16="http://schemas.microsoft.com/office/drawing/2014/main" id="{43D762AD-0965-919E-0662-E7F9C6CF4C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1340" y="2733562"/>
            <a:ext cx="2829320" cy="1619476"/>
          </a:xfrm>
        </p:spPr>
      </p:pic>
    </p:spTree>
    <p:extLst>
      <p:ext uri="{BB962C8B-B14F-4D97-AF65-F5344CB8AC3E}">
        <p14:creationId xmlns:p14="http://schemas.microsoft.com/office/powerpoint/2010/main" val="142530577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69BB47B2DAFD499B2B85052F8B6C6A" ma:contentTypeVersion="11" ma:contentTypeDescription="Crée un document." ma:contentTypeScope="" ma:versionID="7fb2e02762034b259e61719d0f046177">
  <xsd:schema xmlns:xsd="http://www.w3.org/2001/XMLSchema" xmlns:xs="http://www.w3.org/2001/XMLSchema" xmlns:p="http://schemas.microsoft.com/office/2006/metadata/properties" xmlns:ns2="33d03c13-36a3-4700-b5f1-89be9781fba7" xmlns:ns3="13f9603a-7fb6-49d1-86ea-467abefbfb6e" targetNamespace="http://schemas.microsoft.com/office/2006/metadata/properties" ma:root="true" ma:fieldsID="a2614e4e380ec1e872dc4170fc00358e" ns2:_="" ns3:_="">
    <xsd:import namespace="33d03c13-36a3-4700-b5f1-89be9781fba7"/>
    <xsd:import namespace="13f9603a-7fb6-49d1-86ea-467abefbfb6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d03c13-36a3-4700-b5f1-89be9781fb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Balises d’images" ma:readOnly="false" ma:fieldId="{5cf76f15-5ced-4ddc-b409-7134ff3c332f}" ma:taxonomyMulti="true" ma:sspId="e57da74b-e7ef-4be8-bd0a-d8d9550fb612"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3f9603a-7fb6-49d1-86ea-467abefbfb6e"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18" nillable="true" ma:displayName="Taxonomy Catch All Column" ma:hidden="true" ma:list="{b9873b8a-5f95-4633-a1f9-86d76cd8fd2c}" ma:internalName="TaxCatchAll" ma:showField="CatchAllData" ma:web="13f9603a-7fb6-49d1-86ea-467abefbfb6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A4C571D-123E-4769-B36B-C2569B18C113}"/>
</file>

<file path=customXml/itemProps2.xml><?xml version="1.0" encoding="utf-8"?>
<ds:datastoreItem xmlns:ds="http://schemas.openxmlformats.org/officeDocument/2006/customXml" ds:itemID="{0854DE67-182A-430B-A272-949AD7E3B38A}"/>
</file>

<file path=docProps/app.xml><?xml version="1.0" encoding="utf-8"?>
<Properties xmlns="http://schemas.openxmlformats.org/officeDocument/2006/extended-properties" xmlns:vt="http://schemas.openxmlformats.org/officeDocument/2006/docPropsVTypes">
  <TotalTime>2</TotalTime>
  <Words>582</Words>
  <Application>Microsoft Office PowerPoint</Application>
  <PresentationFormat>Grand écran</PresentationFormat>
  <Paragraphs>46</Paragraphs>
  <Slides>11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Calibri</vt:lpstr>
      <vt:lpstr>Calibri Light</vt:lpstr>
      <vt:lpstr>Thème Office</vt:lpstr>
      <vt:lpstr>CHALL_025 : Aperisolve</vt:lpstr>
      <vt:lpstr>Présentation PowerPoint</vt:lpstr>
      <vt:lpstr>Solution image n°0</vt:lpstr>
      <vt:lpstr>Solution image n°1</vt:lpstr>
      <vt:lpstr>Solution image n°2</vt:lpstr>
      <vt:lpstr>Solution image n°3</vt:lpstr>
      <vt:lpstr>Solution générale</vt:lpstr>
      <vt:lpstr>CHALL_027 : Stéganographie</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CHALL_025 : Aperisolve</dc:title>
  <dc:creator>carlos pinto</dc:creator>
  <cp:lastModifiedBy>carlos pinto</cp:lastModifiedBy>
  <cp:revision>2</cp:revision>
  <dcterms:created xsi:type="dcterms:W3CDTF">2022-06-24T06:14:58Z</dcterms:created>
  <dcterms:modified xsi:type="dcterms:W3CDTF">2022-06-24T06:17:15Z</dcterms:modified>
</cp:coreProperties>
</file>