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fd67c14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fd67c14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fd67c142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fd67c142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fd67c14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fd67c14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fd67c1429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fd67c1429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fd67c14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fd67c14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clanthology.org/2021.icon-main.14.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374151"/>
                </a:solidFill>
                <a:highlight>
                  <a:srgbClr val="F7F7F8"/>
                </a:highlight>
              </a:rPr>
              <a:t>Deep Learning Based Approach For Detecting Suicidal Ideation in Code-Mixed Hindi-English: Baseline and Corpus</a:t>
            </a:r>
            <a:endParaRPr b="1" sz="2400">
              <a:solidFill>
                <a:srgbClr val="374151"/>
              </a:solidFill>
              <a:highlight>
                <a:srgbClr val="F7F7F8"/>
              </a:highlight>
            </a:endParaRPr>
          </a:p>
        </p:txBody>
      </p:sp>
      <p:sp>
        <p:nvSpPr>
          <p:cNvPr id="65" name="Google Shape;65;p13"/>
          <p:cNvSpPr txBox="1"/>
          <p:nvPr>
            <p:ph idx="1" type="subTitle"/>
          </p:nvPr>
        </p:nvSpPr>
        <p:spPr>
          <a:xfrm>
            <a:off x="311700" y="1878550"/>
            <a:ext cx="4242600" cy="14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erriweather"/>
                <a:ea typeface="Merriweather"/>
                <a:cs typeface="Merriweather"/>
                <a:sym typeface="Merriweather"/>
              </a:rPr>
              <a:t>19101296 Sadid Islam</a:t>
            </a:r>
            <a:endParaRPr sz="1400">
              <a:latin typeface="Merriweather"/>
              <a:ea typeface="Merriweather"/>
              <a:cs typeface="Merriweather"/>
              <a:sym typeface="Merriweather"/>
            </a:endParaRPr>
          </a:p>
          <a:p>
            <a:pPr indent="0" lvl="0" marL="0" rtl="0" algn="l">
              <a:spcBef>
                <a:spcPts val="0"/>
              </a:spcBef>
              <a:spcAft>
                <a:spcPts val="0"/>
              </a:spcAft>
              <a:buNone/>
            </a:pPr>
            <a:r>
              <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ST: Md. Farhadul Islam</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RA: Md Humaion Kabir Mehedi</a:t>
            </a:r>
            <a:endParaRPr sz="14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p:txBody>
      </p:sp>
      <p:sp>
        <p:nvSpPr>
          <p:cNvPr id="66" name="Google Shape;66;p13"/>
          <p:cNvSpPr txBox="1"/>
          <p:nvPr>
            <p:ph idx="1" type="subTitle"/>
          </p:nvPr>
        </p:nvSpPr>
        <p:spPr>
          <a:xfrm>
            <a:off x="4091100" y="1822225"/>
            <a:ext cx="42426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erriweather"/>
                <a:ea typeface="Merriweather"/>
                <a:cs typeface="Merriweather"/>
                <a:sym typeface="Merriweather"/>
              </a:rPr>
              <a:t>Group-15</a:t>
            </a:r>
            <a:endParaRPr sz="1400">
              <a:latin typeface="Merriweather"/>
              <a:ea typeface="Merriweather"/>
              <a:cs typeface="Merriweather"/>
              <a:sym typeface="Merriweather"/>
            </a:endParaRPr>
          </a:p>
          <a:p>
            <a:pPr indent="0" lvl="0" marL="0" rtl="0" algn="l">
              <a:spcBef>
                <a:spcPts val="0"/>
              </a:spcBef>
              <a:spcAft>
                <a:spcPts val="0"/>
              </a:spcAft>
              <a:buNone/>
            </a:pPr>
            <a:r>
              <a:rPr lang="en" sz="1400">
                <a:latin typeface="Merriweather"/>
                <a:ea typeface="Merriweather"/>
                <a:cs typeface="Merriweather"/>
                <a:sym typeface="Merriweather"/>
              </a:rPr>
              <a:t>Section-01</a:t>
            </a:r>
            <a:endParaRPr sz="1400">
              <a:latin typeface="Merriweather"/>
              <a:ea typeface="Merriweather"/>
              <a:cs typeface="Merriweather"/>
              <a:sym typeface="Merriweather"/>
            </a:endParaRPr>
          </a:p>
          <a:p>
            <a:pPr indent="0" lvl="0" marL="0" rtl="0" algn="l">
              <a:spcBef>
                <a:spcPts val="0"/>
              </a:spcBef>
              <a:spcAft>
                <a:spcPts val="0"/>
              </a:spcAft>
              <a:buNone/>
            </a:pPr>
            <a:r>
              <a:t/>
            </a:r>
            <a:endParaRPr sz="1400">
              <a:highlight>
                <a:srgbClr val="F3F3F3"/>
              </a:highlight>
              <a:latin typeface="Merriweather"/>
              <a:ea typeface="Merriweather"/>
              <a:cs typeface="Merriweather"/>
              <a:sym typeface="Merriweather"/>
            </a:endParaRPr>
          </a:p>
        </p:txBody>
      </p:sp>
      <p:sp>
        <p:nvSpPr>
          <p:cNvPr id="67" name="Google Shape;67;p13"/>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4644675" y="500925"/>
            <a:ext cx="4166400" cy="42039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bilingual and multilingual speakers tend to use code-mixed text on social media making the detection of suicidal ideation on code-mixed data crucial</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suicidal ideation in code-mixed Hinglish</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They proposed the use of various existing models to create a baseline for future work in the field</a:t>
            </a:r>
            <a:endParaRPr b="1" sz="1400">
              <a:solidFill>
                <a:srgbClr val="374151"/>
              </a:solidFill>
              <a:highlight>
                <a:srgbClr val="F7F7F8"/>
              </a:highlight>
              <a:latin typeface="Merriweather"/>
              <a:ea typeface="Merriweather"/>
              <a:cs typeface="Merriweather"/>
              <a:sym typeface="Merriweather"/>
            </a:endParaRPr>
          </a:p>
          <a:p>
            <a:pPr indent="0" lvl="0" marL="0" rtl="0" algn="l">
              <a:spcBef>
                <a:spcPts val="1500"/>
              </a:spcBef>
              <a:spcAft>
                <a:spcPts val="1200"/>
              </a:spcAft>
              <a:buNone/>
            </a:pPr>
            <a:r>
              <a:t/>
            </a:r>
            <a:endParaRPr sz="1400"/>
          </a:p>
        </p:txBody>
      </p:sp>
      <p:sp>
        <p:nvSpPr>
          <p:cNvPr id="74" name="Google Shape;74;p14"/>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 Dataset Creation and Analysis.</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Creation of Hindi-English Bi-lingual Word Embeddings</a:t>
            </a:r>
            <a:endParaRPr b="1" sz="1400">
              <a:solidFill>
                <a:srgbClr val="374151"/>
              </a:solidFill>
              <a:highlight>
                <a:srgbClr val="F7F7F8"/>
              </a:highlight>
              <a:latin typeface="Merriweather"/>
              <a:ea typeface="Merriweather"/>
              <a:cs typeface="Merriweather"/>
              <a:sym typeface="Merriweather"/>
            </a:endParaRPr>
          </a:p>
          <a:p>
            <a:pPr indent="0" lvl="0" marL="45720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Deep Learning Models</a:t>
            </a:r>
            <a:endParaRPr b="1" sz="1400">
              <a:solidFill>
                <a:srgbClr val="374151"/>
              </a:solidFill>
              <a:highlight>
                <a:srgbClr val="F7F7F8"/>
              </a:highlight>
              <a:latin typeface="Merriweather"/>
              <a:ea typeface="Merriweather"/>
              <a:cs typeface="Merriweather"/>
              <a:sym typeface="Merriweather"/>
            </a:endParaRPr>
          </a:p>
          <a:p>
            <a:pPr indent="0" lvl="0" marL="0" rtl="0" algn="l">
              <a:spcBef>
                <a:spcPts val="1500"/>
              </a:spcBef>
              <a:spcAft>
                <a:spcPts val="0"/>
              </a:spcAft>
              <a:buNone/>
            </a:pPr>
            <a:r>
              <a:t/>
            </a:r>
            <a:endParaRPr b="1" sz="1400">
              <a:solidFill>
                <a:srgbClr val="374151"/>
              </a:solidFill>
              <a:highlight>
                <a:srgbClr val="F7F7F8"/>
              </a:highlight>
              <a:latin typeface="Merriweather"/>
              <a:ea typeface="Merriweather"/>
              <a:cs typeface="Merriweather"/>
              <a:sym typeface="Merriweather"/>
            </a:endParaRPr>
          </a:p>
          <a:p>
            <a:pPr indent="-317500" lvl="0" marL="457200" rtl="0" algn="l">
              <a:spcBef>
                <a:spcPts val="1500"/>
              </a:spcBef>
              <a:spcAft>
                <a:spcPts val="0"/>
              </a:spcAft>
              <a:buClr>
                <a:srgbClr val="374151"/>
              </a:buClr>
              <a:buSzPts val="1400"/>
              <a:buFont typeface="Merriweather"/>
              <a:buChar char="●"/>
            </a:pPr>
            <a:r>
              <a:rPr b="1" lang="en" sz="1400">
                <a:solidFill>
                  <a:srgbClr val="374151"/>
                </a:solidFill>
                <a:highlight>
                  <a:srgbClr val="F7F7F8"/>
                </a:highlight>
                <a:latin typeface="Merriweather"/>
                <a:ea typeface="Merriweather"/>
                <a:cs typeface="Merriweather"/>
                <a:sym typeface="Merriweather"/>
              </a:rPr>
              <a:t>Experimental Settings / Modeling </a:t>
            </a:r>
            <a:endParaRPr b="1" sz="1400">
              <a:solidFill>
                <a:srgbClr val="374151"/>
              </a:solidFill>
              <a:highlight>
                <a:srgbClr val="F7F7F8"/>
              </a:highlight>
              <a:latin typeface="Merriweather"/>
              <a:ea typeface="Merriweather"/>
              <a:cs typeface="Merriweather"/>
              <a:sym typeface="Merriweather"/>
            </a:endParaRPr>
          </a:p>
        </p:txBody>
      </p:sp>
      <p:sp>
        <p:nvSpPr>
          <p:cNvPr id="81" name="Google Shape;81;p15"/>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87" name="Google Shape;87;p16"/>
          <p:cNvPicPr preferRelativeResize="0"/>
          <p:nvPr/>
        </p:nvPicPr>
        <p:blipFill>
          <a:blip r:embed="rId3">
            <a:alphaModFix/>
          </a:blip>
          <a:stretch>
            <a:fillRect/>
          </a:stretch>
        </p:blipFill>
        <p:spPr>
          <a:xfrm>
            <a:off x="5085400" y="296825"/>
            <a:ext cx="3400425" cy="1419225"/>
          </a:xfrm>
          <a:prstGeom prst="rect">
            <a:avLst/>
          </a:prstGeom>
          <a:noFill/>
          <a:ln>
            <a:noFill/>
          </a:ln>
        </p:spPr>
      </p:pic>
      <p:pic>
        <p:nvPicPr>
          <p:cNvPr id="88" name="Google Shape;88;p16"/>
          <p:cNvPicPr preferRelativeResize="0"/>
          <p:nvPr/>
        </p:nvPicPr>
        <p:blipFill>
          <a:blip r:embed="rId4">
            <a:alphaModFix/>
          </a:blip>
          <a:stretch>
            <a:fillRect/>
          </a:stretch>
        </p:blipFill>
        <p:spPr>
          <a:xfrm>
            <a:off x="4317850" y="1716050"/>
            <a:ext cx="4826150" cy="1784950"/>
          </a:xfrm>
          <a:prstGeom prst="rect">
            <a:avLst/>
          </a:prstGeom>
          <a:noFill/>
          <a:ln>
            <a:noFill/>
          </a:ln>
        </p:spPr>
      </p:pic>
      <p:pic>
        <p:nvPicPr>
          <p:cNvPr id="89" name="Google Shape;89;p16"/>
          <p:cNvPicPr preferRelativeResize="0"/>
          <p:nvPr/>
        </p:nvPicPr>
        <p:blipFill>
          <a:blip r:embed="rId5">
            <a:alphaModFix/>
          </a:blip>
          <a:stretch>
            <a:fillRect/>
          </a:stretch>
        </p:blipFill>
        <p:spPr>
          <a:xfrm>
            <a:off x="5328275" y="3637425"/>
            <a:ext cx="2914650" cy="933450"/>
          </a:xfrm>
          <a:prstGeom prst="rect">
            <a:avLst/>
          </a:prstGeom>
          <a:noFill/>
          <a:ln>
            <a:noFill/>
          </a:ln>
        </p:spPr>
      </p:pic>
      <p:sp>
        <p:nvSpPr>
          <p:cNvPr id="90" name="Google Shape;90;p16"/>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96" name="Google Shape;96;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914400" rtl="0" algn="l">
              <a:spcBef>
                <a:spcPts val="0"/>
              </a:spcBef>
              <a:spcAft>
                <a:spcPts val="0"/>
              </a:spcAft>
              <a:buClr>
                <a:srgbClr val="000000"/>
              </a:buClr>
              <a:buSzPts val="1400"/>
              <a:buFont typeface="Merriweather"/>
              <a:buChar char="●"/>
            </a:pPr>
            <a:r>
              <a:rPr b="1" lang="en" sz="1400">
                <a:solidFill>
                  <a:srgbClr val="000000"/>
                </a:solidFill>
                <a:latin typeface="Merriweather"/>
                <a:ea typeface="Merriweather"/>
                <a:cs typeface="Merriweather"/>
                <a:sym typeface="Merriweather"/>
              </a:rPr>
              <a:t>Comparing vectors aligned with multilingual word embeddings generated using MUSE to FastText pre-aligned word embeddings may generate better </a:t>
            </a:r>
            <a:r>
              <a:rPr b="1" lang="en" sz="1400">
                <a:solidFill>
                  <a:srgbClr val="000000"/>
                </a:solidFill>
                <a:latin typeface="Merriweather"/>
                <a:ea typeface="Merriweather"/>
                <a:cs typeface="Merriweather"/>
                <a:sym typeface="Merriweather"/>
              </a:rPr>
              <a:t>results</a:t>
            </a:r>
            <a:endParaRPr b="1" sz="14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b="1" sz="1400">
              <a:solidFill>
                <a:srgbClr val="000000"/>
              </a:solidFill>
              <a:latin typeface="Merriweather"/>
              <a:ea typeface="Merriweather"/>
              <a:cs typeface="Merriweather"/>
              <a:sym typeface="Merriweather"/>
            </a:endParaRPr>
          </a:p>
          <a:p>
            <a:pPr indent="-317500" lvl="0" marL="914400" rtl="0" algn="l">
              <a:spcBef>
                <a:spcPts val="0"/>
              </a:spcBef>
              <a:spcAft>
                <a:spcPts val="0"/>
              </a:spcAft>
              <a:buClr>
                <a:srgbClr val="000000"/>
              </a:buClr>
              <a:buSzPts val="1400"/>
              <a:buFont typeface="Merriweather"/>
              <a:buChar char="●"/>
            </a:pPr>
            <a:r>
              <a:rPr b="1" lang="en" sz="1400">
                <a:solidFill>
                  <a:srgbClr val="000000"/>
                </a:solidFill>
                <a:latin typeface="Merriweather"/>
                <a:ea typeface="Merriweather"/>
                <a:cs typeface="Merriweather"/>
                <a:sym typeface="Merriweather"/>
              </a:rPr>
              <a:t>Working on factors such as sarcasm, humor and irony that affect the classification of suicidal ideation explicitly, along with their inclusion in the creation of the model could be another potential avenue for future research</a:t>
            </a:r>
            <a:endParaRPr b="1" sz="1400">
              <a:solidFill>
                <a:srgbClr val="000000"/>
              </a:solidFill>
              <a:latin typeface="Merriweather"/>
              <a:ea typeface="Merriweather"/>
              <a:cs typeface="Merriweather"/>
              <a:sym typeface="Merriweather"/>
            </a:endParaRPr>
          </a:p>
        </p:txBody>
      </p:sp>
      <p:sp>
        <p:nvSpPr>
          <p:cNvPr id="97" name="Google Shape;97;p17"/>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03" name="Google Shape;103;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1500"/>
              </a:spcBef>
              <a:spcAft>
                <a:spcPts val="0"/>
              </a:spcAft>
              <a:buClr>
                <a:srgbClr val="374151"/>
              </a:buClr>
              <a:buSzPts val="1800"/>
              <a:buFont typeface="Times New Roman"/>
              <a:buChar char="●"/>
            </a:pPr>
            <a:r>
              <a:rPr lang="en" sz="1800" u="sng">
                <a:solidFill>
                  <a:schemeClr val="hlink"/>
                </a:solidFill>
                <a:latin typeface="Times New Roman"/>
                <a:ea typeface="Times New Roman"/>
                <a:cs typeface="Times New Roman"/>
                <a:sym typeface="Times New Roman"/>
                <a:hlinkClick r:id="rId3"/>
              </a:rPr>
              <a:t>Deep Learning Based Approach For Detecting Suicidal Ideation in Hindi-English Code-Mixed Text: Baseline and Corpus (aclanthology.org)</a:t>
            </a:r>
            <a:endParaRPr b="1" sz="1800">
              <a:solidFill>
                <a:srgbClr val="374151"/>
              </a:solidFill>
              <a:highlight>
                <a:srgbClr val="F7F7F8"/>
              </a:highlight>
              <a:latin typeface="Times New Roman"/>
              <a:ea typeface="Times New Roman"/>
              <a:cs typeface="Times New Roman"/>
              <a:sym typeface="Times New Roman"/>
            </a:endParaRPr>
          </a:p>
          <a:p>
            <a:pPr indent="0" lvl="0" marL="457200" rtl="0" algn="l">
              <a:spcBef>
                <a:spcPts val="1500"/>
              </a:spcBef>
              <a:spcAft>
                <a:spcPts val="0"/>
              </a:spcAft>
              <a:buNone/>
            </a:pPr>
            <a:r>
              <a:t/>
            </a:r>
            <a:endParaRPr b="1" sz="1800">
              <a:solidFill>
                <a:srgbClr val="374151"/>
              </a:solidFill>
              <a:highlight>
                <a:srgbClr val="F7F7F8"/>
              </a:highlight>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
        <p:nvSpPr>
          <p:cNvPr id="104" name="Google Shape;104;p18"/>
          <p:cNvSpPr txBox="1"/>
          <p:nvPr/>
        </p:nvSpPr>
        <p:spPr>
          <a:xfrm>
            <a:off x="8723125" y="42700"/>
            <a:ext cx="2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