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1" r:id="rId4"/>
    <p:sldId id="286" r:id="rId5"/>
    <p:sldId id="305" r:id="rId6"/>
    <p:sldId id="306" r:id="rId7"/>
    <p:sldId id="307" r:id="rId8"/>
    <p:sldId id="308" r:id="rId9"/>
    <p:sldId id="309" r:id="rId10"/>
    <p:sldId id="310" r:id="rId11"/>
    <p:sldId id="326" r:id="rId12"/>
    <p:sldId id="311" r:id="rId13"/>
    <p:sldId id="327" r:id="rId14"/>
    <p:sldId id="314" r:id="rId15"/>
    <p:sldId id="325" r:id="rId16"/>
    <p:sldId id="315" r:id="rId17"/>
    <p:sldId id="329" r:id="rId18"/>
    <p:sldId id="322" r:id="rId19"/>
    <p:sldId id="328" r:id="rId20"/>
    <p:sldId id="330" r:id="rId21"/>
    <p:sldId id="332" r:id="rId22"/>
    <p:sldId id="331" r:id="rId23"/>
    <p:sldId id="334" r:id="rId24"/>
    <p:sldId id="335" r:id="rId25"/>
    <p:sldId id="336" r:id="rId26"/>
    <p:sldId id="333" r:id="rId27"/>
    <p:sldId id="323" r:id="rId28"/>
    <p:sldId id="32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68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1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00" y="62"/>
      </p:cViewPr>
      <p:guideLst>
        <p:guide orient="horz" pos="2154"/>
        <p:guide pos="3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1EA11-6E39-483B-8449-C7E62F72B79A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C19D2-4FDD-425D-BD10-B3D6F105F0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3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07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12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237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5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766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84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06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6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FC19D2-4FDD-425D-BD10-B3D6F105F0C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8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53A96-A9B7-42CE-95C0-4A48ABEAC11E}" type="datetimeFigureOut">
              <a:rPr lang="zh-CN" altLang="en-US" smtClean="0"/>
              <a:t>2019/4/19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7F7E-4CB1-4F59-B8E7-C74BFC4003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yj-learning.blogspot.com/2017/12/fuzzy-c-means-clustering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zjsghww/article/details/50922168" TargetMode="External"/><Relationship Id="rId4" Type="http://schemas.openxmlformats.org/officeDocument/2006/relationships/hyperlink" Target="https://medium.com/@chih.sheng.huang821/%E6%A9%9F%E5%99%A8%E5%AD%B8%E7%BF%92-%E9%9B%86%E7%BE%A4%E5%88%86%E6%9E%90-k-means-clustering-e608a7fe1b4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-26272" y="-30954"/>
            <a:ext cx="12218272" cy="3429000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673509" y="591959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736340" y="2251710"/>
            <a:ext cx="2322195" cy="206565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56462" y="2251075"/>
            <a:ext cx="3296656" cy="20656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52013" y="2720975"/>
            <a:ext cx="4754665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TW" sz="8000" b="1" dirty="0"/>
              <a:t>K-</a:t>
            </a:r>
            <a:r>
              <a:rPr lang="en-US" altLang="zh-TW" sz="8000" b="1" dirty="0">
                <a:solidFill>
                  <a:schemeClr val="bg1"/>
                </a:solidFill>
              </a:rPr>
              <a:t>means</a:t>
            </a:r>
            <a:endParaRPr lang="zh-CN" altLang="zh-CN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726028" y="4405563"/>
            <a:ext cx="1800493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陳鵬宇｜羅紹瑄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Iris Dataset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Picture 2" descr="C:\Users\user\AppData\Local\LINE\Cache\tmp\1555632050172.jpg">
            <a:extLst>
              <a:ext uri="{FF2B5EF4-FFF2-40B4-BE49-F238E27FC236}">
                <a16:creationId xmlns:a16="http://schemas.microsoft.com/office/drawing/2014/main" id="{7681220D-0739-4024-8038-FFC0F7C687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34" y="1488579"/>
            <a:ext cx="10991532" cy="447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61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4" descr="C:\Users\user\AppData\Local\LINE\Cache\tmp\1555633171868.jpg">
            <a:extLst>
              <a:ext uri="{FF2B5EF4-FFF2-40B4-BE49-F238E27FC236}">
                <a16:creationId xmlns:a16="http://schemas.microsoft.com/office/drawing/2014/main" id="{C58F21A1-3894-4D5F-832D-CEBFF99A6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0" r="14972" b="-1"/>
          <a:stretch/>
        </p:blipFill>
        <p:spPr bwMode="auto">
          <a:xfrm>
            <a:off x="5561816" y="518475"/>
            <a:ext cx="6363093" cy="58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586068-B331-4D0B-A85B-A908058C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7865"/>
            <a:ext cx="5632842" cy="54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646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 descr="C:\Users\user\AppData\Local\LINE\Cache\tmp\1555633332188.jpg">
            <a:extLst>
              <a:ext uri="{FF2B5EF4-FFF2-40B4-BE49-F238E27FC236}">
                <a16:creationId xmlns:a16="http://schemas.microsoft.com/office/drawing/2014/main" id="{F62AE508-2902-4535-A6D2-994FAF2F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679" y="1516922"/>
            <a:ext cx="8444195" cy="127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C:\Users\user\AppData\Local\LINE\Cache\tmp\1555633500064.jpg">
            <a:extLst>
              <a:ext uri="{FF2B5EF4-FFF2-40B4-BE49-F238E27FC236}">
                <a16:creationId xmlns:a16="http://schemas.microsoft.com/office/drawing/2014/main" id="{12BDAB0A-4EF6-41B1-9AD0-C1C9EFD5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49" y="2795040"/>
            <a:ext cx="8366325" cy="167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253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圖片 3">
            <a:extLst>
              <a:ext uri="{FF2B5EF4-FFF2-40B4-BE49-F238E27FC236}">
                <a16:creationId xmlns:a16="http://schemas.microsoft.com/office/drawing/2014/main" id="{E352BCEC-3A68-442D-9A1D-592294B7E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005" y="582770"/>
            <a:ext cx="7260636" cy="5648347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CAEA4E28-A016-41B1-A71F-AD09F5133C81}"/>
              </a:ext>
            </a:extLst>
          </p:cNvPr>
          <p:cNvSpPr/>
          <p:nvPr/>
        </p:nvSpPr>
        <p:spPr>
          <a:xfrm>
            <a:off x="3264001" y="2325347"/>
            <a:ext cx="5712643" cy="716438"/>
          </a:xfrm>
          <a:prstGeom prst="roundRect">
            <a:avLst/>
          </a:prstGeom>
          <a:solidFill>
            <a:srgbClr val="FF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00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Abalone Dataset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77AAE8D4-BCE2-478E-B1C0-866430C003F4}"/>
              </a:ext>
            </a:extLst>
          </p:cNvPr>
          <p:cNvSpPr txBox="1"/>
          <p:nvPr/>
        </p:nvSpPr>
        <p:spPr>
          <a:xfrm>
            <a:off x="189389" y="1064025"/>
            <a:ext cx="3281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Sex represents 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1 columns …</a:t>
            </a:r>
          </a:p>
        </p:txBody>
      </p:sp>
      <p:pic>
        <p:nvPicPr>
          <p:cNvPr id="8" name="Picture 4" descr="C:\Users\user\AppData\Local\LINE\Cache\tmp\1555632393639.jpg">
            <a:extLst>
              <a:ext uri="{FF2B5EF4-FFF2-40B4-BE49-F238E27FC236}">
                <a16:creationId xmlns:a16="http://schemas.microsoft.com/office/drawing/2014/main" id="{FF171BAC-B373-4B74-8DED-37EAAFF08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53" y="1935940"/>
            <a:ext cx="5531297" cy="492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user\AppData\Local\LINE\Cache\tmp\1555638931691.jpg">
            <a:extLst>
              <a:ext uri="{FF2B5EF4-FFF2-40B4-BE49-F238E27FC236}">
                <a16:creationId xmlns:a16="http://schemas.microsoft.com/office/drawing/2014/main" id="{A42F0D19-C80F-4A46-945D-3ED6472A4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572" y="1984882"/>
            <a:ext cx="55435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02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Abalone Dataset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77AAE8D4-BCE2-478E-B1C0-866430C003F4}"/>
              </a:ext>
            </a:extLst>
          </p:cNvPr>
          <p:cNvSpPr txBox="1"/>
          <p:nvPr/>
        </p:nvSpPr>
        <p:spPr>
          <a:xfrm>
            <a:off x="189389" y="1064025"/>
            <a:ext cx="3281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Sex represents </a:t>
            </a:r>
          </a:p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with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columns …</a:t>
            </a:r>
          </a:p>
        </p:txBody>
      </p:sp>
      <p:pic>
        <p:nvPicPr>
          <p:cNvPr id="9" name="Picture 2" descr="C:\Users\user\AppData\Local\LINE\Cache\tmp\1555632154059.jpg">
            <a:extLst>
              <a:ext uri="{FF2B5EF4-FFF2-40B4-BE49-F238E27FC236}">
                <a16:creationId xmlns:a16="http://schemas.microsoft.com/office/drawing/2014/main" id="{C0B62ECE-BE31-41A2-A097-E9A57223B5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69" y="2036188"/>
            <a:ext cx="6186614" cy="404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user\AppData\Local\LINE\Cache\tmp\1555646134522.jpg">
            <a:extLst>
              <a:ext uri="{FF2B5EF4-FFF2-40B4-BE49-F238E27FC236}">
                <a16:creationId xmlns:a16="http://schemas.microsoft.com/office/drawing/2014/main" id="{356AD486-F898-43B8-87A1-90A4DC89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186" y="1541078"/>
            <a:ext cx="530542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34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6" y="277971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77AAE8D4-BCE2-478E-B1C0-866430C003F4}"/>
              </a:ext>
            </a:extLst>
          </p:cNvPr>
          <p:cNvSpPr txBox="1"/>
          <p:nvPr/>
        </p:nvSpPr>
        <p:spPr>
          <a:xfrm>
            <a:off x="915407" y="1874730"/>
            <a:ext cx="10978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 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在劃分時，僅使用最小距離就判定該樣本屬於哪一個類別，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是一種非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的概念。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TW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則會計算每個樣本屬於各個類別的程度，</a:t>
            </a:r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此方法利用了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membership value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與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fuzzier “m”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來進行模糊化，描述了樣本屬於哪個類別，與樣本的隸屬程度，類似機率的概念。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CE5A960-4E2B-4412-AC15-2509D61D0F14}"/>
              </a:ext>
            </a:extLst>
          </p:cNvPr>
          <p:cNvSpPr/>
          <p:nvPr/>
        </p:nvSpPr>
        <p:spPr>
          <a:xfrm>
            <a:off x="381974" y="1999558"/>
            <a:ext cx="253365" cy="2533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椭圆 8">
            <a:extLst>
              <a:ext uri="{FF2B5EF4-FFF2-40B4-BE49-F238E27FC236}">
                <a16:creationId xmlns:a16="http://schemas.microsoft.com/office/drawing/2014/main" id="{50E0D23A-0ABB-4031-B319-1211FC6F0F64}"/>
              </a:ext>
            </a:extLst>
          </p:cNvPr>
          <p:cNvSpPr/>
          <p:nvPr/>
        </p:nvSpPr>
        <p:spPr>
          <a:xfrm>
            <a:off x="377561" y="4136690"/>
            <a:ext cx="253365" cy="253365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sx="101000" sy="101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86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B10B2F3-12BB-4A78-8C81-7B923C253F84}"/>
              </a:ext>
            </a:extLst>
          </p:cNvPr>
          <p:cNvGrpSpPr/>
          <p:nvPr/>
        </p:nvGrpSpPr>
        <p:grpSpPr>
          <a:xfrm>
            <a:off x="257199" y="1492048"/>
            <a:ext cx="3129099" cy="1856957"/>
            <a:chOff x="46362" y="1437201"/>
            <a:chExt cx="3129099" cy="1856958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301759F1-72C5-4DBC-A3B2-56681DB849DF}"/>
                </a:ext>
              </a:extLst>
            </p:cNvPr>
            <p:cNvSpPr/>
            <p:nvPr/>
          </p:nvSpPr>
          <p:spPr>
            <a:xfrm>
              <a:off x="1294609" y="1773769"/>
              <a:ext cx="1880852" cy="1267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隨機找出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個群心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655840-B5A4-4F1D-B090-1E7590A3ECEF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5427D6-95B5-4A9A-B2AB-F8B0434E407F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16B056C-487C-44C2-B503-E3DD8F00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99A82FD8-2BF0-4000-B390-30A41CE4F0B6}"/>
              </a:ext>
            </a:extLst>
          </p:cNvPr>
          <p:cNvGrpSpPr/>
          <p:nvPr/>
        </p:nvGrpSpPr>
        <p:grpSpPr>
          <a:xfrm>
            <a:off x="4049155" y="1414294"/>
            <a:ext cx="3129099" cy="1902770"/>
            <a:chOff x="46362" y="1391389"/>
            <a:chExt cx="3129099" cy="1902770"/>
          </a:xfrm>
        </p:grpSpPr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1176D7AA-3525-4161-A992-971B7D8D52A2}"/>
                </a:ext>
              </a:extLst>
            </p:cNvPr>
            <p:cNvSpPr/>
            <p:nvPr/>
          </p:nvSpPr>
          <p:spPr>
            <a:xfrm>
              <a:off x="1294609" y="1391389"/>
              <a:ext cx="1880852" cy="188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更新資料對各群的隸屬度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18B2CCC-A258-4E79-B2CB-58E78D0CCCA2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77AB62E-9F91-4272-A3A7-19023919142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F5E3786C-6D67-4FF9-88B7-11886932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36861F6-2583-43D1-BB16-A8561604413A}"/>
              </a:ext>
            </a:extLst>
          </p:cNvPr>
          <p:cNvGrpSpPr/>
          <p:nvPr/>
        </p:nvGrpSpPr>
        <p:grpSpPr>
          <a:xfrm>
            <a:off x="7841111" y="1414294"/>
            <a:ext cx="3638427" cy="1902770"/>
            <a:chOff x="46362" y="1391389"/>
            <a:chExt cx="3638427" cy="1902770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7BE6FD0-CB18-44DC-8B23-5AAB15BA7F3D}"/>
                </a:ext>
              </a:extLst>
            </p:cNvPr>
            <p:cNvSpPr/>
            <p:nvPr/>
          </p:nvSpPr>
          <p:spPr>
            <a:xfrm>
              <a:off x="1294609" y="1391389"/>
              <a:ext cx="2390180" cy="1267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更新群心座標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CABE1C9-4F46-4CCC-988A-D89278FBE6BA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161D839-3187-4A28-9822-E042AF21AAB7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47072BB4-6317-4CB6-AEC8-B5AFECB7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D82F40-6FEA-41FE-9F2D-2A774BAC0416}"/>
              </a:ext>
            </a:extLst>
          </p:cNvPr>
          <p:cNvGrpSpPr/>
          <p:nvPr/>
        </p:nvGrpSpPr>
        <p:grpSpPr>
          <a:xfrm>
            <a:off x="7845914" y="4398857"/>
            <a:ext cx="3877018" cy="2498313"/>
            <a:chOff x="46362" y="1391389"/>
            <a:chExt cx="3546836" cy="2498313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7494C5DE-C174-476C-B589-B941ECCB52F8}"/>
                </a:ext>
              </a:extLst>
            </p:cNvPr>
            <p:cNvSpPr/>
            <p:nvPr/>
          </p:nvSpPr>
          <p:spPr>
            <a:xfrm>
              <a:off x="1294609" y="1391389"/>
              <a:ext cx="2216020" cy="24983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計算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object function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值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DC6EAFB-984A-4E37-B264-A734F32C26D3}"/>
                </a:ext>
              </a:extLst>
            </p:cNvPr>
            <p:cNvSpPr/>
            <p:nvPr/>
          </p:nvSpPr>
          <p:spPr>
            <a:xfrm>
              <a:off x="46362" y="1437203"/>
              <a:ext cx="3546836" cy="1856956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DBD28F-FBF8-4437-9D98-FA1137AF6F4A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67F73EE1-3AC5-4FA2-8802-6A8C84792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7AB3EDB-FB5F-435D-AA00-9546B0CB6223}"/>
              </a:ext>
            </a:extLst>
          </p:cNvPr>
          <p:cNvGrpSpPr/>
          <p:nvPr/>
        </p:nvGrpSpPr>
        <p:grpSpPr>
          <a:xfrm>
            <a:off x="2556175" y="4444669"/>
            <a:ext cx="3202124" cy="1856958"/>
            <a:chOff x="46362" y="1437201"/>
            <a:chExt cx="3202124" cy="1856958"/>
          </a:xfrm>
        </p:grpSpPr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C76F1E63-76A2-45EC-BC83-CC754ADC6789}"/>
                </a:ext>
              </a:extLst>
            </p:cNvPr>
            <p:cNvSpPr/>
            <p:nvPr/>
          </p:nvSpPr>
          <p:spPr>
            <a:xfrm>
              <a:off x="1367634" y="1969298"/>
              <a:ext cx="1880852" cy="651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分類完成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BEE732A-B2A0-4FAA-8D53-8384BC450BFB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F53613D-FA91-4AA7-ADB4-89B2845602F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546F8FB2-1A2D-43BB-B6B3-3AD8483A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09986F5-9C3A-48DB-9D91-FAE45AD0B335}"/>
              </a:ext>
            </a:extLst>
          </p:cNvPr>
          <p:cNvGrpSpPr/>
          <p:nvPr/>
        </p:nvGrpSpPr>
        <p:grpSpPr>
          <a:xfrm rot="20700717">
            <a:off x="6553773" y="3461397"/>
            <a:ext cx="628603" cy="1451385"/>
            <a:chOff x="5375903" y="2055279"/>
            <a:chExt cx="628603" cy="1451385"/>
          </a:xfrm>
          <a:solidFill>
            <a:schemeClr val="accent2"/>
          </a:solidFill>
        </p:grpSpPr>
        <p:sp>
          <p:nvSpPr>
            <p:cNvPr id="72" name="箭號: 向右 71">
              <a:extLst>
                <a:ext uri="{FF2B5EF4-FFF2-40B4-BE49-F238E27FC236}">
                  <a16:creationId xmlns:a16="http://schemas.microsoft.com/office/drawing/2014/main" id="{2997C28B-71F9-43D2-AA13-E6F811A005DD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73" name="箭號: 向右 4">
              <a:extLst>
                <a:ext uri="{FF2B5EF4-FFF2-40B4-BE49-F238E27FC236}">
                  <a16:creationId xmlns:a16="http://schemas.microsoft.com/office/drawing/2014/main" id="{2242BD41-9522-4EBA-AF73-882CC42C2E63}"/>
                </a:ext>
              </a:extLst>
            </p:cNvPr>
            <p:cNvSpPr txBox="1"/>
            <p:nvPr/>
          </p:nvSpPr>
          <p:spPr>
            <a:xfrm rot="3346210">
              <a:off x="5111842" y="2670349"/>
              <a:ext cx="1262804" cy="37716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收斂不夠</a:t>
              </a: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DC61BF16-1DA5-4B33-BEA2-E47C0F373657}"/>
              </a:ext>
            </a:extLst>
          </p:cNvPr>
          <p:cNvGrpSpPr/>
          <p:nvPr/>
        </p:nvGrpSpPr>
        <p:grpSpPr>
          <a:xfrm rot="18287273">
            <a:off x="6410222" y="4557651"/>
            <a:ext cx="628603" cy="1451385"/>
            <a:chOff x="5375903" y="2055279"/>
            <a:chExt cx="628603" cy="1451385"/>
          </a:xfrm>
        </p:grpSpPr>
        <p:sp>
          <p:nvSpPr>
            <p:cNvPr id="75" name="箭號: 向右 74">
              <a:extLst>
                <a:ext uri="{FF2B5EF4-FFF2-40B4-BE49-F238E27FC236}">
                  <a16:creationId xmlns:a16="http://schemas.microsoft.com/office/drawing/2014/main" id="{1C465CAA-30FD-468E-AC5F-B1EDC954096B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76" name="箭號: 向右 4">
              <a:extLst>
                <a:ext uri="{FF2B5EF4-FFF2-40B4-BE49-F238E27FC236}">
                  <a16:creationId xmlns:a16="http://schemas.microsoft.com/office/drawing/2014/main" id="{0AC9717C-DBDE-4F8A-BF8A-4244EA607AE1}"/>
                </a:ext>
              </a:extLst>
            </p:cNvPr>
            <p:cNvSpPr txBox="1"/>
            <p:nvPr/>
          </p:nvSpPr>
          <p:spPr>
            <a:xfrm rot="3346210">
              <a:off x="5111842" y="2670349"/>
              <a:ext cx="1262804" cy="377161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收斂</a:t>
              </a:r>
            </a:p>
          </p:txBody>
        </p:sp>
      </p:grp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FC97DC3C-B45E-406E-8043-90C3C7B90CE1}"/>
              </a:ext>
            </a:extLst>
          </p:cNvPr>
          <p:cNvSpPr/>
          <p:nvPr/>
        </p:nvSpPr>
        <p:spPr>
          <a:xfrm rot="28462">
            <a:off x="3475301" y="212183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63A84BD2-9A2F-4F33-8918-13EBF622895F}"/>
              </a:ext>
            </a:extLst>
          </p:cNvPr>
          <p:cNvSpPr/>
          <p:nvPr/>
        </p:nvSpPr>
        <p:spPr>
          <a:xfrm rot="28462">
            <a:off x="7287356" y="212183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E6D1AE7F-29CE-4E74-B081-49DE4AE79809}"/>
              </a:ext>
            </a:extLst>
          </p:cNvPr>
          <p:cNvSpPr/>
          <p:nvPr/>
        </p:nvSpPr>
        <p:spPr>
          <a:xfrm rot="5400000">
            <a:off x="8291881" y="3629585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文本框 31">
            <a:extLst>
              <a:ext uri="{FF2B5EF4-FFF2-40B4-BE49-F238E27FC236}">
                <a16:creationId xmlns:a16="http://schemas.microsoft.com/office/drawing/2014/main" id="{06F3E4C7-FBC1-4435-A660-5FCBF6023F53}"/>
              </a:ext>
            </a:extLst>
          </p:cNvPr>
          <p:cNvSpPr txBox="1"/>
          <p:nvPr/>
        </p:nvSpPr>
        <p:spPr>
          <a:xfrm>
            <a:off x="1057276" y="277971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39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1" name="Picture 2" descr="https://1.bp.blogspot.com/-QZTVB148vI8/WjEbLLDBytI/AAAAAAAAIJQ/mCnmnvFfXL0F1xCiFuvWIkOY_gi3ByPEwCLcBGAs/s640/%25E8%259E%25A2%25E5%25B9%2595%25E6%2588%25AA%25E5%259C%259601173.png">
            <a:extLst>
              <a:ext uri="{FF2B5EF4-FFF2-40B4-BE49-F238E27FC236}">
                <a16:creationId xmlns:a16="http://schemas.microsoft.com/office/drawing/2014/main" id="{6466BD67-8F32-4BE4-A71E-62F1D10DE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64" y="1298819"/>
            <a:ext cx="9441271" cy="528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77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6" y="277971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2D1D9F-325D-45EE-A755-A79F65E3F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158" y="2296211"/>
            <a:ext cx="6297106" cy="340384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292636C-11A5-463A-A83A-A6C0626CA1A0}"/>
              </a:ext>
            </a:extLst>
          </p:cNvPr>
          <p:cNvSpPr txBox="1"/>
          <p:nvPr/>
        </p:nvSpPr>
        <p:spPr>
          <a:xfrm>
            <a:off x="1257794" y="1262678"/>
            <a:ext cx="5231876" cy="65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隨機找出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個群心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978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672874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328675" y="1187792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57886" y="1188427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76294" y="1187793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148864" y="1218569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製作</a:t>
            </a:r>
            <a:r>
              <a:rPr lang="zh-TW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＆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</a:p>
        </p:txBody>
      </p:sp>
      <p:sp>
        <p:nvSpPr>
          <p:cNvPr id="12" name="矩形 11"/>
          <p:cNvSpPr/>
          <p:nvPr/>
        </p:nvSpPr>
        <p:spPr>
          <a:xfrm>
            <a:off x="6328675" y="2026868"/>
            <a:ext cx="588049" cy="5847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57886" y="2027503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6294" y="2026869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148864" y="2057645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Relabel Data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8675" y="2865944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258521" y="2865309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076294" y="2865945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7148864" y="2896721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Calculate Accuracy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328675" y="3705020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257886" y="3727880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076294" y="3705021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148864" y="3735797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Iris Dataset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328675" y="4544096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6257886" y="4544096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76294" y="4544097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148864" y="4574873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Abalone Dataset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513295" y="3620200"/>
            <a:ext cx="266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48505B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3200" b="1" dirty="0">
              <a:solidFill>
                <a:srgbClr val="48505B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513295" y="2511835"/>
            <a:ext cx="2669236" cy="1107996"/>
          </a:xfrm>
          <a:prstGeom prst="rect">
            <a:avLst/>
          </a:prstGeom>
          <a:noFill/>
          <a:ln w="22225">
            <a:solidFill>
              <a:schemeClr val="tx1">
                <a:lumMod val="75000"/>
                <a:lumOff val="25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報</a:t>
            </a:r>
            <a:r>
              <a:rPr lang="zh-CN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TW" altLang="en-US" sz="6600" dirty="0">
                <a:solidFill>
                  <a:srgbClr val="48505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告</a:t>
            </a:r>
            <a:endParaRPr lang="zh-CN" altLang="en-US" sz="6600" dirty="0">
              <a:solidFill>
                <a:srgbClr val="48505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7996B26-91B0-46A2-9B0F-CC1172FB95D4}"/>
              </a:ext>
            </a:extLst>
          </p:cNvPr>
          <p:cNvSpPr/>
          <p:nvPr/>
        </p:nvSpPr>
        <p:spPr>
          <a:xfrm>
            <a:off x="6328675" y="5397129"/>
            <a:ext cx="588049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文本框 54">
            <a:extLst>
              <a:ext uri="{FF2B5EF4-FFF2-40B4-BE49-F238E27FC236}">
                <a16:creationId xmlns:a16="http://schemas.microsoft.com/office/drawing/2014/main" id="{3A47D9E0-DE24-4470-B9A1-183C373888A2}"/>
              </a:ext>
            </a:extLst>
          </p:cNvPr>
          <p:cNvSpPr txBox="1"/>
          <p:nvPr/>
        </p:nvSpPr>
        <p:spPr>
          <a:xfrm>
            <a:off x="6257886" y="5397129"/>
            <a:ext cx="7283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TW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44C525F-EF7D-4035-A199-EA6A72110BA6}"/>
              </a:ext>
            </a:extLst>
          </p:cNvPr>
          <p:cNvSpPr/>
          <p:nvPr/>
        </p:nvSpPr>
        <p:spPr>
          <a:xfrm>
            <a:off x="7076294" y="5397130"/>
            <a:ext cx="3691884" cy="5799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07F4E8-E81F-4E0D-88FB-16856E8B0891}"/>
              </a:ext>
            </a:extLst>
          </p:cNvPr>
          <p:cNvSpPr/>
          <p:nvPr/>
        </p:nvSpPr>
        <p:spPr>
          <a:xfrm>
            <a:off x="7148864" y="5427906"/>
            <a:ext cx="47745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FCM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BB90CF-E2DD-4179-B69B-095B6DC4D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80" y="2208228"/>
            <a:ext cx="6722883" cy="362932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3E3752-5B45-4FA8-B8B5-A3BCCA292883}"/>
              </a:ext>
            </a:extLst>
          </p:cNvPr>
          <p:cNvSpPr txBox="1"/>
          <p:nvPr/>
        </p:nvSpPr>
        <p:spPr>
          <a:xfrm>
            <a:off x="864124" y="1177838"/>
            <a:ext cx="52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更新資料對各群的隸屬度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DACAF8A-52A2-4D44-A3C6-F31542800A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4"/>
          <a:stretch/>
        </p:blipFill>
        <p:spPr>
          <a:xfrm>
            <a:off x="402908" y="2686639"/>
            <a:ext cx="4467452" cy="20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3E3752-5B45-4FA8-B8B5-A3BCCA292883}"/>
              </a:ext>
            </a:extLst>
          </p:cNvPr>
          <p:cNvSpPr txBox="1"/>
          <p:nvPr/>
        </p:nvSpPr>
        <p:spPr>
          <a:xfrm>
            <a:off x="864124" y="1177838"/>
            <a:ext cx="523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更新資料群心座標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751C959-A839-4205-8604-5B52FA64D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734" y="851691"/>
            <a:ext cx="3537564" cy="17297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0C3DB6E-6D5C-467E-9A3F-0074601D0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433" y="2756775"/>
            <a:ext cx="9219935" cy="36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2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142561E-35FB-41D2-AA1E-4B90772E0A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-955" r="11363" b="955"/>
          <a:stretch/>
        </p:blipFill>
        <p:spPr>
          <a:xfrm>
            <a:off x="3502453" y="2293960"/>
            <a:ext cx="4491478" cy="197422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2D62510D-28B8-49E6-BF62-8FB09096B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2" y="4268186"/>
            <a:ext cx="11378155" cy="150934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5AED56-6A2C-4841-B70C-9500F66198A9}"/>
              </a:ext>
            </a:extLst>
          </p:cNvPr>
          <p:cNvSpPr/>
          <p:nvPr/>
        </p:nvSpPr>
        <p:spPr>
          <a:xfrm>
            <a:off x="681327" y="1293160"/>
            <a:ext cx="5332974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計算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objective function</a:t>
            </a: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值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5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5AED56-6A2C-4841-B70C-9500F66198A9}"/>
              </a:ext>
            </a:extLst>
          </p:cNvPr>
          <p:cNvSpPr/>
          <p:nvPr/>
        </p:nvSpPr>
        <p:spPr>
          <a:xfrm>
            <a:off x="681327" y="1293160"/>
            <a:ext cx="5332974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結果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A0B85F-F28C-4042-9B33-B75996E61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13" y="1680887"/>
            <a:ext cx="8713854" cy="401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57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5AED56-6A2C-4841-B70C-9500F66198A9}"/>
              </a:ext>
            </a:extLst>
          </p:cNvPr>
          <p:cNvSpPr/>
          <p:nvPr/>
        </p:nvSpPr>
        <p:spPr>
          <a:xfrm>
            <a:off x="681327" y="1293160"/>
            <a:ext cx="5332974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結果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AA4B9679-7A3B-442E-A754-F1B58625A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96" y="1708331"/>
            <a:ext cx="5984545" cy="462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0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28996" y="257650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FCM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5AED56-6A2C-4841-B70C-9500F66198A9}"/>
              </a:ext>
            </a:extLst>
          </p:cNvPr>
          <p:cNvSpPr/>
          <p:nvPr/>
        </p:nvSpPr>
        <p:spPr>
          <a:xfrm>
            <a:off x="681327" y="1293160"/>
            <a:ext cx="5332974" cy="651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結果</a:t>
            </a:r>
            <a:r>
              <a:rPr lang="en-US" altLang="zh-TW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867D1B-C560-411A-8125-22636E26EB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5" b="6241"/>
          <a:stretch/>
        </p:blipFill>
        <p:spPr>
          <a:xfrm>
            <a:off x="2132658" y="2875175"/>
            <a:ext cx="7763285" cy="18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8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89620" y="2735131"/>
            <a:ext cx="171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發現</a:t>
            </a:r>
            <a:endParaRPr lang="zh-CN" altLang="en-US" sz="5400" b="1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78848" y="2754994"/>
            <a:ext cx="53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Iris Dataset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似乎不做正規化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E3BE64BD-C28C-409C-99AE-3533B597B843}"/>
              </a:ext>
            </a:extLst>
          </p:cNvPr>
          <p:cNvSpPr txBox="1"/>
          <p:nvPr/>
        </p:nvSpPr>
        <p:spPr>
          <a:xfrm>
            <a:off x="4878848" y="3399601"/>
            <a:ext cx="3987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準確率比較高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8605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489620" y="2735131"/>
            <a:ext cx="171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討論</a:t>
            </a:r>
            <a:endParaRPr lang="zh-CN" altLang="en-US" sz="5400" b="1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650172" y="2970920"/>
            <a:ext cx="6055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是否可先找好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個群心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?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17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6" y="277971"/>
            <a:ext cx="2816456" cy="46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參考資料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31">
            <a:extLst>
              <a:ext uri="{FF2B5EF4-FFF2-40B4-BE49-F238E27FC236}">
                <a16:creationId xmlns:a16="http://schemas.microsoft.com/office/drawing/2014/main" id="{77AAE8D4-BCE2-478E-B1C0-866430C003F4}"/>
              </a:ext>
            </a:extLst>
          </p:cNvPr>
          <p:cNvSpPr txBox="1"/>
          <p:nvPr/>
        </p:nvSpPr>
        <p:spPr>
          <a:xfrm>
            <a:off x="1057275" y="1659285"/>
            <a:ext cx="10613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hlinkClick r:id="rId3"/>
              </a:rPr>
              <a:t>http://wyj-learning.blogspot.com/2017/12/fuzzy-c-means-clustering.html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 dirty="0">
                <a:hlinkClick r:id="rId4"/>
              </a:rPr>
              <a:t>https://medium.com/@chih.sheng.huang821/%E6%A9%9F%E5%99%A8%E5%AD%B8%E7%BF%92-%E9%9B%86%E7%BE%A4%E5%88%86%E6%9E%90-k-means-clustering-e608a7fe1b43</a:t>
            </a:r>
            <a:endParaRPr lang="en-US" altLang="zh-TW" sz="2800" dirty="0"/>
          </a:p>
          <a:p>
            <a:endParaRPr lang="en-US" altLang="zh-TW" sz="2800" dirty="0"/>
          </a:p>
          <a:p>
            <a:r>
              <a:rPr lang="en-US" altLang="zh-TW" sz="2800">
                <a:hlinkClick r:id="rId5"/>
              </a:rPr>
              <a:t>https://blog.csdn.net/zjsghww/article/details/50922168</a:t>
            </a:r>
            <a:endParaRPr lang="zh-TW" altLang="en-US" sz="2800" dirty="0"/>
          </a:p>
          <a:p>
            <a:endParaRPr lang="en-US" altLang="zh-TW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178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-4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108"/>
          <a:stretch>
            <a:fillRect/>
          </a:stretch>
        </p:blipFill>
        <p:spPr>
          <a:xfrm>
            <a:off x="0" y="3465949"/>
            <a:ext cx="12218272" cy="34290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673509" y="591324"/>
            <a:ext cx="10844982" cy="5675352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3886977" y="3291162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2236696" y="2313216"/>
            <a:ext cx="674051" cy="674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1983772" y="2860805"/>
            <a:ext cx="252924" cy="252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575161" y="2397097"/>
            <a:ext cx="1715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latin typeface="FuturaBookC" pitchFamily="2" charset="-52"/>
              </a:rPr>
              <a:t>01</a:t>
            </a:r>
            <a:endParaRPr lang="zh-CN" altLang="en-US" sz="8800" dirty="0">
              <a:latin typeface="FuturaBookC" pitchFamily="2" charset="-5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04472" y="2637065"/>
            <a:ext cx="490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製作＆概念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345191" y="3278573"/>
            <a:ext cx="46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K-means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製作流程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|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 </a:t>
            </a:r>
            <a:r>
              <a:rPr lang="en-US" altLang="zh-TW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K-means</a:t>
            </a:r>
            <a:r>
              <a:rPr lang="zh-TW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BookC" pitchFamily="2" charset="-52"/>
                <a:ea typeface="锐字逼格青春粗黑体简2.0" panose="02010604000000000000" pitchFamily="2" charset="-122"/>
              </a:rPr>
              <a:t>概念圖解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FuturaBookC" pitchFamily="2" charset="-52"/>
              <a:ea typeface="锐字逼格青春粗黑体简2.0" panose="02010604000000000000" pitchFamily="2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10545831" y="1021165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10938510" y="874395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1042421" y="5638250"/>
            <a:ext cx="491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205865" y="4931410"/>
            <a:ext cx="4445" cy="950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 userDrawn="1"/>
        </p:nvGrpSpPr>
        <p:grpSpPr>
          <a:xfrm flipH="1">
            <a:off x="11329035" y="5955506"/>
            <a:ext cx="839788" cy="514747"/>
            <a:chOff x="0" y="615156"/>
            <a:chExt cx="839788" cy="514747"/>
          </a:xfrm>
        </p:grpSpPr>
        <p:sp>
          <p:nvSpPr>
            <p:cNvPr id="5" name="平行四边形 4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製作流程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B10B2F3-12BB-4A78-8C81-7B923C253F84}"/>
              </a:ext>
            </a:extLst>
          </p:cNvPr>
          <p:cNvGrpSpPr/>
          <p:nvPr/>
        </p:nvGrpSpPr>
        <p:grpSpPr>
          <a:xfrm>
            <a:off x="257199" y="1492048"/>
            <a:ext cx="3129099" cy="1856957"/>
            <a:chOff x="46362" y="1437201"/>
            <a:chExt cx="3129099" cy="1856958"/>
          </a:xfrm>
        </p:grpSpPr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301759F1-72C5-4DBC-A3B2-56681DB849DF}"/>
                </a:ext>
              </a:extLst>
            </p:cNvPr>
            <p:cNvSpPr/>
            <p:nvPr/>
          </p:nvSpPr>
          <p:spPr>
            <a:xfrm>
              <a:off x="1294609" y="1773769"/>
              <a:ext cx="1880852" cy="12672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隨機找出</a:t>
              </a:r>
              <a:r>
                <a:rPr lang="en-US" altLang="zh-TW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K</a:t>
              </a: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個群心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655840-B5A4-4F1D-B090-1E7590A3ECEF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45427D6-95B5-4A9A-B2AB-F8B0434E407F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16B056C-487C-44C2-B503-E3DD8F00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99A82FD8-2BF0-4000-B390-30A41CE4F0B6}"/>
              </a:ext>
            </a:extLst>
          </p:cNvPr>
          <p:cNvGrpSpPr/>
          <p:nvPr/>
        </p:nvGrpSpPr>
        <p:grpSpPr>
          <a:xfrm>
            <a:off x="4049155" y="1414294"/>
            <a:ext cx="3129099" cy="1902770"/>
            <a:chOff x="46362" y="1391389"/>
            <a:chExt cx="3129099" cy="1902770"/>
          </a:xfrm>
        </p:grpSpPr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1176D7AA-3525-4161-A992-971B7D8D52A2}"/>
                </a:ext>
              </a:extLst>
            </p:cNvPr>
            <p:cNvSpPr/>
            <p:nvPr/>
          </p:nvSpPr>
          <p:spPr>
            <a:xfrm>
              <a:off x="1294609" y="1391389"/>
              <a:ext cx="1880852" cy="188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算出群心與每筆資料的距離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18B2CCC-A258-4E79-B2CB-58E78D0CCCA2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77AB62E-9F91-4272-A3A7-19023919142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F5E3786C-6D67-4FF9-88B7-118869322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2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36861F6-2583-43D1-BB16-A8561604413A}"/>
              </a:ext>
            </a:extLst>
          </p:cNvPr>
          <p:cNvGrpSpPr/>
          <p:nvPr/>
        </p:nvGrpSpPr>
        <p:grpSpPr>
          <a:xfrm>
            <a:off x="7841111" y="1414294"/>
            <a:ext cx="3638427" cy="1902770"/>
            <a:chOff x="46362" y="1391389"/>
            <a:chExt cx="3638427" cy="1902770"/>
          </a:xfrm>
        </p:grpSpPr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27BE6FD0-CB18-44DC-8B23-5AAB15BA7F3D}"/>
                </a:ext>
              </a:extLst>
            </p:cNvPr>
            <p:cNvSpPr/>
            <p:nvPr/>
          </p:nvSpPr>
          <p:spPr>
            <a:xfrm>
              <a:off x="1294609" y="1391389"/>
              <a:ext cx="2390180" cy="188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每筆資料分到最近群心點的那類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CABE1C9-4F46-4CCC-988A-D89278FBE6BA}"/>
                </a:ext>
              </a:extLst>
            </p:cNvPr>
            <p:cNvSpPr/>
            <p:nvPr/>
          </p:nvSpPr>
          <p:spPr>
            <a:xfrm>
              <a:off x="46362" y="1437202"/>
              <a:ext cx="3567596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161D839-3187-4A28-9822-E042AF21AAB7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10">
              <a:extLst>
                <a:ext uri="{FF2B5EF4-FFF2-40B4-BE49-F238E27FC236}">
                  <a16:creationId xmlns:a16="http://schemas.microsoft.com/office/drawing/2014/main" id="{47072BB4-6317-4CB6-AEC8-B5AFECB7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3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1FD82F40-6FEA-41FE-9F2D-2A774BAC0416}"/>
              </a:ext>
            </a:extLst>
          </p:cNvPr>
          <p:cNvGrpSpPr/>
          <p:nvPr/>
        </p:nvGrpSpPr>
        <p:grpSpPr>
          <a:xfrm>
            <a:off x="7864768" y="4398857"/>
            <a:ext cx="3129099" cy="1902770"/>
            <a:chOff x="46362" y="1391389"/>
            <a:chExt cx="3129099" cy="1902770"/>
          </a:xfrm>
        </p:grpSpPr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7494C5DE-C174-476C-B589-B941ECCB52F8}"/>
                </a:ext>
              </a:extLst>
            </p:cNvPr>
            <p:cNvSpPr/>
            <p:nvPr/>
          </p:nvSpPr>
          <p:spPr>
            <a:xfrm>
              <a:off x="1294609" y="1391389"/>
              <a:ext cx="1880852" cy="18827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依照目前分的類別更新群心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DC6EAFB-984A-4E37-B264-A734F32C26D3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D3DBD28F-FBF8-4437-9D98-FA1137AF6F4A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67F73EE1-3AC5-4FA2-8802-6A8C84792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4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7AB3EDB-FB5F-435D-AA00-9546B0CB6223}"/>
              </a:ext>
            </a:extLst>
          </p:cNvPr>
          <p:cNvGrpSpPr/>
          <p:nvPr/>
        </p:nvGrpSpPr>
        <p:grpSpPr>
          <a:xfrm>
            <a:off x="2556175" y="4444669"/>
            <a:ext cx="3202124" cy="1856958"/>
            <a:chOff x="46362" y="1437201"/>
            <a:chExt cx="3202124" cy="1856958"/>
          </a:xfrm>
        </p:grpSpPr>
        <p:sp>
          <p:nvSpPr>
            <p:cNvPr id="67" name="Rectangle 11">
              <a:extLst>
                <a:ext uri="{FF2B5EF4-FFF2-40B4-BE49-F238E27FC236}">
                  <a16:creationId xmlns:a16="http://schemas.microsoft.com/office/drawing/2014/main" id="{C76F1E63-76A2-45EC-BC83-CC754ADC6789}"/>
                </a:ext>
              </a:extLst>
            </p:cNvPr>
            <p:cNvSpPr/>
            <p:nvPr/>
          </p:nvSpPr>
          <p:spPr>
            <a:xfrm>
              <a:off x="1367634" y="1969298"/>
              <a:ext cx="1880852" cy="651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分類完成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7BEE732A-B2A0-4FAA-8D53-8384BC450BFB}"/>
                </a:ext>
              </a:extLst>
            </p:cNvPr>
            <p:cNvSpPr/>
            <p:nvPr/>
          </p:nvSpPr>
          <p:spPr>
            <a:xfrm>
              <a:off x="46362" y="1437202"/>
              <a:ext cx="3129099" cy="1856957"/>
            </a:xfrm>
            <a:prstGeom prst="rect">
              <a:avLst/>
            </a:prstGeom>
            <a:noFill/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CF53613D-FA91-4AA7-ADB4-89B2845602F3}"/>
                </a:ext>
              </a:extLst>
            </p:cNvPr>
            <p:cNvSpPr/>
            <p:nvPr/>
          </p:nvSpPr>
          <p:spPr>
            <a:xfrm>
              <a:off x="46362" y="1437201"/>
              <a:ext cx="1246241" cy="185695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41495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10">
              <a:extLst>
                <a:ext uri="{FF2B5EF4-FFF2-40B4-BE49-F238E27FC236}">
                  <a16:creationId xmlns:a16="http://schemas.microsoft.com/office/drawing/2014/main" id="{546F8FB2-1A2D-43BB-B6B3-3AD8483A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49" y="1696457"/>
              <a:ext cx="741466" cy="73977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</p:spPr>
          <p:txBody>
            <a:bodyPr vert="horz" wrap="square" lIns="0" tIns="0" rIns="0" bIns="0" numCol="1" anchor="ctr" anchorCtr="0" compatLnSpc="1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</a:t>
              </a:r>
              <a:r>
                <a:rPr lang="en-US" altLang="zh-TW" sz="3200" b="1" dirty="0">
                  <a:solidFill>
                    <a:schemeClr val="bg1"/>
                  </a:solidFill>
                </a:rPr>
                <a:t>5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409986F5-9C3A-48DB-9D91-FAE45AD0B335}"/>
              </a:ext>
            </a:extLst>
          </p:cNvPr>
          <p:cNvGrpSpPr/>
          <p:nvPr/>
        </p:nvGrpSpPr>
        <p:grpSpPr>
          <a:xfrm rot="20700717">
            <a:off x="6553773" y="3461397"/>
            <a:ext cx="628603" cy="1451385"/>
            <a:chOff x="5375903" y="2055279"/>
            <a:chExt cx="628603" cy="1451385"/>
          </a:xfrm>
          <a:solidFill>
            <a:schemeClr val="accent2"/>
          </a:solidFill>
        </p:grpSpPr>
        <p:sp>
          <p:nvSpPr>
            <p:cNvPr id="72" name="箭號: 向右 71">
              <a:extLst>
                <a:ext uri="{FF2B5EF4-FFF2-40B4-BE49-F238E27FC236}">
                  <a16:creationId xmlns:a16="http://schemas.microsoft.com/office/drawing/2014/main" id="{2997C28B-71F9-43D2-AA13-E6F811A005DD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grpFill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73" name="箭號: 向右 4">
              <a:extLst>
                <a:ext uri="{FF2B5EF4-FFF2-40B4-BE49-F238E27FC236}">
                  <a16:creationId xmlns:a16="http://schemas.microsoft.com/office/drawing/2014/main" id="{2242BD41-9522-4EBA-AF73-882CC42C2E63}"/>
                </a:ext>
              </a:extLst>
            </p:cNvPr>
            <p:cNvSpPr txBox="1"/>
            <p:nvPr/>
          </p:nvSpPr>
          <p:spPr>
            <a:xfrm rot="3346210">
              <a:off x="5111842" y="2670349"/>
              <a:ext cx="1262804" cy="377161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群心未收斂</a:t>
              </a: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DC61BF16-1DA5-4B33-BEA2-E47C0F373657}"/>
              </a:ext>
            </a:extLst>
          </p:cNvPr>
          <p:cNvGrpSpPr/>
          <p:nvPr/>
        </p:nvGrpSpPr>
        <p:grpSpPr>
          <a:xfrm rot="18287273">
            <a:off x="6410222" y="4557651"/>
            <a:ext cx="628603" cy="1451385"/>
            <a:chOff x="5375903" y="2055279"/>
            <a:chExt cx="628603" cy="1451385"/>
          </a:xfrm>
        </p:grpSpPr>
        <p:sp>
          <p:nvSpPr>
            <p:cNvPr id="75" name="箭號: 向右 74">
              <a:extLst>
                <a:ext uri="{FF2B5EF4-FFF2-40B4-BE49-F238E27FC236}">
                  <a16:creationId xmlns:a16="http://schemas.microsoft.com/office/drawing/2014/main" id="{1C465CAA-30FD-468E-AC5F-B1EDC954096B}"/>
                </a:ext>
              </a:extLst>
            </p:cNvPr>
            <p:cNvSpPr/>
            <p:nvPr/>
          </p:nvSpPr>
          <p:spPr>
            <a:xfrm rot="14146210">
              <a:off x="4964512" y="2466670"/>
              <a:ext cx="1451385" cy="62860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36363"/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 dirty="0"/>
            </a:p>
          </p:txBody>
        </p:sp>
        <p:sp>
          <p:nvSpPr>
            <p:cNvPr id="76" name="箭號: 向右 4">
              <a:extLst>
                <a:ext uri="{FF2B5EF4-FFF2-40B4-BE49-F238E27FC236}">
                  <a16:creationId xmlns:a16="http://schemas.microsoft.com/office/drawing/2014/main" id="{0AC9717C-DBDE-4F8A-BF8A-4244EA607AE1}"/>
                </a:ext>
              </a:extLst>
            </p:cNvPr>
            <p:cNvSpPr txBox="1"/>
            <p:nvPr/>
          </p:nvSpPr>
          <p:spPr>
            <a:xfrm rot="3346210">
              <a:off x="5111842" y="2670349"/>
              <a:ext cx="1262804" cy="377161"/>
            </a:xfrm>
            <a:prstGeom prst="rect">
              <a:avLst/>
            </a:prstGeom>
            <a:solidFill>
              <a:srgbClr val="63636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TW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群心收斂</a:t>
              </a:r>
            </a:p>
          </p:txBody>
        </p:sp>
      </p:grpSp>
      <p:sp>
        <p:nvSpPr>
          <p:cNvPr id="78" name="箭號: 向右 77">
            <a:extLst>
              <a:ext uri="{FF2B5EF4-FFF2-40B4-BE49-F238E27FC236}">
                <a16:creationId xmlns:a16="http://schemas.microsoft.com/office/drawing/2014/main" id="{FC97DC3C-B45E-406E-8043-90C3C7B90CE1}"/>
              </a:ext>
            </a:extLst>
          </p:cNvPr>
          <p:cNvSpPr/>
          <p:nvPr/>
        </p:nvSpPr>
        <p:spPr>
          <a:xfrm rot="28462">
            <a:off x="3475301" y="212183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0" name="箭號: 向右 79">
            <a:extLst>
              <a:ext uri="{FF2B5EF4-FFF2-40B4-BE49-F238E27FC236}">
                <a16:creationId xmlns:a16="http://schemas.microsoft.com/office/drawing/2014/main" id="{63A84BD2-9A2F-4F33-8918-13EBF622895F}"/>
              </a:ext>
            </a:extLst>
          </p:cNvPr>
          <p:cNvSpPr/>
          <p:nvPr/>
        </p:nvSpPr>
        <p:spPr>
          <a:xfrm rot="28462">
            <a:off x="7287356" y="2121832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1" name="箭號: 向右 80">
            <a:extLst>
              <a:ext uri="{FF2B5EF4-FFF2-40B4-BE49-F238E27FC236}">
                <a16:creationId xmlns:a16="http://schemas.microsoft.com/office/drawing/2014/main" id="{E6D1AE7F-29CE-4E74-B081-49DE4AE79809}"/>
              </a:ext>
            </a:extLst>
          </p:cNvPr>
          <p:cNvSpPr/>
          <p:nvPr/>
        </p:nvSpPr>
        <p:spPr>
          <a:xfrm rot="5400000">
            <a:off x="8291881" y="3629585"/>
            <a:ext cx="496689" cy="636790"/>
          </a:xfrm>
          <a:prstGeom prst="rightArrow">
            <a:avLst>
              <a:gd name="adj1" fmla="val 60000"/>
              <a:gd name="adj2" fmla="val 50000"/>
            </a:avLst>
          </a:prstGeom>
          <a:solidFill>
            <a:srgbClr val="63636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概念圖解</a:t>
            </a:r>
          </a:p>
        </p:txBody>
      </p:sp>
      <p:pic>
        <p:nvPicPr>
          <p:cNvPr id="43" name="Picture 6" descr="C:\Users\user\AppData\Local\LINE\Cache\tmp\1555639354549.jpg">
            <a:extLst>
              <a:ext uri="{FF2B5EF4-FFF2-40B4-BE49-F238E27FC236}">
                <a16:creationId xmlns:a16="http://schemas.microsoft.com/office/drawing/2014/main" id="{D5C0CE19-6A71-4B93-BAD9-68ED37C30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9" y="1233171"/>
            <a:ext cx="5543550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 descr="C:\Users\user\AppData\Local\LINE\Cache\tmp\1555639375084.jpg">
            <a:extLst>
              <a:ext uri="{FF2B5EF4-FFF2-40B4-BE49-F238E27FC236}">
                <a16:creationId xmlns:a16="http://schemas.microsoft.com/office/drawing/2014/main" id="{C25E51B4-FD46-4AD5-801D-09F02601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1233171"/>
            <a:ext cx="5419725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23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Picture 2" descr="C:\Users\user\AppData\Local\LINE\Cache\tmp\1555630880553.jpg">
            <a:extLst>
              <a:ext uri="{FF2B5EF4-FFF2-40B4-BE49-F238E27FC236}">
                <a16:creationId xmlns:a16="http://schemas.microsoft.com/office/drawing/2014/main" id="{D2C3A7D2-EE48-47C8-A0DF-E359035B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047996"/>
            <a:ext cx="10328896" cy="581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76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K-means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2" descr="C:\Users\user\AppData\Local\LINE\Cache\tmp\1555631232176.jpg">
            <a:extLst>
              <a:ext uri="{FF2B5EF4-FFF2-40B4-BE49-F238E27FC236}">
                <a16:creationId xmlns:a16="http://schemas.microsoft.com/office/drawing/2014/main" id="{E39BD613-D561-409E-B17C-B5A1458063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87571"/>
            <a:ext cx="5844066" cy="349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user\AppData\Local\LINE\Cache\tmp\1555631432113.jpg">
            <a:extLst>
              <a:ext uri="{FF2B5EF4-FFF2-40B4-BE49-F238E27FC236}">
                <a16:creationId xmlns:a16="http://schemas.microsoft.com/office/drawing/2014/main" id="{057DED80-55AC-4F52-8E8D-906C04C8D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67" y="887571"/>
            <a:ext cx="5714763" cy="348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:\Users\user\AppData\Local\LINE\Cache\tmp\1555631316362.jpg">
            <a:extLst>
              <a:ext uri="{FF2B5EF4-FFF2-40B4-BE49-F238E27FC236}">
                <a16:creationId xmlns:a16="http://schemas.microsoft.com/office/drawing/2014/main" id="{E4A96DE8-2B03-4E05-891B-EA15F09A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74" y="3310391"/>
            <a:ext cx="4358326" cy="35476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052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Relabel Data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2" name="Picture 2" descr="C:\Users\user\AppData\Local\LINE\Cache\tmp\1555638194367.jpg">
            <a:extLst>
              <a:ext uri="{FF2B5EF4-FFF2-40B4-BE49-F238E27FC236}">
                <a16:creationId xmlns:a16="http://schemas.microsoft.com/office/drawing/2014/main" id="{71855F17-D812-41C5-B5C4-A416DE2CD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837" y="1096674"/>
            <a:ext cx="7914325" cy="548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67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/>
        </p:nvGrpSpPr>
        <p:grpSpPr>
          <a:xfrm>
            <a:off x="-24130" y="277971"/>
            <a:ext cx="839788" cy="514747"/>
            <a:chOff x="0" y="615156"/>
            <a:chExt cx="839788" cy="514747"/>
          </a:xfrm>
        </p:grpSpPr>
        <p:sp>
          <p:nvSpPr>
            <p:cNvPr id="6" name="平行四边形 5"/>
            <p:cNvSpPr/>
            <p:nvPr userDrawn="1"/>
          </p:nvSpPr>
          <p:spPr>
            <a:xfrm>
              <a:off x="281329" y="615156"/>
              <a:ext cx="558459" cy="419894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 userDrawn="1"/>
          </p:nvSpPr>
          <p:spPr>
            <a:xfrm>
              <a:off x="0" y="710009"/>
              <a:ext cx="427038" cy="419894"/>
            </a:xfrm>
            <a:custGeom>
              <a:avLst/>
              <a:gdLst>
                <a:gd name="connsiteX0" fmla="*/ 0 w 427038"/>
                <a:gd name="connsiteY0" fmla="*/ 0 h 419894"/>
                <a:gd name="connsiteX1" fmla="*/ 427038 w 427038"/>
                <a:gd name="connsiteY1" fmla="*/ 0 h 419894"/>
                <a:gd name="connsiteX2" fmla="*/ 322065 w 427038"/>
                <a:gd name="connsiteY2" fmla="*/ 419894 h 419894"/>
                <a:gd name="connsiteX3" fmla="*/ 0 w 427038"/>
                <a:gd name="connsiteY3" fmla="*/ 419894 h 419894"/>
                <a:gd name="connsiteX4" fmla="*/ 0 w 427038"/>
                <a:gd name="connsiteY4" fmla="*/ 0 h 419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038" h="419894">
                  <a:moveTo>
                    <a:pt x="0" y="0"/>
                  </a:moveTo>
                  <a:lnTo>
                    <a:pt x="427038" y="0"/>
                  </a:lnTo>
                  <a:lnTo>
                    <a:pt x="322065" y="419894"/>
                  </a:lnTo>
                  <a:lnTo>
                    <a:pt x="0" y="4198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57275" y="278130"/>
            <a:ext cx="54260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Calculate Accuracy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Picture 2" descr="C:\Users\user\AppData\Local\LINE\Cache\tmp\1555638822052.jpg">
            <a:extLst>
              <a:ext uri="{FF2B5EF4-FFF2-40B4-BE49-F238E27FC236}">
                <a16:creationId xmlns:a16="http://schemas.microsoft.com/office/drawing/2014/main" id="{AA009956-24F4-4C7B-B32D-1997A6C8B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100" y="0"/>
            <a:ext cx="55845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3575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千图网海量PPT模板www.58pic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378</Words>
  <Application>Microsoft Office PowerPoint</Application>
  <PresentationFormat>寬螢幕</PresentationFormat>
  <Paragraphs>102</Paragraphs>
  <Slides>28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FuturaBookC</vt:lpstr>
      <vt:lpstr>微软雅黑</vt:lpstr>
      <vt:lpstr>Microsoft YaHei UI</vt:lpstr>
      <vt:lpstr>楷体</vt:lpstr>
      <vt:lpstr>Arial</vt:lpstr>
      <vt:lpstr>Calibri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Peng-Yu Chen</cp:lastModifiedBy>
  <cp:revision>106</cp:revision>
  <dcterms:created xsi:type="dcterms:W3CDTF">2018-03-08T13:14:00Z</dcterms:created>
  <dcterms:modified xsi:type="dcterms:W3CDTF">2019-04-19T05:13:04Z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KSORubyTemplateID">
    <vt:lpwstr>2</vt:lpwstr>
  </property>
</Properties>
</file>