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324"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C0CDEE27-987A-4387-A1E3-D2E547A79891}" type="datetimeFigureOut">
              <a:rPr lang="en-US" smtClean="0"/>
              <a:t>7/5/2016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CAAC5-3324-4240-87C3-075F7ECACBA2}" type="slidenum">
              <a:rPr lang="en-US" smtClean="0"/>
              <a:t>‹#›</a:t>
            </a:fld>
            <a:endParaRPr lang="en-US"/>
          </a:p>
        </p:txBody>
      </p:sp>
    </p:spTree>
    <p:extLst>
      <p:ext uri="{BB962C8B-B14F-4D97-AF65-F5344CB8AC3E}">
        <p14:creationId xmlns:p14="http://schemas.microsoft.com/office/powerpoint/2010/main" val="255555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C0CDEE27-987A-4387-A1E3-D2E547A79891}" type="datetimeFigureOut">
              <a:rPr lang="en-US" smtClean="0"/>
              <a:t>7/5/2016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CAAC5-3324-4240-87C3-075F7ECACBA2}" type="slidenum">
              <a:rPr lang="en-US" smtClean="0"/>
              <a:t>‹#›</a:t>
            </a:fld>
            <a:endParaRPr lang="en-US"/>
          </a:p>
        </p:txBody>
      </p:sp>
    </p:spTree>
    <p:extLst>
      <p:ext uri="{BB962C8B-B14F-4D97-AF65-F5344CB8AC3E}">
        <p14:creationId xmlns:p14="http://schemas.microsoft.com/office/powerpoint/2010/main" val="1527788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C0CDEE27-987A-4387-A1E3-D2E547A79891}" type="datetimeFigureOut">
              <a:rPr lang="en-US" smtClean="0"/>
              <a:t>7/5/2016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CAAC5-3324-4240-87C3-075F7ECACBA2}" type="slidenum">
              <a:rPr lang="en-US" smtClean="0"/>
              <a:t>‹#›</a:t>
            </a:fld>
            <a:endParaRPr lang="en-US"/>
          </a:p>
        </p:txBody>
      </p:sp>
    </p:spTree>
    <p:extLst>
      <p:ext uri="{BB962C8B-B14F-4D97-AF65-F5344CB8AC3E}">
        <p14:creationId xmlns:p14="http://schemas.microsoft.com/office/powerpoint/2010/main" val="1483421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C0CDEE27-987A-4387-A1E3-D2E547A79891}" type="datetimeFigureOut">
              <a:rPr lang="en-US" smtClean="0"/>
              <a:t>7/5/2016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CAAC5-3324-4240-87C3-075F7ECACBA2}" type="slidenum">
              <a:rPr lang="en-US" smtClean="0"/>
              <a:t>‹#›</a:t>
            </a:fld>
            <a:endParaRPr lang="en-US"/>
          </a:p>
        </p:txBody>
      </p:sp>
    </p:spTree>
    <p:extLst>
      <p:ext uri="{BB962C8B-B14F-4D97-AF65-F5344CB8AC3E}">
        <p14:creationId xmlns:p14="http://schemas.microsoft.com/office/powerpoint/2010/main" val="1272669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CDEE27-987A-4387-A1E3-D2E547A79891}" type="datetimeFigureOut">
              <a:rPr lang="en-US" smtClean="0"/>
              <a:t>7/5/2016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CAAC5-3324-4240-87C3-075F7ECACBA2}" type="slidenum">
              <a:rPr lang="en-US" smtClean="0"/>
              <a:t>‹#›</a:t>
            </a:fld>
            <a:endParaRPr lang="en-US"/>
          </a:p>
        </p:txBody>
      </p:sp>
    </p:spTree>
    <p:extLst>
      <p:ext uri="{BB962C8B-B14F-4D97-AF65-F5344CB8AC3E}">
        <p14:creationId xmlns:p14="http://schemas.microsoft.com/office/powerpoint/2010/main" val="2179695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C0CDEE27-987A-4387-A1E3-D2E547A79891}" type="datetimeFigureOut">
              <a:rPr lang="en-US" smtClean="0"/>
              <a:t>7/5/2016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CAAC5-3324-4240-87C3-075F7ECACBA2}" type="slidenum">
              <a:rPr lang="en-US" smtClean="0"/>
              <a:t>‹#›</a:t>
            </a:fld>
            <a:endParaRPr lang="en-US"/>
          </a:p>
        </p:txBody>
      </p:sp>
    </p:spTree>
    <p:extLst>
      <p:ext uri="{BB962C8B-B14F-4D97-AF65-F5344CB8AC3E}">
        <p14:creationId xmlns:p14="http://schemas.microsoft.com/office/powerpoint/2010/main" val="593835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C0CDEE27-987A-4387-A1E3-D2E547A79891}" type="datetimeFigureOut">
              <a:rPr lang="en-US" smtClean="0"/>
              <a:t>7/5/2016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6CAAC5-3324-4240-87C3-075F7ECACBA2}" type="slidenum">
              <a:rPr lang="en-US" smtClean="0"/>
              <a:t>‹#›</a:t>
            </a:fld>
            <a:endParaRPr lang="en-US"/>
          </a:p>
        </p:txBody>
      </p:sp>
    </p:spTree>
    <p:extLst>
      <p:ext uri="{BB962C8B-B14F-4D97-AF65-F5344CB8AC3E}">
        <p14:creationId xmlns:p14="http://schemas.microsoft.com/office/powerpoint/2010/main" val="2318228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0CDEE27-987A-4387-A1E3-D2E547A79891}" type="datetimeFigureOut">
              <a:rPr lang="en-US" smtClean="0"/>
              <a:t>7/5/2016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6CAAC5-3324-4240-87C3-075F7ECACBA2}" type="slidenum">
              <a:rPr lang="en-US" smtClean="0"/>
              <a:t>‹#›</a:t>
            </a:fld>
            <a:endParaRPr lang="en-US"/>
          </a:p>
        </p:txBody>
      </p:sp>
    </p:spTree>
    <p:extLst>
      <p:ext uri="{BB962C8B-B14F-4D97-AF65-F5344CB8AC3E}">
        <p14:creationId xmlns:p14="http://schemas.microsoft.com/office/powerpoint/2010/main" val="1455782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CDEE27-987A-4387-A1E3-D2E547A79891}" type="datetimeFigureOut">
              <a:rPr lang="en-US" smtClean="0"/>
              <a:t>7/5/2016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6CAAC5-3324-4240-87C3-075F7ECACBA2}" type="slidenum">
              <a:rPr lang="en-US" smtClean="0"/>
              <a:t>‹#›</a:t>
            </a:fld>
            <a:endParaRPr lang="en-US"/>
          </a:p>
        </p:txBody>
      </p:sp>
    </p:spTree>
    <p:extLst>
      <p:ext uri="{BB962C8B-B14F-4D97-AF65-F5344CB8AC3E}">
        <p14:creationId xmlns:p14="http://schemas.microsoft.com/office/powerpoint/2010/main" val="3518354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CDEE27-987A-4387-A1E3-D2E547A79891}" type="datetimeFigureOut">
              <a:rPr lang="en-US" smtClean="0"/>
              <a:t>7/5/2016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CAAC5-3324-4240-87C3-075F7ECACBA2}" type="slidenum">
              <a:rPr lang="en-US" smtClean="0"/>
              <a:t>‹#›</a:t>
            </a:fld>
            <a:endParaRPr lang="en-US"/>
          </a:p>
        </p:txBody>
      </p:sp>
    </p:spTree>
    <p:extLst>
      <p:ext uri="{BB962C8B-B14F-4D97-AF65-F5344CB8AC3E}">
        <p14:creationId xmlns:p14="http://schemas.microsoft.com/office/powerpoint/2010/main" val="2899433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CDEE27-987A-4387-A1E3-D2E547A79891}" type="datetimeFigureOut">
              <a:rPr lang="en-US" smtClean="0"/>
              <a:t>7/5/2016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CAAC5-3324-4240-87C3-075F7ECACBA2}" type="slidenum">
              <a:rPr lang="en-US" smtClean="0"/>
              <a:t>‹#›</a:t>
            </a:fld>
            <a:endParaRPr lang="en-US"/>
          </a:p>
        </p:txBody>
      </p:sp>
    </p:spTree>
    <p:extLst>
      <p:ext uri="{BB962C8B-B14F-4D97-AF65-F5344CB8AC3E}">
        <p14:creationId xmlns:p14="http://schemas.microsoft.com/office/powerpoint/2010/main" val="3830733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CDEE27-987A-4387-A1E3-D2E547A79891}" type="datetimeFigureOut">
              <a:rPr lang="en-US" smtClean="0"/>
              <a:t>7/5/2016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6CAAC5-3324-4240-87C3-075F7ECACBA2}" type="slidenum">
              <a:rPr lang="en-US" smtClean="0"/>
              <a:t>‹#›</a:t>
            </a:fld>
            <a:endParaRPr lang="en-US"/>
          </a:p>
        </p:txBody>
      </p:sp>
    </p:spTree>
    <p:extLst>
      <p:ext uri="{BB962C8B-B14F-4D97-AF65-F5344CB8AC3E}">
        <p14:creationId xmlns:p14="http://schemas.microsoft.com/office/powerpoint/2010/main" val="1285816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40" y="2802467"/>
            <a:ext cx="1193800" cy="1193800"/>
          </a:xfrm>
          <a:prstGeom prst="rect">
            <a:avLst/>
          </a:prstGeom>
        </p:spPr>
      </p:pic>
      <p:sp>
        <p:nvSpPr>
          <p:cNvPr id="5" name="TextBox 4"/>
          <p:cNvSpPr txBox="1"/>
          <p:nvPr/>
        </p:nvSpPr>
        <p:spPr>
          <a:xfrm>
            <a:off x="409690" y="2516928"/>
            <a:ext cx="866140" cy="369332"/>
          </a:xfrm>
          <a:prstGeom prst="rect">
            <a:avLst/>
          </a:prstGeom>
          <a:noFill/>
        </p:spPr>
        <p:txBody>
          <a:bodyPr wrap="square" rtlCol="0">
            <a:spAutoFit/>
          </a:bodyPr>
          <a:lstStyle/>
          <a:p>
            <a:r>
              <a:rPr lang="en-US" b="1" dirty="0">
                <a:latin typeface="Cambria" panose="02040503050406030204" pitchFamily="18" charset="0"/>
              </a:rPr>
              <a:t>user</a:t>
            </a:r>
          </a:p>
        </p:txBody>
      </p:sp>
      <p:sp>
        <p:nvSpPr>
          <p:cNvPr id="6" name="Rounded Rectangle 5"/>
          <p:cNvSpPr/>
          <p:nvPr/>
        </p:nvSpPr>
        <p:spPr>
          <a:xfrm>
            <a:off x="3115009" y="2150776"/>
            <a:ext cx="1950720" cy="2222501"/>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297888" y="2377198"/>
            <a:ext cx="1584960" cy="1288869"/>
          </a:xfrm>
          <a:prstGeom prst="roundRect">
            <a:avLst/>
          </a:prstGeom>
          <a:solidFill>
            <a:srgbClr val="A3D3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398036" y="2636911"/>
            <a:ext cx="1384663" cy="769441"/>
          </a:xfrm>
          <a:prstGeom prst="rect">
            <a:avLst/>
          </a:prstGeom>
          <a:noFill/>
        </p:spPr>
        <p:txBody>
          <a:bodyPr wrap="square" rtlCol="0">
            <a:spAutoFit/>
          </a:bodyPr>
          <a:lstStyle/>
          <a:p>
            <a:r>
              <a:rPr lang="en-US" sz="1100" b="1" dirty="0">
                <a:latin typeface="Cambria" panose="02040503050406030204" pitchFamily="18" charset="0"/>
              </a:rPr>
              <a:t>Athlete: </a:t>
            </a:r>
            <a:r>
              <a:rPr lang="en-US" sz="1100" dirty="0">
                <a:latin typeface="Cambria" panose="02040503050406030204" pitchFamily="18" charset="0"/>
              </a:rPr>
              <a:t>John Smith</a:t>
            </a:r>
          </a:p>
          <a:p>
            <a:r>
              <a:rPr lang="en-US" sz="1100" b="1" dirty="0" err="1">
                <a:latin typeface="Cambria" panose="02040503050406030204" pitchFamily="18" charset="0"/>
              </a:rPr>
              <a:t>Exer</a:t>
            </a:r>
            <a:r>
              <a:rPr lang="en-US" sz="1100" b="1" dirty="0">
                <a:latin typeface="Cambria" panose="02040503050406030204" pitchFamily="18" charset="0"/>
              </a:rPr>
              <a:t>.:  </a:t>
            </a:r>
            <a:r>
              <a:rPr lang="en-US" sz="1100" dirty="0">
                <a:latin typeface="Cambria" panose="02040503050406030204" pitchFamily="18" charset="0"/>
              </a:rPr>
              <a:t>Shoulder press</a:t>
            </a:r>
          </a:p>
          <a:p>
            <a:r>
              <a:rPr lang="en-US" sz="1100" b="1" dirty="0">
                <a:latin typeface="Cambria" panose="02040503050406030204" pitchFamily="18" charset="0"/>
              </a:rPr>
              <a:t>Weight:  </a:t>
            </a:r>
            <a:r>
              <a:rPr lang="en-US" sz="1100" dirty="0">
                <a:latin typeface="Cambria" panose="02040503050406030204" pitchFamily="18" charset="0"/>
              </a:rPr>
              <a:t>85lb</a:t>
            </a:r>
          </a:p>
        </p:txBody>
      </p:sp>
      <p:sp>
        <p:nvSpPr>
          <p:cNvPr id="11" name="Bent-Up Arrow 10"/>
          <p:cNvSpPr/>
          <p:nvPr/>
        </p:nvSpPr>
        <p:spPr>
          <a:xfrm rot="16200000" flipV="1">
            <a:off x="2132408" y="1954065"/>
            <a:ext cx="543070" cy="2073348"/>
          </a:xfrm>
          <a:prstGeom prst="bentUpArrow">
            <a:avLst>
              <a:gd name="adj1" fmla="val 4144"/>
              <a:gd name="adj2" fmla="val 10254"/>
              <a:gd name="adj3" fmla="val 2010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extBox 11"/>
          <p:cNvSpPr txBox="1"/>
          <p:nvPr/>
        </p:nvSpPr>
        <p:spPr>
          <a:xfrm>
            <a:off x="1845961" y="2474218"/>
            <a:ext cx="419986" cy="276999"/>
          </a:xfrm>
          <a:prstGeom prst="rect">
            <a:avLst/>
          </a:prstGeom>
          <a:noFill/>
        </p:spPr>
        <p:txBody>
          <a:bodyPr wrap="square" rtlCol="0">
            <a:spAutoFit/>
          </a:bodyPr>
          <a:lstStyle/>
          <a:p>
            <a:r>
              <a:rPr lang="en-US" sz="1200" dirty="0"/>
              <a:t>ID</a:t>
            </a:r>
            <a:endParaRPr lang="en-US" dirty="0"/>
          </a:p>
        </p:txBody>
      </p:sp>
      <p:sp>
        <p:nvSpPr>
          <p:cNvPr id="13" name="Bent-Up Arrow 12"/>
          <p:cNvSpPr/>
          <p:nvPr/>
        </p:nvSpPr>
        <p:spPr>
          <a:xfrm rot="16200000" flipV="1">
            <a:off x="2301999" y="2123656"/>
            <a:ext cx="347478" cy="1929758"/>
          </a:xfrm>
          <a:prstGeom prst="bentUpArrow">
            <a:avLst>
              <a:gd name="adj1" fmla="val 7000"/>
              <a:gd name="adj2" fmla="val 16650"/>
              <a:gd name="adj3" fmla="val 23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extBox 13"/>
          <p:cNvSpPr txBox="1"/>
          <p:nvPr/>
        </p:nvSpPr>
        <p:spPr>
          <a:xfrm>
            <a:off x="1718321" y="2738213"/>
            <a:ext cx="757417" cy="276999"/>
          </a:xfrm>
          <a:prstGeom prst="rect">
            <a:avLst/>
          </a:prstGeom>
          <a:noFill/>
        </p:spPr>
        <p:txBody>
          <a:bodyPr wrap="square" rtlCol="0">
            <a:spAutoFit/>
          </a:bodyPr>
          <a:lstStyle/>
          <a:p>
            <a:r>
              <a:rPr lang="en-US" sz="1200" dirty="0"/>
              <a:t>exercise</a:t>
            </a:r>
            <a:endParaRPr lang="en-US" sz="1050" dirty="0"/>
          </a:p>
        </p:txBody>
      </p:sp>
      <p:sp>
        <p:nvSpPr>
          <p:cNvPr id="15" name="Down Arrow 14"/>
          <p:cNvSpPr/>
          <p:nvPr/>
        </p:nvSpPr>
        <p:spPr>
          <a:xfrm rot="16200000">
            <a:off x="2243647" y="2158180"/>
            <a:ext cx="161157" cy="2232786"/>
          </a:xfrm>
          <a:prstGeom prst="downArrow">
            <a:avLst>
              <a:gd name="adj1" fmla="val 36804"/>
              <a:gd name="adj2" fmla="val 532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TextBox 15"/>
          <p:cNvSpPr txBox="1"/>
          <p:nvPr/>
        </p:nvSpPr>
        <p:spPr>
          <a:xfrm>
            <a:off x="1747905" y="3004294"/>
            <a:ext cx="845061" cy="276999"/>
          </a:xfrm>
          <a:prstGeom prst="rect">
            <a:avLst/>
          </a:prstGeom>
          <a:noFill/>
        </p:spPr>
        <p:txBody>
          <a:bodyPr wrap="square" rtlCol="0">
            <a:spAutoFit/>
          </a:bodyPr>
          <a:lstStyle/>
          <a:p>
            <a:r>
              <a:rPr lang="en-US" sz="1200" dirty="0"/>
              <a:t>weight</a:t>
            </a:r>
          </a:p>
        </p:txBody>
      </p:sp>
      <p:cxnSp>
        <p:nvCxnSpPr>
          <p:cNvPr id="23" name="Straight Connector 22"/>
          <p:cNvCxnSpPr/>
          <p:nvPr/>
        </p:nvCxnSpPr>
        <p:spPr>
          <a:xfrm flipV="1">
            <a:off x="774762" y="1532467"/>
            <a:ext cx="0" cy="8447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774762" y="1499861"/>
            <a:ext cx="3195958" cy="326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970720" y="1499861"/>
            <a:ext cx="0" cy="6509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23598" y="1270533"/>
            <a:ext cx="2934339" cy="276999"/>
          </a:xfrm>
          <a:prstGeom prst="rect">
            <a:avLst/>
          </a:prstGeom>
          <a:noFill/>
        </p:spPr>
        <p:txBody>
          <a:bodyPr wrap="square" rtlCol="0">
            <a:spAutoFit/>
          </a:bodyPr>
          <a:lstStyle/>
          <a:p>
            <a:r>
              <a:rPr lang="en-US" sz="1200" dirty="0"/>
              <a:t>movement (</a:t>
            </a:r>
            <a:r>
              <a:rPr lang="en-US" sz="1200" dirty="0" err="1"/>
              <a:t>x,y,z</a:t>
            </a:r>
            <a:r>
              <a:rPr lang="en-US" sz="1200" dirty="0"/>
              <a:t>) acceleration</a:t>
            </a:r>
          </a:p>
        </p:txBody>
      </p:sp>
      <p:sp>
        <p:nvSpPr>
          <p:cNvPr id="35" name="Flowchart: Extract 34"/>
          <p:cNvSpPr/>
          <p:nvPr/>
        </p:nvSpPr>
        <p:spPr>
          <a:xfrm>
            <a:off x="4090367" y="3872572"/>
            <a:ext cx="308184" cy="294199"/>
          </a:xfrm>
          <a:prstGeom prst="flowChartExtract">
            <a:avLst/>
          </a:prstGeom>
          <a:solidFill>
            <a:schemeClr val="tx1">
              <a:lumMod val="65000"/>
              <a:lumOff val="35000"/>
            </a:schemeClr>
          </a:solidFill>
          <a:ln/>
          <a:scene3d>
            <a:camera prst="perspectiveRight"/>
            <a:lightRig rig="threePt" dir="t"/>
          </a:scene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Flowchart: Extract 35"/>
          <p:cNvSpPr/>
          <p:nvPr/>
        </p:nvSpPr>
        <p:spPr>
          <a:xfrm rot="10800000">
            <a:off x="4474515" y="3872572"/>
            <a:ext cx="308184" cy="294199"/>
          </a:xfrm>
          <a:prstGeom prst="flowChartExtract">
            <a:avLst/>
          </a:prstGeom>
          <a:solidFill>
            <a:schemeClr val="tx1">
              <a:lumMod val="65000"/>
              <a:lumOff val="35000"/>
            </a:schemeClr>
          </a:solidFill>
          <a:scene3d>
            <a:camera prst="perspectiveRight"/>
            <a:lightRig rig="threePt" dir="t"/>
          </a:scene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TextBox 36"/>
          <p:cNvSpPr txBox="1"/>
          <p:nvPr/>
        </p:nvSpPr>
        <p:spPr>
          <a:xfrm>
            <a:off x="4090367" y="4096277"/>
            <a:ext cx="374651" cy="276999"/>
          </a:xfrm>
          <a:prstGeom prst="rect">
            <a:avLst/>
          </a:prstGeom>
          <a:noFill/>
        </p:spPr>
        <p:txBody>
          <a:bodyPr wrap="square" rtlCol="0">
            <a:spAutoFit/>
          </a:bodyPr>
          <a:lstStyle/>
          <a:p>
            <a:r>
              <a:rPr lang="en-US" sz="1200" dirty="0"/>
              <a:t>up</a:t>
            </a:r>
          </a:p>
        </p:txBody>
      </p:sp>
      <p:sp>
        <p:nvSpPr>
          <p:cNvPr id="38" name="TextBox 37"/>
          <p:cNvSpPr txBox="1"/>
          <p:nvPr/>
        </p:nvSpPr>
        <p:spPr>
          <a:xfrm>
            <a:off x="4398551" y="4119223"/>
            <a:ext cx="559345" cy="261610"/>
          </a:xfrm>
          <a:prstGeom prst="rect">
            <a:avLst/>
          </a:prstGeom>
          <a:noFill/>
        </p:spPr>
        <p:txBody>
          <a:bodyPr wrap="square" rtlCol="0">
            <a:spAutoFit/>
          </a:bodyPr>
          <a:lstStyle/>
          <a:p>
            <a:r>
              <a:rPr lang="en-US" sz="1100" dirty="0"/>
              <a:t>down</a:t>
            </a:r>
          </a:p>
        </p:txBody>
      </p:sp>
      <p:sp>
        <p:nvSpPr>
          <p:cNvPr id="39" name="Flowchart: Connector 38"/>
          <p:cNvSpPr/>
          <p:nvPr/>
        </p:nvSpPr>
        <p:spPr>
          <a:xfrm>
            <a:off x="3392448" y="3823697"/>
            <a:ext cx="328654" cy="343074"/>
          </a:xfrm>
          <a:prstGeom prst="flowChartConnector">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3229468" y="4103834"/>
            <a:ext cx="691700" cy="276999"/>
          </a:xfrm>
          <a:prstGeom prst="rect">
            <a:avLst/>
          </a:prstGeom>
          <a:noFill/>
        </p:spPr>
        <p:txBody>
          <a:bodyPr wrap="square" rtlCol="0">
            <a:spAutoFit/>
          </a:bodyPr>
          <a:lstStyle/>
          <a:p>
            <a:r>
              <a:rPr lang="en-US" sz="1200" dirty="0"/>
              <a:t>exercise</a:t>
            </a:r>
          </a:p>
        </p:txBody>
      </p: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4584" y="2516928"/>
            <a:ext cx="2324584" cy="1548473"/>
          </a:xfrm>
          <a:prstGeom prst="rect">
            <a:avLst/>
          </a:prstGeom>
        </p:spPr>
      </p:pic>
      <p:sp>
        <p:nvSpPr>
          <p:cNvPr id="42" name="Right Arrow 41"/>
          <p:cNvSpPr/>
          <p:nvPr/>
        </p:nvSpPr>
        <p:spPr>
          <a:xfrm>
            <a:off x="5136062" y="3195478"/>
            <a:ext cx="2198189" cy="133591"/>
          </a:xfrm>
          <a:prstGeom prst="rightArrow">
            <a:avLst>
              <a:gd name="adj1" fmla="val 20875"/>
              <a:gd name="adj2" fmla="val 5647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TextBox 42"/>
          <p:cNvSpPr txBox="1"/>
          <p:nvPr/>
        </p:nvSpPr>
        <p:spPr>
          <a:xfrm>
            <a:off x="5511075" y="2950034"/>
            <a:ext cx="2085643" cy="276999"/>
          </a:xfrm>
          <a:prstGeom prst="rect">
            <a:avLst/>
          </a:prstGeom>
          <a:noFill/>
        </p:spPr>
        <p:txBody>
          <a:bodyPr wrap="square" rtlCol="0">
            <a:spAutoFit/>
          </a:bodyPr>
          <a:lstStyle/>
          <a:p>
            <a:r>
              <a:rPr lang="en-US" sz="1200" dirty="0"/>
              <a:t>meta, acceleration</a:t>
            </a:r>
          </a:p>
        </p:txBody>
      </p:sp>
      <p:pic>
        <p:nvPicPr>
          <p:cNvPr id="44" name="Picture 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8239" y="2234372"/>
            <a:ext cx="406220" cy="93553"/>
          </a:xfrm>
          <a:prstGeom prst="rect">
            <a:avLst/>
          </a:prstGeom>
        </p:spPr>
      </p:pic>
      <p:sp>
        <p:nvSpPr>
          <p:cNvPr id="45" name="TextBox 44"/>
          <p:cNvSpPr txBox="1"/>
          <p:nvPr/>
        </p:nvSpPr>
        <p:spPr>
          <a:xfrm>
            <a:off x="4277691" y="84667"/>
            <a:ext cx="4231309" cy="461665"/>
          </a:xfrm>
          <a:prstGeom prst="rect">
            <a:avLst/>
          </a:prstGeom>
          <a:noFill/>
        </p:spPr>
        <p:txBody>
          <a:bodyPr wrap="square" rtlCol="0">
            <a:spAutoFit/>
          </a:bodyPr>
          <a:lstStyle/>
          <a:p>
            <a:pPr algn="ctr"/>
            <a:r>
              <a:rPr lang="en-US" sz="2400" b="1" dirty="0"/>
              <a:t>FIT  A.I  MVP  –  summer 2016</a:t>
            </a:r>
          </a:p>
        </p:txBody>
      </p:sp>
      <p:pic>
        <p:nvPicPr>
          <p:cNvPr id="46" name="Picture 4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54734" y="1119861"/>
            <a:ext cx="1524000" cy="1524000"/>
          </a:xfrm>
          <a:prstGeom prst="rect">
            <a:avLst/>
          </a:prstGeom>
        </p:spPr>
      </p:pic>
      <p:pic>
        <p:nvPicPr>
          <p:cNvPr id="47" name="Picture 4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18391" y="3088533"/>
            <a:ext cx="596685" cy="711200"/>
          </a:xfrm>
          <a:prstGeom prst="rect">
            <a:avLst/>
          </a:prstGeom>
        </p:spPr>
      </p:pic>
      <p:pic>
        <p:nvPicPr>
          <p:cNvPr id="48" name="Picture 4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43066" y="4544056"/>
            <a:ext cx="1947334" cy="1413387"/>
          </a:xfrm>
          <a:prstGeom prst="rect">
            <a:avLst/>
          </a:prstGeom>
        </p:spPr>
      </p:pic>
      <p:sp>
        <p:nvSpPr>
          <p:cNvPr id="49" name="Right Arrow 48"/>
          <p:cNvSpPr/>
          <p:nvPr/>
        </p:nvSpPr>
        <p:spPr>
          <a:xfrm rot="19368286">
            <a:off x="9705784" y="2327412"/>
            <a:ext cx="626920" cy="133591"/>
          </a:xfrm>
          <a:prstGeom prst="rightArrow">
            <a:avLst>
              <a:gd name="adj1" fmla="val 20875"/>
              <a:gd name="adj2" fmla="val 5647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Right Arrow 49"/>
          <p:cNvSpPr/>
          <p:nvPr/>
        </p:nvSpPr>
        <p:spPr>
          <a:xfrm>
            <a:off x="9864533" y="3277164"/>
            <a:ext cx="626920" cy="133591"/>
          </a:xfrm>
          <a:prstGeom prst="rightArrow">
            <a:avLst>
              <a:gd name="adj1" fmla="val 20875"/>
              <a:gd name="adj2" fmla="val 5647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Right Arrow 50"/>
          <p:cNvSpPr/>
          <p:nvPr/>
        </p:nvSpPr>
        <p:spPr>
          <a:xfrm rot="2629788">
            <a:off x="9746172" y="4263957"/>
            <a:ext cx="626920" cy="133591"/>
          </a:xfrm>
          <a:prstGeom prst="rightArrow">
            <a:avLst>
              <a:gd name="adj1" fmla="val 20875"/>
              <a:gd name="adj2" fmla="val 5647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9" name="Straight Connector 58"/>
          <p:cNvCxnSpPr/>
          <p:nvPr/>
        </p:nvCxnSpPr>
        <p:spPr>
          <a:xfrm>
            <a:off x="2895600" y="546332"/>
            <a:ext cx="0" cy="5998401"/>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9882333" y="515727"/>
            <a:ext cx="0" cy="5998401"/>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61" name="TextBox 60"/>
          <p:cNvSpPr txBox="1"/>
          <p:nvPr/>
        </p:nvSpPr>
        <p:spPr>
          <a:xfrm>
            <a:off x="516467" y="643467"/>
            <a:ext cx="1959271" cy="369332"/>
          </a:xfrm>
          <a:prstGeom prst="rect">
            <a:avLst/>
          </a:prstGeom>
          <a:noFill/>
        </p:spPr>
        <p:txBody>
          <a:bodyPr wrap="square" rtlCol="0">
            <a:spAutoFit/>
          </a:bodyPr>
          <a:lstStyle/>
          <a:p>
            <a:pPr algn="ctr"/>
            <a:r>
              <a:rPr lang="en-US" b="1" dirty="0"/>
              <a:t>input </a:t>
            </a:r>
          </a:p>
        </p:txBody>
      </p:sp>
      <p:sp>
        <p:nvSpPr>
          <p:cNvPr id="62" name="TextBox 61"/>
          <p:cNvSpPr txBox="1"/>
          <p:nvPr/>
        </p:nvSpPr>
        <p:spPr>
          <a:xfrm>
            <a:off x="5387805" y="596184"/>
            <a:ext cx="1959271" cy="369332"/>
          </a:xfrm>
          <a:prstGeom prst="rect">
            <a:avLst/>
          </a:prstGeom>
          <a:noFill/>
        </p:spPr>
        <p:txBody>
          <a:bodyPr wrap="square" rtlCol="0">
            <a:spAutoFit/>
          </a:bodyPr>
          <a:lstStyle/>
          <a:p>
            <a:pPr algn="ctr"/>
            <a:r>
              <a:rPr lang="en-US" b="1" dirty="0"/>
              <a:t>process </a:t>
            </a:r>
          </a:p>
        </p:txBody>
      </p:sp>
      <p:sp>
        <p:nvSpPr>
          <p:cNvPr id="63" name="TextBox 62"/>
          <p:cNvSpPr txBox="1"/>
          <p:nvPr/>
        </p:nvSpPr>
        <p:spPr>
          <a:xfrm>
            <a:off x="10059632" y="643467"/>
            <a:ext cx="1959271" cy="369332"/>
          </a:xfrm>
          <a:prstGeom prst="rect">
            <a:avLst/>
          </a:prstGeom>
          <a:noFill/>
        </p:spPr>
        <p:txBody>
          <a:bodyPr wrap="square" rtlCol="0">
            <a:spAutoFit/>
          </a:bodyPr>
          <a:lstStyle/>
          <a:p>
            <a:pPr algn="ctr"/>
            <a:r>
              <a:rPr lang="en-US" b="1" dirty="0"/>
              <a:t>output</a:t>
            </a:r>
          </a:p>
        </p:txBody>
      </p:sp>
      <p:sp>
        <p:nvSpPr>
          <p:cNvPr id="64" name="TextBox 63"/>
          <p:cNvSpPr txBox="1"/>
          <p:nvPr/>
        </p:nvSpPr>
        <p:spPr>
          <a:xfrm>
            <a:off x="285390" y="4908736"/>
            <a:ext cx="1994253" cy="1815882"/>
          </a:xfrm>
          <a:prstGeom prst="rect">
            <a:avLst/>
          </a:prstGeom>
          <a:noFill/>
        </p:spPr>
        <p:txBody>
          <a:bodyPr wrap="square" rtlCol="0">
            <a:spAutoFit/>
          </a:bodyPr>
          <a:lstStyle/>
          <a:p>
            <a:r>
              <a:rPr lang="en-US" sz="1400" b="1" dirty="0"/>
              <a:t>manual input:</a:t>
            </a:r>
            <a:br>
              <a:rPr lang="en-US" sz="1400" dirty="0"/>
            </a:br>
            <a:r>
              <a:rPr lang="en-US" sz="1400" dirty="0"/>
              <a:t>-tap ID (NFC)</a:t>
            </a:r>
            <a:br>
              <a:rPr lang="en-US" sz="1400" dirty="0"/>
            </a:br>
            <a:r>
              <a:rPr lang="en-US" sz="1400" dirty="0"/>
              <a:t>-weight (buttons)</a:t>
            </a:r>
            <a:br>
              <a:rPr lang="en-US" sz="1400" dirty="0"/>
            </a:br>
            <a:r>
              <a:rPr lang="en-US" sz="1400" dirty="0"/>
              <a:t>-exercise (buttons)</a:t>
            </a:r>
          </a:p>
          <a:p>
            <a:endParaRPr lang="en-US" sz="1400" dirty="0"/>
          </a:p>
          <a:p>
            <a:r>
              <a:rPr lang="en-US" sz="1400" b="1" dirty="0"/>
              <a:t>automatic input:</a:t>
            </a:r>
            <a:br>
              <a:rPr lang="en-US" sz="1400" dirty="0"/>
            </a:br>
            <a:r>
              <a:rPr lang="en-US" sz="1400" dirty="0"/>
              <a:t>-acceleration (</a:t>
            </a:r>
            <a:r>
              <a:rPr lang="en-US" sz="1400" dirty="0" err="1"/>
              <a:t>x,y,z</a:t>
            </a:r>
            <a:r>
              <a:rPr lang="en-US" sz="1400" dirty="0"/>
              <a:t> axis)</a:t>
            </a:r>
            <a:br>
              <a:rPr lang="en-US" sz="1400" dirty="0"/>
            </a:br>
            <a:r>
              <a:rPr lang="en-US" sz="1400" dirty="0"/>
              <a:t>-time</a:t>
            </a:r>
          </a:p>
        </p:txBody>
      </p:sp>
      <p:sp>
        <p:nvSpPr>
          <p:cNvPr id="65" name="TextBox 64"/>
          <p:cNvSpPr txBox="1"/>
          <p:nvPr/>
        </p:nvSpPr>
        <p:spPr>
          <a:xfrm>
            <a:off x="3014133" y="4732867"/>
            <a:ext cx="6510867" cy="1661993"/>
          </a:xfrm>
          <a:prstGeom prst="rect">
            <a:avLst/>
          </a:prstGeom>
          <a:noFill/>
        </p:spPr>
        <p:txBody>
          <a:bodyPr wrap="square" rtlCol="0">
            <a:spAutoFit/>
          </a:bodyPr>
          <a:lstStyle/>
          <a:p>
            <a:r>
              <a:rPr lang="en-US" sz="1400" b="1" dirty="0"/>
              <a:t>Sensor:</a:t>
            </a:r>
          </a:p>
          <a:p>
            <a:r>
              <a:rPr lang="en-US" sz="1400" dirty="0"/>
              <a:t>Athlete taps his NFC bracelet (wakes up the sensor). Athlete verifies the three pieces of information displayed on the screen. Movements are recorded. Sensor calculates the overall acceleration and converts it into meters per second. Sensor sends the user’s metadata and the acceleration over to the Amazon Web Services.</a:t>
            </a:r>
          </a:p>
          <a:p>
            <a:r>
              <a:rPr lang="en-US" sz="1400" b="1" dirty="0"/>
              <a:t>AWS:</a:t>
            </a:r>
            <a:br>
              <a:rPr lang="en-US" sz="1400" dirty="0"/>
            </a:br>
            <a:r>
              <a:rPr lang="en-US" sz="1400" dirty="0"/>
              <a:t>Stores the data, does further analysis and display’s it on the screen</a:t>
            </a:r>
            <a:endParaRPr lang="en-US" b="1" dirty="0"/>
          </a:p>
        </p:txBody>
      </p:sp>
      <p:sp>
        <p:nvSpPr>
          <p:cNvPr id="66" name="TextBox 65"/>
          <p:cNvSpPr txBox="1"/>
          <p:nvPr/>
        </p:nvSpPr>
        <p:spPr>
          <a:xfrm>
            <a:off x="10019244" y="6019800"/>
            <a:ext cx="1999659" cy="461665"/>
          </a:xfrm>
          <a:prstGeom prst="rect">
            <a:avLst/>
          </a:prstGeom>
          <a:noFill/>
        </p:spPr>
        <p:txBody>
          <a:bodyPr wrap="square" rtlCol="0">
            <a:spAutoFit/>
          </a:bodyPr>
          <a:lstStyle/>
          <a:p>
            <a:r>
              <a:rPr lang="en-US" sz="1200" dirty="0"/>
              <a:t>Data is available to be displayed on a TV, PC or iPad</a:t>
            </a:r>
            <a:endParaRPr lang="en-US" sz="1400" dirty="0"/>
          </a:p>
        </p:txBody>
      </p:sp>
    </p:spTree>
    <p:extLst>
      <p:ext uri="{BB962C8B-B14F-4D97-AF65-F5344CB8AC3E}">
        <p14:creationId xmlns:p14="http://schemas.microsoft.com/office/powerpoint/2010/main" val="2784014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110</Words>
  <Application>Microsoft Office PowerPoint</Application>
  <PresentationFormat>Widescreen</PresentationFormat>
  <Paragraphs>23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Boris Nimcevic</dc:creator>
  <cp:lastModifiedBy>Boris Nimcevic</cp:lastModifiedBy>
  <cp:revision>12</cp:revision>
  <dcterms:created xsi:type="dcterms:W3CDTF">2016-07-05T12:15:02Z</dcterms:created>
  <dcterms:modified xsi:type="dcterms:W3CDTF">2016-07-05T14:33:37Z</dcterms:modified>
</cp:coreProperties>
</file>