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51"/>
  </p:normalViewPr>
  <p:slideViewPr>
    <p:cSldViewPr snapToGrid="0">
      <p:cViewPr varScale="1">
        <p:scale>
          <a:sx n="88" d="100"/>
          <a:sy n="88" d="100"/>
        </p:scale>
        <p:origin x="17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D7F136-05C1-45AB-84D6-9C0F20B259B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EC0A6A4-32F6-4AA5-AD97-8AD0B2922F4B}">
      <dgm:prSet/>
      <dgm:spPr/>
      <dgm:t>
        <a:bodyPr/>
        <a:lstStyle/>
        <a:p>
          <a:r>
            <a:rPr lang="en-US" b="1" dirty="0"/>
            <a:t>Requirements:</a:t>
          </a:r>
          <a:r>
            <a:rPr lang="en-US" dirty="0"/>
            <a:t> Captured as evolving user stories. This phase is crucial because it allows for continuous refinement based on client input, helping the team stay aligned with real user needs.</a:t>
          </a:r>
        </a:p>
      </dgm:t>
    </dgm:pt>
    <dgm:pt modelId="{92E787F4-9F78-45B9-BCD2-EA54337EB45A}" type="parTrans" cxnId="{EF32CE32-64AA-45A4-950C-CEAEB3392C97}">
      <dgm:prSet/>
      <dgm:spPr/>
      <dgm:t>
        <a:bodyPr/>
        <a:lstStyle/>
        <a:p>
          <a:endParaRPr lang="en-US"/>
        </a:p>
      </dgm:t>
    </dgm:pt>
    <dgm:pt modelId="{4F57FF5B-4248-4851-825C-58888F76EE36}" type="sibTrans" cxnId="{EF32CE32-64AA-45A4-950C-CEAEB3392C97}">
      <dgm:prSet/>
      <dgm:spPr/>
      <dgm:t>
        <a:bodyPr/>
        <a:lstStyle/>
        <a:p>
          <a:endParaRPr lang="en-US"/>
        </a:p>
      </dgm:t>
    </dgm:pt>
    <dgm:pt modelId="{B3D12705-D870-47C4-8D6A-1F1B6D54E8A2}">
      <dgm:prSet/>
      <dgm:spPr/>
      <dgm:t>
        <a:bodyPr/>
        <a:lstStyle/>
        <a:p>
          <a:r>
            <a:rPr lang="en-US" b="1" dirty="0"/>
            <a:t>Design &amp; Development:</a:t>
          </a:r>
          <a:r>
            <a:rPr lang="en-US" dirty="0"/>
            <a:t> Iterative across sprints, with regular feedback. This ensures early validation of features and allows the team to make improvements incrementally.</a:t>
          </a:r>
        </a:p>
      </dgm:t>
    </dgm:pt>
    <dgm:pt modelId="{9D37E989-83BC-43B0-BC66-9EC7AAA5DA95}" type="parTrans" cxnId="{943B9D9F-DD20-4B31-9E7F-D9CBFA92630E}">
      <dgm:prSet/>
      <dgm:spPr/>
      <dgm:t>
        <a:bodyPr/>
        <a:lstStyle/>
        <a:p>
          <a:endParaRPr lang="en-US"/>
        </a:p>
      </dgm:t>
    </dgm:pt>
    <dgm:pt modelId="{13EBF02B-624E-48B7-8BA6-220BD4321FD1}" type="sibTrans" cxnId="{943B9D9F-DD20-4B31-9E7F-D9CBFA92630E}">
      <dgm:prSet/>
      <dgm:spPr/>
      <dgm:t>
        <a:bodyPr/>
        <a:lstStyle/>
        <a:p>
          <a:endParaRPr lang="en-US"/>
        </a:p>
      </dgm:t>
    </dgm:pt>
    <dgm:pt modelId="{5E60F47A-6CDD-46E1-9468-450C190696CD}">
      <dgm:prSet/>
      <dgm:spPr/>
      <dgm:t>
        <a:bodyPr/>
        <a:lstStyle/>
        <a:p>
          <a:r>
            <a:rPr lang="en-US" b="1" dirty="0"/>
            <a:t>Testing:</a:t>
          </a:r>
          <a:r>
            <a:rPr lang="en-US" dirty="0"/>
            <a:t> Ongoing and embedded throughout development. Continuous testing helps catch issues early and supports higher product quality.</a:t>
          </a:r>
        </a:p>
      </dgm:t>
    </dgm:pt>
    <dgm:pt modelId="{F1D66E49-093B-4F75-9092-BB1FAFB9ADDD}" type="parTrans" cxnId="{567BBD64-F0F7-4590-B265-0E84C3E4EE70}">
      <dgm:prSet/>
      <dgm:spPr/>
      <dgm:t>
        <a:bodyPr/>
        <a:lstStyle/>
        <a:p>
          <a:endParaRPr lang="en-US"/>
        </a:p>
      </dgm:t>
    </dgm:pt>
    <dgm:pt modelId="{6E776294-0392-46C1-BDA8-77DD1C6682E8}" type="sibTrans" cxnId="{567BBD64-F0F7-4590-B265-0E84C3E4EE70}">
      <dgm:prSet/>
      <dgm:spPr/>
      <dgm:t>
        <a:bodyPr/>
        <a:lstStyle/>
        <a:p>
          <a:endParaRPr lang="en-US"/>
        </a:p>
      </dgm:t>
    </dgm:pt>
    <dgm:pt modelId="{063E9624-96C8-4C3A-A46B-5DD432D8E9EB}">
      <dgm:prSet/>
      <dgm:spPr/>
      <dgm:t>
        <a:bodyPr/>
        <a:lstStyle/>
        <a:p>
          <a:r>
            <a:rPr lang="en-US" b="1"/>
            <a:t>Deployment &amp; Feedback:</a:t>
          </a:r>
          <a:r>
            <a:rPr lang="en-US"/>
            <a:t> Regular releases and retrospectives. This phase supports continuous delivery and improvement based on stakeholder feedback.</a:t>
          </a:r>
        </a:p>
      </dgm:t>
    </dgm:pt>
    <dgm:pt modelId="{9243F151-98B0-4EFB-B11D-D050023EF8A7}" type="parTrans" cxnId="{E51850D8-B45B-453F-BF66-74BF42E4F074}">
      <dgm:prSet/>
      <dgm:spPr/>
      <dgm:t>
        <a:bodyPr/>
        <a:lstStyle/>
        <a:p>
          <a:endParaRPr lang="en-US"/>
        </a:p>
      </dgm:t>
    </dgm:pt>
    <dgm:pt modelId="{C92FAEBE-DD5E-4AEC-AC2C-575181226362}" type="sibTrans" cxnId="{E51850D8-B45B-453F-BF66-74BF42E4F074}">
      <dgm:prSet/>
      <dgm:spPr/>
      <dgm:t>
        <a:bodyPr/>
        <a:lstStyle/>
        <a:p>
          <a:endParaRPr lang="en-US"/>
        </a:p>
      </dgm:t>
    </dgm:pt>
    <dgm:pt modelId="{1CF3F261-0A7B-CA48-9CEC-27720078857F}" type="pres">
      <dgm:prSet presAssocID="{C4D7F136-05C1-45AB-84D6-9C0F20B259B3}" presName="vert0" presStyleCnt="0">
        <dgm:presLayoutVars>
          <dgm:dir/>
          <dgm:animOne val="branch"/>
          <dgm:animLvl val="lvl"/>
        </dgm:presLayoutVars>
      </dgm:prSet>
      <dgm:spPr/>
    </dgm:pt>
    <dgm:pt modelId="{72E7123C-9F07-8048-8256-528511455FE6}" type="pres">
      <dgm:prSet presAssocID="{BEC0A6A4-32F6-4AA5-AD97-8AD0B2922F4B}" presName="thickLine" presStyleLbl="alignNode1" presStyleIdx="0" presStyleCnt="4"/>
      <dgm:spPr/>
    </dgm:pt>
    <dgm:pt modelId="{E728A336-79B3-D84C-BA38-3BA42AB8C83A}" type="pres">
      <dgm:prSet presAssocID="{BEC0A6A4-32F6-4AA5-AD97-8AD0B2922F4B}" presName="horz1" presStyleCnt="0"/>
      <dgm:spPr/>
    </dgm:pt>
    <dgm:pt modelId="{D49CA82E-FA82-C34A-90BB-9BCE7DC79723}" type="pres">
      <dgm:prSet presAssocID="{BEC0A6A4-32F6-4AA5-AD97-8AD0B2922F4B}" presName="tx1" presStyleLbl="revTx" presStyleIdx="0" presStyleCnt="4"/>
      <dgm:spPr/>
    </dgm:pt>
    <dgm:pt modelId="{AA75CC3D-4027-B24A-A04C-02B5A900BCB5}" type="pres">
      <dgm:prSet presAssocID="{BEC0A6A4-32F6-4AA5-AD97-8AD0B2922F4B}" presName="vert1" presStyleCnt="0"/>
      <dgm:spPr/>
    </dgm:pt>
    <dgm:pt modelId="{3CDA83D0-6F5A-F24B-91C0-F8D006ACD41E}" type="pres">
      <dgm:prSet presAssocID="{B3D12705-D870-47C4-8D6A-1F1B6D54E8A2}" presName="thickLine" presStyleLbl="alignNode1" presStyleIdx="1" presStyleCnt="4"/>
      <dgm:spPr/>
    </dgm:pt>
    <dgm:pt modelId="{BFE85B38-5E31-934F-9F01-5B207024514A}" type="pres">
      <dgm:prSet presAssocID="{B3D12705-D870-47C4-8D6A-1F1B6D54E8A2}" presName="horz1" presStyleCnt="0"/>
      <dgm:spPr/>
    </dgm:pt>
    <dgm:pt modelId="{B0263483-8D9C-5642-B76E-C4418332ED40}" type="pres">
      <dgm:prSet presAssocID="{B3D12705-D870-47C4-8D6A-1F1B6D54E8A2}" presName="tx1" presStyleLbl="revTx" presStyleIdx="1" presStyleCnt="4"/>
      <dgm:spPr/>
    </dgm:pt>
    <dgm:pt modelId="{E68F7D37-6BB2-014E-B25B-F8251850178E}" type="pres">
      <dgm:prSet presAssocID="{B3D12705-D870-47C4-8D6A-1F1B6D54E8A2}" presName="vert1" presStyleCnt="0"/>
      <dgm:spPr/>
    </dgm:pt>
    <dgm:pt modelId="{2E85E282-3F53-0647-B8EC-FF864D53F6E4}" type="pres">
      <dgm:prSet presAssocID="{5E60F47A-6CDD-46E1-9468-450C190696CD}" presName="thickLine" presStyleLbl="alignNode1" presStyleIdx="2" presStyleCnt="4"/>
      <dgm:spPr/>
    </dgm:pt>
    <dgm:pt modelId="{E9453A1B-9E16-1E49-A0B4-4CA7CC122DE4}" type="pres">
      <dgm:prSet presAssocID="{5E60F47A-6CDD-46E1-9468-450C190696CD}" presName="horz1" presStyleCnt="0"/>
      <dgm:spPr/>
    </dgm:pt>
    <dgm:pt modelId="{28FA4098-D026-7344-A8ED-A67E67606DC2}" type="pres">
      <dgm:prSet presAssocID="{5E60F47A-6CDD-46E1-9468-450C190696CD}" presName="tx1" presStyleLbl="revTx" presStyleIdx="2" presStyleCnt="4"/>
      <dgm:spPr/>
    </dgm:pt>
    <dgm:pt modelId="{895D8E89-FC18-9E46-813D-E0C46AAB8E46}" type="pres">
      <dgm:prSet presAssocID="{5E60F47A-6CDD-46E1-9468-450C190696CD}" presName="vert1" presStyleCnt="0"/>
      <dgm:spPr/>
    </dgm:pt>
    <dgm:pt modelId="{EFDBC6E8-C2CC-6C48-B9C1-B29B0120D546}" type="pres">
      <dgm:prSet presAssocID="{063E9624-96C8-4C3A-A46B-5DD432D8E9EB}" presName="thickLine" presStyleLbl="alignNode1" presStyleIdx="3" presStyleCnt="4"/>
      <dgm:spPr/>
    </dgm:pt>
    <dgm:pt modelId="{103EF9EE-E39F-0B41-ACF1-44D724ADCB5A}" type="pres">
      <dgm:prSet presAssocID="{063E9624-96C8-4C3A-A46B-5DD432D8E9EB}" presName="horz1" presStyleCnt="0"/>
      <dgm:spPr/>
    </dgm:pt>
    <dgm:pt modelId="{023041EB-6D48-5641-B869-129B5E87EC09}" type="pres">
      <dgm:prSet presAssocID="{063E9624-96C8-4C3A-A46B-5DD432D8E9EB}" presName="tx1" presStyleLbl="revTx" presStyleIdx="3" presStyleCnt="4"/>
      <dgm:spPr/>
    </dgm:pt>
    <dgm:pt modelId="{F320662A-EE1C-9141-85CE-28E8BB992739}" type="pres">
      <dgm:prSet presAssocID="{063E9624-96C8-4C3A-A46B-5DD432D8E9EB}" presName="vert1" presStyleCnt="0"/>
      <dgm:spPr/>
    </dgm:pt>
  </dgm:ptLst>
  <dgm:cxnLst>
    <dgm:cxn modelId="{35372215-9EC5-C849-B51F-976C3B50EE94}" type="presOf" srcId="{C4D7F136-05C1-45AB-84D6-9C0F20B259B3}" destId="{1CF3F261-0A7B-CA48-9CEC-27720078857F}" srcOrd="0" destOrd="0" presId="urn:microsoft.com/office/officeart/2008/layout/LinedList"/>
    <dgm:cxn modelId="{EF32CE32-64AA-45A4-950C-CEAEB3392C97}" srcId="{C4D7F136-05C1-45AB-84D6-9C0F20B259B3}" destId="{BEC0A6A4-32F6-4AA5-AD97-8AD0B2922F4B}" srcOrd="0" destOrd="0" parTransId="{92E787F4-9F78-45B9-BCD2-EA54337EB45A}" sibTransId="{4F57FF5B-4248-4851-825C-58888F76EE36}"/>
    <dgm:cxn modelId="{567BBD64-F0F7-4590-B265-0E84C3E4EE70}" srcId="{C4D7F136-05C1-45AB-84D6-9C0F20B259B3}" destId="{5E60F47A-6CDD-46E1-9468-450C190696CD}" srcOrd="2" destOrd="0" parTransId="{F1D66E49-093B-4F75-9092-BB1FAFB9ADDD}" sibTransId="{6E776294-0392-46C1-BDA8-77DD1C6682E8}"/>
    <dgm:cxn modelId="{943B9D9F-DD20-4B31-9E7F-D9CBFA92630E}" srcId="{C4D7F136-05C1-45AB-84D6-9C0F20B259B3}" destId="{B3D12705-D870-47C4-8D6A-1F1B6D54E8A2}" srcOrd="1" destOrd="0" parTransId="{9D37E989-83BC-43B0-BC66-9EC7AAA5DA95}" sibTransId="{13EBF02B-624E-48B7-8BA6-220BD4321FD1}"/>
    <dgm:cxn modelId="{A9A115BE-0CEE-C246-B390-0FC9C3B3B5C0}" type="presOf" srcId="{063E9624-96C8-4C3A-A46B-5DD432D8E9EB}" destId="{023041EB-6D48-5641-B869-129B5E87EC09}" srcOrd="0" destOrd="0" presId="urn:microsoft.com/office/officeart/2008/layout/LinedList"/>
    <dgm:cxn modelId="{3F5740C4-0ECC-D14B-B4D9-2DF2924EC720}" type="presOf" srcId="{5E60F47A-6CDD-46E1-9468-450C190696CD}" destId="{28FA4098-D026-7344-A8ED-A67E67606DC2}" srcOrd="0" destOrd="0" presId="urn:microsoft.com/office/officeart/2008/layout/LinedList"/>
    <dgm:cxn modelId="{E51850D8-B45B-453F-BF66-74BF42E4F074}" srcId="{C4D7F136-05C1-45AB-84D6-9C0F20B259B3}" destId="{063E9624-96C8-4C3A-A46B-5DD432D8E9EB}" srcOrd="3" destOrd="0" parTransId="{9243F151-98B0-4EFB-B11D-D050023EF8A7}" sibTransId="{C92FAEBE-DD5E-4AEC-AC2C-575181226362}"/>
    <dgm:cxn modelId="{2A4AA6E2-2219-DB45-8046-6897F5CABEC8}" type="presOf" srcId="{BEC0A6A4-32F6-4AA5-AD97-8AD0B2922F4B}" destId="{D49CA82E-FA82-C34A-90BB-9BCE7DC79723}" srcOrd="0" destOrd="0" presId="urn:microsoft.com/office/officeart/2008/layout/LinedList"/>
    <dgm:cxn modelId="{5EA374EE-4E1B-0849-9CBA-7BDD9E9729EB}" type="presOf" srcId="{B3D12705-D870-47C4-8D6A-1F1B6D54E8A2}" destId="{B0263483-8D9C-5642-B76E-C4418332ED40}" srcOrd="0" destOrd="0" presId="urn:microsoft.com/office/officeart/2008/layout/LinedList"/>
    <dgm:cxn modelId="{0731ED8A-2ACD-0B4B-83DB-EC02C68AD56C}" type="presParOf" srcId="{1CF3F261-0A7B-CA48-9CEC-27720078857F}" destId="{72E7123C-9F07-8048-8256-528511455FE6}" srcOrd="0" destOrd="0" presId="urn:microsoft.com/office/officeart/2008/layout/LinedList"/>
    <dgm:cxn modelId="{AE20684C-059F-3746-9464-2AADAAD8C0B5}" type="presParOf" srcId="{1CF3F261-0A7B-CA48-9CEC-27720078857F}" destId="{E728A336-79B3-D84C-BA38-3BA42AB8C83A}" srcOrd="1" destOrd="0" presId="urn:microsoft.com/office/officeart/2008/layout/LinedList"/>
    <dgm:cxn modelId="{36AAB4DF-3FB2-C241-B137-FCD7741F6CC1}" type="presParOf" srcId="{E728A336-79B3-D84C-BA38-3BA42AB8C83A}" destId="{D49CA82E-FA82-C34A-90BB-9BCE7DC79723}" srcOrd="0" destOrd="0" presId="urn:microsoft.com/office/officeart/2008/layout/LinedList"/>
    <dgm:cxn modelId="{E110B8BF-0B6E-B641-BD98-D1F93DA16453}" type="presParOf" srcId="{E728A336-79B3-D84C-BA38-3BA42AB8C83A}" destId="{AA75CC3D-4027-B24A-A04C-02B5A900BCB5}" srcOrd="1" destOrd="0" presId="urn:microsoft.com/office/officeart/2008/layout/LinedList"/>
    <dgm:cxn modelId="{870B00D2-97CC-6A42-BF06-90BDA9BCA595}" type="presParOf" srcId="{1CF3F261-0A7B-CA48-9CEC-27720078857F}" destId="{3CDA83D0-6F5A-F24B-91C0-F8D006ACD41E}" srcOrd="2" destOrd="0" presId="urn:microsoft.com/office/officeart/2008/layout/LinedList"/>
    <dgm:cxn modelId="{35E449B3-A6BF-1E4D-AB01-0B2203892CCF}" type="presParOf" srcId="{1CF3F261-0A7B-CA48-9CEC-27720078857F}" destId="{BFE85B38-5E31-934F-9F01-5B207024514A}" srcOrd="3" destOrd="0" presId="urn:microsoft.com/office/officeart/2008/layout/LinedList"/>
    <dgm:cxn modelId="{DAAEA0A1-22A0-0048-A69B-3E99DE7600F0}" type="presParOf" srcId="{BFE85B38-5E31-934F-9F01-5B207024514A}" destId="{B0263483-8D9C-5642-B76E-C4418332ED40}" srcOrd="0" destOrd="0" presId="urn:microsoft.com/office/officeart/2008/layout/LinedList"/>
    <dgm:cxn modelId="{EC46EB81-D47C-9141-B4EB-8EE90091196E}" type="presParOf" srcId="{BFE85B38-5E31-934F-9F01-5B207024514A}" destId="{E68F7D37-6BB2-014E-B25B-F8251850178E}" srcOrd="1" destOrd="0" presId="urn:microsoft.com/office/officeart/2008/layout/LinedList"/>
    <dgm:cxn modelId="{C474579E-BF76-BA48-AE30-F7122B4DC72B}" type="presParOf" srcId="{1CF3F261-0A7B-CA48-9CEC-27720078857F}" destId="{2E85E282-3F53-0647-B8EC-FF864D53F6E4}" srcOrd="4" destOrd="0" presId="urn:microsoft.com/office/officeart/2008/layout/LinedList"/>
    <dgm:cxn modelId="{DF61DA14-2B16-BA4C-8A6A-DF470EFF201E}" type="presParOf" srcId="{1CF3F261-0A7B-CA48-9CEC-27720078857F}" destId="{E9453A1B-9E16-1E49-A0B4-4CA7CC122DE4}" srcOrd="5" destOrd="0" presId="urn:microsoft.com/office/officeart/2008/layout/LinedList"/>
    <dgm:cxn modelId="{305700C3-366C-744C-B4D6-9CD65E508042}" type="presParOf" srcId="{E9453A1B-9E16-1E49-A0B4-4CA7CC122DE4}" destId="{28FA4098-D026-7344-A8ED-A67E67606DC2}" srcOrd="0" destOrd="0" presId="urn:microsoft.com/office/officeart/2008/layout/LinedList"/>
    <dgm:cxn modelId="{7AF6ECA5-8BD0-B846-A1E9-25A468D96C52}" type="presParOf" srcId="{E9453A1B-9E16-1E49-A0B4-4CA7CC122DE4}" destId="{895D8E89-FC18-9E46-813D-E0C46AAB8E46}" srcOrd="1" destOrd="0" presId="urn:microsoft.com/office/officeart/2008/layout/LinedList"/>
    <dgm:cxn modelId="{734E6355-6E2C-884C-BFEC-40FF141E4365}" type="presParOf" srcId="{1CF3F261-0A7B-CA48-9CEC-27720078857F}" destId="{EFDBC6E8-C2CC-6C48-B9C1-B29B0120D546}" srcOrd="6" destOrd="0" presId="urn:microsoft.com/office/officeart/2008/layout/LinedList"/>
    <dgm:cxn modelId="{77459C5C-CB8C-E645-A151-E6933C9644C3}" type="presParOf" srcId="{1CF3F261-0A7B-CA48-9CEC-27720078857F}" destId="{103EF9EE-E39F-0B41-ACF1-44D724ADCB5A}" srcOrd="7" destOrd="0" presId="urn:microsoft.com/office/officeart/2008/layout/LinedList"/>
    <dgm:cxn modelId="{CFB1E11F-6100-E94F-9262-B49AE08FCD32}" type="presParOf" srcId="{103EF9EE-E39F-0B41-ACF1-44D724ADCB5A}" destId="{023041EB-6D48-5641-B869-129B5E87EC09}" srcOrd="0" destOrd="0" presId="urn:microsoft.com/office/officeart/2008/layout/LinedList"/>
    <dgm:cxn modelId="{9B7AE5F9-1227-6848-A7A1-9E16AE96582D}" type="presParOf" srcId="{103EF9EE-E39F-0B41-ACF1-44D724ADCB5A}" destId="{F320662A-EE1C-9141-85CE-28E8BB9927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DA5FC1-7863-4856-B46B-C2AC0CCBEC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FC03C7-5DF1-43B9-B1BF-7F5CBF317EB3}">
      <dgm:prSet/>
      <dgm:spPr/>
      <dgm:t>
        <a:bodyPr/>
        <a:lstStyle/>
        <a:p>
          <a:pPr>
            <a:lnSpc>
              <a:spcPct val="100000"/>
            </a:lnSpc>
          </a:pPr>
          <a:r>
            <a:rPr lang="en-US" dirty="0"/>
            <a:t>Waterfall follows a strict sequence: Requirements → Design → Development → Testing → Deployment.</a:t>
          </a:r>
        </a:p>
      </dgm:t>
    </dgm:pt>
    <dgm:pt modelId="{395F33AE-08CF-4F92-B2D9-345184F622CE}" type="parTrans" cxnId="{DCD0C755-C106-49B3-BC1F-640E590EF9AB}">
      <dgm:prSet/>
      <dgm:spPr/>
      <dgm:t>
        <a:bodyPr/>
        <a:lstStyle/>
        <a:p>
          <a:endParaRPr lang="en-US"/>
        </a:p>
      </dgm:t>
    </dgm:pt>
    <dgm:pt modelId="{74D7E0D5-F3DD-408B-BC9E-B708940CECCA}" type="sibTrans" cxnId="{DCD0C755-C106-49B3-BC1F-640E590EF9AB}">
      <dgm:prSet/>
      <dgm:spPr/>
      <dgm:t>
        <a:bodyPr/>
        <a:lstStyle/>
        <a:p>
          <a:endParaRPr lang="en-US"/>
        </a:p>
      </dgm:t>
    </dgm:pt>
    <dgm:pt modelId="{241F0024-F2E6-4E67-8DB9-F946C7DFA272}">
      <dgm:prSet/>
      <dgm:spPr/>
      <dgm:t>
        <a:bodyPr/>
        <a:lstStyle/>
        <a:p>
          <a:pPr>
            <a:lnSpc>
              <a:spcPct val="100000"/>
            </a:lnSpc>
          </a:pPr>
          <a:r>
            <a:rPr lang="en-US" dirty="0"/>
            <a:t>Waterfall has limited flexibility: Changes late in development are costly and require restarting earlier phases.</a:t>
          </a:r>
        </a:p>
      </dgm:t>
    </dgm:pt>
    <dgm:pt modelId="{D25B34F1-A57E-40A3-941D-339696A24384}" type="parTrans" cxnId="{9A184BDB-C16A-4F19-8CA7-94A110E32FFE}">
      <dgm:prSet/>
      <dgm:spPr/>
      <dgm:t>
        <a:bodyPr/>
        <a:lstStyle/>
        <a:p>
          <a:endParaRPr lang="en-US"/>
        </a:p>
      </dgm:t>
    </dgm:pt>
    <dgm:pt modelId="{86A05F1A-849B-4300-92AC-3F94D8235D72}" type="sibTrans" cxnId="{9A184BDB-C16A-4F19-8CA7-94A110E32FFE}">
      <dgm:prSet/>
      <dgm:spPr/>
      <dgm:t>
        <a:bodyPr/>
        <a:lstStyle/>
        <a:p>
          <a:endParaRPr lang="en-US"/>
        </a:p>
      </dgm:t>
    </dgm:pt>
    <dgm:pt modelId="{C541D91C-0DF3-449F-AC17-4768D9CAC42D}">
      <dgm:prSet/>
      <dgm:spPr/>
      <dgm:t>
        <a:bodyPr/>
        <a:lstStyle/>
        <a:p>
          <a:pPr>
            <a:lnSpc>
              <a:spcPct val="100000"/>
            </a:lnSpc>
          </a:pPr>
          <a:r>
            <a:rPr lang="en-US" dirty="0"/>
            <a:t>In the SNHU Travel project, adapting to the wellness theme and implementing a slideshow mid-project would have required revisiting the requirement and design phases. This could have delayed deployment significantly.</a:t>
          </a:r>
        </a:p>
      </dgm:t>
    </dgm:pt>
    <dgm:pt modelId="{5CF72BC0-2453-4A47-9D4C-1D4BEC38C1F8}" type="parTrans" cxnId="{96CE1578-E1F2-4237-861F-9D604116D936}">
      <dgm:prSet/>
      <dgm:spPr/>
      <dgm:t>
        <a:bodyPr/>
        <a:lstStyle/>
        <a:p>
          <a:endParaRPr lang="en-US"/>
        </a:p>
      </dgm:t>
    </dgm:pt>
    <dgm:pt modelId="{1DCF2B5B-9C29-4716-B576-3DDFAF95A83C}" type="sibTrans" cxnId="{96CE1578-E1F2-4237-861F-9D604116D936}">
      <dgm:prSet/>
      <dgm:spPr/>
      <dgm:t>
        <a:bodyPr/>
        <a:lstStyle/>
        <a:p>
          <a:endParaRPr lang="en-US"/>
        </a:p>
      </dgm:t>
    </dgm:pt>
    <dgm:pt modelId="{CBFD54DD-C8BD-410C-8A63-CA56CB5BDEBB}">
      <dgm:prSet/>
      <dgm:spPr/>
      <dgm:t>
        <a:bodyPr/>
        <a:lstStyle/>
        <a:p>
          <a:pPr>
            <a:lnSpc>
              <a:spcPct val="100000"/>
            </a:lnSpc>
          </a:pPr>
          <a:r>
            <a:rPr lang="en-US" dirty="0"/>
            <a:t>Waterfall is best suited for projects with fixed requirements and minimal expected change. However, for evolving or user-driven projects like SNHU Travel, it introduces risk due to its rigidity.</a:t>
          </a:r>
        </a:p>
      </dgm:t>
    </dgm:pt>
    <dgm:pt modelId="{0607F8C5-C506-4AA2-A2B5-016FCA075CEE}" type="parTrans" cxnId="{862CE37F-C010-4713-A773-369D89AEE7B8}">
      <dgm:prSet/>
      <dgm:spPr/>
      <dgm:t>
        <a:bodyPr/>
        <a:lstStyle/>
        <a:p>
          <a:endParaRPr lang="en-US"/>
        </a:p>
      </dgm:t>
    </dgm:pt>
    <dgm:pt modelId="{AD35D42D-D3B3-42BC-9D77-1DFA1B0ECA2E}" type="sibTrans" cxnId="{862CE37F-C010-4713-A773-369D89AEE7B8}">
      <dgm:prSet/>
      <dgm:spPr/>
      <dgm:t>
        <a:bodyPr/>
        <a:lstStyle/>
        <a:p>
          <a:endParaRPr lang="en-US"/>
        </a:p>
      </dgm:t>
    </dgm:pt>
    <dgm:pt modelId="{103388CF-1ECE-44C2-9CA3-4413067C2832}" type="pres">
      <dgm:prSet presAssocID="{4ADA5FC1-7863-4856-B46B-C2AC0CCBECE5}" presName="root" presStyleCnt="0">
        <dgm:presLayoutVars>
          <dgm:dir/>
          <dgm:resizeHandles val="exact"/>
        </dgm:presLayoutVars>
      </dgm:prSet>
      <dgm:spPr/>
    </dgm:pt>
    <dgm:pt modelId="{552B1025-AA86-4A18-A563-44E74898E789}" type="pres">
      <dgm:prSet presAssocID="{C5FC03C7-5DF1-43B9-B1BF-7F5CBF317EB3}" presName="compNode" presStyleCnt="0"/>
      <dgm:spPr/>
    </dgm:pt>
    <dgm:pt modelId="{9B3B68D3-FEF1-4B1E-BD9D-2D1241E48C74}" type="pres">
      <dgm:prSet presAssocID="{C5FC03C7-5DF1-43B9-B1BF-7F5CBF317EB3}" presName="bgRect" presStyleLbl="bgShp" presStyleIdx="0" presStyleCnt="4"/>
      <dgm:spPr/>
    </dgm:pt>
    <dgm:pt modelId="{A1950CE6-1E2C-4185-8139-6FB7547EED7A}" type="pres">
      <dgm:prSet presAssocID="{C5FC03C7-5DF1-43B9-B1BF-7F5CBF317E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F6C4AA1-4478-4FA3-B439-9156F1AB91BC}" type="pres">
      <dgm:prSet presAssocID="{C5FC03C7-5DF1-43B9-B1BF-7F5CBF317EB3}" presName="spaceRect" presStyleCnt="0"/>
      <dgm:spPr/>
    </dgm:pt>
    <dgm:pt modelId="{99DB1F4A-E1D6-43C9-9803-2A8E1C5527C1}" type="pres">
      <dgm:prSet presAssocID="{C5FC03C7-5DF1-43B9-B1BF-7F5CBF317EB3}" presName="parTx" presStyleLbl="revTx" presStyleIdx="0" presStyleCnt="4">
        <dgm:presLayoutVars>
          <dgm:chMax val="0"/>
          <dgm:chPref val="0"/>
        </dgm:presLayoutVars>
      </dgm:prSet>
      <dgm:spPr/>
    </dgm:pt>
    <dgm:pt modelId="{7002976F-CF90-4D6B-AAD4-093CD9505CD3}" type="pres">
      <dgm:prSet presAssocID="{74D7E0D5-F3DD-408B-BC9E-B708940CECCA}" presName="sibTrans" presStyleCnt="0"/>
      <dgm:spPr/>
    </dgm:pt>
    <dgm:pt modelId="{5DD7D60C-B665-436D-AE90-EC17BF9C8809}" type="pres">
      <dgm:prSet presAssocID="{241F0024-F2E6-4E67-8DB9-F946C7DFA272}" presName="compNode" presStyleCnt="0"/>
      <dgm:spPr/>
    </dgm:pt>
    <dgm:pt modelId="{739F1636-B1C7-48A9-A277-F22947697F09}" type="pres">
      <dgm:prSet presAssocID="{241F0024-F2E6-4E67-8DB9-F946C7DFA272}" presName="bgRect" presStyleLbl="bgShp" presStyleIdx="1" presStyleCnt="4"/>
      <dgm:spPr/>
    </dgm:pt>
    <dgm:pt modelId="{28F56F5E-4DC5-40AF-95B7-8712E5291709}" type="pres">
      <dgm:prSet presAssocID="{241F0024-F2E6-4E67-8DB9-F946C7DFA2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EF0B71B-D998-4347-9D18-A4DEC3DB616D}" type="pres">
      <dgm:prSet presAssocID="{241F0024-F2E6-4E67-8DB9-F946C7DFA272}" presName="spaceRect" presStyleCnt="0"/>
      <dgm:spPr/>
    </dgm:pt>
    <dgm:pt modelId="{AD9FC5DA-16A8-4DA6-A3B7-BB185232EF35}" type="pres">
      <dgm:prSet presAssocID="{241F0024-F2E6-4E67-8DB9-F946C7DFA272}" presName="parTx" presStyleLbl="revTx" presStyleIdx="1" presStyleCnt="4">
        <dgm:presLayoutVars>
          <dgm:chMax val="0"/>
          <dgm:chPref val="0"/>
        </dgm:presLayoutVars>
      </dgm:prSet>
      <dgm:spPr/>
    </dgm:pt>
    <dgm:pt modelId="{A08D95CB-3FD0-44FD-8C5A-6CBD5906C8C6}" type="pres">
      <dgm:prSet presAssocID="{86A05F1A-849B-4300-92AC-3F94D8235D72}" presName="sibTrans" presStyleCnt="0"/>
      <dgm:spPr/>
    </dgm:pt>
    <dgm:pt modelId="{0E54F7B8-FC42-43AF-B3BA-878341CE5F8A}" type="pres">
      <dgm:prSet presAssocID="{C541D91C-0DF3-449F-AC17-4768D9CAC42D}" presName="compNode" presStyleCnt="0"/>
      <dgm:spPr/>
    </dgm:pt>
    <dgm:pt modelId="{CA273FCF-E1C0-4908-84F9-4D00E27C05B3}" type="pres">
      <dgm:prSet presAssocID="{C541D91C-0DF3-449F-AC17-4768D9CAC42D}" presName="bgRect" presStyleLbl="bgShp" presStyleIdx="2" presStyleCnt="4"/>
      <dgm:spPr/>
    </dgm:pt>
    <dgm:pt modelId="{8D262B8C-D88F-4C91-BDC1-E736860F6CE8}" type="pres">
      <dgm:prSet presAssocID="{C541D91C-0DF3-449F-AC17-4768D9CAC4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2BBA01F1-6686-49B0-8E5E-5F3C8C810E5E}" type="pres">
      <dgm:prSet presAssocID="{C541D91C-0DF3-449F-AC17-4768D9CAC42D}" presName="spaceRect" presStyleCnt="0"/>
      <dgm:spPr/>
    </dgm:pt>
    <dgm:pt modelId="{87F2E6B0-9DD9-4FA8-B310-6B302E6D68C8}" type="pres">
      <dgm:prSet presAssocID="{C541D91C-0DF3-449F-AC17-4768D9CAC42D}" presName="parTx" presStyleLbl="revTx" presStyleIdx="2" presStyleCnt="4">
        <dgm:presLayoutVars>
          <dgm:chMax val="0"/>
          <dgm:chPref val="0"/>
        </dgm:presLayoutVars>
      </dgm:prSet>
      <dgm:spPr/>
    </dgm:pt>
    <dgm:pt modelId="{BCEEAB6B-08B3-4036-AE11-1C6D8936F429}" type="pres">
      <dgm:prSet presAssocID="{1DCF2B5B-9C29-4716-B576-3DDFAF95A83C}" presName="sibTrans" presStyleCnt="0"/>
      <dgm:spPr/>
    </dgm:pt>
    <dgm:pt modelId="{BEFE5291-10EE-4929-BD5C-17DCC17F002F}" type="pres">
      <dgm:prSet presAssocID="{CBFD54DD-C8BD-410C-8A63-CA56CB5BDEBB}" presName="compNode" presStyleCnt="0"/>
      <dgm:spPr/>
    </dgm:pt>
    <dgm:pt modelId="{36B4B26A-734E-4AE2-AC29-C2AB4BE6CF8C}" type="pres">
      <dgm:prSet presAssocID="{CBFD54DD-C8BD-410C-8A63-CA56CB5BDEBB}" presName="bgRect" presStyleLbl="bgShp" presStyleIdx="3" presStyleCnt="4"/>
      <dgm:spPr/>
    </dgm:pt>
    <dgm:pt modelId="{56AB1D60-4B21-4E44-A349-4CC1BD4489E3}" type="pres">
      <dgm:prSet presAssocID="{CBFD54DD-C8BD-410C-8A63-CA56CB5BDEB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terfall scene"/>
        </a:ext>
      </dgm:extLst>
    </dgm:pt>
    <dgm:pt modelId="{E3175686-CC05-4D86-99A5-737EF1C3CE54}" type="pres">
      <dgm:prSet presAssocID="{CBFD54DD-C8BD-410C-8A63-CA56CB5BDEBB}" presName="spaceRect" presStyleCnt="0"/>
      <dgm:spPr/>
    </dgm:pt>
    <dgm:pt modelId="{837985E3-40D3-478C-8F54-7408B4E204B6}" type="pres">
      <dgm:prSet presAssocID="{CBFD54DD-C8BD-410C-8A63-CA56CB5BDEBB}" presName="parTx" presStyleLbl="revTx" presStyleIdx="3" presStyleCnt="4">
        <dgm:presLayoutVars>
          <dgm:chMax val="0"/>
          <dgm:chPref val="0"/>
        </dgm:presLayoutVars>
      </dgm:prSet>
      <dgm:spPr/>
    </dgm:pt>
  </dgm:ptLst>
  <dgm:cxnLst>
    <dgm:cxn modelId="{31BC5236-9C2C-004E-89E4-BB5E12D4B682}" type="presOf" srcId="{CBFD54DD-C8BD-410C-8A63-CA56CB5BDEBB}" destId="{837985E3-40D3-478C-8F54-7408B4E204B6}" srcOrd="0" destOrd="0" presId="urn:microsoft.com/office/officeart/2018/2/layout/IconVerticalSolidList"/>
    <dgm:cxn modelId="{DCD0C755-C106-49B3-BC1F-640E590EF9AB}" srcId="{4ADA5FC1-7863-4856-B46B-C2AC0CCBECE5}" destId="{C5FC03C7-5DF1-43B9-B1BF-7F5CBF317EB3}" srcOrd="0" destOrd="0" parTransId="{395F33AE-08CF-4F92-B2D9-345184F622CE}" sibTransId="{74D7E0D5-F3DD-408B-BC9E-B708940CECCA}"/>
    <dgm:cxn modelId="{AC3D6458-FD0F-F94B-BFA2-F22535E12656}" type="presOf" srcId="{C541D91C-0DF3-449F-AC17-4768D9CAC42D}" destId="{87F2E6B0-9DD9-4FA8-B310-6B302E6D68C8}" srcOrd="0" destOrd="0" presId="urn:microsoft.com/office/officeart/2018/2/layout/IconVerticalSolidList"/>
    <dgm:cxn modelId="{96CE1578-E1F2-4237-861F-9D604116D936}" srcId="{4ADA5FC1-7863-4856-B46B-C2AC0CCBECE5}" destId="{C541D91C-0DF3-449F-AC17-4768D9CAC42D}" srcOrd="2" destOrd="0" parTransId="{5CF72BC0-2453-4A47-9D4C-1D4BEC38C1F8}" sibTransId="{1DCF2B5B-9C29-4716-B576-3DDFAF95A83C}"/>
    <dgm:cxn modelId="{862CE37F-C010-4713-A773-369D89AEE7B8}" srcId="{4ADA5FC1-7863-4856-B46B-C2AC0CCBECE5}" destId="{CBFD54DD-C8BD-410C-8A63-CA56CB5BDEBB}" srcOrd="3" destOrd="0" parTransId="{0607F8C5-C506-4AA2-A2B5-016FCA075CEE}" sibTransId="{AD35D42D-D3B3-42BC-9D77-1DFA1B0ECA2E}"/>
    <dgm:cxn modelId="{69C1D480-E460-6C4A-903B-2B22438EC20B}" type="presOf" srcId="{C5FC03C7-5DF1-43B9-B1BF-7F5CBF317EB3}" destId="{99DB1F4A-E1D6-43C9-9803-2A8E1C5527C1}" srcOrd="0" destOrd="0" presId="urn:microsoft.com/office/officeart/2018/2/layout/IconVerticalSolidList"/>
    <dgm:cxn modelId="{A1443BA9-276E-414E-94B0-F76E4CEB7D98}" type="presOf" srcId="{241F0024-F2E6-4E67-8DB9-F946C7DFA272}" destId="{AD9FC5DA-16A8-4DA6-A3B7-BB185232EF35}" srcOrd="0" destOrd="0" presId="urn:microsoft.com/office/officeart/2018/2/layout/IconVerticalSolidList"/>
    <dgm:cxn modelId="{1D4D20BA-27FE-DE4E-8F00-99D134DEFCFB}" type="presOf" srcId="{4ADA5FC1-7863-4856-B46B-C2AC0CCBECE5}" destId="{103388CF-1ECE-44C2-9CA3-4413067C2832}" srcOrd="0" destOrd="0" presId="urn:microsoft.com/office/officeart/2018/2/layout/IconVerticalSolidList"/>
    <dgm:cxn modelId="{9A184BDB-C16A-4F19-8CA7-94A110E32FFE}" srcId="{4ADA5FC1-7863-4856-B46B-C2AC0CCBECE5}" destId="{241F0024-F2E6-4E67-8DB9-F946C7DFA272}" srcOrd="1" destOrd="0" parTransId="{D25B34F1-A57E-40A3-941D-339696A24384}" sibTransId="{86A05F1A-849B-4300-92AC-3F94D8235D72}"/>
    <dgm:cxn modelId="{D984747D-05E1-9347-83ED-3506FF246BFC}" type="presParOf" srcId="{103388CF-1ECE-44C2-9CA3-4413067C2832}" destId="{552B1025-AA86-4A18-A563-44E74898E789}" srcOrd="0" destOrd="0" presId="urn:microsoft.com/office/officeart/2018/2/layout/IconVerticalSolidList"/>
    <dgm:cxn modelId="{0BE6755A-88D4-F946-BFC6-EEB5999C25A6}" type="presParOf" srcId="{552B1025-AA86-4A18-A563-44E74898E789}" destId="{9B3B68D3-FEF1-4B1E-BD9D-2D1241E48C74}" srcOrd="0" destOrd="0" presId="urn:microsoft.com/office/officeart/2018/2/layout/IconVerticalSolidList"/>
    <dgm:cxn modelId="{05FA41E9-EAD7-A04D-8251-EA1063047548}" type="presParOf" srcId="{552B1025-AA86-4A18-A563-44E74898E789}" destId="{A1950CE6-1E2C-4185-8139-6FB7547EED7A}" srcOrd="1" destOrd="0" presId="urn:microsoft.com/office/officeart/2018/2/layout/IconVerticalSolidList"/>
    <dgm:cxn modelId="{38323EAA-D1E9-2646-B4E6-ED2DD9A64E1E}" type="presParOf" srcId="{552B1025-AA86-4A18-A563-44E74898E789}" destId="{AF6C4AA1-4478-4FA3-B439-9156F1AB91BC}" srcOrd="2" destOrd="0" presId="urn:microsoft.com/office/officeart/2018/2/layout/IconVerticalSolidList"/>
    <dgm:cxn modelId="{F38B85EB-8D39-4F46-B824-ACF5239A67B8}" type="presParOf" srcId="{552B1025-AA86-4A18-A563-44E74898E789}" destId="{99DB1F4A-E1D6-43C9-9803-2A8E1C5527C1}" srcOrd="3" destOrd="0" presId="urn:microsoft.com/office/officeart/2018/2/layout/IconVerticalSolidList"/>
    <dgm:cxn modelId="{FBA92B91-82DE-234B-B84F-FA417F38798E}" type="presParOf" srcId="{103388CF-1ECE-44C2-9CA3-4413067C2832}" destId="{7002976F-CF90-4D6B-AAD4-093CD9505CD3}" srcOrd="1" destOrd="0" presId="urn:microsoft.com/office/officeart/2018/2/layout/IconVerticalSolidList"/>
    <dgm:cxn modelId="{3CDB42D2-6310-DD4C-841A-F71E2E6C5BFE}" type="presParOf" srcId="{103388CF-1ECE-44C2-9CA3-4413067C2832}" destId="{5DD7D60C-B665-436D-AE90-EC17BF9C8809}" srcOrd="2" destOrd="0" presId="urn:microsoft.com/office/officeart/2018/2/layout/IconVerticalSolidList"/>
    <dgm:cxn modelId="{532CA795-8F47-694E-99CA-2C8CB26102D8}" type="presParOf" srcId="{5DD7D60C-B665-436D-AE90-EC17BF9C8809}" destId="{739F1636-B1C7-48A9-A277-F22947697F09}" srcOrd="0" destOrd="0" presId="urn:microsoft.com/office/officeart/2018/2/layout/IconVerticalSolidList"/>
    <dgm:cxn modelId="{EF5FEB5C-B88D-AC4B-9CB3-0D1F7F2414BE}" type="presParOf" srcId="{5DD7D60C-B665-436D-AE90-EC17BF9C8809}" destId="{28F56F5E-4DC5-40AF-95B7-8712E5291709}" srcOrd="1" destOrd="0" presId="urn:microsoft.com/office/officeart/2018/2/layout/IconVerticalSolidList"/>
    <dgm:cxn modelId="{F172E10F-4CB4-D246-A955-08B2E72C9CA5}" type="presParOf" srcId="{5DD7D60C-B665-436D-AE90-EC17BF9C8809}" destId="{5EF0B71B-D998-4347-9D18-A4DEC3DB616D}" srcOrd="2" destOrd="0" presId="urn:microsoft.com/office/officeart/2018/2/layout/IconVerticalSolidList"/>
    <dgm:cxn modelId="{AA11A492-0240-2D44-8586-DB6764797929}" type="presParOf" srcId="{5DD7D60C-B665-436D-AE90-EC17BF9C8809}" destId="{AD9FC5DA-16A8-4DA6-A3B7-BB185232EF35}" srcOrd="3" destOrd="0" presId="urn:microsoft.com/office/officeart/2018/2/layout/IconVerticalSolidList"/>
    <dgm:cxn modelId="{524B5D77-4BAA-F049-8F4E-A40C792100BE}" type="presParOf" srcId="{103388CF-1ECE-44C2-9CA3-4413067C2832}" destId="{A08D95CB-3FD0-44FD-8C5A-6CBD5906C8C6}" srcOrd="3" destOrd="0" presId="urn:microsoft.com/office/officeart/2018/2/layout/IconVerticalSolidList"/>
    <dgm:cxn modelId="{4433D775-7D3E-6946-99AB-1430BD3EA117}" type="presParOf" srcId="{103388CF-1ECE-44C2-9CA3-4413067C2832}" destId="{0E54F7B8-FC42-43AF-B3BA-878341CE5F8A}" srcOrd="4" destOrd="0" presId="urn:microsoft.com/office/officeart/2018/2/layout/IconVerticalSolidList"/>
    <dgm:cxn modelId="{39E6F3CF-B17C-7848-AA05-F33EC872A11E}" type="presParOf" srcId="{0E54F7B8-FC42-43AF-B3BA-878341CE5F8A}" destId="{CA273FCF-E1C0-4908-84F9-4D00E27C05B3}" srcOrd="0" destOrd="0" presId="urn:microsoft.com/office/officeart/2018/2/layout/IconVerticalSolidList"/>
    <dgm:cxn modelId="{2C0FF5B2-6D32-EA4F-8ABD-7AC2BF7463B9}" type="presParOf" srcId="{0E54F7B8-FC42-43AF-B3BA-878341CE5F8A}" destId="{8D262B8C-D88F-4C91-BDC1-E736860F6CE8}" srcOrd="1" destOrd="0" presId="urn:microsoft.com/office/officeart/2018/2/layout/IconVerticalSolidList"/>
    <dgm:cxn modelId="{C53258D6-CF03-A445-8872-D216D5731CAA}" type="presParOf" srcId="{0E54F7B8-FC42-43AF-B3BA-878341CE5F8A}" destId="{2BBA01F1-6686-49B0-8E5E-5F3C8C810E5E}" srcOrd="2" destOrd="0" presId="urn:microsoft.com/office/officeart/2018/2/layout/IconVerticalSolidList"/>
    <dgm:cxn modelId="{67460EDE-354A-1B4A-9108-F26F8F71473A}" type="presParOf" srcId="{0E54F7B8-FC42-43AF-B3BA-878341CE5F8A}" destId="{87F2E6B0-9DD9-4FA8-B310-6B302E6D68C8}" srcOrd="3" destOrd="0" presId="urn:microsoft.com/office/officeart/2018/2/layout/IconVerticalSolidList"/>
    <dgm:cxn modelId="{104395E2-4804-A84F-A22C-F9F74183D80A}" type="presParOf" srcId="{103388CF-1ECE-44C2-9CA3-4413067C2832}" destId="{BCEEAB6B-08B3-4036-AE11-1C6D8936F429}" srcOrd="5" destOrd="0" presId="urn:microsoft.com/office/officeart/2018/2/layout/IconVerticalSolidList"/>
    <dgm:cxn modelId="{D6B9A56C-862B-3F41-8CEA-6001EC976A6C}" type="presParOf" srcId="{103388CF-1ECE-44C2-9CA3-4413067C2832}" destId="{BEFE5291-10EE-4929-BD5C-17DCC17F002F}" srcOrd="6" destOrd="0" presId="urn:microsoft.com/office/officeart/2018/2/layout/IconVerticalSolidList"/>
    <dgm:cxn modelId="{DC6EF0BE-08D5-2644-9377-FC01CE9FE729}" type="presParOf" srcId="{BEFE5291-10EE-4929-BD5C-17DCC17F002F}" destId="{36B4B26A-734E-4AE2-AC29-C2AB4BE6CF8C}" srcOrd="0" destOrd="0" presId="urn:microsoft.com/office/officeart/2018/2/layout/IconVerticalSolidList"/>
    <dgm:cxn modelId="{245D159F-68BD-D34B-8257-1E07FCC7C545}" type="presParOf" srcId="{BEFE5291-10EE-4929-BD5C-17DCC17F002F}" destId="{56AB1D60-4B21-4E44-A349-4CC1BD4489E3}" srcOrd="1" destOrd="0" presId="urn:microsoft.com/office/officeart/2018/2/layout/IconVerticalSolidList"/>
    <dgm:cxn modelId="{069802E6-3DCE-A44B-A6C0-BD3E5B710544}" type="presParOf" srcId="{BEFE5291-10EE-4929-BD5C-17DCC17F002F}" destId="{E3175686-CC05-4D86-99A5-737EF1C3CE54}" srcOrd="2" destOrd="0" presId="urn:microsoft.com/office/officeart/2018/2/layout/IconVerticalSolidList"/>
    <dgm:cxn modelId="{9FA546E2-4CB0-D848-B4F0-5BC7CB8B5067}" type="presParOf" srcId="{BEFE5291-10EE-4929-BD5C-17DCC17F002F}" destId="{837985E3-40D3-478C-8F54-7408B4E204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7123C-9F07-8048-8256-528511455FE6}">
      <dsp:nvSpPr>
        <dsp:cNvPr id="0" name=""/>
        <dsp:cNvSpPr/>
      </dsp:nvSpPr>
      <dsp:spPr>
        <a:xfrm>
          <a:off x="0" y="0"/>
          <a:ext cx="11090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CA82E-FA82-C34A-90BB-9BCE7DC79723}">
      <dsp:nvSpPr>
        <dsp:cNvPr id="0" name=""/>
        <dsp:cNvSpPr/>
      </dsp:nvSpPr>
      <dsp:spPr>
        <a:xfrm>
          <a:off x="0" y="0"/>
          <a:ext cx="11090275" cy="99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Requirements:</a:t>
          </a:r>
          <a:r>
            <a:rPr lang="en-US" sz="2000" kern="1200" dirty="0"/>
            <a:t> Captured as evolving user stories. This phase is crucial because it allows for continuous refinement based on client input, helping the team stay aligned with real user needs.</a:t>
          </a:r>
        </a:p>
      </dsp:txBody>
      <dsp:txXfrm>
        <a:off x="0" y="0"/>
        <a:ext cx="11090275" cy="994965"/>
      </dsp:txXfrm>
    </dsp:sp>
    <dsp:sp modelId="{3CDA83D0-6F5A-F24B-91C0-F8D006ACD41E}">
      <dsp:nvSpPr>
        <dsp:cNvPr id="0" name=""/>
        <dsp:cNvSpPr/>
      </dsp:nvSpPr>
      <dsp:spPr>
        <a:xfrm>
          <a:off x="0" y="994965"/>
          <a:ext cx="11090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263483-8D9C-5642-B76E-C4418332ED40}">
      <dsp:nvSpPr>
        <dsp:cNvPr id="0" name=""/>
        <dsp:cNvSpPr/>
      </dsp:nvSpPr>
      <dsp:spPr>
        <a:xfrm>
          <a:off x="0" y="994965"/>
          <a:ext cx="11090275" cy="99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Design &amp; Development:</a:t>
          </a:r>
          <a:r>
            <a:rPr lang="en-US" sz="2000" kern="1200" dirty="0"/>
            <a:t> Iterative across sprints, with regular feedback. This ensures early validation of features and allows the team to make improvements incrementally.</a:t>
          </a:r>
        </a:p>
      </dsp:txBody>
      <dsp:txXfrm>
        <a:off x="0" y="994965"/>
        <a:ext cx="11090275" cy="994965"/>
      </dsp:txXfrm>
    </dsp:sp>
    <dsp:sp modelId="{2E85E282-3F53-0647-B8EC-FF864D53F6E4}">
      <dsp:nvSpPr>
        <dsp:cNvPr id="0" name=""/>
        <dsp:cNvSpPr/>
      </dsp:nvSpPr>
      <dsp:spPr>
        <a:xfrm>
          <a:off x="0" y="1989931"/>
          <a:ext cx="11090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FA4098-D026-7344-A8ED-A67E67606DC2}">
      <dsp:nvSpPr>
        <dsp:cNvPr id="0" name=""/>
        <dsp:cNvSpPr/>
      </dsp:nvSpPr>
      <dsp:spPr>
        <a:xfrm>
          <a:off x="0" y="1989931"/>
          <a:ext cx="11090275" cy="99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Testing:</a:t>
          </a:r>
          <a:r>
            <a:rPr lang="en-US" sz="2000" kern="1200" dirty="0"/>
            <a:t> Ongoing and embedded throughout development. Continuous testing helps catch issues early and supports higher product quality.</a:t>
          </a:r>
        </a:p>
      </dsp:txBody>
      <dsp:txXfrm>
        <a:off x="0" y="1989931"/>
        <a:ext cx="11090275" cy="994965"/>
      </dsp:txXfrm>
    </dsp:sp>
    <dsp:sp modelId="{EFDBC6E8-C2CC-6C48-B9C1-B29B0120D546}">
      <dsp:nvSpPr>
        <dsp:cNvPr id="0" name=""/>
        <dsp:cNvSpPr/>
      </dsp:nvSpPr>
      <dsp:spPr>
        <a:xfrm>
          <a:off x="0" y="2984896"/>
          <a:ext cx="110902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041EB-6D48-5641-B869-129B5E87EC09}">
      <dsp:nvSpPr>
        <dsp:cNvPr id="0" name=""/>
        <dsp:cNvSpPr/>
      </dsp:nvSpPr>
      <dsp:spPr>
        <a:xfrm>
          <a:off x="0" y="2984896"/>
          <a:ext cx="11090275" cy="99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Deployment &amp; Feedback:</a:t>
          </a:r>
          <a:r>
            <a:rPr lang="en-US" sz="2000" kern="1200"/>
            <a:t> Regular releases and retrospectives. This phase supports continuous delivery and improvement based on stakeholder feedback.</a:t>
          </a:r>
        </a:p>
      </dsp:txBody>
      <dsp:txXfrm>
        <a:off x="0" y="2984896"/>
        <a:ext cx="11090275" cy="9949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B68D3-FEF1-4B1E-BD9D-2D1241E48C74}">
      <dsp:nvSpPr>
        <dsp:cNvPr id="0" name=""/>
        <dsp:cNvSpPr/>
      </dsp:nvSpPr>
      <dsp:spPr>
        <a:xfrm>
          <a:off x="0" y="239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950CE6-1E2C-4185-8139-6FB7547EED7A}">
      <dsp:nvSpPr>
        <dsp:cNvPr id="0" name=""/>
        <dsp:cNvSpPr/>
      </dsp:nvSpPr>
      <dsp:spPr>
        <a:xfrm>
          <a:off x="366481" y="274979"/>
          <a:ext cx="666330" cy="666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DB1F4A-E1D6-43C9-9803-2A8E1C5527C1}">
      <dsp:nvSpPr>
        <dsp:cNvPr id="0" name=""/>
        <dsp:cNvSpPr/>
      </dsp:nvSpPr>
      <dsp:spPr>
        <a:xfrm>
          <a:off x="1399293" y="239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622300">
            <a:lnSpc>
              <a:spcPct val="100000"/>
            </a:lnSpc>
            <a:spcBef>
              <a:spcPct val="0"/>
            </a:spcBef>
            <a:spcAft>
              <a:spcPct val="35000"/>
            </a:spcAft>
            <a:buNone/>
          </a:pPr>
          <a:r>
            <a:rPr lang="en-US" sz="1400" kern="1200" dirty="0"/>
            <a:t>Waterfall follows a strict sequence: Requirements → Design → Development → Testing → Deployment.</a:t>
          </a:r>
        </a:p>
      </dsp:txBody>
      <dsp:txXfrm>
        <a:off x="1399293" y="2390"/>
        <a:ext cx="4974520" cy="1211509"/>
      </dsp:txXfrm>
    </dsp:sp>
    <dsp:sp modelId="{739F1636-B1C7-48A9-A277-F22947697F09}">
      <dsp:nvSpPr>
        <dsp:cNvPr id="0" name=""/>
        <dsp:cNvSpPr/>
      </dsp:nvSpPr>
      <dsp:spPr>
        <a:xfrm>
          <a:off x="0" y="1516777"/>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56F5E-4DC5-40AF-95B7-8712E5291709}">
      <dsp:nvSpPr>
        <dsp:cNvPr id="0" name=""/>
        <dsp:cNvSpPr/>
      </dsp:nvSpPr>
      <dsp:spPr>
        <a:xfrm>
          <a:off x="366481" y="1789366"/>
          <a:ext cx="666330" cy="666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9FC5DA-16A8-4DA6-A3B7-BB185232EF35}">
      <dsp:nvSpPr>
        <dsp:cNvPr id="0" name=""/>
        <dsp:cNvSpPr/>
      </dsp:nvSpPr>
      <dsp:spPr>
        <a:xfrm>
          <a:off x="1399293" y="1516777"/>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622300">
            <a:lnSpc>
              <a:spcPct val="100000"/>
            </a:lnSpc>
            <a:spcBef>
              <a:spcPct val="0"/>
            </a:spcBef>
            <a:spcAft>
              <a:spcPct val="35000"/>
            </a:spcAft>
            <a:buNone/>
          </a:pPr>
          <a:r>
            <a:rPr lang="en-US" sz="1400" kern="1200" dirty="0"/>
            <a:t>Waterfall has limited flexibility: Changes late in development are costly and require restarting earlier phases.</a:t>
          </a:r>
        </a:p>
      </dsp:txBody>
      <dsp:txXfrm>
        <a:off x="1399293" y="1516777"/>
        <a:ext cx="4974520" cy="1211509"/>
      </dsp:txXfrm>
    </dsp:sp>
    <dsp:sp modelId="{CA273FCF-E1C0-4908-84F9-4D00E27C05B3}">
      <dsp:nvSpPr>
        <dsp:cNvPr id="0" name=""/>
        <dsp:cNvSpPr/>
      </dsp:nvSpPr>
      <dsp:spPr>
        <a:xfrm>
          <a:off x="0" y="3031163"/>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62B8C-D88F-4C91-BDC1-E736860F6CE8}">
      <dsp:nvSpPr>
        <dsp:cNvPr id="0" name=""/>
        <dsp:cNvSpPr/>
      </dsp:nvSpPr>
      <dsp:spPr>
        <a:xfrm>
          <a:off x="366481" y="3303753"/>
          <a:ext cx="666330" cy="666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F2E6B0-9DD9-4FA8-B310-6B302E6D68C8}">
      <dsp:nvSpPr>
        <dsp:cNvPr id="0" name=""/>
        <dsp:cNvSpPr/>
      </dsp:nvSpPr>
      <dsp:spPr>
        <a:xfrm>
          <a:off x="1399293" y="3031163"/>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622300">
            <a:lnSpc>
              <a:spcPct val="100000"/>
            </a:lnSpc>
            <a:spcBef>
              <a:spcPct val="0"/>
            </a:spcBef>
            <a:spcAft>
              <a:spcPct val="35000"/>
            </a:spcAft>
            <a:buNone/>
          </a:pPr>
          <a:r>
            <a:rPr lang="en-US" sz="1400" kern="1200" dirty="0"/>
            <a:t>In the SNHU Travel project, adapting to the wellness theme and implementing a slideshow mid-project would have required revisiting the requirement and design phases. This could have delayed deployment significantly.</a:t>
          </a:r>
        </a:p>
      </dsp:txBody>
      <dsp:txXfrm>
        <a:off x="1399293" y="3031163"/>
        <a:ext cx="4974520" cy="1211509"/>
      </dsp:txXfrm>
    </dsp:sp>
    <dsp:sp modelId="{36B4B26A-734E-4AE2-AC29-C2AB4BE6CF8C}">
      <dsp:nvSpPr>
        <dsp:cNvPr id="0" name=""/>
        <dsp:cNvSpPr/>
      </dsp:nvSpPr>
      <dsp:spPr>
        <a:xfrm>
          <a:off x="0" y="454555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B1D60-4B21-4E44-A349-4CC1BD4489E3}">
      <dsp:nvSpPr>
        <dsp:cNvPr id="0" name=""/>
        <dsp:cNvSpPr/>
      </dsp:nvSpPr>
      <dsp:spPr>
        <a:xfrm>
          <a:off x="366481" y="4818139"/>
          <a:ext cx="666330" cy="666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7985E3-40D3-478C-8F54-7408B4E204B6}">
      <dsp:nvSpPr>
        <dsp:cNvPr id="0" name=""/>
        <dsp:cNvSpPr/>
      </dsp:nvSpPr>
      <dsp:spPr>
        <a:xfrm>
          <a:off x="1399293" y="454555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622300">
            <a:lnSpc>
              <a:spcPct val="100000"/>
            </a:lnSpc>
            <a:spcBef>
              <a:spcPct val="0"/>
            </a:spcBef>
            <a:spcAft>
              <a:spcPct val="35000"/>
            </a:spcAft>
            <a:buNone/>
          </a:pPr>
          <a:r>
            <a:rPr lang="en-US" sz="1400" kern="1200" dirty="0"/>
            <a:t>Waterfall is best suited for projects with fixed requirements and minimal expected change. However, for evolving or user-driven projects like SNHU Travel, it introduces risk due to its rigidity.</a:t>
          </a:r>
        </a:p>
      </dsp:txBody>
      <dsp:txXfrm>
        <a:off x="1399293" y="4545550"/>
        <a:ext cx="4974520" cy="12115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541F9-1DF2-9142-92A5-BCDB5226D7C3}" type="datetimeFigureOut">
              <a:rPr lang="en-US" smtClean="0"/>
              <a:t>6/21/25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E91FA-C25F-1947-8DFA-D55E9D842AE8}" type="slidenum">
              <a:rPr lang="en-US" smtClean="0"/>
              <a:t>‹#›</a:t>
            </a:fld>
            <a:endParaRPr lang="en-US"/>
          </a:p>
        </p:txBody>
      </p:sp>
    </p:spTree>
    <p:extLst>
      <p:ext uri="{BB962C8B-B14F-4D97-AF65-F5344CB8AC3E}">
        <p14:creationId xmlns:p14="http://schemas.microsoft.com/office/powerpoint/2010/main" val="86181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4E91FA-C25F-1947-8DFA-D55E9D842AE8}" type="slidenum">
              <a:rPr lang="en-US" smtClean="0"/>
              <a:t>5</a:t>
            </a:fld>
            <a:endParaRPr lang="en-US"/>
          </a:p>
        </p:txBody>
      </p:sp>
    </p:spTree>
    <p:extLst>
      <p:ext uri="{BB962C8B-B14F-4D97-AF65-F5344CB8AC3E}">
        <p14:creationId xmlns:p14="http://schemas.microsoft.com/office/powerpoint/2010/main" val="1728704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Saturday, June 21,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3103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Saturday, June 21,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9461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Saturday, June 21,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648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Saturday, June 21,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9165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Saturday, June 21,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3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Saturday, June 21,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57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Saturday, June 21,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6229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Saturday, June 21,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8755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Saturday, June 21,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6319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Saturday, June 21,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772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Saturday, June 21,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8771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Saturday, June 21,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084040032"/>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800" r:id="rId6"/>
    <p:sldLayoutId id="2147483795" r:id="rId7"/>
    <p:sldLayoutId id="2147483796" r:id="rId8"/>
    <p:sldLayoutId id="2147483797" r:id="rId9"/>
    <p:sldLayoutId id="2147483799" r:id="rId10"/>
    <p:sldLayoutId id="214748379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pixabay.com/de/teamwork-team-zahnrad-zahnr%C3%A4der-219896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datascienceblog.net/post/other/roles_in_it_projects/"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ifulltest.github.io/en/posts/scrum-helps-software-development-mode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9ECB-0BE2-8498-4250-6AE4F97038BA}"/>
              </a:ext>
            </a:extLst>
          </p:cNvPr>
          <p:cNvSpPr>
            <a:spLocks noGrp="1"/>
          </p:cNvSpPr>
          <p:nvPr>
            <p:ph type="ctrTitle"/>
          </p:nvPr>
        </p:nvSpPr>
        <p:spPr>
          <a:xfrm>
            <a:off x="550863" y="1139289"/>
            <a:ext cx="5437187" cy="2986234"/>
          </a:xfrm>
        </p:spPr>
        <p:txBody>
          <a:bodyPr anchor="b">
            <a:normAutofit fontScale="90000"/>
          </a:bodyPr>
          <a:lstStyle/>
          <a:p>
            <a:pPr>
              <a:lnSpc>
                <a:spcPct val="90000"/>
              </a:lnSpc>
            </a:pPr>
            <a:r>
              <a:rPr lang="en-US" sz="4500" dirty="0"/>
              <a:t>Agile Adoption:</a:t>
            </a:r>
            <a:br>
              <a:rPr lang="en-US" sz="4500" dirty="0"/>
            </a:br>
            <a:r>
              <a:rPr lang="en-US" sz="4800" dirty="0"/>
              <a:t>Scrum-Agile vs. Waterfall Approaches</a:t>
            </a:r>
            <a:br>
              <a:rPr lang="en-US" sz="4500" dirty="0"/>
            </a:br>
            <a:endParaRPr lang="en-US" sz="4500" dirty="0"/>
          </a:p>
        </p:txBody>
      </p:sp>
      <p:sp>
        <p:nvSpPr>
          <p:cNvPr id="3" name="Subtitle 2">
            <a:extLst>
              <a:ext uri="{FF2B5EF4-FFF2-40B4-BE49-F238E27FC236}">
                <a16:creationId xmlns:a16="http://schemas.microsoft.com/office/drawing/2014/main" id="{C3C56A9F-BB4E-310B-C6C1-FBDCA9F27AEE}"/>
              </a:ext>
            </a:extLst>
          </p:cNvPr>
          <p:cNvSpPr>
            <a:spLocks noGrp="1"/>
          </p:cNvSpPr>
          <p:nvPr>
            <p:ph type="subTitle" idx="1"/>
          </p:nvPr>
        </p:nvSpPr>
        <p:spPr>
          <a:xfrm>
            <a:off x="550863" y="4084784"/>
            <a:ext cx="5221333" cy="2008042"/>
          </a:xfrm>
        </p:spPr>
        <p:txBody>
          <a:bodyPr>
            <a:normAutofit/>
          </a:bodyPr>
          <a:lstStyle/>
          <a:p>
            <a:br>
              <a:rPr lang="en-US" i="1" dirty="0"/>
            </a:br>
            <a:r>
              <a:rPr lang="en-US" sz="2000" i="1" dirty="0"/>
              <a:t>Seda Cowan</a:t>
            </a:r>
            <a:br>
              <a:rPr lang="en-US" sz="2000" i="1" dirty="0"/>
            </a:br>
            <a:r>
              <a:rPr lang="en-US" sz="2000" i="1" dirty="0"/>
              <a:t>June 2025</a:t>
            </a:r>
          </a:p>
          <a:p>
            <a:endParaRPr lang="en-US" dirty="0">
              <a:solidFill>
                <a:schemeClr val="tx1">
                  <a:alpha val="60000"/>
                </a:schemeClr>
              </a:solidFill>
            </a:endParaRPr>
          </a:p>
        </p:txBody>
      </p:sp>
      <p:pic>
        <p:nvPicPr>
          <p:cNvPr id="4" name="Picture 3" descr="Network connection abstract against a white background">
            <a:extLst>
              <a:ext uri="{FF2B5EF4-FFF2-40B4-BE49-F238E27FC236}">
                <a16:creationId xmlns:a16="http://schemas.microsoft.com/office/drawing/2014/main" id="{203A7111-0D44-C009-8A15-84413A71691F}"/>
              </a:ext>
            </a:extLst>
          </p:cNvPr>
          <p:cNvPicPr>
            <a:picLocks noChangeAspect="1"/>
          </p:cNvPicPr>
          <p:nvPr/>
        </p:nvPicPr>
        <p:blipFill>
          <a:blip r:embed="rId2"/>
          <a:srcRect r="42420"/>
          <a:stretch>
            <a:fillRect/>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pic>
        <p:nvPicPr>
          <p:cNvPr id="10" name="Picture 9" descr="A group of people with gears&#10;&#10;AI-generated content may be incorrect.">
            <a:extLst>
              <a:ext uri="{FF2B5EF4-FFF2-40B4-BE49-F238E27FC236}">
                <a16:creationId xmlns:a16="http://schemas.microsoft.com/office/drawing/2014/main" id="{54CC5E26-7611-5081-FB0B-9BADE23D8B6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419804" y="1732457"/>
            <a:ext cx="5089627" cy="3393085"/>
          </a:xfrm>
          <a:prstGeom prst="rect">
            <a:avLst/>
          </a:prstGeom>
        </p:spPr>
      </p:pic>
    </p:spTree>
    <p:extLst>
      <p:ext uri="{BB962C8B-B14F-4D97-AF65-F5344CB8AC3E}">
        <p14:creationId xmlns:p14="http://schemas.microsoft.com/office/powerpoint/2010/main" val="259761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99AD-DDA9-8209-F696-E4E918C1D78C}"/>
              </a:ext>
            </a:extLst>
          </p:cNvPr>
          <p:cNvSpPr>
            <a:spLocks noGrp="1"/>
          </p:cNvSpPr>
          <p:nvPr>
            <p:ph type="title"/>
          </p:nvPr>
        </p:nvSpPr>
        <p:spPr>
          <a:xfrm>
            <a:off x="802141" y="217714"/>
            <a:ext cx="3992107" cy="1756230"/>
          </a:xfrm>
        </p:spPr>
        <p:txBody>
          <a:bodyPr wrap="square" anchor="b">
            <a:normAutofit/>
          </a:bodyPr>
          <a:lstStyle/>
          <a:p>
            <a:pPr>
              <a:lnSpc>
                <a:spcPct val="90000"/>
              </a:lnSpc>
            </a:pPr>
            <a:r>
              <a:rPr lang="en-US" b="1" dirty="0"/>
              <a:t>Scrum-Agile Roles</a:t>
            </a:r>
            <a:endParaRPr lang="en-US" dirty="0"/>
          </a:p>
        </p:txBody>
      </p:sp>
      <p:sp>
        <p:nvSpPr>
          <p:cNvPr id="82" name="Content Placeholder 10">
            <a:extLst>
              <a:ext uri="{FF2B5EF4-FFF2-40B4-BE49-F238E27FC236}">
                <a16:creationId xmlns:a16="http://schemas.microsoft.com/office/drawing/2014/main" id="{A05A24D5-3C68-3DAF-A556-E7527F1B4953}"/>
              </a:ext>
            </a:extLst>
          </p:cNvPr>
          <p:cNvSpPr>
            <a:spLocks noGrp="1"/>
          </p:cNvSpPr>
          <p:nvPr>
            <p:ph idx="1"/>
          </p:nvPr>
        </p:nvSpPr>
        <p:spPr>
          <a:xfrm>
            <a:off x="550862" y="2191657"/>
            <a:ext cx="4764213" cy="3901169"/>
          </a:xfrm>
        </p:spPr>
        <p:txBody>
          <a:bodyPr anchor="t">
            <a:normAutofit fontScale="85000" lnSpcReduction="10000"/>
          </a:bodyPr>
          <a:lstStyle/>
          <a:p>
            <a:pPr>
              <a:lnSpc>
                <a:spcPct val="100000"/>
              </a:lnSpc>
            </a:pPr>
            <a:r>
              <a:rPr lang="en-US" sz="1800" b="1" dirty="0"/>
              <a:t>Scrum Master:</a:t>
            </a:r>
            <a:r>
              <a:rPr lang="en-US" sz="1800" dirty="0"/>
              <a:t> Facilitates team processes, removes blockers, and ensures Scrum practices are followed. This role is essential for maintaining team focus, promoting continuous improvement, and upholding the principles of Agile throughout each sprint.</a:t>
            </a:r>
          </a:p>
          <a:p>
            <a:pPr>
              <a:lnSpc>
                <a:spcPct val="100000"/>
              </a:lnSpc>
            </a:pPr>
            <a:r>
              <a:rPr lang="en-US" sz="1800" b="1" dirty="0"/>
              <a:t>Product Owner:</a:t>
            </a:r>
            <a:r>
              <a:rPr lang="en-US" sz="1800" dirty="0"/>
              <a:t> Manages the product backlog, prioritizes user stories, and represents customer needs. The Product Owner ensures the team builds features that deliver maximum business value and aligns development with evolving user needs.</a:t>
            </a:r>
          </a:p>
          <a:p>
            <a:pPr>
              <a:lnSpc>
                <a:spcPct val="100000"/>
              </a:lnSpc>
            </a:pPr>
            <a:r>
              <a:rPr lang="en-US" sz="1800" b="1" dirty="0"/>
              <a:t>Development Team:</a:t>
            </a:r>
            <a:r>
              <a:rPr lang="en-US" sz="1800" dirty="0"/>
              <a:t> A cross-functional group that includes Developers, Testers, and Designers who collaboratively build, test, and refine product increments. Their diverse skills allow for rapid iteration, ongoing quality assurance, and integrated feature delivery during each sprint.</a:t>
            </a:r>
          </a:p>
          <a:p>
            <a:pPr>
              <a:lnSpc>
                <a:spcPct val="100000"/>
              </a:lnSpc>
            </a:pPr>
            <a:endParaRPr lang="en-US" sz="1100" dirty="0"/>
          </a:p>
        </p:txBody>
      </p:sp>
      <p:pic>
        <p:nvPicPr>
          <p:cNvPr id="64" name="Picture 63" descr="A group of people putting their hands together&#10;&#10;AI-generated content may be incorrect.">
            <a:extLst>
              <a:ext uri="{FF2B5EF4-FFF2-40B4-BE49-F238E27FC236}">
                <a16:creationId xmlns:a16="http://schemas.microsoft.com/office/drawing/2014/main" id="{45388765-436B-CD4E-10BA-2D11E7E2BC66}"/>
              </a:ext>
            </a:extLst>
          </p:cNvPr>
          <p:cNvPicPr>
            <a:picLocks noChangeAspect="1"/>
          </p:cNvPicPr>
          <p:nvPr/>
        </p:nvPicPr>
        <p:blipFill>
          <a:blip r:embed="rId2">
            <a:extLst>
              <a:ext uri="{837473B0-CC2E-450A-ABE3-18F120FF3D39}">
                <a1611:picAttrSrcUrl xmlns:a1611="http://schemas.microsoft.com/office/drawing/2016/11/main" r:id="rId3"/>
              </a:ext>
            </a:extLst>
          </a:blip>
          <a:srcRect l="6992" r="26509" b="2"/>
          <a:stretch>
            <a:fillRect/>
          </a:stretch>
        </p:blipFill>
        <p:spPr>
          <a:xfrm>
            <a:off x="5710338"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
        <p:nvSpPr>
          <p:cNvPr id="66" name="TextBox 65">
            <a:extLst>
              <a:ext uri="{FF2B5EF4-FFF2-40B4-BE49-F238E27FC236}">
                <a16:creationId xmlns:a16="http://schemas.microsoft.com/office/drawing/2014/main" id="{2D029173-FFC9-657D-0BC0-16568AE06499}"/>
              </a:ext>
            </a:extLst>
          </p:cNvPr>
          <p:cNvSpPr txBox="1"/>
          <p:nvPr/>
        </p:nvSpPr>
        <p:spPr>
          <a:xfrm>
            <a:off x="9423293" y="6657945"/>
            <a:ext cx="276870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datascienceblog.net/post/other/roles_in_it_project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93440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5990-7F0B-43AE-F21C-A4AF46428C61}"/>
              </a:ext>
            </a:extLst>
          </p:cNvPr>
          <p:cNvSpPr>
            <a:spLocks noGrp="1"/>
          </p:cNvSpPr>
          <p:nvPr>
            <p:ph type="title"/>
          </p:nvPr>
        </p:nvSpPr>
        <p:spPr/>
        <p:txBody>
          <a:bodyPr>
            <a:normAutofit fontScale="90000"/>
          </a:bodyPr>
          <a:lstStyle/>
          <a:p>
            <a:r>
              <a:rPr lang="en-US" b="1" dirty="0"/>
              <a:t>Agile Across the Software Development Life Cycle</a:t>
            </a:r>
            <a:br>
              <a:rPr lang="en-US" dirty="0"/>
            </a:br>
            <a:endParaRPr lang="en-US" dirty="0"/>
          </a:p>
        </p:txBody>
      </p:sp>
      <p:graphicFrame>
        <p:nvGraphicFramePr>
          <p:cNvPr id="10" name="Content Placeholder 2">
            <a:extLst>
              <a:ext uri="{FF2B5EF4-FFF2-40B4-BE49-F238E27FC236}">
                <a16:creationId xmlns:a16="http://schemas.microsoft.com/office/drawing/2014/main" id="{3CAC5B2A-1363-32C8-7672-251E8FFA2885}"/>
              </a:ext>
            </a:extLst>
          </p:cNvPr>
          <p:cNvGraphicFramePr>
            <a:graphicFrameLocks noGrp="1"/>
          </p:cNvGraphicFramePr>
          <p:nvPr>
            <p:ph idx="1"/>
            <p:extLst>
              <p:ext uri="{D42A27DB-BD31-4B8C-83A1-F6EECF244321}">
                <p14:modId xmlns:p14="http://schemas.microsoft.com/office/powerpoint/2010/main" val="2462135146"/>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C5323FF-79E5-0C61-1F6E-F6D55D7CE80A}"/>
              </a:ext>
            </a:extLst>
          </p:cNvPr>
          <p:cNvSpPr txBox="1"/>
          <p:nvPr/>
        </p:nvSpPr>
        <p:spPr>
          <a:xfrm>
            <a:off x="550862" y="6140082"/>
            <a:ext cx="9635908" cy="369332"/>
          </a:xfrm>
          <a:prstGeom prst="rect">
            <a:avLst/>
          </a:prstGeom>
          <a:noFill/>
        </p:spPr>
        <p:txBody>
          <a:bodyPr wrap="none" rtlCol="0">
            <a:spAutoFit/>
          </a:bodyPr>
          <a:lstStyle/>
          <a:p>
            <a:r>
              <a:rPr lang="en-US" i="1" dirty="0"/>
              <a:t>Note: Agile supports change and user input at every phase (Schwaber &amp; Sutherland, 2020).</a:t>
            </a:r>
          </a:p>
        </p:txBody>
      </p:sp>
    </p:spTree>
    <p:extLst>
      <p:ext uri="{BB962C8B-B14F-4D97-AF65-F5344CB8AC3E}">
        <p14:creationId xmlns:p14="http://schemas.microsoft.com/office/powerpoint/2010/main" val="279749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E24E-7B14-8968-6272-7B9018594BBD}"/>
              </a:ext>
            </a:extLst>
          </p:cNvPr>
          <p:cNvSpPr>
            <a:spLocks noGrp="1"/>
          </p:cNvSpPr>
          <p:nvPr>
            <p:ph type="title"/>
          </p:nvPr>
        </p:nvSpPr>
        <p:spPr>
          <a:xfrm>
            <a:off x="550863" y="549275"/>
            <a:ext cx="3565525" cy="5543549"/>
          </a:xfrm>
        </p:spPr>
        <p:txBody>
          <a:bodyPr wrap="square" anchor="ctr">
            <a:normAutofit/>
          </a:bodyPr>
          <a:lstStyle/>
          <a:p>
            <a:r>
              <a:rPr lang="en-US" b="1"/>
              <a:t>What If We Used Waterfall Instead?</a:t>
            </a:r>
            <a:br>
              <a:rPr lang="en-US"/>
            </a:br>
            <a:endParaRPr lang="en-US" dirty="0"/>
          </a:p>
        </p:txBody>
      </p:sp>
      <p:graphicFrame>
        <p:nvGraphicFramePr>
          <p:cNvPr id="7" name="Content Placeholder 2">
            <a:extLst>
              <a:ext uri="{FF2B5EF4-FFF2-40B4-BE49-F238E27FC236}">
                <a16:creationId xmlns:a16="http://schemas.microsoft.com/office/drawing/2014/main" id="{7DAD573F-5B7F-0454-6BC4-AF41249A52EB}"/>
              </a:ext>
            </a:extLst>
          </p:cNvPr>
          <p:cNvGraphicFramePr>
            <a:graphicFrameLocks noGrp="1"/>
          </p:cNvGraphicFramePr>
          <p:nvPr>
            <p:ph idx="1"/>
            <p:extLst>
              <p:ext uri="{D42A27DB-BD31-4B8C-83A1-F6EECF244321}">
                <p14:modId xmlns:p14="http://schemas.microsoft.com/office/powerpoint/2010/main" val="116325214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075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C949-32F9-1CF0-6D5F-DD6C6E55F901}"/>
              </a:ext>
            </a:extLst>
          </p:cNvPr>
          <p:cNvSpPr>
            <a:spLocks noGrp="1"/>
          </p:cNvSpPr>
          <p:nvPr>
            <p:ph type="title"/>
          </p:nvPr>
        </p:nvSpPr>
        <p:spPr>
          <a:xfrm>
            <a:off x="681490" y="633352"/>
            <a:ext cx="5545138" cy="1428954"/>
          </a:xfrm>
        </p:spPr>
        <p:txBody>
          <a:bodyPr wrap="square" anchor="t">
            <a:normAutofit/>
          </a:bodyPr>
          <a:lstStyle/>
          <a:p>
            <a:pPr>
              <a:lnSpc>
                <a:spcPct val="90000"/>
              </a:lnSpc>
            </a:pPr>
            <a:r>
              <a:rPr lang="en-US" b="1" dirty="0"/>
              <a:t>When to Use </a:t>
            </a:r>
            <a:br>
              <a:rPr lang="en-US" b="1" dirty="0"/>
            </a:br>
            <a:r>
              <a:rPr lang="en-US" b="1" dirty="0"/>
              <a:t>Waterfall vs. Agile</a:t>
            </a:r>
            <a:endParaRPr lang="en-US" dirty="0"/>
          </a:p>
        </p:txBody>
      </p:sp>
      <p:sp>
        <p:nvSpPr>
          <p:cNvPr id="3" name="Content Placeholder 2">
            <a:extLst>
              <a:ext uri="{FF2B5EF4-FFF2-40B4-BE49-F238E27FC236}">
                <a16:creationId xmlns:a16="http://schemas.microsoft.com/office/drawing/2014/main" id="{6D255D02-72CF-C565-F243-83361C03A456}"/>
              </a:ext>
            </a:extLst>
          </p:cNvPr>
          <p:cNvSpPr>
            <a:spLocks noGrp="1"/>
          </p:cNvSpPr>
          <p:nvPr>
            <p:ph idx="1"/>
          </p:nvPr>
        </p:nvSpPr>
        <p:spPr>
          <a:xfrm>
            <a:off x="6633029" y="1520825"/>
            <a:ext cx="5008108" cy="4572000"/>
          </a:xfrm>
        </p:spPr>
        <p:txBody>
          <a:bodyPr anchor="t">
            <a:normAutofit/>
          </a:bodyPr>
          <a:lstStyle/>
          <a:p>
            <a:pPr>
              <a:lnSpc>
                <a:spcPct val="100000"/>
              </a:lnSpc>
            </a:pPr>
            <a:r>
              <a:rPr lang="en-US" sz="1800" b="1" dirty="0"/>
              <a:t>Agile is better for:</a:t>
            </a:r>
            <a:endParaRPr lang="en-US" sz="1800" dirty="0"/>
          </a:p>
          <a:p>
            <a:pPr lvl="1">
              <a:lnSpc>
                <a:spcPct val="100000"/>
              </a:lnSpc>
            </a:pPr>
            <a:r>
              <a:rPr lang="en-US" sz="1800" dirty="0"/>
              <a:t>Projects with evolving requirements</a:t>
            </a:r>
          </a:p>
          <a:p>
            <a:pPr lvl="1">
              <a:lnSpc>
                <a:spcPct val="100000"/>
              </a:lnSpc>
            </a:pPr>
            <a:r>
              <a:rPr lang="en-US" sz="1800" dirty="0"/>
              <a:t>Need for continuous feedback</a:t>
            </a:r>
          </a:p>
          <a:p>
            <a:pPr lvl="1">
              <a:lnSpc>
                <a:spcPct val="100000"/>
              </a:lnSpc>
            </a:pPr>
            <a:r>
              <a:rPr lang="en-US" sz="1800" dirty="0"/>
              <a:t>Fast-paced delivery</a:t>
            </a:r>
          </a:p>
          <a:p>
            <a:pPr>
              <a:lnSpc>
                <a:spcPct val="100000"/>
              </a:lnSpc>
            </a:pPr>
            <a:r>
              <a:rPr lang="en-US" sz="1800" b="1" dirty="0"/>
              <a:t>Waterfall fits:</a:t>
            </a:r>
            <a:endParaRPr lang="en-US" sz="1800" dirty="0"/>
          </a:p>
          <a:p>
            <a:pPr lvl="1">
              <a:lnSpc>
                <a:spcPct val="100000"/>
              </a:lnSpc>
            </a:pPr>
            <a:r>
              <a:rPr lang="en-US" sz="1800" dirty="0"/>
              <a:t>Clearly defined requirements</a:t>
            </a:r>
          </a:p>
          <a:p>
            <a:pPr lvl="1">
              <a:lnSpc>
                <a:spcPct val="100000"/>
              </a:lnSpc>
            </a:pPr>
            <a:r>
              <a:rPr lang="en-US" sz="1800" dirty="0"/>
              <a:t>Minimal client input needed during build</a:t>
            </a:r>
          </a:p>
          <a:p>
            <a:pPr>
              <a:lnSpc>
                <a:spcPct val="100000"/>
              </a:lnSpc>
            </a:pPr>
            <a:r>
              <a:rPr lang="en-US" sz="1800" b="1" dirty="0"/>
              <a:t>Project Example:</a:t>
            </a:r>
            <a:r>
              <a:rPr lang="en-US" sz="1800" dirty="0"/>
              <a:t> Agile allowed us to pivot from top-rated destinations to wellness themes smoothly (Rubin, 2013).</a:t>
            </a:r>
          </a:p>
          <a:p>
            <a:pPr>
              <a:lnSpc>
                <a:spcPct val="100000"/>
              </a:lnSpc>
            </a:pPr>
            <a:endParaRPr lang="en-US" sz="1700" dirty="0"/>
          </a:p>
          <a:p>
            <a:pPr>
              <a:lnSpc>
                <a:spcPct val="100000"/>
              </a:lnSpc>
            </a:pPr>
            <a:endParaRPr lang="en-US" sz="1700" dirty="0"/>
          </a:p>
        </p:txBody>
      </p:sp>
      <p:pic>
        <p:nvPicPr>
          <p:cNvPr id="31" name="Picture 30" descr="A diagram of a waterfall and agile&#10;&#10;AI-generated content may be incorrect.">
            <a:extLst>
              <a:ext uri="{FF2B5EF4-FFF2-40B4-BE49-F238E27FC236}">
                <a16:creationId xmlns:a16="http://schemas.microsoft.com/office/drawing/2014/main" id="{6E5A3215-6C32-42DB-DB20-B406902F2E7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0863" y="2728431"/>
            <a:ext cx="5642814" cy="3315826"/>
          </a:xfrm>
          <a:custGeom>
            <a:avLst/>
            <a:gdLst/>
            <a:ahLst/>
            <a:cxnLst/>
            <a:rect l="l" t="t" r="r" b="b"/>
            <a:pathLst>
              <a:path w="5773738" h="3779838">
                <a:moveTo>
                  <a:pt x="0" y="0"/>
                </a:moveTo>
                <a:lnTo>
                  <a:pt x="5773738" y="0"/>
                </a:lnTo>
                <a:lnTo>
                  <a:pt x="5773738" y="3779838"/>
                </a:lnTo>
                <a:lnTo>
                  <a:pt x="0" y="3779838"/>
                </a:lnTo>
                <a:close/>
              </a:path>
            </a:pathLst>
          </a:custGeom>
        </p:spPr>
      </p:pic>
      <p:sp>
        <p:nvSpPr>
          <p:cNvPr id="32" name="TextBox 31">
            <a:extLst>
              <a:ext uri="{FF2B5EF4-FFF2-40B4-BE49-F238E27FC236}">
                <a16:creationId xmlns:a16="http://schemas.microsoft.com/office/drawing/2014/main" id="{17AE3C25-778D-78A5-E6E6-6585078036C9}"/>
              </a:ext>
            </a:extLst>
          </p:cNvPr>
          <p:cNvSpPr txBox="1"/>
          <p:nvPr/>
        </p:nvSpPr>
        <p:spPr>
          <a:xfrm>
            <a:off x="9400851" y="6657945"/>
            <a:ext cx="279114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ifulltest.github.io/en/posts/scrum-helps-software-development-model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71897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8F75-783E-193A-EDD8-6204397FC429}"/>
              </a:ext>
            </a:extLst>
          </p:cNvPr>
          <p:cNvSpPr>
            <a:spLocks noGrp="1"/>
          </p:cNvSpPr>
          <p:nvPr>
            <p:ph type="title"/>
          </p:nvPr>
        </p:nvSpPr>
        <p:spPr>
          <a:xfrm>
            <a:off x="3377566" y="1719310"/>
            <a:ext cx="8281987" cy="1333057"/>
          </a:xfrm>
        </p:spPr>
        <p:txBody>
          <a:bodyPr wrap="square" anchor="t">
            <a:normAutofit/>
          </a:bodyPr>
          <a:lstStyle/>
          <a:p>
            <a:r>
              <a:rPr lang="en-US" b="1" dirty="0"/>
              <a:t>References</a:t>
            </a:r>
            <a:endParaRPr lang="en-US" dirty="0"/>
          </a:p>
        </p:txBody>
      </p:sp>
      <p:sp>
        <p:nvSpPr>
          <p:cNvPr id="3" name="Content Placeholder 2">
            <a:extLst>
              <a:ext uri="{FF2B5EF4-FFF2-40B4-BE49-F238E27FC236}">
                <a16:creationId xmlns:a16="http://schemas.microsoft.com/office/drawing/2014/main" id="{4EEEB770-B81E-AA94-1222-D77DBFD90153}"/>
              </a:ext>
            </a:extLst>
          </p:cNvPr>
          <p:cNvSpPr>
            <a:spLocks noGrp="1"/>
          </p:cNvSpPr>
          <p:nvPr>
            <p:ph idx="1"/>
          </p:nvPr>
        </p:nvSpPr>
        <p:spPr>
          <a:xfrm>
            <a:off x="3377566" y="3052367"/>
            <a:ext cx="5418772" cy="3040458"/>
          </a:xfrm>
        </p:spPr>
        <p:txBody>
          <a:bodyPr anchor="t">
            <a:normAutofit/>
          </a:bodyPr>
          <a:lstStyle/>
          <a:p>
            <a:pPr>
              <a:lnSpc>
                <a:spcPct val="100000"/>
              </a:lnSpc>
            </a:pPr>
            <a:endParaRPr lang="en-US" sz="1100" dirty="0"/>
          </a:p>
          <a:p>
            <a:pPr>
              <a:lnSpc>
                <a:spcPct val="100000"/>
              </a:lnSpc>
            </a:pPr>
            <a:r>
              <a:rPr lang="en-US" sz="1100" dirty="0"/>
              <a:t>Beck, K., Beedle, M., van </a:t>
            </a:r>
            <a:r>
              <a:rPr lang="en-US" sz="1100" dirty="0" err="1"/>
              <a:t>Bennekum</a:t>
            </a:r>
            <a:r>
              <a:rPr lang="en-US" sz="1100" dirty="0"/>
              <a:t>, A., … Thomas, D. (2001). </a:t>
            </a:r>
            <a:r>
              <a:rPr lang="en-US" sz="1100" i="1" dirty="0"/>
              <a:t>Manifesto for agile software development</a:t>
            </a:r>
            <a:r>
              <a:rPr lang="en-US" sz="1100" dirty="0"/>
              <a:t>. https://</a:t>
            </a:r>
            <a:r>
              <a:rPr lang="en-US" sz="1100" dirty="0" err="1"/>
              <a:t>agilemanifesto.org</a:t>
            </a:r>
            <a:r>
              <a:rPr lang="en-US" sz="1100" dirty="0"/>
              <a:t>/</a:t>
            </a:r>
          </a:p>
          <a:p>
            <a:pPr>
              <a:lnSpc>
                <a:spcPct val="100000"/>
              </a:lnSpc>
            </a:pPr>
            <a:r>
              <a:rPr lang="en-US" sz="1100" dirty="0"/>
              <a:t>Larman, C., &amp; Vodde, B. (2016). </a:t>
            </a:r>
            <a:r>
              <a:rPr lang="en-US" sz="1100" i="1" dirty="0"/>
              <a:t>Large-scale Scrum: More with </a:t>
            </a:r>
            <a:r>
              <a:rPr lang="en-US" sz="1100" i="1" dirty="0" err="1"/>
              <a:t>LeSS</a:t>
            </a:r>
            <a:r>
              <a:rPr lang="en-US" sz="1100" dirty="0"/>
              <a:t>. Addison-Wesley.</a:t>
            </a:r>
          </a:p>
          <a:p>
            <a:pPr>
              <a:lnSpc>
                <a:spcPct val="100000"/>
              </a:lnSpc>
            </a:pPr>
            <a:r>
              <a:rPr lang="en-US" sz="1100" dirty="0"/>
              <a:t>Petersen, K., </a:t>
            </a:r>
            <a:r>
              <a:rPr lang="en-US" sz="1100" dirty="0" err="1"/>
              <a:t>Wohlin</a:t>
            </a:r>
            <a:r>
              <a:rPr lang="en-US" sz="1100" dirty="0"/>
              <a:t>, C., &amp; Baca, D. (2019). Agile work environment and team collaboration: </a:t>
            </a:r>
            <a:r>
              <a:rPr lang="en-US" sz="1100" i="1" dirty="0"/>
              <a:t>Information and Software Technology, 113</a:t>
            </a:r>
            <a:r>
              <a:rPr lang="en-US" sz="1100" dirty="0"/>
              <a:t>, 90–103.</a:t>
            </a:r>
          </a:p>
          <a:p>
            <a:pPr>
              <a:lnSpc>
                <a:spcPct val="100000"/>
              </a:lnSpc>
            </a:pPr>
            <a:r>
              <a:rPr lang="en-US" sz="1100" dirty="0"/>
              <a:t>Rubin, K. S. (2013). </a:t>
            </a:r>
            <a:r>
              <a:rPr lang="en-US" sz="1100" i="1" dirty="0"/>
              <a:t>Essential Scrum: A practical guide to the most popular agile process</a:t>
            </a:r>
            <a:r>
              <a:rPr lang="en-US" sz="1100" dirty="0"/>
              <a:t>. Addison-Wesley.</a:t>
            </a:r>
          </a:p>
          <a:p>
            <a:pPr>
              <a:lnSpc>
                <a:spcPct val="100000"/>
              </a:lnSpc>
            </a:pPr>
            <a:r>
              <a:rPr lang="en-US" sz="1100" dirty="0"/>
              <a:t>Schwaber, K., &amp; Sutherland, J. (2020). </a:t>
            </a:r>
            <a:r>
              <a:rPr lang="en-US" sz="1100" i="1" dirty="0"/>
              <a:t>The Scrum Guide</a:t>
            </a:r>
            <a:r>
              <a:rPr lang="en-US" sz="1100" dirty="0"/>
              <a:t>. https://</a:t>
            </a:r>
            <a:r>
              <a:rPr lang="en-US" sz="1100" dirty="0" err="1"/>
              <a:t>scrumguides.org</a:t>
            </a:r>
            <a:r>
              <a:rPr lang="en-US" sz="1100" dirty="0"/>
              <a:t>/</a:t>
            </a:r>
          </a:p>
          <a:p>
            <a:pPr>
              <a:lnSpc>
                <a:spcPct val="100000"/>
              </a:lnSpc>
            </a:pPr>
            <a:endParaRPr lang="en-US" sz="1100" dirty="0"/>
          </a:p>
        </p:txBody>
      </p:sp>
    </p:spTree>
    <p:extLst>
      <p:ext uri="{BB962C8B-B14F-4D97-AF65-F5344CB8AC3E}">
        <p14:creationId xmlns:p14="http://schemas.microsoft.com/office/powerpoint/2010/main" val="310368032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73</TotalTime>
  <Words>584</Words>
  <Application>Microsoft Macintosh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Arial</vt:lpstr>
      <vt:lpstr>Avenir Next LT Pro</vt:lpstr>
      <vt:lpstr>3DFloatVTI</vt:lpstr>
      <vt:lpstr>Agile Adoption: Scrum-Agile vs. Waterfall Approaches </vt:lpstr>
      <vt:lpstr>Scrum-Agile Roles</vt:lpstr>
      <vt:lpstr>Agile Across the Software Development Life Cycle </vt:lpstr>
      <vt:lpstr>What If We Used Waterfall Instead? </vt:lpstr>
      <vt:lpstr>When to Use  Waterfall vs.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Cowan, Seda</dc:creator>
  <cp:lastModifiedBy>Cowan, Seda</cp:lastModifiedBy>
  <cp:revision>3</cp:revision>
  <dcterms:created xsi:type="dcterms:W3CDTF">2025-06-21T16:36:06Z</dcterms:created>
  <dcterms:modified xsi:type="dcterms:W3CDTF">2025-06-21T17:49:16Z</dcterms:modified>
</cp:coreProperties>
</file>