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897E7F-CC17-4112-A2C6-FC46675DC9CF}" type="doc">
      <dgm:prSet loTypeId="urn:microsoft.com/office/officeart/2018/2/layout/IconVerticalSolidList" loCatId="icon" qsTypeId="urn:microsoft.com/office/officeart/2005/8/quickstyle/simple4" qsCatId="simple" csTypeId="urn:microsoft.com/office/officeart/2018/5/colors/Iconchunking_neutralbg_colorful5" csCatId="colorful" phldr="1"/>
      <dgm:spPr/>
      <dgm:t>
        <a:bodyPr/>
        <a:lstStyle/>
        <a:p>
          <a:endParaRPr lang="en-US"/>
        </a:p>
      </dgm:t>
    </dgm:pt>
    <dgm:pt modelId="{7822EA8C-CF4A-402B-A3AB-1EF750E8B25B}">
      <dgm:prSet/>
      <dgm:spPr/>
      <dgm:t>
        <a:bodyPr/>
        <a:lstStyle/>
        <a:p>
          <a:r>
            <a:rPr lang="en-JM"/>
            <a:t>This model generalizes well with a validation score of 93% using 25 epochs.</a:t>
          </a:r>
          <a:endParaRPr lang="en-US"/>
        </a:p>
      </dgm:t>
    </dgm:pt>
    <dgm:pt modelId="{C9A902C6-7C3E-4AC6-82A6-CBA32E0485E1}" type="parTrans" cxnId="{410752F8-0B33-47E0-AF3B-38682F515310}">
      <dgm:prSet/>
      <dgm:spPr/>
      <dgm:t>
        <a:bodyPr/>
        <a:lstStyle/>
        <a:p>
          <a:endParaRPr lang="en-US"/>
        </a:p>
      </dgm:t>
    </dgm:pt>
    <dgm:pt modelId="{9A50656E-0ABC-4159-B6AE-5C6634C8D285}" type="sibTrans" cxnId="{410752F8-0B33-47E0-AF3B-38682F515310}">
      <dgm:prSet/>
      <dgm:spPr/>
      <dgm:t>
        <a:bodyPr/>
        <a:lstStyle/>
        <a:p>
          <a:endParaRPr lang="en-US"/>
        </a:p>
      </dgm:t>
    </dgm:pt>
    <dgm:pt modelId="{907D4C9C-553C-4A9F-9CFA-F009CE784CAC}">
      <dgm:prSet/>
      <dgm:spPr/>
      <dgm:t>
        <a:bodyPr/>
        <a:lstStyle/>
        <a:p>
          <a:r>
            <a:rPr lang="en-JM"/>
            <a:t>Using additional image augmentation and epochs may improve the model learning process. </a:t>
          </a:r>
          <a:endParaRPr lang="en-US"/>
        </a:p>
      </dgm:t>
    </dgm:pt>
    <dgm:pt modelId="{8462ECC2-89D2-4F0B-B116-700BCD68BA45}" type="parTrans" cxnId="{253F5081-5128-4A3E-B49E-313DFEAA1E21}">
      <dgm:prSet/>
      <dgm:spPr/>
      <dgm:t>
        <a:bodyPr/>
        <a:lstStyle/>
        <a:p>
          <a:endParaRPr lang="en-US"/>
        </a:p>
      </dgm:t>
    </dgm:pt>
    <dgm:pt modelId="{2729CA58-7DF2-4658-AD4C-CFBF1F4D51DE}" type="sibTrans" cxnId="{253F5081-5128-4A3E-B49E-313DFEAA1E21}">
      <dgm:prSet/>
      <dgm:spPr/>
      <dgm:t>
        <a:bodyPr/>
        <a:lstStyle/>
        <a:p>
          <a:endParaRPr lang="en-US"/>
        </a:p>
      </dgm:t>
    </dgm:pt>
    <dgm:pt modelId="{DBE582F4-6946-411A-B43E-32487459F4B8}">
      <dgm:prSet/>
      <dgm:spPr/>
      <dgm:t>
        <a:bodyPr/>
        <a:lstStyle/>
        <a:p>
          <a:r>
            <a:rPr lang="en-JM" dirty="0"/>
            <a:t>It would be interesting to evaluate model performance with more images</a:t>
          </a:r>
          <a:endParaRPr lang="en-US" dirty="0"/>
        </a:p>
      </dgm:t>
    </dgm:pt>
    <dgm:pt modelId="{54212915-9A6E-42B3-AE86-DB9C29C7354E}" type="parTrans" cxnId="{D513608B-BC37-4206-A3AE-D226244BC5DD}">
      <dgm:prSet/>
      <dgm:spPr/>
      <dgm:t>
        <a:bodyPr/>
        <a:lstStyle/>
        <a:p>
          <a:endParaRPr lang="en-US"/>
        </a:p>
      </dgm:t>
    </dgm:pt>
    <dgm:pt modelId="{B8280B33-98D7-49CF-934C-E7AE29485255}" type="sibTrans" cxnId="{D513608B-BC37-4206-A3AE-D226244BC5DD}">
      <dgm:prSet/>
      <dgm:spPr/>
      <dgm:t>
        <a:bodyPr/>
        <a:lstStyle/>
        <a:p>
          <a:endParaRPr lang="en-US"/>
        </a:p>
      </dgm:t>
    </dgm:pt>
    <dgm:pt modelId="{4D403BC2-A204-480B-BE5A-190B7DC59C41}" type="pres">
      <dgm:prSet presAssocID="{F3897E7F-CC17-4112-A2C6-FC46675DC9CF}" presName="root" presStyleCnt="0">
        <dgm:presLayoutVars>
          <dgm:dir/>
          <dgm:resizeHandles val="exact"/>
        </dgm:presLayoutVars>
      </dgm:prSet>
      <dgm:spPr/>
    </dgm:pt>
    <dgm:pt modelId="{CA981E98-F6E4-4150-91BD-8BBAC68FB82C}" type="pres">
      <dgm:prSet presAssocID="{7822EA8C-CF4A-402B-A3AB-1EF750E8B25B}" presName="compNode" presStyleCnt="0"/>
      <dgm:spPr/>
    </dgm:pt>
    <dgm:pt modelId="{EB86C694-2B8A-4F63-9F30-D9E7B7C323FF}" type="pres">
      <dgm:prSet presAssocID="{7822EA8C-CF4A-402B-A3AB-1EF750E8B25B}" presName="bgRect" presStyleLbl="bgShp" presStyleIdx="0" presStyleCnt="3"/>
      <dgm:spPr/>
    </dgm:pt>
    <dgm:pt modelId="{8FD77FBF-1A50-49ED-AC6D-E865F1B9BA72}" type="pres">
      <dgm:prSet presAssocID="{7822EA8C-CF4A-402B-A3AB-1EF750E8B25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5F9F8C7E-3135-42C4-8C37-52843C6C5702}" type="pres">
      <dgm:prSet presAssocID="{7822EA8C-CF4A-402B-A3AB-1EF750E8B25B}" presName="spaceRect" presStyleCnt="0"/>
      <dgm:spPr/>
    </dgm:pt>
    <dgm:pt modelId="{898EB699-8D18-4D12-AA8D-793FBD77EA8A}" type="pres">
      <dgm:prSet presAssocID="{7822EA8C-CF4A-402B-A3AB-1EF750E8B25B}" presName="parTx" presStyleLbl="revTx" presStyleIdx="0" presStyleCnt="3">
        <dgm:presLayoutVars>
          <dgm:chMax val="0"/>
          <dgm:chPref val="0"/>
        </dgm:presLayoutVars>
      </dgm:prSet>
      <dgm:spPr/>
    </dgm:pt>
    <dgm:pt modelId="{81E8B6C4-A20E-45D7-957F-AB8FD6DD6B8D}" type="pres">
      <dgm:prSet presAssocID="{9A50656E-0ABC-4159-B6AE-5C6634C8D285}" presName="sibTrans" presStyleCnt="0"/>
      <dgm:spPr/>
    </dgm:pt>
    <dgm:pt modelId="{43B16E4D-198A-4EFA-B96C-C7CAC5B785EA}" type="pres">
      <dgm:prSet presAssocID="{907D4C9C-553C-4A9F-9CFA-F009CE784CAC}" presName="compNode" presStyleCnt="0"/>
      <dgm:spPr/>
    </dgm:pt>
    <dgm:pt modelId="{762761D8-C497-4476-B262-7D3C16435AEA}" type="pres">
      <dgm:prSet presAssocID="{907D4C9C-553C-4A9F-9CFA-F009CE784CAC}" presName="bgRect" presStyleLbl="bgShp" presStyleIdx="1" presStyleCnt="3"/>
      <dgm:spPr/>
    </dgm:pt>
    <dgm:pt modelId="{0D52C06B-5D88-4DBD-A59E-000389AE8E6A}" type="pres">
      <dgm:prSet presAssocID="{907D4C9C-553C-4A9F-9CFA-F009CE784CA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D466FDA1-A312-4A56-BAA0-FD18EF5ADD40}" type="pres">
      <dgm:prSet presAssocID="{907D4C9C-553C-4A9F-9CFA-F009CE784CAC}" presName="spaceRect" presStyleCnt="0"/>
      <dgm:spPr/>
    </dgm:pt>
    <dgm:pt modelId="{F9F6F1D5-B53D-49EF-8948-9F6CBBFB48A5}" type="pres">
      <dgm:prSet presAssocID="{907D4C9C-553C-4A9F-9CFA-F009CE784CAC}" presName="parTx" presStyleLbl="revTx" presStyleIdx="1" presStyleCnt="3">
        <dgm:presLayoutVars>
          <dgm:chMax val="0"/>
          <dgm:chPref val="0"/>
        </dgm:presLayoutVars>
      </dgm:prSet>
      <dgm:spPr/>
    </dgm:pt>
    <dgm:pt modelId="{F18C9F82-A26A-4E3C-B75E-66FF1E2BAC7F}" type="pres">
      <dgm:prSet presAssocID="{2729CA58-7DF2-4658-AD4C-CFBF1F4D51DE}" presName="sibTrans" presStyleCnt="0"/>
      <dgm:spPr/>
    </dgm:pt>
    <dgm:pt modelId="{0BF2BC01-CEE8-4065-AF59-88F95BC56903}" type="pres">
      <dgm:prSet presAssocID="{DBE582F4-6946-411A-B43E-32487459F4B8}" presName="compNode" presStyleCnt="0"/>
      <dgm:spPr/>
    </dgm:pt>
    <dgm:pt modelId="{162C4398-D3A3-4B15-90A6-4BB858B4C6C6}" type="pres">
      <dgm:prSet presAssocID="{DBE582F4-6946-411A-B43E-32487459F4B8}" presName="bgRect" presStyleLbl="bgShp" presStyleIdx="2" presStyleCnt="3"/>
      <dgm:spPr/>
    </dgm:pt>
    <dgm:pt modelId="{55B40297-3859-4056-8B73-A1F67752C280}" type="pres">
      <dgm:prSet presAssocID="{DBE582F4-6946-411A-B43E-32487459F4B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rson with Idea"/>
        </a:ext>
      </dgm:extLst>
    </dgm:pt>
    <dgm:pt modelId="{5344CFAB-E89F-4083-A8A1-220CB7FA8785}" type="pres">
      <dgm:prSet presAssocID="{DBE582F4-6946-411A-B43E-32487459F4B8}" presName="spaceRect" presStyleCnt="0"/>
      <dgm:spPr/>
    </dgm:pt>
    <dgm:pt modelId="{7F215E4F-F77A-433D-AF5B-A28A08247D21}" type="pres">
      <dgm:prSet presAssocID="{DBE582F4-6946-411A-B43E-32487459F4B8}" presName="parTx" presStyleLbl="revTx" presStyleIdx="2" presStyleCnt="3">
        <dgm:presLayoutVars>
          <dgm:chMax val="0"/>
          <dgm:chPref val="0"/>
        </dgm:presLayoutVars>
      </dgm:prSet>
      <dgm:spPr/>
    </dgm:pt>
  </dgm:ptLst>
  <dgm:cxnLst>
    <dgm:cxn modelId="{85B6373B-C95D-45DF-B476-0653BB69420B}" type="presOf" srcId="{DBE582F4-6946-411A-B43E-32487459F4B8}" destId="{7F215E4F-F77A-433D-AF5B-A28A08247D21}" srcOrd="0" destOrd="0" presId="urn:microsoft.com/office/officeart/2018/2/layout/IconVerticalSolidList"/>
    <dgm:cxn modelId="{AB6A4044-EC92-4E6F-BC02-B080E0153F08}" type="presOf" srcId="{F3897E7F-CC17-4112-A2C6-FC46675DC9CF}" destId="{4D403BC2-A204-480B-BE5A-190B7DC59C41}" srcOrd="0" destOrd="0" presId="urn:microsoft.com/office/officeart/2018/2/layout/IconVerticalSolidList"/>
    <dgm:cxn modelId="{253F5081-5128-4A3E-B49E-313DFEAA1E21}" srcId="{F3897E7F-CC17-4112-A2C6-FC46675DC9CF}" destId="{907D4C9C-553C-4A9F-9CFA-F009CE784CAC}" srcOrd="1" destOrd="0" parTransId="{8462ECC2-89D2-4F0B-B116-700BCD68BA45}" sibTransId="{2729CA58-7DF2-4658-AD4C-CFBF1F4D51DE}"/>
    <dgm:cxn modelId="{D513608B-BC37-4206-A3AE-D226244BC5DD}" srcId="{F3897E7F-CC17-4112-A2C6-FC46675DC9CF}" destId="{DBE582F4-6946-411A-B43E-32487459F4B8}" srcOrd="2" destOrd="0" parTransId="{54212915-9A6E-42B3-AE86-DB9C29C7354E}" sibTransId="{B8280B33-98D7-49CF-934C-E7AE29485255}"/>
    <dgm:cxn modelId="{5EE3EDC3-070B-41E4-99F1-191452ABAFC9}" type="presOf" srcId="{907D4C9C-553C-4A9F-9CFA-F009CE784CAC}" destId="{F9F6F1D5-B53D-49EF-8948-9F6CBBFB48A5}" srcOrd="0" destOrd="0" presId="urn:microsoft.com/office/officeart/2018/2/layout/IconVerticalSolidList"/>
    <dgm:cxn modelId="{299A75DE-23AD-4555-963D-F3A85A0B14AC}" type="presOf" srcId="{7822EA8C-CF4A-402B-A3AB-1EF750E8B25B}" destId="{898EB699-8D18-4D12-AA8D-793FBD77EA8A}" srcOrd="0" destOrd="0" presId="urn:microsoft.com/office/officeart/2018/2/layout/IconVerticalSolidList"/>
    <dgm:cxn modelId="{410752F8-0B33-47E0-AF3B-38682F515310}" srcId="{F3897E7F-CC17-4112-A2C6-FC46675DC9CF}" destId="{7822EA8C-CF4A-402B-A3AB-1EF750E8B25B}" srcOrd="0" destOrd="0" parTransId="{C9A902C6-7C3E-4AC6-82A6-CBA32E0485E1}" sibTransId="{9A50656E-0ABC-4159-B6AE-5C6634C8D285}"/>
    <dgm:cxn modelId="{378DD2E7-9AE7-491C-ACEB-38A029E0E56E}" type="presParOf" srcId="{4D403BC2-A204-480B-BE5A-190B7DC59C41}" destId="{CA981E98-F6E4-4150-91BD-8BBAC68FB82C}" srcOrd="0" destOrd="0" presId="urn:microsoft.com/office/officeart/2018/2/layout/IconVerticalSolidList"/>
    <dgm:cxn modelId="{55024B5E-5EE7-46DF-AE58-CC98E4CE2330}" type="presParOf" srcId="{CA981E98-F6E4-4150-91BD-8BBAC68FB82C}" destId="{EB86C694-2B8A-4F63-9F30-D9E7B7C323FF}" srcOrd="0" destOrd="0" presId="urn:microsoft.com/office/officeart/2018/2/layout/IconVerticalSolidList"/>
    <dgm:cxn modelId="{D5AC4448-7DDB-422C-9DED-32627AC2217D}" type="presParOf" srcId="{CA981E98-F6E4-4150-91BD-8BBAC68FB82C}" destId="{8FD77FBF-1A50-49ED-AC6D-E865F1B9BA72}" srcOrd="1" destOrd="0" presId="urn:microsoft.com/office/officeart/2018/2/layout/IconVerticalSolidList"/>
    <dgm:cxn modelId="{215AF83A-68B5-4932-B184-C102C9CB6780}" type="presParOf" srcId="{CA981E98-F6E4-4150-91BD-8BBAC68FB82C}" destId="{5F9F8C7E-3135-42C4-8C37-52843C6C5702}" srcOrd="2" destOrd="0" presId="urn:microsoft.com/office/officeart/2018/2/layout/IconVerticalSolidList"/>
    <dgm:cxn modelId="{7CA82968-57CD-4ED1-A503-DB7289C168FF}" type="presParOf" srcId="{CA981E98-F6E4-4150-91BD-8BBAC68FB82C}" destId="{898EB699-8D18-4D12-AA8D-793FBD77EA8A}" srcOrd="3" destOrd="0" presId="urn:microsoft.com/office/officeart/2018/2/layout/IconVerticalSolidList"/>
    <dgm:cxn modelId="{360E88BB-05A5-4253-B4CE-E0E4DB2620FB}" type="presParOf" srcId="{4D403BC2-A204-480B-BE5A-190B7DC59C41}" destId="{81E8B6C4-A20E-45D7-957F-AB8FD6DD6B8D}" srcOrd="1" destOrd="0" presId="urn:microsoft.com/office/officeart/2018/2/layout/IconVerticalSolidList"/>
    <dgm:cxn modelId="{0AF0914E-3522-42F2-ADB0-FD877A65C263}" type="presParOf" srcId="{4D403BC2-A204-480B-BE5A-190B7DC59C41}" destId="{43B16E4D-198A-4EFA-B96C-C7CAC5B785EA}" srcOrd="2" destOrd="0" presId="urn:microsoft.com/office/officeart/2018/2/layout/IconVerticalSolidList"/>
    <dgm:cxn modelId="{D2F6AB88-B188-4CC3-8C54-B88065B87ABD}" type="presParOf" srcId="{43B16E4D-198A-4EFA-B96C-C7CAC5B785EA}" destId="{762761D8-C497-4476-B262-7D3C16435AEA}" srcOrd="0" destOrd="0" presId="urn:microsoft.com/office/officeart/2018/2/layout/IconVerticalSolidList"/>
    <dgm:cxn modelId="{8D975451-E988-443A-B850-214460CD7411}" type="presParOf" srcId="{43B16E4D-198A-4EFA-B96C-C7CAC5B785EA}" destId="{0D52C06B-5D88-4DBD-A59E-000389AE8E6A}" srcOrd="1" destOrd="0" presId="urn:microsoft.com/office/officeart/2018/2/layout/IconVerticalSolidList"/>
    <dgm:cxn modelId="{3C1945F7-20DB-4656-B27E-19DF74B65FFE}" type="presParOf" srcId="{43B16E4D-198A-4EFA-B96C-C7CAC5B785EA}" destId="{D466FDA1-A312-4A56-BAA0-FD18EF5ADD40}" srcOrd="2" destOrd="0" presId="urn:microsoft.com/office/officeart/2018/2/layout/IconVerticalSolidList"/>
    <dgm:cxn modelId="{0FDF9D13-6411-4433-9114-7969FA937529}" type="presParOf" srcId="{43B16E4D-198A-4EFA-B96C-C7CAC5B785EA}" destId="{F9F6F1D5-B53D-49EF-8948-9F6CBBFB48A5}" srcOrd="3" destOrd="0" presId="urn:microsoft.com/office/officeart/2018/2/layout/IconVerticalSolidList"/>
    <dgm:cxn modelId="{D5477742-36A8-4F2A-B608-110A4421E61B}" type="presParOf" srcId="{4D403BC2-A204-480B-BE5A-190B7DC59C41}" destId="{F18C9F82-A26A-4E3C-B75E-66FF1E2BAC7F}" srcOrd="3" destOrd="0" presId="urn:microsoft.com/office/officeart/2018/2/layout/IconVerticalSolidList"/>
    <dgm:cxn modelId="{4A5A8B1E-EDDD-49D1-A25C-4775B2F29597}" type="presParOf" srcId="{4D403BC2-A204-480B-BE5A-190B7DC59C41}" destId="{0BF2BC01-CEE8-4065-AF59-88F95BC56903}" srcOrd="4" destOrd="0" presId="urn:microsoft.com/office/officeart/2018/2/layout/IconVerticalSolidList"/>
    <dgm:cxn modelId="{CF9E2EB4-5874-4A3A-B66D-2E068F4AFFFD}" type="presParOf" srcId="{0BF2BC01-CEE8-4065-AF59-88F95BC56903}" destId="{162C4398-D3A3-4B15-90A6-4BB858B4C6C6}" srcOrd="0" destOrd="0" presId="urn:microsoft.com/office/officeart/2018/2/layout/IconVerticalSolidList"/>
    <dgm:cxn modelId="{6A6601C5-BB76-495C-AF28-3469031DACFA}" type="presParOf" srcId="{0BF2BC01-CEE8-4065-AF59-88F95BC56903}" destId="{55B40297-3859-4056-8B73-A1F67752C280}" srcOrd="1" destOrd="0" presId="urn:microsoft.com/office/officeart/2018/2/layout/IconVerticalSolidList"/>
    <dgm:cxn modelId="{F10D6236-D339-4420-946D-A122513EE9A7}" type="presParOf" srcId="{0BF2BC01-CEE8-4065-AF59-88F95BC56903}" destId="{5344CFAB-E89F-4083-A8A1-220CB7FA8785}" srcOrd="2" destOrd="0" presId="urn:microsoft.com/office/officeart/2018/2/layout/IconVerticalSolidList"/>
    <dgm:cxn modelId="{93CE4438-7287-4080-8B18-0512A10DFD1D}" type="presParOf" srcId="{0BF2BC01-CEE8-4065-AF59-88F95BC56903}" destId="{7F215E4F-F77A-433D-AF5B-A28A08247D2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86C694-2B8A-4F63-9F30-D9E7B7C323FF}">
      <dsp:nvSpPr>
        <dsp:cNvPr id="0" name=""/>
        <dsp:cNvSpPr/>
      </dsp:nvSpPr>
      <dsp:spPr>
        <a:xfrm>
          <a:off x="0" y="519"/>
          <a:ext cx="6692748" cy="1215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FD77FBF-1A50-49ED-AC6D-E865F1B9BA72}">
      <dsp:nvSpPr>
        <dsp:cNvPr id="0" name=""/>
        <dsp:cNvSpPr/>
      </dsp:nvSpPr>
      <dsp:spPr>
        <a:xfrm>
          <a:off x="367665" y="273989"/>
          <a:ext cx="668483" cy="6684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98EB699-8D18-4D12-AA8D-793FBD77EA8A}">
      <dsp:nvSpPr>
        <dsp:cNvPr id="0" name=""/>
        <dsp:cNvSpPr/>
      </dsp:nvSpPr>
      <dsp:spPr>
        <a:xfrm>
          <a:off x="1403815" y="519"/>
          <a:ext cx="5288932" cy="121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1111250">
            <a:lnSpc>
              <a:spcPct val="90000"/>
            </a:lnSpc>
            <a:spcBef>
              <a:spcPct val="0"/>
            </a:spcBef>
            <a:spcAft>
              <a:spcPct val="35000"/>
            </a:spcAft>
            <a:buNone/>
          </a:pPr>
          <a:r>
            <a:rPr lang="en-JM" sz="2500" kern="1200"/>
            <a:t>This model generalizes well with a validation score of 93% using 25 epochs.</a:t>
          </a:r>
          <a:endParaRPr lang="en-US" sz="2500" kern="1200"/>
        </a:p>
      </dsp:txBody>
      <dsp:txXfrm>
        <a:off x="1403815" y="519"/>
        <a:ext cx="5288932" cy="1215424"/>
      </dsp:txXfrm>
    </dsp:sp>
    <dsp:sp modelId="{762761D8-C497-4476-B262-7D3C16435AEA}">
      <dsp:nvSpPr>
        <dsp:cNvPr id="0" name=""/>
        <dsp:cNvSpPr/>
      </dsp:nvSpPr>
      <dsp:spPr>
        <a:xfrm>
          <a:off x="0" y="1519799"/>
          <a:ext cx="6692748" cy="1215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D52C06B-5D88-4DBD-A59E-000389AE8E6A}">
      <dsp:nvSpPr>
        <dsp:cNvPr id="0" name=""/>
        <dsp:cNvSpPr/>
      </dsp:nvSpPr>
      <dsp:spPr>
        <a:xfrm>
          <a:off x="367665" y="1793270"/>
          <a:ext cx="668483" cy="6684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9F6F1D5-B53D-49EF-8948-9F6CBBFB48A5}">
      <dsp:nvSpPr>
        <dsp:cNvPr id="0" name=""/>
        <dsp:cNvSpPr/>
      </dsp:nvSpPr>
      <dsp:spPr>
        <a:xfrm>
          <a:off x="1403815" y="1519799"/>
          <a:ext cx="5288932" cy="121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1111250">
            <a:lnSpc>
              <a:spcPct val="90000"/>
            </a:lnSpc>
            <a:spcBef>
              <a:spcPct val="0"/>
            </a:spcBef>
            <a:spcAft>
              <a:spcPct val="35000"/>
            </a:spcAft>
            <a:buNone/>
          </a:pPr>
          <a:r>
            <a:rPr lang="en-JM" sz="2500" kern="1200"/>
            <a:t>Using additional image augmentation and epochs may improve the model learning process. </a:t>
          </a:r>
          <a:endParaRPr lang="en-US" sz="2500" kern="1200"/>
        </a:p>
      </dsp:txBody>
      <dsp:txXfrm>
        <a:off x="1403815" y="1519799"/>
        <a:ext cx="5288932" cy="1215424"/>
      </dsp:txXfrm>
    </dsp:sp>
    <dsp:sp modelId="{162C4398-D3A3-4B15-90A6-4BB858B4C6C6}">
      <dsp:nvSpPr>
        <dsp:cNvPr id="0" name=""/>
        <dsp:cNvSpPr/>
      </dsp:nvSpPr>
      <dsp:spPr>
        <a:xfrm>
          <a:off x="0" y="3039080"/>
          <a:ext cx="6692748" cy="1215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5B40297-3859-4056-8B73-A1F67752C280}">
      <dsp:nvSpPr>
        <dsp:cNvPr id="0" name=""/>
        <dsp:cNvSpPr/>
      </dsp:nvSpPr>
      <dsp:spPr>
        <a:xfrm>
          <a:off x="367665" y="3312550"/>
          <a:ext cx="668483" cy="6684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F215E4F-F77A-433D-AF5B-A28A08247D21}">
      <dsp:nvSpPr>
        <dsp:cNvPr id="0" name=""/>
        <dsp:cNvSpPr/>
      </dsp:nvSpPr>
      <dsp:spPr>
        <a:xfrm>
          <a:off x="1403815" y="3039080"/>
          <a:ext cx="5288932" cy="121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1111250">
            <a:lnSpc>
              <a:spcPct val="90000"/>
            </a:lnSpc>
            <a:spcBef>
              <a:spcPct val="0"/>
            </a:spcBef>
            <a:spcAft>
              <a:spcPct val="35000"/>
            </a:spcAft>
            <a:buNone/>
          </a:pPr>
          <a:r>
            <a:rPr lang="en-JM" sz="2500" kern="1200" dirty="0"/>
            <a:t>It would be interesting to evaluate model performance with more images</a:t>
          </a:r>
          <a:endParaRPr lang="en-US" sz="2500" kern="1200" dirty="0"/>
        </a:p>
      </dsp:txBody>
      <dsp:txXfrm>
        <a:off x="1403815" y="3039080"/>
        <a:ext cx="5288932" cy="12154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E051A4E-8844-42D0-92DE-029E9F3B4944}" type="datetimeFigureOut">
              <a:rPr lang="en-JM" smtClean="0"/>
              <a:t>19/2/2019</a:t>
            </a:fld>
            <a:endParaRPr lang="en-JM"/>
          </a:p>
        </p:txBody>
      </p:sp>
      <p:sp>
        <p:nvSpPr>
          <p:cNvPr id="5" name="Footer Placeholder 4"/>
          <p:cNvSpPr>
            <a:spLocks noGrp="1"/>
          </p:cNvSpPr>
          <p:nvPr>
            <p:ph type="ftr" sz="quarter" idx="11"/>
          </p:nvPr>
        </p:nvSpPr>
        <p:spPr>
          <a:xfrm>
            <a:off x="1876424" y="5410201"/>
            <a:ext cx="5124886" cy="365125"/>
          </a:xfrm>
        </p:spPr>
        <p:txBody>
          <a:bodyPr/>
          <a:lstStyle/>
          <a:p>
            <a:endParaRPr lang="en-JM"/>
          </a:p>
        </p:txBody>
      </p:sp>
      <p:sp>
        <p:nvSpPr>
          <p:cNvPr id="6" name="Slide Number Placeholder 5"/>
          <p:cNvSpPr>
            <a:spLocks noGrp="1"/>
          </p:cNvSpPr>
          <p:nvPr>
            <p:ph type="sldNum" sz="quarter" idx="12"/>
          </p:nvPr>
        </p:nvSpPr>
        <p:spPr>
          <a:xfrm>
            <a:off x="9896911" y="5410199"/>
            <a:ext cx="771089" cy="365125"/>
          </a:xfrm>
        </p:spPr>
        <p:txBody>
          <a:bodyPr/>
          <a:lstStyle/>
          <a:p>
            <a:fld id="{8551DBD9-EA79-4DEE-8E79-E13626456AD1}" type="slidenum">
              <a:rPr lang="en-JM" smtClean="0"/>
              <a:t>‹#›</a:t>
            </a:fld>
            <a:endParaRPr lang="en-JM"/>
          </a:p>
        </p:txBody>
      </p:sp>
    </p:spTree>
    <p:extLst>
      <p:ext uri="{BB962C8B-B14F-4D97-AF65-F5344CB8AC3E}">
        <p14:creationId xmlns:p14="http://schemas.microsoft.com/office/powerpoint/2010/main" val="2156316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051A4E-8844-42D0-92DE-029E9F3B4944}" type="datetimeFigureOut">
              <a:rPr lang="en-JM" smtClean="0"/>
              <a:t>19/2/2019</a:t>
            </a:fld>
            <a:endParaRPr lang="en-JM"/>
          </a:p>
        </p:txBody>
      </p:sp>
      <p:sp>
        <p:nvSpPr>
          <p:cNvPr id="6" name="Footer Placeholder 5"/>
          <p:cNvSpPr>
            <a:spLocks noGrp="1"/>
          </p:cNvSpPr>
          <p:nvPr>
            <p:ph type="ftr" sz="quarter" idx="11"/>
          </p:nvPr>
        </p:nvSpPr>
        <p:spPr/>
        <p:txBody>
          <a:bodyPr/>
          <a:lstStyle/>
          <a:p>
            <a:endParaRPr lang="en-JM"/>
          </a:p>
        </p:txBody>
      </p:sp>
      <p:sp>
        <p:nvSpPr>
          <p:cNvPr id="7" name="Slide Number Placeholder 6"/>
          <p:cNvSpPr>
            <a:spLocks noGrp="1"/>
          </p:cNvSpPr>
          <p:nvPr>
            <p:ph type="sldNum" sz="quarter" idx="12"/>
          </p:nvPr>
        </p:nvSpPr>
        <p:spPr/>
        <p:txBody>
          <a:bodyPr/>
          <a:lstStyle/>
          <a:p>
            <a:fld id="{8551DBD9-EA79-4DEE-8E79-E13626456AD1}" type="slidenum">
              <a:rPr lang="en-JM" smtClean="0"/>
              <a:t>‹#›</a:t>
            </a:fld>
            <a:endParaRPr lang="en-JM"/>
          </a:p>
        </p:txBody>
      </p:sp>
    </p:spTree>
    <p:extLst>
      <p:ext uri="{BB962C8B-B14F-4D97-AF65-F5344CB8AC3E}">
        <p14:creationId xmlns:p14="http://schemas.microsoft.com/office/powerpoint/2010/main" val="3976653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051A4E-8844-42D0-92DE-029E9F3B4944}" type="datetimeFigureOut">
              <a:rPr lang="en-JM" smtClean="0"/>
              <a:t>19/2/2019</a:t>
            </a:fld>
            <a:endParaRPr lang="en-JM"/>
          </a:p>
        </p:txBody>
      </p:sp>
      <p:sp>
        <p:nvSpPr>
          <p:cNvPr id="6" name="Footer Placeholder 5"/>
          <p:cNvSpPr>
            <a:spLocks noGrp="1"/>
          </p:cNvSpPr>
          <p:nvPr>
            <p:ph type="ftr" sz="quarter" idx="11"/>
          </p:nvPr>
        </p:nvSpPr>
        <p:spPr/>
        <p:txBody>
          <a:bodyPr/>
          <a:lstStyle/>
          <a:p>
            <a:endParaRPr lang="en-JM"/>
          </a:p>
        </p:txBody>
      </p:sp>
      <p:sp>
        <p:nvSpPr>
          <p:cNvPr id="7" name="Slide Number Placeholder 6"/>
          <p:cNvSpPr>
            <a:spLocks noGrp="1"/>
          </p:cNvSpPr>
          <p:nvPr>
            <p:ph type="sldNum" sz="quarter" idx="12"/>
          </p:nvPr>
        </p:nvSpPr>
        <p:spPr/>
        <p:txBody>
          <a:bodyPr/>
          <a:lstStyle/>
          <a:p>
            <a:fld id="{8551DBD9-EA79-4DEE-8E79-E13626456AD1}" type="slidenum">
              <a:rPr lang="en-JM" smtClean="0"/>
              <a:t>‹#›</a:t>
            </a:fld>
            <a:endParaRPr lang="en-JM"/>
          </a:p>
        </p:txBody>
      </p:sp>
    </p:spTree>
    <p:extLst>
      <p:ext uri="{BB962C8B-B14F-4D97-AF65-F5344CB8AC3E}">
        <p14:creationId xmlns:p14="http://schemas.microsoft.com/office/powerpoint/2010/main" val="2471033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051A4E-8844-42D0-92DE-029E9F3B4944}" type="datetimeFigureOut">
              <a:rPr lang="en-JM" smtClean="0"/>
              <a:t>19/2/2019</a:t>
            </a:fld>
            <a:endParaRPr lang="en-JM"/>
          </a:p>
        </p:txBody>
      </p:sp>
      <p:sp>
        <p:nvSpPr>
          <p:cNvPr id="6" name="Footer Placeholder 5"/>
          <p:cNvSpPr>
            <a:spLocks noGrp="1"/>
          </p:cNvSpPr>
          <p:nvPr>
            <p:ph type="ftr" sz="quarter" idx="11"/>
          </p:nvPr>
        </p:nvSpPr>
        <p:spPr/>
        <p:txBody>
          <a:bodyPr/>
          <a:lstStyle/>
          <a:p>
            <a:endParaRPr lang="en-JM"/>
          </a:p>
        </p:txBody>
      </p:sp>
      <p:sp>
        <p:nvSpPr>
          <p:cNvPr id="7" name="Slide Number Placeholder 6"/>
          <p:cNvSpPr>
            <a:spLocks noGrp="1"/>
          </p:cNvSpPr>
          <p:nvPr>
            <p:ph type="sldNum" sz="quarter" idx="12"/>
          </p:nvPr>
        </p:nvSpPr>
        <p:spPr/>
        <p:txBody>
          <a:bodyPr/>
          <a:lstStyle/>
          <a:p>
            <a:fld id="{8551DBD9-EA79-4DEE-8E79-E13626456AD1}" type="slidenum">
              <a:rPr lang="en-JM" smtClean="0"/>
              <a:t>‹#›</a:t>
            </a:fld>
            <a:endParaRPr lang="en-JM"/>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57044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051A4E-8844-42D0-92DE-029E9F3B4944}" type="datetimeFigureOut">
              <a:rPr lang="en-JM" smtClean="0"/>
              <a:t>19/2/2019</a:t>
            </a:fld>
            <a:endParaRPr lang="en-JM"/>
          </a:p>
        </p:txBody>
      </p:sp>
      <p:sp>
        <p:nvSpPr>
          <p:cNvPr id="6" name="Footer Placeholder 5"/>
          <p:cNvSpPr>
            <a:spLocks noGrp="1"/>
          </p:cNvSpPr>
          <p:nvPr>
            <p:ph type="ftr" sz="quarter" idx="11"/>
          </p:nvPr>
        </p:nvSpPr>
        <p:spPr/>
        <p:txBody>
          <a:bodyPr/>
          <a:lstStyle/>
          <a:p>
            <a:endParaRPr lang="en-JM"/>
          </a:p>
        </p:txBody>
      </p:sp>
      <p:sp>
        <p:nvSpPr>
          <p:cNvPr id="7" name="Slide Number Placeholder 6"/>
          <p:cNvSpPr>
            <a:spLocks noGrp="1"/>
          </p:cNvSpPr>
          <p:nvPr>
            <p:ph type="sldNum" sz="quarter" idx="12"/>
          </p:nvPr>
        </p:nvSpPr>
        <p:spPr/>
        <p:txBody>
          <a:bodyPr/>
          <a:lstStyle/>
          <a:p>
            <a:fld id="{8551DBD9-EA79-4DEE-8E79-E13626456AD1}" type="slidenum">
              <a:rPr lang="en-JM" smtClean="0"/>
              <a:t>‹#›</a:t>
            </a:fld>
            <a:endParaRPr lang="en-JM"/>
          </a:p>
        </p:txBody>
      </p:sp>
    </p:spTree>
    <p:extLst>
      <p:ext uri="{BB962C8B-B14F-4D97-AF65-F5344CB8AC3E}">
        <p14:creationId xmlns:p14="http://schemas.microsoft.com/office/powerpoint/2010/main" val="2254237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E051A4E-8844-42D0-92DE-029E9F3B4944}" type="datetimeFigureOut">
              <a:rPr lang="en-JM" smtClean="0"/>
              <a:t>19/2/2019</a:t>
            </a:fld>
            <a:endParaRPr lang="en-JM"/>
          </a:p>
        </p:txBody>
      </p:sp>
      <p:sp>
        <p:nvSpPr>
          <p:cNvPr id="4" name="Footer Placeholder 3"/>
          <p:cNvSpPr>
            <a:spLocks noGrp="1"/>
          </p:cNvSpPr>
          <p:nvPr>
            <p:ph type="ftr" sz="quarter" idx="11"/>
          </p:nvPr>
        </p:nvSpPr>
        <p:spPr/>
        <p:txBody>
          <a:bodyPr/>
          <a:lstStyle/>
          <a:p>
            <a:endParaRPr lang="en-JM"/>
          </a:p>
        </p:txBody>
      </p:sp>
      <p:sp>
        <p:nvSpPr>
          <p:cNvPr id="5" name="Slide Number Placeholder 4"/>
          <p:cNvSpPr>
            <a:spLocks noGrp="1"/>
          </p:cNvSpPr>
          <p:nvPr>
            <p:ph type="sldNum" sz="quarter" idx="12"/>
          </p:nvPr>
        </p:nvSpPr>
        <p:spPr/>
        <p:txBody>
          <a:bodyPr/>
          <a:lstStyle/>
          <a:p>
            <a:fld id="{8551DBD9-EA79-4DEE-8E79-E13626456AD1}" type="slidenum">
              <a:rPr lang="en-JM" smtClean="0"/>
              <a:t>‹#›</a:t>
            </a:fld>
            <a:endParaRPr lang="en-JM"/>
          </a:p>
        </p:txBody>
      </p:sp>
    </p:spTree>
    <p:extLst>
      <p:ext uri="{BB962C8B-B14F-4D97-AF65-F5344CB8AC3E}">
        <p14:creationId xmlns:p14="http://schemas.microsoft.com/office/powerpoint/2010/main" val="3121600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E051A4E-8844-42D0-92DE-029E9F3B4944}" type="datetimeFigureOut">
              <a:rPr lang="en-JM" smtClean="0"/>
              <a:t>19/2/2019</a:t>
            </a:fld>
            <a:endParaRPr lang="en-JM"/>
          </a:p>
        </p:txBody>
      </p:sp>
      <p:sp>
        <p:nvSpPr>
          <p:cNvPr id="4" name="Footer Placeholder 3"/>
          <p:cNvSpPr>
            <a:spLocks noGrp="1"/>
          </p:cNvSpPr>
          <p:nvPr>
            <p:ph type="ftr" sz="quarter" idx="11"/>
          </p:nvPr>
        </p:nvSpPr>
        <p:spPr/>
        <p:txBody>
          <a:bodyPr/>
          <a:lstStyle/>
          <a:p>
            <a:endParaRPr lang="en-JM"/>
          </a:p>
        </p:txBody>
      </p:sp>
      <p:sp>
        <p:nvSpPr>
          <p:cNvPr id="5" name="Slide Number Placeholder 4"/>
          <p:cNvSpPr>
            <a:spLocks noGrp="1"/>
          </p:cNvSpPr>
          <p:nvPr>
            <p:ph type="sldNum" sz="quarter" idx="12"/>
          </p:nvPr>
        </p:nvSpPr>
        <p:spPr/>
        <p:txBody>
          <a:bodyPr/>
          <a:lstStyle/>
          <a:p>
            <a:fld id="{8551DBD9-EA79-4DEE-8E79-E13626456AD1}" type="slidenum">
              <a:rPr lang="en-JM" smtClean="0"/>
              <a:t>‹#›</a:t>
            </a:fld>
            <a:endParaRPr lang="en-JM"/>
          </a:p>
        </p:txBody>
      </p:sp>
    </p:spTree>
    <p:extLst>
      <p:ext uri="{BB962C8B-B14F-4D97-AF65-F5344CB8AC3E}">
        <p14:creationId xmlns:p14="http://schemas.microsoft.com/office/powerpoint/2010/main" val="2192931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051A4E-8844-42D0-92DE-029E9F3B4944}" type="datetimeFigureOut">
              <a:rPr lang="en-JM" smtClean="0"/>
              <a:t>19/2/2019</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8551DBD9-EA79-4DEE-8E79-E13626456AD1}" type="slidenum">
              <a:rPr lang="en-JM" smtClean="0"/>
              <a:t>‹#›</a:t>
            </a:fld>
            <a:endParaRPr lang="en-JM"/>
          </a:p>
        </p:txBody>
      </p:sp>
    </p:spTree>
    <p:extLst>
      <p:ext uri="{BB962C8B-B14F-4D97-AF65-F5344CB8AC3E}">
        <p14:creationId xmlns:p14="http://schemas.microsoft.com/office/powerpoint/2010/main" val="305562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051A4E-8844-42D0-92DE-029E9F3B4944}" type="datetimeFigureOut">
              <a:rPr lang="en-JM" smtClean="0"/>
              <a:t>19/2/2019</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8551DBD9-EA79-4DEE-8E79-E13626456AD1}" type="slidenum">
              <a:rPr lang="en-JM" smtClean="0"/>
              <a:t>‹#›</a:t>
            </a:fld>
            <a:endParaRPr lang="en-JM"/>
          </a:p>
        </p:txBody>
      </p:sp>
    </p:spTree>
    <p:extLst>
      <p:ext uri="{BB962C8B-B14F-4D97-AF65-F5344CB8AC3E}">
        <p14:creationId xmlns:p14="http://schemas.microsoft.com/office/powerpoint/2010/main" val="2526109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051A4E-8844-42D0-92DE-029E9F3B4944}" type="datetimeFigureOut">
              <a:rPr lang="en-JM" smtClean="0"/>
              <a:t>19/2/2019</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8551DBD9-EA79-4DEE-8E79-E13626456AD1}" type="slidenum">
              <a:rPr lang="en-JM" smtClean="0"/>
              <a:t>‹#›</a:t>
            </a:fld>
            <a:endParaRPr lang="en-JM"/>
          </a:p>
        </p:txBody>
      </p:sp>
    </p:spTree>
    <p:extLst>
      <p:ext uri="{BB962C8B-B14F-4D97-AF65-F5344CB8AC3E}">
        <p14:creationId xmlns:p14="http://schemas.microsoft.com/office/powerpoint/2010/main" val="2267411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051A4E-8844-42D0-92DE-029E9F3B4944}" type="datetimeFigureOut">
              <a:rPr lang="en-JM" smtClean="0"/>
              <a:t>19/2/2019</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8551DBD9-EA79-4DEE-8E79-E13626456AD1}" type="slidenum">
              <a:rPr lang="en-JM" smtClean="0"/>
              <a:t>‹#›</a:t>
            </a:fld>
            <a:endParaRPr lang="en-JM"/>
          </a:p>
        </p:txBody>
      </p:sp>
    </p:spTree>
    <p:extLst>
      <p:ext uri="{BB962C8B-B14F-4D97-AF65-F5344CB8AC3E}">
        <p14:creationId xmlns:p14="http://schemas.microsoft.com/office/powerpoint/2010/main" val="1374691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051A4E-8844-42D0-92DE-029E9F3B4944}" type="datetimeFigureOut">
              <a:rPr lang="en-JM" smtClean="0"/>
              <a:t>19/2/2019</a:t>
            </a:fld>
            <a:endParaRPr lang="en-JM"/>
          </a:p>
        </p:txBody>
      </p:sp>
      <p:sp>
        <p:nvSpPr>
          <p:cNvPr id="6" name="Footer Placeholder 5"/>
          <p:cNvSpPr>
            <a:spLocks noGrp="1"/>
          </p:cNvSpPr>
          <p:nvPr>
            <p:ph type="ftr" sz="quarter" idx="11"/>
          </p:nvPr>
        </p:nvSpPr>
        <p:spPr/>
        <p:txBody>
          <a:bodyPr/>
          <a:lstStyle/>
          <a:p>
            <a:endParaRPr lang="en-JM"/>
          </a:p>
        </p:txBody>
      </p:sp>
      <p:sp>
        <p:nvSpPr>
          <p:cNvPr id="7" name="Slide Number Placeholder 6"/>
          <p:cNvSpPr>
            <a:spLocks noGrp="1"/>
          </p:cNvSpPr>
          <p:nvPr>
            <p:ph type="sldNum" sz="quarter" idx="12"/>
          </p:nvPr>
        </p:nvSpPr>
        <p:spPr/>
        <p:txBody>
          <a:bodyPr/>
          <a:lstStyle/>
          <a:p>
            <a:fld id="{8551DBD9-EA79-4DEE-8E79-E13626456AD1}" type="slidenum">
              <a:rPr lang="en-JM" smtClean="0"/>
              <a:t>‹#›</a:t>
            </a:fld>
            <a:endParaRPr lang="en-JM"/>
          </a:p>
        </p:txBody>
      </p:sp>
    </p:spTree>
    <p:extLst>
      <p:ext uri="{BB962C8B-B14F-4D97-AF65-F5344CB8AC3E}">
        <p14:creationId xmlns:p14="http://schemas.microsoft.com/office/powerpoint/2010/main" val="335466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051A4E-8844-42D0-92DE-029E9F3B4944}" type="datetimeFigureOut">
              <a:rPr lang="en-JM" smtClean="0"/>
              <a:t>19/2/2019</a:t>
            </a:fld>
            <a:endParaRPr lang="en-JM"/>
          </a:p>
        </p:txBody>
      </p:sp>
      <p:sp>
        <p:nvSpPr>
          <p:cNvPr id="8" name="Footer Placeholder 7"/>
          <p:cNvSpPr>
            <a:spLocks noGrp="1"/>
          </p:cNvSpPr>
          <p:nvPr>
            <p:ph type="ftr" sz="quarter" idx="11"/>
          </p:nvPr>
        </p:nvSpPr>
        <p:spPr/>
        <p:txBody>
          <a:bodyPr/>
          <a:lstStyle/>
          <a:p>
            <a:endParaRPr lang="en-JM"/>
          </a:p>
        </p:txBody>
      </p:sp>
      <p:sp>
        <p:nvSpPr>
          <p:cNvPr id="9" name="Slide Number Placeholder 8"/>
          <p:cNvSpPr>
            <a:spLocks noGrp="1"/>
          </p:cNvSpPr>
          <p:nvPr>
            <p:ph type="sldNum" sz="quarter" idx="12"/>
          </p:nvPr>
        </p:nvSpPr>
        <p:spPr/>
        <p:txBody>
          <a:bodyPr/>
          <a:lstStyle/>
          <a:p>
            <a:fld id="{8551DBD9-EA79-4DEE-8E79-E13626456AD1}" type="slidenum">
              <a:rPr lang="en-JM" smtClean="0"/>
              <a:t>‹#›</a:t>
            </a:fld>
            <a:endParaRPr lang="en-JM"/>
          </a:p>
        </p:txBody>
      </p:sp>
    </p:spTree>
    <p:extLst>
      <p:ext uri="{BB962C8B-B14F-4D97-AF65-F5344CB8AC3E}">
        <p14:creationId xmlns:p14="http://schemas.microsoft.com/office/powerpoint/2010/main" val="863088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051A4E-8844-42D0-92DE-029E9F3B4944}" type="datetimeFigureOut">
              <a:rPr lang="en-JM" smtClean="0"/>
              <a:t>19/2/2019</a:t>
            </a:fld>
            <a:endParaRPr lang="en-JM"/>
          </a:p>
        </p:txBody>
      </p:sp>
      <p:sp>
        <p:nvSpPr>
          <p:cNvPr id="4" name="Footer Placeholder 3"/>
          <p:cNvSpPr>
            <a:spLocks noGrp="1"/>
          </p:cNvSpPr>
          <p:nvPr>
            <p:ph type="ftr" sz="quarter" idx="11"/>
          </p:nvPr>
        </p:nvSpPr>
        <p:spPr/>
        <p:txBody>
          <a:bodyPr/>
          <a:lstStyle/>
          <a:p>
            <a:endParaRPr lang="en-JM"/>
          </a:p>
        </p:txBody>
      </p:sp>
      <p:sp>
        <p:nvSpPr>
          <p:cNvPr id="5" name="Slide Number Placeholder 4"/>
          <p:cNvSpPr>
            <a:spLocks noGrp="1"/>
          </p:cNvSpPr>
          <p:nvPr>
            <p:ph type="sldNum" sz="quarter" idx="12"/>
          </p:nvPr>
        </p:nvSpPr>
        <p:spPr/>
        <p:txBody>
          <a:bodyPr/>
          <a:lstStyle/>
          <a:p>
            <a:fld id="{8551DBD9-EA79-4DEE-8E79-E13626456AD1}" type="slidenum">
              <a:rPr lang="en-JM" smtClean="0"/>
              <a:t>‹#›</a:t>
            </a:fld>
            <a:endParaRPr lang="en-JM"/>
          </a:p>
        </p:txBody>
      </p:sp>
    </p:spTree>
    <p:extLst>
      <p:ext uri="{BB962C8B-B14F-4D97-AF65-F5344CB8AC3E}">
        <p14:creationId xmlns:p14="http://schemas.microsoft.com/office/powerpoint/2010/main" val="1108985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051A4E-8844-42D0-92DE-029E9F3B4944}" type="datetimeFigureOut">
              <a:rPr lang="en-JM" smtClean="0"/>
              <a:t>19/2/2019</a:t>
            </a:fld>
            <a:endParaRPr lang="en-JM"/>
          </a:p>
        </p:txBody>
      </p:sp>
      <p:sp>
        <p:nvSpPr>
          <p:cNvPr id="3" name="Footer Placeholder 2"/>
          <p:cNvSpPr>
            <a:spLocks noGrp="1"/>
          </p:cNvSpPr>
          <p:nvPr>
            <p:ph type="ftr" sz="quarter" idx="11"/>
          </p:nvPr>
        </p:nvSpPr>
        <p:spPr/>
        <p:txBody>
          <a:bodyPr/>
          <a:lstStyle/>
          <a:p>
            <a:endParaRPr lang="en-JM"/>
          </a:p>
        </p:txBody>
      </p:sp>
      <p:sp>
        <p:nvSpPr>
          <p:cNvPr id="4" name="Slide Number Placeholder 3"/>
          <p:cNvSpPr>
            <a:spLocks noGrp="1"/>
          </p:cNvSpPr>
          <p:nvPr>
            <p:ph type="sldNum" sz="quarter" idx="12"/>
          </p:nvPr>
        </p:nvSpPr>
        <p:spPr/>
        <p:txBody>
          <a:bodyPr/>
          <a:lstStyle/>
          <a:p>
            <a:fld id="{8551DBD9-EA79-4DEE-8E79-E13626456AD1}" type="slidenum">
              <a:rPr lang="en-JM" smtClean="0"/>
              <a:t>‹#›</a:t>
            </a:fld>
            <a:endParaRPr lang="en-JM"/>
          </a:p>
        </p:txBody>
      </p:sp>
    </p:spTree>
    <p:extLst>
      <p:ext uri="{BB962C8B-B14F-4D97-AF65-F5344CB8AC3E}">
        <p14:creationId xmlns:p14="http://schemas.microsoft.com/office/powerpoint/2010/main" val="762966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051A4E-8844-42D0-92DE-029E9F3B4944}" type="datetimeFigureOut">
              <a:rPr lang="en-JM" smtClean="0"/>
              <a:t>19/2/2019</a:t>
            </a:fld>
            <a:endParaRPr lang="en-JM"/>
          </a:p>
        </p:txBody>
      </p:sp>
      <p:sp>
        <p:nvSpPr>
          <p:cNvPr id="6" name="Footer Placeholder 5"/>
          <p:cNvSpPr>
            <a:spLocks noGrp="1"/>
          </p:cNvSpPr>
          <p:nvPr>
            <p:ph type="ftr" sz="quarter" idx="11"/>
          </p:nvPr>
        </p:nvSpPr>
        <p:spPr/>
        <p:txBody>
          <a:bodyPr/>
          <a:lstStyle/>
          <a:p>
            <a:endParaRPr lang="en-JM"/>
          </a:p>
        </p:txBody>
      </p:sp>
      <p:sp>
        <p:nvSpPr>
          <p:cNvPr id="7" name="Slide Number Placeholder 6"/>
          <p:cNvSpPr>
            <a:spLocks noGrp="1"/>
          </p:cNvSpPr>
          <p:nvPr>
            <p:ph type="sldNum" sz="quarter" idx="12"/>
          </p:nvPr>
        </p:nvSpPr>
        <p:spPr/>
        <p:txBody>
          <a:bodyPr/>
          <a:lstStyle/>
          <a:p>
            <a:fld id="{8551DBD9-EA79-4DEE-8E79-E13626456AD1}" type="slidenum">
              <a:rPr lang="en-JM" smtClean="0"/>
              <a:t>‹#›</a:t>
            </a:fld>
            <a:endParaRPr lang="en-JM"/>
          </a:p>
        </p:txBody>
      </p:sp>
    </p:spTree>
    <p:extLst>
      <p:ext uri="{BB962C8B-B14F-4D97-AF65-F5344CB8AC3E}">
        <p14:creationId xmlns:p14="http://schemas.microsoft.com/office/powerpoint/2010/main" val="1409333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051A4E-8844-42D0-92DE-029E9F3B4944}" type="datetimeFigureOut">
              <a:rPr lang="en-JM" smtClean="0"/>
              <a:t>19/2/2019</a:t>
            </a:fld>
            <a:endParaRPr lang="en-JM"/>
          </a:p>
        </p:txBody>
      </p:sp>
      <p:sp>
        <p:nvSpPr>
          <p:cNvPr id="6" name="Footer Placeholder 5"/>
          <p:cNvSpPr>
            <a:spLocks noGrp="1"/>
          </p:cNvSpPr>
          <p:nvPr>
            <p:ph type="ftr" sz="quarter" idx="11"/>
          </p:nvPr>
        </p:nvSpPr>
        <p:spPr/>
        <p:txBody>
          <a:bodyPr/>
          <a:lstStyle/>
          <a:p>
            <a:endParaRPr lang="en-JM"/>
          </a:p>
        </p:txBody>
      </p:sp>
      <p:sp>
        <p:nvSpPr>
          <p:cNvPr id="7" name="Slide Number Placeholder 6"/>
          <p:cNvSpPr>
            <a:spLocks noGrp="1"/>
          </p:cNvSpPr>
          <p:nvPr>
            <p:ph type="sldNum" sz="quarter" idx="12"/>
          </p:nvPr>
        </p:nvSpPr>
        <p:spPr/>
        <p:txBody>
          <a:bodyPr/>
          <a:lstStyle/>
          <a:p>
            <a:fld id="{8551DBD9-EA79-4DEE-8E79-E13626456AD1}" type="slidenum">
              <a:rPr lang="en-JM" smtClean="0"/>
              <a:t>‹#›</a:t>
            </a:fld>
            <a:endParaRPr lang="en-JM"/>
          </a:p>
        </p:txBody>
      </p:sp>
    </p:spTree>
    <p:extLst>
      <p:ext uri="{BB962C8B-B14F-4D97-AF65-F5344CB8AC3E}">
        <p14:creationId xmlns:p14="http://schemas.microsoft.com/office/powerpoint/2010/main" val="2382729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051A4E-8844-42D0-92DE-029E9F3B4944}" type="datetimeFigureOut">
              <a:rPr lang="en-JM" smtClean="0"/>
              <a:t>19/2/2019</a:t>
            </a:fld>
            <a:endParaRPr lang="en-JM"/>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JM"/>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551DBD9-EA79-4DEE-8E79-E13626456AD1}" type="slidenum">
              <a:rPr lang="en-JM" smtClean="0"/>
              <a:t>‹#›</a:t>
            </a:fld>
            <a:endParaRPr lang="en-JM"/>
          </a:p>
        </p:txBody>
      </p:sp>
    </p:spTree>
    <p:extLst>
      <p:ext uri="{BB962C8B-B14F-4D97-AF65-F5344CB8AC3E}">
        <p14:creationId xmlns:p14="http://schemas.microsoft.com/office/powerpoint/2010/main" val="15187803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AD579530-1077-46B3-BD5C-81BB270A1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36" name="Rectangle 135">
              <a:extLst>
                <a:ext uri="{FF2B5EF4-FFF2-40B4-BE49-F238E27FC236}">
                  <a16:creationId xmlns:a16="http://schemas.microsoft.com/office/drawing/2014/main" id="{ACBB106A-B366-4349-B59F-E8FBDADD8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7" name="Picture 2">
              <a:extLst>
                <a:ext uri="{FF2B5EF4-FFF2-40B4-BE49-F238E27FC236}">
                  <a16:creationId xmlns:a16="http://schemas.microsoft.com/office/drawing/2014/main" id="{113FC03B-24E4-4A3F-9626-CC7F6356BC9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1026" name="Picture 2" descr="Image result for brain neural network">
            <a:extLst>
              <a:ext uri="{FF2B5EF4-FFF2-40B4-BE49-F238E27FC236}">
                <a16:creationId xmlns:a16="http://schemas.microsoft.com/office/drawing/2014/main" id="{D8D41F59-CFC5-436A-822D-B0AA286BFA3C}"/>
              </a:ext>
            </a:extLst>
          </p:cNvPr>
          <p:cNvPicPr>
            <a:picLocks noChangeAspect="1" noChangeArrowheads="1"/>
          </p:cNvPicPr>
          <p:nvPr/>
        </p:nvPicPr>
        <p:blipFill rotWithShape="1">
          <a:blip r:embed="rId4">
            <a:alphaModFix amt="30000"/>
            <a:extLst>
              <a:ext uri="{28A0092B-C50C-407E-A947-70E740481C1C}">
                <a14:useLocalDpi xmlns:a14="http://schemas.microsoft.com/office/drawing/2010/main" val="0"/>
              </a:ext>
            </a:extLst>
          </a:blip>
          <a:srcRect t="4026" r="-2" b="39706"/>
          <a:stretch/>
        </p:blipFill>
        <p:spPr bwMode="auto">
          <a:xfrm>
            <a:off x="-2" y="10"/>
            <a:ext cx="1218838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39" name="Group 138">
            <a:extLst>
              <a:ext uri="{FF2B5EF4-FFF2-40B4-BE49-F238E27FC236}">
                <a16:creationId xmlns:a16="http://schemas.microsoft.com/office/drawing/2014/main" id="{83F79A5F-63B5-4802-B39B-BF0F89DDDA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40" name="Round Diagonal Corner Rectangle 7">
              <a:extLst>
                <a:ext uri="{FF2B5EF4-FFF2-40B4-BE49-F238E27FC236}">
                  <a16:creationId xmlns:a16="http://schemas.microsoft.com/office/drawing/2014/main" id="{00D14BF7-A799-4EDA-8C19-CED0B8EC5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AF292344-73C8-4E53-85C0-8CDB23EB53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42" name="Freeform 32">
                <a:extLst>
                  <a:ext uri="{FF2B5EF4-FFF2-40B4-BE49-F238E27FC236}">
                    <a16:creationId xmlns:a16="http://schemas.microsoft.com/office/drawing/2014/main" id="{4781E776-A0A7-4FB6-958B-8389BBA56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43" name="Freeform 33">
                <a:extLst>
                  <a:ext uri="{FF2B5EF4-FFF2-40B4-BE49-F238E27FC236}">
                    <a16:creationId xmlns:a16="http://schemas.microsoft.com/office/drawing/2014/main" id="{0F004D56-F177-45BC-8965-B72DB88A08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44" name="Freeform 34">
                <a:extLst>
                  <a:ext uri="{FF2B5EF4-FFF2-40B4-BE49-F238E27FC236}">
                    <a16:creationId xmlns:a16="http://schemas.microsoft.com/office/drawing/2014/main" id="{5F2F1F83-817B-4678-B0AE-8FFDC49FC8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45" name="Freeform 37">
                <a:extLst>
                  <a:ext uri="{FF2B5EF4-FFF2-40B4-BE49-F238E27FC236}">
                    <a16:creationId xmlns:a16="http://schemas.microsoft.com/office/drawing/2014/main" id="{F908EB47-32F4-4E82-BF56-FD25BB074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46" name="Freeform 35">
                <a:extLst>
                  <a:ext uri="{FF2B5EF4-FFF2-40B4-BE49-F238E27FC236}">
                    <a16:creationId xmlns:a16="http://schemas.microsoft.com/office/drawing/2014/main" id="{0966000D-B975-4E8A-9BF2-EACF21640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47" name="Freeform 36">
                <a:extLst>
                  <a:ext uri="{FF2B5EF4-FFF2-40B4-BE49-F238E27FC236}">
                    <a16:creationId xmlns:a16="http://schemas.microsoft.com/office/drawing/2014/main" id="{A9554499-6796-4AEE-B012-34A5B9A585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48" name="Freeform 38">
                <a:extLst>
                  <a:ext uri="{FF2B5EF4-FFF2-40B4-BE49-F238E27FC236}">
                    <a16:creationId xmlns:a16="http://schemas.microsoft.com/office/drawing/2014/main" id="{9DD40864-34BD-491F-B591-180E7B32C1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49" name="Freeform 39">
                <a:extLst>
                  <a:ext uri="{FF2B5EF4-FFF2-40B4-BE49-F238E27FC236}">
                    <a16:creationId xmlns:a16="http://schemas.microsoft.com/office/drawing/2014/main" id="{2623F54C-4373-4D30-90DB-3129BDDF5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50" name="Freeform 40">
                <a:extLst>
                  <a:ext uri="{FF2B5EF4-FFF2-40B4-BE49-F238E27FC236}">
                    <a16:creationId xmlns:a16="http://schemas.microsoft.com/office/drawing/2014/main" id="{1FF42884-D4B2-462F-9FA7-4FA892532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51" name="Rectangle 41">
                <a:extLst>
                  <a:ext uri="{FF2B5EF4-FFF2-40B4-BE49-F238E27FC236}">
                    <a16:creationId xmlns:a16="http://schemas.microsoft.com/office/drawing/2014/main" id="{27F4D4BA-37F5-4D54-BDFF-733F621D5D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152" name="Freeform 32">
                <a:extLst>
                  <a:ext uri="{FF2B5EF4-FFF2-40B4-BE49-F238E27FC236}">
                    <a16:creationId xmlns:a16="http://schemas.microsoft.com/office/drawing/2014/main" id="{29E4A0E5-0441-4563-A947-12A578110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53" name="Freeform 33">
                <a:extLst>
                  <a:ext uri="{FF2B5EF4-FFF2-40B4-BE49-F238E27FC236}">
                    <a16:creationId xmlns:a16="http://schemas.microsoft.com/office/drawing/2014/main" id="{4A8D89B4-AD1B-410A-870B-1042E075A0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54" name="Freeform 34">
                <a:extLst>
                  <a:ext uri="{FF2B5EF4-FFF2-40B4-BE49-F238E27FC236}">
                    <a16:creationId xmlns:a16="http://schemas.microsoft.com/office/drawing/2014/main" id="{DFC54570-9F45-44E6-AC94-4B3192D44B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55" name="Freeform 37">
                <a:extLst>
                  <a:ext uri="{FF2B5EF4-FFF2-40B4-BE49-F238E27FC236}">
                    <a16:creationId xmlns:a16="http://schemas.microsoft.com/office/drawing/2014/main" id="{A976F76C-4BBB-4CD4-9270-5E4E8802B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56" name="Freeform 35">
                <a:extLst>
                  <a:ext uri="{FF2B5EF4-FFF2-40B4-BE49-F238E27FC236}">
                    <a16:creationId xmlns:a16="http://schemas.microsoft.com/office/drawing/2014/main" id="{06081E5F-35E2-4E9E-A0DA-9E2F769C4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57" name="Freeform 36">
                <a:extLst>
                  <a:ext uri="{FF2B5EF4-FFF2-40B4-BE49-F238E27FC236}">
                    <a16:creationId xmlns:a16="http://schemas.microsoft.com/office/drawing/2014/main" id="{7B7B4F78-1391-433D-AAE5-0FA8B8EE18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58" name="Freeform 38">
                <a:extLst>
                  <a:ext uri="{FF2B5EF4-FFF2-40B4-BE49-F238E27FC236}">
                    <a16:creationId xmlns:a16="http://schemas.microsoft.com/office/drawing/2014/main" id="{EF63F42B-29ED-4285-99D1-5FA657DA92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59" name="Freeform 39">
                <a:extLst>
                  <a:ext uri="{FF2B5EF4-FFF2-40B4-BE49-F238E27FC236}">
                    <a16:creationId xmlns:a16="http://schemas.microsoft.com/office/drawing/2014/main" id="{EB7A6053-A7CF-4785-B396-6F70D6EBE9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60" name="Freeform 40">
                <a:extLst>
                  <a:ext uri="{FF2B5EF4-FFF2-40B4-BE49-F238E27FC236}">
                    <a16:creationId xmlns:a16="http://schemas.microsoft.com/office/drawing/2014/main" id="{E6337518-A10D-47A5-BD86-6D1F3FAF3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61" name="Rectangle 41">
                <a:extLst>
                  <a:ext uri="{FF2B5EF4-FFF2-40B4-BE49-F238E27FC236}">
                    <a16:creationId xmlns:a16="http://schemas.microsoft.com/office/drawing/2014/main" id="{7591C37F-6498-4992-992D-D413A84752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grpSp>
      <p:sp>
        <p:nvSpPr>
          <p:cNvPr id="2" name="Title 1">
            <a:extLst>
              <a:ext uri="{FF2B5EF4-FFF2-40B4-BE49-F238E27FC236}">
                <a16:creationId xmlns:a16="http://schemas.microsoft.com/office/drawing/2014/main" id="{57B08797-6047-4C8D-8D5B-BF0B2A8CDE0D}"/>
              </a:ext>
            </a:extLst>
          </p:cNvPr>
          <p:cNvSpPr>
            <a:spLocks noGrp="1"/>
          </p:cNvSpPr>
          <p:nvPr>
            <p:ph type="ctrTitle"/>
          </p:nvPr>
        </p:nvSpPr>
        <p:spPr>
          <a:xfrm>
            <a:off x="2667000" y="2328334"/>
            <a:ext cx="6858000" cy="1367896"/>
          </a:xfrm>
        </p:spPr>
        <p:txBody>
          <a:bodyPr>
            <a:normAutofit/>
          </a:bodyPr>
          <a:lstStyle/>
          <a:p>
            <a:pPr algn="ctr"/>
            <a:r>
              <a:rPr lang="en-JM" sz="4400" b="1"/>
              <a:t>Histopathologic Cancer Detection</a:t>
            </a:r>
          </a:p>
        </p:txBody>
      </p:sp>
      <p:sp>
        <p:nvSpPr>
          <p:cNvPr id="3" name="Subtitle 2">
            <a:extLst>
              <a:ext uri="{FF2B5EF4-FFF2-40B4-BE49-F238E27FC236}">
                <a16:creationId xmlns:a16="http://schemas.microsoft.com/office/drawing/2014/main" id="{9B70353E-8F7B-4908-8611-4D5C22F21C94}"/>
              </a:ext>
            </a:extLst>
          </p:cNvPr>
          <p:cNvSpPr>
            <a:spLocks noGrp="1"/>
          </p:cNvSpPr>
          <p:nvPr>
            <p:ph type="subTitle" idx="1"/>
          </p:nvPr>
        </p:nvSpPr>
        <p:spPr>
          <a:xfrm>
            <a:off x="2667001" y="3602038"/>
            <a:ext cx="6857999" cy="953029"/>
          </a:xfrm>
        </p:spPr>
        <p:txBody>
          <a:bodyPr>
            <a:normAutofit/>
          </a:bodyPr>
          <a:lstStyle/>
          <a:p>
            <a:pPr algn="ctr"/>
            <a:r>
              <a:rPr lang="en-US" dirty="0"/>
              <a:t>Capstone Project 2</a:t>
            </a:r>
            <a:endParaRPr lang="en-JM"/>
          </a:p>
        </p:txBody>
      </p:sp>
    </p:spTree>
    <p:extLst>
      <p:ext uri="{BB962C8B-B14F-4D97-AF65-F5344CB8AC3E}">
        <p14:creationId xmlns:p14="http://schemas.microsoft.com/office/powerpoint/2010/main" val="441129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DB489EE6-0695-4157-B395-1D7EA8C34325}"/>
              </a:ext>
            </a:extLst>
          </p:cNvPr>
          <p:cNvSpPr>
            <a:spLocks noGrp="1"/>
          </p:cNvSpPr>
          <p:nvPr>
            <p:ph type="title"/>
          </p:nvPr>
        </p:nvSpPr>
        <p:spPr>
          <a:xfrm>
            <a:off x="1019015" y="1093787"/>
            <a:ext cx="3059969" cy="4697413"/>
          </a:xfrm>
        </p:spPr>
        <p:txBody>
          <a:bodyPr>
            <a:normAutofit/>
          </a:bodyPr>
          <a:lstStyle/>
          <a:p>
            <a:r>
              <a:rPr lang="en-US" sz="3300"/>
              <a:t>Introduction</a:t>
            </a:r>
            <a:endParaRPr lang="en-JM" sz="3300"/>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7D7505-16F5-4AEA-A8D0-73E0515537EF}"/>
              </a:ext>
            </a:extLst>
          </p:cNvPr>
          <p:cNvSpPr>
            <a:spLocks noGrp="1"/>
          </p:cNvSpPr>
          <p:nvPr>
            <p:ph idx="1"/>
          </p:nvPr>
        </p:nvSpPr>
        <p:spPr>
          <a:xfrm>
            <a:off x="5215467" y="1093788"/>
            <a:ext cx="5831944" cy="4697413"/>
          </a:xfrm>
        </p:spPr>
        <p:txBody>
          <a:bodyPr>
            <a:normAutofit/>
          </a:bodyPr>
          <a:lstStyle/>
          <a:p>
            <a:pPr marL="0" indent="0">
              <a:buNone/>
            </a:pPr>
            <a:r>
              <a:rPr lang="en-JM" dirty="0"/>
              <a:t>With the increases in cases of cancer, early detection and treatment is of vital importance as it relates to reduction in mortality rate among certain groups in the population. This project focuses on identifying metastatic tissue in histopathologic scans of lymph node sections.</a:t>
            </a:r>
          </a:p>
        </p:txBody>
      </p:sp>
    </p:spTree>
    <p:extLst>
      <p:ext uri="{BB962C8B-B14F-4D97-AF65-F5344CB8AC3E}">
        <p14:creationId xmlns:p14="http://schemas.microsoft.com/office/powerpoint/2010/main" val="926860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grpSp>
        <p:nvGrpSpPr>
          <p:cNvPr id="199" name="Group 198">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00" name="Rectangle 199">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1"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2050" name="Picture 2">
            <a:extLst>
              <a:ext uri="{FF2B5EF4-FFF2-40B4-BE49-F238E27FC236}">
                <a16:creationId xmlns:a16="http://schemas.microsoft.com/office/drawing/2014/main" id="{3DF210E7-C17F-4C16-B2AD-F932BE192F78}"/>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t="22884" r="-2" b="20607"/>
          <a:stretch/>
        </p:blipFill>
        <p:spPr bwMode="auto">
          <a:xfrm>
            <a:off x="3611" y="10"/>
            <a:ext cx="1218838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203" name="Group 202">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204"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5" name="Group 204">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225"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a:extLst/>
            </p:spPr>
          </p:sp>
          <p:sp>
            <p:nvSpPr>
              <p:cNvPr id="226"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a:extLst/>
            </p:spPr>
          </p:sp>
          <p:sp>
            <p:nvSpPr>
              <p:cNvPr id="227"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a:extLst/>
            </p:spPr>
          </p:sp>
          <p:sp>
            <p:nvSpPr>
              <p:cNvPr id="228"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a:extLst/>
            </p:spPr>
          </p:sp>
        </p:grpSp>
        <p:grpSp>
          <p:nvGrpSpPr>
            <p:cNvPr id="206" name="Group 205">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219"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a:extLst/>
            </p:spPr>
          </p:sp>
          <p:sp>
            <p:nvSpPr>
              <p:cNvPr id="220"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a:extLst/>
            </p:spPr>
          </p:sp>
          <p:sp>
            <p:nvSpPr>
              <p:cNvPr id="221"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a:extLst/>
            </p:spPr>
          </p:sp>
          <p:sp>
            <p:nvSpPr>
              <p:cNvPr id="222"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a:extLst/>
            </p:spPr>
          </p:sp>
          <p:sp>
            <p:nvSpPr>
              <p:cNvPr id="223"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a:extLst/>
            </p:spPr>
          </p:sp>
          <p:sp>
            <p:nvSpPr>
              <p:cNvPr id="224"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a:extLst/>
            </p:spPr>
          </p:sp>
        </p:grpSp>
        <p:grpSp>
          <p:nvGrpSpPr>
            <p:cNvPr id="207" name="Group 206">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15"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a:extLst/>
            </p:spPr>
          </p:sp>
          <p:sp>
            <p:nvSpPr>
              <p:cNvPr id="216"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a:extLst/>
            </p:spPr>
          </p:sp>
          <p:sp>
            <p:nvSpPr>
              <p:cNvPr id="217"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a:extLst/>
            </p:spPr>
          </p:sp>
          <p:sp>
            <p:nvSpPr>
              <p:cNvPr id="218"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a:extLst/>
            </p:spPr>
          </p:sp>
        </p:grpSp>
        <p:grpSp>
          <p:nvGrpSpPr>
            <p:cNvPr id="208" name="Group 207">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209"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a:extLst/>
            </p:spPr>
          </p:sp>
          <p:sp>
            <p:nvSpPr>
              <p:cNvPr id="210"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a:extLst/>
            </p:spPr>
          </p:sp>
          <p:sp>
            <p:nvSpPr>
              <p:cNvPr id="211"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a:extLst/>
            </p:spPr>
          </p:sp>
          <p:sp>
            <p:nvSpPr>
              <p:cNvPr id="212"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a:extLst/>
            </p:spPr>
          </p:sp>
          <p:sp>
            <p:nvSpPr>
              <p:cNvPr id="213"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a:extLst/>
            </p:spPr>
          </p:sp>
          <p:sp>
            <p:nvSpPr>
              <p:cNvPr id="214"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a:extLst/>
            </p:spPr>
          </p:sp>
        </p:grpSp>
      </p:grpSp>
      <p:sp>
        <p:nvSpPr>
          <p:cNvPr id="2" name="Title 1">
            <a:extLst>
              <a:ext uri="{FF2B5EF4-FFF2-40B4-BE49-F238E27FC236}">
                <a16:creationId xmlns:a16="http://schemas.microsoft.com/office/drawing/2014/main" id="{EDB2F9EB-4237-4659-9627-59AA6C8F1015}"/>
              </a:ext>
            </a:extLst>
          </p:cNvPr>
          <p:cNvSpPr>
            <a:spLocks noGrp="1"/>
          </p:cNvSpPr>
          <p:nvPr>
            <p:ph type="title"/>
          </p:nvPr>
        </p:nvSpPr>
        <p:spPr>
          <a:xfrm>
            <a:off x="1143001" y="1007533"/>
            <a:ext cx="9905998" cy="1092200"/>
          </a:xfrm>
        </p:spPr>
        <p:txBody>
          <a:bodyPr>
            <a:normAutofit/>
          </a:bodyPr>
          <a:lstStyle/>
          <a:p>
            <a:pPr algn="ctr"/>
            <a:r>
              <a:rPr lang="en-JM" dirty="0"/>
              <a:t>Data</a:t>
            </a:r>
          </a:p>
        </p:txBody>
      </p:sp>
      <p:sp>
        <p:nvSpPr>
          <p:cNvPr id="3" name="Content Placeholder 2">
            <a:extLst>
              <a:ext uri="{FF2B5EF4-FFF2-40B4-BE49-F238E27FC236}">
                <a16:creationId xmlns:a16="http://schemas.microsoft.com/office/drawing/2014/main" id="{1F68019A-B1FB-4F3E-B5F0-CF3A63661B7E}"/>
              </a:ext>
            </a:extLst>
          </p:cNvPr>
          <p:cNvSpPr>
            <a:spLocks noGrp="1"/>
          </p:cNvSpPr>
          <p:nvPr>
            <p:ph idx="1"/>
          </p:nvPr>
        </p:nvSpPr>
        <p:spPr>
          <a:xfrm>
            <a:off x="1143001" y="2252134"/>
            <a:ext cx="9905999" cy="3598333"/>
          </a:xfrm>
        </p:spPr>
        <p:txBody>
          <a:bodyPr anchor="ctr">
            <a:normAutofit/>
          </a:bodyPr>
          <a:lstStyle/>
          <a:p>
            <a:pPr marL="0" indent="0">
              <a:buNone/>
            </a:pPr>
            <a:r>
              <a:rPr lang="en-JM" dirty="0"/>
              <a:t>Data was obtained from the Kaggle competition, Histopathologic Cancer Detection. www.kaggle.com/c/histopathologic-cancer-detection </a:t>
            </a:r>
          </a:p>
          <a:p>
            <a:pPr marL="0" indent="0">
              <a:buNone/>
            </a:pPr>
            <a:endParaRPr lang="en-JM" sz="1000" dirty="0"/>
          </a:p>
          <a:p>
            <a:pPr marL="0" indent="0">
              <a:buNone/>
            </a:pPr>
            <a:r>
              <a:rPr lang="en-JM" dirty="0"/>
              <a:t>The dataset consist of 277,483 (96 x 96 px) pathology images of which 220,025 are for training and 57,458 for testing.</a:t>
            </a:r>
          </a:p>
        </p:txBody>
      </p:sp>
    </p:spTree>
    <p:extLst>
      <p:ext uri="{BB962C8B-B14F-4D97-AF65-F5344CB8AC3E}">
        <p14:creationId xmlns:p14="http://schemas.microsoft.com/office/powerpoint/2010/main" val="3742947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3B08-E3B7-4C58-B6CE-E6CA95460083}"/>
              </a:ext>
            </a:extLst>
          </p:cNvPr>
          <p:cNvSpPr>
            <a:spLocks noGrp="1"/>
          </p:cNvSpPr>
          <p:nvPr>
            <p:ph type="title"/>
          </p:nvPr>
        </p:nvSpPr>
        <p:spPr>
          <a:xfrm>
            <a:off x="1141413" y="618518"/>
            <a:ext cx="9905998" cy="1478570"/>
          </a:xfrm>
        </p:spPr>
        <p:txBody>
          <a:bodyPr>
            <a:normAutofit/>
          </a:bodyPr>
          <a:lstStyle/>
          <a:p>
            <a:pPr algn="ctr"/>
            <a:r>
              <a:rPr lang="en-JM" dirty="0"/>
              <a:t>Exploratory Data Analysis</a:t>
            </a:r>
          </a:p>
        </p:txBody>
      </p:sp>
      <p:sp>
        <p:nvSpPr>
          <p:cNvPr id="3" name="Content Placeholder 2">
            <a:extLst>
              <a:ext uri="{FF2B5EF4-FFF2-40B4-BE49-F238E27FC236}">
                <a16:creationId xmlns:a16="http://schemas.microsoft.com/office/drawing/2014/main" id="{D0A9A721-0875-47AB-8F23-D3F8A44F7FBA}"/>
              </a:ext>
            </a:extLst>
          </p:cNvPr>
          <p:cNvSpPr>
            <a:spLocks noGrp="1"/>
          </p:cNvSpPr>
          <p:nvPr>
            <p:ph idx="1"/>
          </p:nvPr>
        </p:nvSpPr>
        <p:spPr>
          <a:xfrm>
            <a:off x="1141412" y="2249487"/>
            <a:ext cx="4844521" cy="3541714"/>
          </a:xfrm>
        </p:spPr>
        <p:txBody>
          <a:bodyPr anchor="ctr">
            <a:normAutofit/>
          </a:bodyPr>
          <a:lstStyle/>
          <a:p>
            <a:pPr marL="0" indent="0">
              <a:buNone/>
            </a:pPr>
            <a:r>
              <a:rPr lang="en-JM" dirty="0"/>
              <a:t>A positive image contains </a:t>
            </a:r>
            <a:r>
              <a:rPr lang="en-JM" dirty="0" err="1"/>
              <a:t>tumor</a:t>
            </a:r>
            <a:r>
              <a:rPr lang="en-JM" dirty="0"/>
              <a:t> cells in the </a:t>
            </a:r>
            <a:r>
              <a:rPr lang="en-JM" dirty="0" err="1"/>
              <a:t>center</a:t>
            </a:r>
            <a:r>
              <a:rPr lang="en-JM" dirty="0"/>
              <a:t> 32 x 32 px region, 90,210 (41%) of the train data.</a:t>
            </a:r>
          </a:p>
          <a:p>
            <a:pPr marL="0" indent="0">
              <a:buNone/>
            </a:pPr>
            <a:endParaRPr lang="en-JM" dirty="0"/>
          </a:p>
        </p:txBody>
      </p:sp>
      <p:pic>
        <p:nvPicPr>
          <p:cNvPr id="4" name="Picture 3" descr="A screenshot of a cell phone&#10;&#10;Description automatically generated">
            <a:extLst>
              <a:ext uri="{FF2B5EF4-FFF2-40B4-BE49-F238E27FC236}">
                <a16:creationId xmlns:a16="http://schemas.microsoft.com/office/drawing/2014/main" id="{0B9B8B9E-D2F3-42AF-987B-A475F583F05B}"/>
              </a:ext>
            </a:extLst>
          </p:cNvPr>
          <p:cNvPicPr>
            <a:picLocks noChangeAspect="1"/>
          </p:cNvPicPr>
          <p:nvPr/>
        </p:nvPicPr>
        <p:blipFill rotWithShape="1">
          <a:blip r:embed="rId3"/>
          <a:srcRect t="3338" r="3" b="3792"/>
          <a:stretch/>
        </p:blipFill>
        <p:spPr>
          <a:xfrm>
            <a:off x="6392335" y="2497720"/>
            <a:ext cx="4655075" cy="3047892"/>
          </a:xfrm>
          <a:prstGeom prst="round2DiagRect">
            <a:avLst>
              <a:gd name="adj1" fmla="val 4860"/>
              <a:gd name="adj2" fmla="val 0"/>
            </a:avLst>
          </a:prstGeom>
          <a:solidFill>
            <a:schemeClr val="tx1"/>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674612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57"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a:extLst/>
          </p:spPr>
        </p:sp>
        <p:sp>
          <p:nvSpPr>
            <p:cNvPr id="58"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a:extLst/>
          </p:spPr>
        </p:sp>
        <p:sp>
          <p:nvSpPr>
            <p:cNvPr id="59"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a:extLst/>
          </p:spPr>
        </p:sp>
        <p:sp>
          <p:nvSpPr>
            <p:cNvPr id="60"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a:extLst/>
          </p:spPr>
        </p:sp>
        <p:sp>
          <p:nvSpPr>
            <p:cNvPr id="61"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a:extLst/>
          </p:spPr>
        </p:sp>
        <p:sp>
          <p:nvSpPr>
            <p:cNvPr id="62"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a:extLst/>
          </p:spPr>
        </p:sp>
      </p:grpSp>
      <p:grpSp>
        <p:nvGrpSpPr>
          <p:cNvPr id="64" name="Group 63">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5"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a:extLst/>
          </p:spPr>
        </p:sp>
        <p:sp>
          <p:nvSpPr>
            <p:cNvPr id="66"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a:extLst/>
          </p:spPr>
        </p:sp>
        <p:sp>
          <p:nvSpPr>
            <p:cNvPr id="67"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a:extLst/>
          </p:spPr>
        </p:sp>
        <p:sp>
          <p:nvSpPr>
            <p:cNvPr id="68"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a:extLst/>
          </p:spPr>
        </p:sp>
      </p:grpSp>
      <p:grpSp>
        <p:nvGrpSpPr>
          <p:cNvPr id="70" name="Group 69">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71"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a:extLst/>
          </p:spPr>
        </p:sp>
        <p:sp>
          <p:nvSpPr>
            <p:cNvPr id="72"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a:extLst/>
          </p:spPr>
        </p:sp>
        <p:sp>
          <p:nvSpPr>
            <p:cNvPr id="73"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a:extLst/>
          </p:spPr>
        </p:sp>
        <p:sp>
          <p:nvSpPr>
            <p:cNvPr id="74"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a:extLst/>
          </p:spPr>
        </p:sp>
      </p:grpSp>
      <p:grpSp>
        <p:nvGrpSpPr>
          <p:cNvPr id="76" name="Group 75">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77"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a:extLst/>
          </p:spPr>
        </p:sp>
        <p:sp>
          <p:nvSpPr>
            <p:cNvPr id="78"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a:extLst/>
          </p:spPr>
        </p:sp>
        <p:sp>
          <p:nvSpPr>
            <p:cNvPr id="79"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a:extLst/>
          </p:spPr>
        </p:sp>
        <p:sp>
          <p:nvSpPr>
            <p:cNvPr id="80"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a:extLst/>
          </p:spPr>
        </p:sp>
        <p:sp>
          <p:nvSpPr>
            <p:cNvPr id="81"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a:extLst/>
          </p:spPr>
        </p:sp>
        <p:sp>
          <p:nvSpPr>
            <p:cNvPr id="82"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a:extLst/>
          </p:spPr>
        </p:sp>
      </p:grpSp>
      <p:sp>
        <p:nvSpPr>
          <p:cNvPr id="84" name="Rectangle 83">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DB8057-7CCC-4321-85CF-EC37465AA962}"/>
              </a:ext>
            </a:extLst>
          </p:cNvPr>
          <p:cNvSpPr>
            <a:spLocks noGrp="1"/>
          </p:cNvSpPr>
          <p:nvPr>
            <p:ph type="title"/>
          </p:nvPr>
        </p:nvSpPr>
        <p:spPr>
          <a:xfrm>
            <a:off x="1577445" y="1168078"/>
            <a:ext cx="9048219" cy="1092200"/>
          </a:xfrm>
        </p:spPr>
        <p:txBody>
          <a:bodyPr anchor="ctr">
            <a:normAutofit/>
          </a:bodyPr>
          <a:lstStyle/>
          <a:p>
            <a:pPr algn="ctr"/>
            <a:r>
              <a:rPr lang="en-JM">
                <a:solidFill>
                  <a:srgbClr val="FFFFFF"/>
                </a:solidFill>
              </a:rPr>
              <a:t>Supervised learning</a:t>
            </a:r>
          </a:p>
        </p:txBody>
      </p:sp>
      <p:sp>
        <p:nvSpPr>
          <p:cNvPr id="7" name="Content Placeholder 2">
            <a:extLst>
              <a:ext uri="{FF2B5EF4-FFF2-40B4-BE49-F238E27FC236}">
                <a16:creationId xmlns:a16="http://schemas.microsoft.com/office/drawing/2014/main" id="{4BE1B5DD-77F4-4727-AC1D-8E76633AF5E7}"/>
              </a:ext>
            </a:extLst>
          </p:cNvPr>
          <p:cNvSpPr>
            <a:spLocks noGrp="1"/>
          </p:cNvSpPr>
          <p:nvPr>
            <p:ph idx="1"/>
          </p:nvPr>
        </p:nvSpPr>
        <p:spPr>
          <a:xfrm>
            <a:off x="1577446" y="2413001"/>
            <a:ext cx="9048218" cy="3033180"/>
          </a:xfrm>
        </p:spPr>
        <p:txBody>
          <a:bodyPr anchor="ctr">
            <a:normAutofit/>
          </a:bodyPr>
          <a:lstStyle/>
          <a:p>
            <a:pPr marL="0" indent="0">
              <a:buNone/>
            </a:pPr>
            <a:r>
              <a:rPr lang="en-JM" sz="2000" dirty="0">
                <a:solidFill>
                  <a:srgbClr val="FFFFFF"/>
                </a:solidFill>
              </a:rPr>
              <a:t>Model Architecture</a:t>
            </a:r>
          </a:p>
          <a:p>
            <a:pPr marL="457200" indent="-457200">
              <a:buFont typeface="+mj-lt"/>
              <a:buAutoNum type="arabicPeriod"/>
            </a:pPr>
            <a:r>
              <a:rPr lang="en-JM" sz="2000" dirty="0">
                <a:solidFill>
                  <a:srgbClr val="FFFFFF"/>
                </a:solidFill>
              </a:rPr>
              <a:t>Construction – neural network</a:t>
            </a:r>
          </a:p>
          <a:p>
            <a:pPr marL="457200" indent="-457200">
              <a:buFont typeface="+mj-lt"/>
              <a:buAutoNum type="arabicPeriod"/>
            </a:pPr>
            <a:r>
              <a:rPr lang="en-JM" sz="2000" dirty="0">
                <a:solidFill>
                  <a:srgbClr val="FFFFFF"/>
                </a:solidFill>
              </a:rPr>
              <a:t>Training – use a subset (75%) of the labelled images for deep learning</a:t>
            </a:r>
          </a:p>
          <a:p>
            <a:pPr marL="457200" indent="-457200">
              <a:buFont typeface="+mj-lt"/>
              <a:buAutoNum type="arabicPeriod"/>
            </a:pPr>
            <a:r>
              <a:rPr lang="en-JM" sz="2000" dirty="0">
                <a:solidFill>
                  <a:srgbClr val="FFFFFF"/>
                </a:solidFill>
              </a:rPr>
              <a:t>Testing – use an unseen subset (25%) of the train data for accuracy verification</a:t>
            </a:r>
          </a:p>
          <a:p>
            <a:pPr marL="457200" indent="-457200">
              <a:buFont typeface="+mj-lt"/>
              <a:buAutoNum type="arabicPeriod"/>
            </a:pPr>
            <a:r>
              <a:rPr lang="en-JM" sz="2000" dirty="0">
                <a:solidFill>
                  <a:srgbClr val="FFFFFF"/>
                </a:solidFill>
              </a:rPr>
              <a:t>Evaluation – use the best model to classify test set images</a:t>
            </a:r>
          </a:p>
        </p:txBody>
      </p:sp>
    </p:spTree>
    <p:extLst>
      <p:ext uri="{BB962C8B-B14F-4D97-AF65-F5344CB8AC3E}">
        <p14:creationId xmlns:p14="http://schemas.microsoft.com/office/powerpoint/2010/main" val="3035369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0797-EF43-44B2-AF68-B96BD996437A}"/>
              </a:ext>
            </a:extLst>
          </p:cNvPr>
          <p:cNvSpPr>
            <a:spLocks noGrp="1"/>
          </p:cNvSpPr>
          <p:nvPr>
            <p:ph type="title"/>
          </p:nvPr>
        </p:nvSpPr>
        <p:spPr/>
        <p:txBody>
          <a:bodyPr/>
          <a:lstStyle/>
          <a:p>
            <a:r>
              <a:rPr lang="en-JM" dirty="0"/>
              <a:t>Image processing</a:t>
            </a:r>
          </a:p>
        </p:txBody>
      </p:sp>
      <p:sp>
        <p:nvSpPr>
          <p:cNvPr id="3" name="Content Placeholder 2">
            <a:extLst>
              <a:ext uri="{FF2B5EF4-FFF2-40B4-BE49-F238E27FC236}">
                <a16:creationId xmlns:a16="http://schemas.microsoft.com/office/drawing/2014/main" id="{2A982FE4-5A70-4177-B911-868D3DD56D32}"/>
              </a:ext>
            </a:extLst>
          </p:cNvPr>
          <p:cNvSpPr>
            <a:spLocks noGrp="1"/>
          </p:cNvSpPr>
          <p:nvPr>
            <p:ph idx="1"/>
          </p:nvPr>
        </p:nvSpPr>
        <p:spPr/>
        <p:txBody>
          <a:bodyPr/>
          <a:lstStyle/>
          <a:p>
            <a:pPr marL="0" indent="0">
              <a:buNone/>
            </a:pPr>
            <a:r>
              <a:rPr lang="en-JM" dirty="0"/>
              <a:t>Image augmentation was applied to increase the number of images by apply random transformations; rotations, flips (horizontal and vertical), shear, zoom, shifts (channel, width and height).</a:t>
            </a:r>
          </a:p>
          <a:p>
            <a:pPr marL="0" indent="0">
              <a:buNone/>
            </a:pPr>
            <a:r>
              <a:rPr lang="en-JM" dirty="0"/>
              <a:t>Learning is enhanced using these transformation by multiplying the possible orientation of the </a:t>
            </a:r>
            <a:r>
              <a:rPr lang="en-JM" dirty="0" err="1"/>
              <a:t>tumor</a:t>
            </a:r>
            <a:r>
              <a:rPr lang="en-JM" dirty="0"/>
              <a:t> pixels.</a:t>
            </a:r>
          </a:p>
        </p:txBody>
      </p:sp>
      <p:pic>
        <p:nvPicPr>
          <p:cNvPr id="3074" name="Picture 2">
            <a:extLst>
              <a:ext uri="{FF2B5EF4-FFF2-40B4-BE49-F238E27FC236}">
                <a16:creationId xmlns:a16="http://schemas.microsoft.com/office/drawing/2014/main" id="{E8D1C612-FB7F-4AAD-AF23-BEC7AEC039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5725" y="295275"/>
            <a:ext cx="241935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04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E6464CB-7B69-45E5-88DF-9EAE7ED7497C}"/>
              </a:ext>
            </a:extLst>
          </p:cNvPr>
          <p:cNvSpPr>
            <a:spLocks noGrp="1"/>
          </p:cNvSpPr>
          <p:nvPr>
            <p:ph type="title"/>
          </p:nvPr>
        </p:nvSpPr>
        <p:spPr>
          <a:xfrm>
            <a:off x="855266" y="618518"/>
            <a:ext cx="2851417" cy="1478570"/>
          </a:xfrm>
        </p:spPr>
        <p:txBody>
          <a:bodyPr>
            <a:normAutofit/>
          </a:bodyPr>
          <a:lstStyle/>
          <a:p>
            <a:r>
              <a:rPr lang="en-JM" sz="3200" dirty="0">
                <a:solidFill>
                  <a:srgbClr val="FFFFFF"/>
                </a:solidFill>
              </a:rPr>
              <a:t>model</a:t>
            </a:r>
          </a:p>
        </p:txBody>
      </p:sp>
      <p:sp>
        <p:nvSpPr>
          <p:cNvPr id="3" name="Content Placeholder 2">
            <a:extLst>
              <a:ext uri="{FF2B5EF4-FFF2-40B4-BE49-F238E27FC236}">
                <a16:creationId xmlns:a16="http://schemas.microsoft.com/office/drawing/2014/main" id="{5CF44232-EA98-4CAF-A1D1-04647F4D916E}"/>
              </a:ext>
            </a:extLst>
          </p:cNvPr>
          <p:cNvSpPr>
            <a:spLocks noGrp="1"/>
          </p:cNvSpPr>
          <p:nvPr>
            <p:ph idx="1"/>
          </p:nvPr>
        </p:nvSpPr>
        <p:spPr>
          <a:xfrm>
            <a:off x="844620" y="2249487"/>
            <a:ext cx="2862444" cy="3957302"/>
          </a:xfrm>
        </p:spPr>
        <p:txBody>
          <a:bodyPr>
            <a:normAutofit/>
          </a:bodyPr>
          <a:lstStyle/>
          <a:p>
            <a:endParaRPr lang="en-JM" sz="1400" dirty="0">
              <a:solidFill>
                <a:srgbClr val="FFFFFF"/>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3EDCBDB6-A02F-4744-9947-E864F0A01615}"/>
              </a:ext>
            </a:extLst>
          </p:cNvPr>
          <p:cNvPicPr>
            <a:picLocks noChangeAspect="1"/>
          </p:cNvPicPr>
          <p:nvPr/>
        </p:nvPicPr>
        <p:blipFill>
          <a:blip r:embed="rId3"/>
          <a:stretch>
            <a:fillRect/>
          </a:stretch>
        </p:blipFill>
        <p:spPr>
          <a:xfrm>
            <a:off x="5230291" y="643467"/>
            <a:ext cx="5807018" cy="5566562"/>
          </a:xfrm>
          <a:prstGeom prst="rect">
            <a:avLst/>
          </a:prstGeom>
        </p:spPr>
      </p:pic>
    </p:spTree>
    <p:extLst>
      <p:ext uri="{BB962C8B-B14F-4D97-AF65-F5344CB8AC3E}">
        <p14:creationId xmlns:p14="http://schemas.microsoft.com/office/powerpoint/2010/main" val="404101486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90">
          <a:fgClr>
            <a:schemeClr val="accent4"/>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830B1-7182-44B4-9867-E114D4EB69FE}"/>
              </a:ext>
            </a:extLst>
          </p:cNvPr>
          <p:cNvSpPr>
            <a:spLocks noGrp="1"/>
          </p:cNvSpPr>
          <p:nvPr>
            <p:ph type="title"/>
          </p:nvPr>
        </p:nvSpPr>
        <p:spPr/>
        <p:txBody>
          <a:bodyPr/>
          <a:lstStyle/>
          <a:p>
            <a:r>
              <a:rPr lang="en-JM" dirty="0"/>
              <a:t>Results</a:t>
            </a:r>
          </a:p>
        </p:txBody>
      </p:sp>
      <p:pic>
        <p:nvPicPr>
          <p:cNvPr id="4" name="Picture 3">
            <a:extLst>
              <a:ext uri="{FF2B5EF4-FFF2-40B4-BE49-F238E27FC236}">
                <a16:creationId xmlns:a16="http://schemas.microsoft.com/office/drawing/2014/main" id="{F7036214-2C91-4393-B1D9-4C11E33435E7}"/>
              </a:ext>
            </a:extLst>
          </p:cNvPr>
          <p:cNvPicPr>
            <a:picLocks noChangeAspect="1"/>
          </p:cNvPicPr>
          <p:nvPr/>
        </p:nvPicPr>
        <p:blipFill>
          <a:blip r:embed="rId2"/>
          <a:stretch>
            <a:fillRect/>
          </a:stretch>
        </p:blipFill>
        <p:spPr>
          <a:xfrm>
            <a:off x="1689098" y="1930400"/>
            <a:ext cx="8810625" cy="333375"/>
          </a:xfrm>
          <a:prstGeom prst="rect">
            <a:avLst/>
          </a:prstGeom>
        </p:spPr>
      </p:pic>
      <p:pic>
        <p:nvPicPr>
          <p:cNvPr id="4098" name="Picture 2">
            <a:extLst>
              <a:ext uri="{FF2B5EF4-FFF2-40B4-BE49-F238E27FC236}">
                <a16:creationId xmlns:a16="http://schemas.microsoft.com/office/drawing/2014/main" id="{0112023F-9446-4385-B998-0FCCD5245E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413" y="2480154"/>
            <a:ext cx="9899866" cy="3572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047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66B33C3-8C92-4DE0-ADD7-04B4A017B0AA}"/>
              </a:ext>
            </a:extLst>
          </p:cNvPr>
          <p:cNvSpPr>
            <a:spLocks noGrp="1"/>
          </p:cNvSpPr>
          <p:nvPr>
            <p:ph type="title"/>
          </p:nvPr>
        </p:nvSpPr>
        <p:spPr>
          <a:xfrm>
            <a:off x="853330" y="1134681"/>
            <a:ext cx="2743310" cy="4255025"/>
          </a:xfrm>
        </p:spPr>
        <p:txBody>
          <a:bodyPr>
            <a:normAutofit/>
          </a:bodyPr>
          <a:lstStyle/>
          <a:p>
            <a:r>
              <a:rPr lang="en-JM" sz="3300">
                <a:solidFill>
                  <a:srgbClr val="FFFFFF"/>
                </a:solidFill>
              </a:rPr>
              <a:t>Conclusion</a:t>
            </a:r>
          </a:p>
        </p:txBody>
      </p:sp>
      <p:graphicFrame>
        <p:nvGraphicFramePr>
          <p:cNvPr id="5" name="Content Placeholder 2">
            <a:extLst>
              <a:ext uri="{FF2B5EF4-FFF2-40B4-BE49-F238E27FC236}">
                <a16:creationId xmlns:a16="http://schemas.microsoft.com/office/drawing/2014/main" id="{5AEE990F-6529-460F-B2E2-A5B7972BCD51}"/>
              </a:ext>
            </a:extLst>
          </p:cNvPr>
          <p:cNvGraphicFramePr>
            <a:graphicFrameLocks noGrp="1"/>
          </p:cNvGraphicFramePr>
          <p:nvPr>
            <p:ph idx="1"/>
            <p:extLst>
              <p:ext uri="{D42A27DB-BD31-4B8C-83A1-F6EECF244321}">
                <p14:modId xmlns:p14="http://schemas.microsoft.com/office/powerpoint/2010/main" val="1312265148"/>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840330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4</TotalTime>
  <Words>271</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Circuit</vt:lpstr>
      <vt:lpstr>Histopathologic Cancer Detection</vt:lpstr>
      <vt:lpstr>Introduction</vt:lpstr>
      <vt:lpstr>Data</vt:lpstr>
      <vt:lpstr>Exploratory Data Analysis</vt:lpstr>
      <vt:lpstr>Supervised learning</vt:lpstr>
      <vt:lpstr>Image processing</vt:lpstr>
      <vt:lpstr>model</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Histopathologic Cancer Detection</dc:title>
  <dc:creator>Sean Grant</dc:creator>
  <cp:lastModifiedBy>Sean Grant</cp:lastModifiedBy>
  <cp:revision>2</cp:revision>
  <dcterms:created xsi:type="dcterms:W3CDTF">2019-02-21T00:14:59Z</dcterms:created>
  <dcterms:modified xsi:type="dcterms:W3CDTF">2019-02-21T00:19:33Z</dcterms:modified>
</cp:coreProperties>
</file>