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7" r:id="rId5"/>
    <p:sldId id="259" r:id="rId6"/>
    <p:sldId id="266" r:id="rId7"/>
    <p:sldId id="264" r:id="rId8"/>
    <p:sldId id="261" r:id="rId9"/>
    <p:sldId id="260" r:id="rId10"/>
    <p:sldId id="262" r:id="rId11"/>
    <p:sldId id="263" r:id="rId12"/>
    <p:sldId id="265" r:id="rId13"/>
    <p:sldId id="269" r:id="rId14"/>
    <p:sldId id="276" r:id="rId15"/>
    <p:sldId id="268" r:id="rId16"/>
    <p:sldId id="272" r:id="rId17"/>
    <p:sldId id="275" r:id="rId18"/>
    <p:sldId id="271" r:id="rId19"/>
    <p:sldId id="273" r:id="rId20"/>
    <p:sldId id="277"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424DE-F305-4E4B-BE7B-B7FEFFD4F86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E2F1D1F3-E19A-47EF-B743-B9FCEECB2458}">
      <dgm:prSet/>
      <dgm:spPr/>
      <dgm:t>
        <a:bodyPr/>
        <a:lstStyle/>
        <a:p>
          <a:pPr>
            <a:lnSpc>
              <a:spcPct val="100000"/>
            </a:lnSpc>
          </a:pPr>
          <a:r>
            <a:rPr lang="en-JM" dirty="0"/>
            <a:t>How can automating the loan eligibility process identify highly qualified customers? </a:t>
          </a:r>
          <a:endParaRPr lang="en-US" dirty="0"/>
        </a:p>
      </dgm:t>
    </dgm:pt>
    <dgm:pt modelId="{1A5A86FB-884F-4599-B470-1E9A4764F3E8}" type="parTrans" cxnId="{940E03B6-F574-4B2A-9999-69CCF00104E8}">
      <dgm:prSet/>
      <dgm:spPr/>
      <dgm:t>
        <a:bodyPr/>
        <a:lstStyle/>
        <a:p>
          <a:endParaRPr lang="en-US"/>
        </a:p>
      </dgm:t>
    </dgm:pt>
    <dgm:pt modelId="{948EC42C-06DF-43C1-8FC2-2F7D1B1FEF34}" type="sibTrans" cxnId="{940E03B6-F574-4B2A-9999-69CCF00104E8}">
      <dgm:prSet/>
      <dgm:spPr/>
      <dgm:t>
        <a:bodyPr/>
        <a:lstStyle/>
        <a:p>
          <a:endParaRPr lang="en-US"/>
        </a:p>
      </dgm:t>
    </dgm:pt>
    <dgm:pt modelId="{0BDD3A08-AC9C-40F4-9E33-75ADD385F655}">
      <dgm:prSet/>
      <dgm:spPr/>
      <dgm:t>
        <a:bodyPr/>
        <a:lstStyle/>
        <a:p>
          <a:pPr>
            <a:lnSpc>
              <a:spcPct val="100000"/>
            </a:lnSpc>
          </a:pPr>
          <a:r>
            <a:rPr lang="en-JM"/>
            <a:t>How can automation help with marketing by targeting potential customers? </a:t>
          </a:r>
          <a:endParaRPr lang="en-US"/>
        </a:p>
      </dgm:t>
    </dgm:pt>
    <dgm:pt modelId="{F238C67A-9FF6-47A1-8E02-A7E5D1D13F82}" type="parTrans" cxnId="{624113DC-6279-4CC2-923A-639CD8C9C5A4}">
      <dgm:prSet/>
      <dgm:spPr/>
      <dgm:t>
        <a:bodyPr/>
        <a:lstStyle/>
        <a:p>
          <a:endParaRPr lang="en-US"/>
        </a:p>
      </dgm:t>
    </dgm:pt>
    <dgm:pt modelId="{04E4AB3D-9DDF-4C43-907C-756BE6D888D3}" type="sibTrans" cxnId="{624113DC-6279-4CC2-923A-639CD8C9C5A4}">
      <dgm:prSet/>
      <dgm:spPr/>
      <dgm:t>
        <a:bodyPr/>
        <a:lstStyle/>
        <a:p>
          <a:endParaRPr lang="en-US"/>
        </a:p>
      </dgm:t>
    </dgm:pt>
    <dgm:pt modelId="{F6A4ED21-B051-4C06-BFA5-22EED294CCA8}">
      <dgm:prSet/>
      <dgm:spPr/>
      <dgm:t>
        <a:bodyPr/>
        <a:lstStyle/>
        <a:p>
          <a:pPr>
            <a:lnSpc>
              <a:spcPct val="100000"/>
            </a:lnSpc>
          </a:pPr>
          <a:r>
            <a:rPr lang="en-JM"/>
            <a:t>How can eligibility automation reduce risk and increase profitability?</a:t>
          </a:r>
          <a:endParaRPr lang="en-US"/>
        </a:p>
      </dgm:t>
    </dgm:pt>
    <dgm:pt modelId="{67ED3D47-474A-4C16-928E-0EDB25AC4955}" type="parTrans" cxnId="{0D17017C-1204-4300-B554-C1F7369ADC4A}">
      <dgm:prSet/>
      <dgm:spPr/>
      <dgm:t>
        <a:bodyPr/>
        <a:lstStyle/>
        <a:p>
          <a:endParaRPr lang="en-US"/>
        </a:p>
      </dgm:t>
    </dgm:pt>
    <dgm:pt modelId="{EE470158-0967-45A8-806E-AA70844F524D}" type="sibTrans" cxnId="{0D17017C-1204-4300-B554-C1F7369ADC4A}">
      <dgm:prSet/>
      <dgm:spPr/>
      <dgm:t>
        <a:bodyPr/>
        <a:lstStyle/>
        <a:p>
          <a:endParaRPr lang="en-US"/>
        </a:p>
      </dgm:t>
    </dgm:pt>
    <dgm:pt modelId="{52A8EA5E-C408-4F42-B846-7B85F738E489}" type="pres">
      <dgm:prSet presAssocID="{21B424DE-F305-4E4B-BE7B-B7FEFFD4F861}" presName="root" presStyleCnt="0">
        <dgm:presLayoutVars>
          <dgm:dir/>
          <dgm:resizeHandles val="exact"/>
        </dgm:presLayoutVars>
      </dgm:prSet>
      <dgm:spPr/>
    </dgm:pt>
    <dgm:pt modelId="{D1715F59-37AE-4287-A4E0-D6D843B38FFA}" type="pres">
      <dgm:prSet presAssocID="{E2F1D1F3-E19A-47EF-B743-B9FCEECB2458}" presName="compNode" presStyleCnt="0"/>
      <dgm:spPr/>
    </dgm:pt>
    <dgm:pt modelId="{9B6F8546-BB84-4A6F-BFC0-34BD13CB279A}" type="pres">
      <dgm:prSet presAssocID="{E2F1D1F3-E19A-47EF-B743-B9FCEECB2458}" presName="bgRect" presStyleLbl="bgShp" presStyleIdx="0" presStyleCnt="3"/>
      <dgm:spPr/>
    </dgm:pt>
    <dgm:pt modelId="{10C0B532-F369-4AFB-923C-539140BB657F}" type="pres">
      <dgm:prSet presAssocID="{E2F1D1F3-E19A-47EF-B743-B9FCEECB24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9505178-5743-43ED-BB0B-746AC8261BB6}" type="pres">
      <dgm:prSet presAssocID="{E2F1D1F3-E19A-47EF-B743-B9FCEECB2458}" presName="spaceRect" presStyleCnt="0"/>
      <dgm:spPr/>
    </dgm:pt>
    <dgm:pt modelId="{36B64699-C693-45B3-BF3D-A92F29ECBD87}" type="pres">
      <dgm:prSet presAssocID="{E2F1D1F3-E19A-47EF-B743-B9FCEECB2458}" presName="parTx" presStyleLbl="revTx" presStyleIdx="0" presStyleCnt="3">
        <dgm:presLayoutVars>
          <dgm:chMax val="0"/>
          <dgm:chPref val="0"/>
        </dgm:presLayoutVars>
      </dgm:prSet>
      <dgm:spPr/>
    </dgm:pt>
    <dgm:pt modelId="{D8998778-E9D2-4F37-9BE6-EE1F449A1C89}" type="pres">
      <dgm:prSet presAssocID="{948EC42C-06DF-43C1-8FC2-2F7D1B1FEF34}" presName="sibTrans" presStyleCnt="0"/>
      <dgm:spPr/>
    </dgm:pt>
    <dgm:pt modelId="{E9CE4228-707C-48A3-BAB3-DAEBDE6650DA}" type="pres">
      <dgm:prSet presAssocID="{0BDD3A08-AC9C-40F4-9E33-75ADD385F655}" presName="compNode" presStyleCnt="0"/>
      <dgm:spPr/>
    </dgm:pt>
    <dgm:pt modelId="{8276E8C7-EE65-4424-8E0B-459835DE0196}" type="pres">
      <dgm:prSet presAssocID="{0BDD3A08-AC9C-40F4-9E33-75ADD385F655}" presName="bgRect" presStyleLbl="bgShp" presStyleIdx="1" presStyleCnt="3"/>
      <dgm:spPr/>
    </dgm:pt>
    <dgm:pt modelId="{47DDFB02-1F5E-4662-8227-E24840D64737}" type="pres">
      <dgm:prSet presAssocID="{0BDD3A08-AC9C-40F4-9E33-75ADD385F6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AAF0637-3019-4B61-AC00-9AFA8D377A2C}" type="pres">
      <dgm:prSet presAssocID="{0BDD3A08-AC9C-40F4-9E33-75ADD385F655}" presName="spaceRect" presStyleCnt="0"/>
      <dgm:spPr/>
    </dgm:pt>
    <dgm:pt modelId="{8EC4637D-588D-4414-AB29-7A967504DFA7}" type="pres">
      <dgm:prSet presAssocID="{0BDD3A08-AC9C-40F4-9E33-75ADD385F655}" presName="parTx" presStyleLbl="revTx" presStyleIdx="1" presStyleCnt="3">
        <dgm:presLayoutVars>
          <dgm:chMax val="0"/>
          <dgm:chPref val="0"/>
        </dgm:presLayoutVars>
      </dgm:prSet>
      <dgm:spPr/>
    </dgm:pt>
    <dgm:pt modelId="{75085A2D-51A0-4EF6-8526-809D00985C08}" type="pres">
      <dgm:prSet presAssocID="{04E4AB3D-9DDF-4C43-907C-756BE6D888D3}" presName="sibTrans" presStyleCnt="0"/>
      <dgm:spPr/>
    </dgm:pt>
    <dgm:pt modelId="{F91FB6CE-47CD-4A90-A7C3-4A449B114A62}" type="pres">
      <dgm:prSet presAssocID="{F6A4ED21-B051-4C06-BFA5-22EED294CCA8}" presName="compNode" presStyleCnt="0"/>
      <dgm:spPr/>
    </dgm:pt>
    <dgm:pt modelId="{F286F225-33FA-4A2F-A14C-DCDB9FD7F6B0}" type="pres">
      <dgm:prSet presAssocID="{F6A4ED21-B051-4C06-BFA5-22EED294CCA8}" presName="bgRect" presStyleLbl="bgShp" presStyleIdx="2" presStyleCnt="3"/>
      <dgm:spPr/>
    </dgm:pt>
    <dgm:pt modelId="{58897B4F-5BB7-4979-98E5-720FB0305D4C}" type="pres">
      <dgm:prSet presAssocID="{F6A4ED21-B051-4C06-BFA5-22EED294CC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B6663BA-E8BE-4F7B-B751-3F1FC92D2CB7}" type="pres">
      <dgm:prSet presAssocID="{F6A4ED21-B051-4C06-BFA5-22EED294CCA8}" presName="spaceRect" presStyleCnt="0"/>
      <dgm:spPr/>
    </dgm:pt>
    <dgm:pt modelId="{0212AD2F-C0A3-4829-BB41-37783433F6ED}" type="pres">
      <dgm:prSet presAssocID="{F6A4ED21-B051-4C06-BFA5-22EED294CCA8}" presName="parTx" presStyleLbl="revTx" presStyleIdx="2" presStyleCnt="3">
        <dgm:presLayoutVars>
          <dgm:chMax val="0"/>
          <dgm:chPref val="0"/>
        </dgm:presLayoutVars>
      </dgm:prSet>
      <dgm:spPr/>
    </dgm:pt>
  </dgm:ptLst>
  <dgm:cxnLst>
    <dgm:cxn modelId="{10380A31-722F-453B-88D9-E57E17033235}" type="presOf" srcId="{0BDD3A08-AC9C-40F4-9E33-75ADD385F655}" destId="{8EC4637D-588D-4414-AB29-7A967504DFA7}" srcOrd="0" destOrd="0" presId="urn:microsoft.com/office/officeart/2018/2/layout/IconVerticalSolidList"/>
    <dgm:cxn modelId="{F236AB59-DF87-4456-93B0-CCF1EDE2A274}" type="presOf" srcId="{F6A4ED21-B051-4C06-BFA5-22EED294CCA8}" destId="{0212AD2F-C0A3-4829-BB41-37783433F6ED}" srcOrd="0" destOrd="0" presId="urn:microsoft.com/office/officeart/2018/2/layout/IconVerticalSolidList"/>
    <dgm:cxn modelId="{0D17017C-1204-4300-B554-C1F7369ADC4A}" srcId="{21B424DE-F305-4E4B-BE7B-B7FEFFD4F861}" destId="{F6A4ED21-B051-4C06-BFA5-22EED294CCA8}" srcOrd="2" destOrd="0" parTransId="{67ED3D47-474A-4C16-928E-0EDB25AC4955}" sibTransId="{EE470158-0967-45A8-806E-AA70844F524D}"/>
    <dgm:cxn modelId="{423E6C9E-A9DE-4F21-BAE1-EED1D4FEBE00}" type="presOf" srcId="{21B424DE-F305-4E4B-BE7B-B7FEFFD4F861}" destId="{52A8EA5E-C408-4F42-B846-7B85F738E489}" srcOrd="0" destOrd="0" presId="urn:microsoft.com/office/officeart/2018/2/layout/IconVerticalSolidList"/>
    <dgm:cxn modelId="{940E03B6-F574-4B2A-9999-69CCF00104E8}" srcId="{21B424DE-F305-4E4B-BE7B-B7FEFFD4F861}" destId="{E2F1D1F3-E19A-47EF-B743-B9FCEECB2458}" srcOrd="0" destOrd="0" parTransId="{1A5A86FB-884F-4599-B470-1E9A4764F3E8}" sibTransId="{948EC42C-06DF-43C1-8FC2-2F7D1B1FEF34}"/>
    <dgm:cxn modelId="{624113DC-6279-4CC2-923A-639CD8C9C5A4}" srcId="{21B424DE-F305-4E4B-BE7B-B7FEFFD4F861}" destId="{0BDD3A08-AC9C-40F4-9E33-75ADD385F655}" srcOrd="1" destOrd="0" parTransId="{F238C67A-9FF6-47A1-8E02-A7E5D1D13F82}" sibTransId="{04E4AB3D-9DDF-4C43-907C-756BE6D888D3}"/>
    <dgm:cxn modelId="{F96688FF-A30A-4314-970A-24F9BED629A9}" type="presOf" srcId="{E2F1D1F3-E19A-47EF-B743-B9FCEECB2458}" destId="{36B64699-C693-45B3-BF3D-A92F29ECBD87}" srcOrd="0" destOrd="0" presId="urn:microsoft.com/office/officeart/2018/2/layout/IconVerticalSolidList"/>
    <dgm:cxn modelId="{08ADF9C7-82C6-4D6D-95C6-090372F8B0A7}" type="presParOf" srcId="{52A8EA5E-C408-4F42-B846-7B85F738E489}" destId="{D1715F59-37AE-4287-A4E0-D6D843B38FFA}" srcOrd="0" destOrd="0" presId="urn:microsoft.com/office/officeart/2018/2/layout/IconVerticalSolidList"/>
    <dgm:cxn modelId="{EFF2661B-24DE-4443-9AA3-A22497CF40E8}" type="presParOf" srcId="{D1715F59-37AE-4287-A4E0-D6D843B38FFA}" destId="{9B6F8546-BB84-4A6F-BFC0-34BD13CB279A}" srcOrd="0" destOrd="0" presId="urn:microsoft.com/office/officeart/2018/2/layout/IconVerticalSolidList"/>
    <dgm:cxn modelId="{43ED0952-5918-4AD1-806A-9C6D413E72C8}" type="presParOf" srcId="{D1715F59-37AE-4287-A4E0-D6D843B38FFA}" destId="{10C0B532-F369-4AFB-923C-539140BB657F}" srcOrd="1" destOrd="0" presId="urn:microsoft.com/office/officeart/2018/2/layout/IconVerticalSolidList"/>
    <dgm:cxn modelId="{65B26485-393E-42FF-9058-B631295D7643}" type="presParOf" srcId="{D1715F59-37AE-4287-A4E0-D6D843B38FFA}" destId="{59505178-5743-43ED-BB0B-746AC8261BB6}" srcOrd="2" destOrd="0" presId="urn:microsoft.com/office/officeart/2018/2/layout/IconVerticalSolidList"/>
    <dgm:cxn modelId="{0A0D699A-BE4A-47DF-BF12-32C1EBEC15CD}" type="presParOf" srcId="{D1715F59-37AE-4287-A4E0-D6D843B38FFA}" destId="{36B64699-C693-45B3-BF3D-A92F29ECBD87}" srcOrd="3" destOrd="0" presId="urn:microsoft.com/office/officeart/2018/2/layout/IconVerticalSolidList"/>
    <dgm:cxn modelId="{03D37B70-EA03-4453-A8AF-F1C2032EBC3E}" type="presParOf" srcId="{52A8EA5E-C408-4F42-B846-7B85F738E489}" destId="{D8998778-E9D2-4F37-9BE6-EE1F449A1C89}" srcOrd="1" destOrd="0" presId="urn:microsoft.com/office/officeart/2018/2/layout/IconVerticalSolidList"/>
    <dgm:cxn modelId="{DCBA65EA-BCE2-4FE1-BF66-6680B1ADEDCB}" type="presParOf" srcId="{52A8EA5E-C408-4F42-B846-7B85F738E489}" destId="{E9CE4228-707C-48A3-BAB3-DAEBDE6650DA}" srcOrd="2" destOrd="0" presId="urn:microsoft.com/office/officeart/2018/2/layout/IconVerticalSolidList"/>
    <dgm:cxn modelId="{356B9064-50C1-4804-9D42-50392A1CD11A}" type="presParOf" srcId="{E9CE4228-707C-48A3-BAB3-DAEBDE6650DA}" destId="{8276E8C7-EE65-4424-8E0B-459835DE0196}" srcOrd="0" destOrd="0" presId="urn:microsoft.com/office/officeart/2018/2/layout/IconVerticalSolidList"/>
    <dgm:cxn modelId="{6FBB1928-5F84-4736-87CB-150E511135E0}" type="presParOf" srcId="{E9CE4228-707C-48A3-BAB3-DAEBDE6650DA}" destId="{47DDFB02-1F5E-4662-8227-E24840D64737}" srcOrd="1" destOrd="0" presId="urn:microsoft.com/office/officeart/2018/2/layout/IconVerticalSolidList"/>
    <dgm:cxn modelId="{E844F9E5-22EB-4788-89C2-65AAF3EC0AB8}" type="presParOf" srcId="{E9CE4228-707C-48A3-BAB3-DAEBDE6650DA}" destId="{DAAF0637-3019-4B61-AC00-9AFA8D377A2C}" srcOrd="2" destOrd="0" presId="urn:microsoft.com/office/officeart/2018/2/layout/IconVerticalSolidList"/>
    <dgm:cxn modelId="{FDA3D5F0-2B62-4B8E-9E2C-FCF9DE5CBA20}" type="presParOf" srcId="{E9CE4228-707C-48A3-BAB3-DAEBDE6650DA}" destId="{8EC4637D-588D-4414-AB29-7A967504DFA7}" srcOrd="3" destOrd="0" presId="urn:microsoft.com/office/officeart/2018/2/layout/IconVerticalSolidList"/>
    <dgm:cxn modelId="{D9D9840E-97EE-48AE-AADD-B317723ACD40}" type="presParOf" srcId="{52A8EA5E-C408-4F42-B846-7B85F738E489}" destId="{75085A2D-51A0-4EF6-8526-809D00985C08}" srcOrd="3" destOrd="0" presId="urn:microsoft.com/office/officeart/2018/2/layout/IconVerticalSolidList"/>
    <dgm:cxn modelId="{3F041F49-86AC-42A2-B16A-352883CA50B1}" type="presParOf" srcId="{52A8EA5E-C408-4F42-B846-7B85F738E489}" destId="{F91FB6CE-47CD-4A90-A7C3-4A449B114A62}" srcOrd="4" destOrd="0" presId="urn:microsoft.com/office/officeart/2018/2/layout/IconVerticalSolidList"/>
    <dgm:cxn modelId="{C433D938-4D14-48BF-B56A-A3E72EFCC24D}" type="presParOf" srcId="{F91FB6CE-47CD-4A90-A7C3-4A449B114A62}" destId="{F286F225-33FA-4A2F-A14C-DCDB9FD7F6B0}" srcOrd="0" destOrd="0" presId="urn:microsoft.com/office/officeart/2018/2/layout/IconVerticalSolidList"/>
    <dgm:cxn modelId="{AD993F48-F811-4C30-BDEC-E5871AE4CBBD}" type="presParOf" srcId="{F91FB6CE-47CD-4A90-A7C3-4A449B114A62}" destId="{58897B4F-5BB7-4979-98E5-720FB0305D4C}" srcOrd="1" destOrd="0" presId="urn:microsoft.com/office/officeart/2018/2/layout/IconVerticalSolidList"/>
    <dgm:cxn modelId="{76F2BB2C-DC53-4569-9C4A-ADE511150C45}" type="presParOf" srcId="{F91FB6CE-47CD-4A90-A7C3-4A449B114A62}" destId="{1B6663BA-E8BE-4F7B-B751-3F1FC92D2CB7}" srcOrd="2" destOrd="0" presId="urn:microsoft.com/office/officeart/2018/2/layout/IconVerticalSolidList"/>
    <dgm:cxn modelId="{85C2314C-A77B-476D-A590-2451821198CD}" type="presParOf" srcId="{F91FB6CE-47CD-4A90-A7C3-4A449B114A62}" destId="{0212AD2F-C0A3-4829-BB41-37783433F6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F2D89F-1C3B-4437-97D0-67F90535CD7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8E021BE-D329-4AA6-8035-51D01AB55CE9}">
      <dgm:prSet/>
      <dgm:spPr/>
      <dgm:t>
        <a:bodyPr/>
        <a:lstStyle/>
        <a:p>
          <a:r>
            <a:rPr lang="en-JM"/>
            <a:t>LoanID – Unique code that identifies the loan application</a:t>
          </a:r>
          <a:endParaRPr lang="en-US"/>
        </a:p>
      </dgm:t>
    </dgm:pt>
    <dgm:pt modelId="{88699AAD-27C1-4B4D-8D48-A10EAFA1DCF8}" type="parTrans" cxnId="{EB9E352B-6589-4252-B144-5D8D0F975212}">
      <dgm:prSet/>
      <dgm:spPr/>
      <dgm:t>
        <a:bodyPr/>
        <a:lstStyle/>
        <a:p>
          <a:endParaRPr lang="en-US"/>
        </a:p>
      </dgm:t>
    </dgm:pt>
    <dgm:pt modelId="{10DEB879-1174-42CB-8C42-E3905F961583}" type="sibTrans" cxnId="{EB9E352B-6589-4252-B144-5D8D0F975212}">
      <dgm:prSet/>
      <dgm:spPr/>
      <dgm:t>
        <a:bodyPr/>
        <a:lstStyle/>
        <a:p>
          <a:endParaRPr lang="en-US"/>
        </a:p>
      </dgm:t>
    </dgm:pt>
    <dgm:pt modelId="{CB5AF286-893D-4AC5-8729-DFEAB0C50B37}">
      <dgm:prSet/>
      <dgm:spPr/>
      <dgm:t>
        <a:bodyPr/>
        <a:lstStyle/>
        <a:p>
          <a:r>
            <a:rPr lang="en-JM"/>
            <a:t>Gender – Male/Female</a:t>
          </a:r>
          <a:endParaRPr lang="en-US"/>
        </a:p>
      </dgm:t>
    </dgm:pt>
    <dgm:pt modelId="{AA9D6266-44D9-4F15-BA38-AA02C7FBF487}" type="parTrans" cxnId="{286A19ED-988D-46BE-B270-5752A39138D5}">
      <dgm:prSet/>
      <dgm:spPr/>
      <dgm:t>
        <a:bodyPr/>
        <a:lstStyle/>
        <a:p>
          <a:endParaRPr lang="en-US"/>
        </a:p>
      </dgm:t>
    </dgm:pt>
    <dgm:pt modelId="{2D5DB60B-F008-4CE7-A0ED-022A2879EEFA}" type="sibTrans" cxnId="{286A19ED-988D-46BE-B270-5752A39138D5}">
      <dgm:prSet/>
      <dgm:spPr/>
      <dgm:t>
        <a:bodyPr/>
        <a:lstStyle/>
        <a:p>
          <a:endParaRPr lang="en-US"/>
        </a:p>
      </dgm:t>
    </dgm:pt>
    <dgm:pt modelId="{B364574E-1786-4EBC-A713-E560A9E34E78}">
      <dgm:prSet/>
      <dgm:spPr/>
      <dgm:t>
        <a:bodyPr/>
        <a:lstStyle/>
        <a:p>
          <a:r>
            <a:rPr lang="en-JM" dirty="0"/>
            <a:t>Marital Status – Married (Yes/No)</a:t>
          </a:r>
          <a:endParaRPr lang="en-US" dirty="0"/>
        </a:p>
      </dgm:t>
    </dgm:pt>
    <dgm:pt modelId="{22E5458E-C0F9-44EF-904E-DA50D41485FA}" type="parTrans" cxnId="{EF8EE9BC-84AD-483D-95ED-C32EEA8B8DFE}">
      <dgm:prSet/>
      <dgm:spPr/>
      <dgm:t>
        <a:bodyPr/>
        <a:lstStyle/>
        <a:p>
          <a:endParaRPr lang="en-US"/>
        </a:p>
      </dgm:t>
    </dgm:pt>
    <dgm:pt modelId="{61429B00-80E2-4F95-A9F8-3BF3946963BD}" type="sibTrans" cxnId="{EF8EE9BC-84AD-483D-95ED-C32EEA8B8DFE}">
      <dgm:prSet/>
      <dgm:spPr/>
      <dgm:t>
        <a:bodyPr/>
        <a:lstStyle/>
        <a:p>
          <a:endParaRPr lang="en-US"/>
        </a:p>
      </dgm:t>
    </dgm:pt>
    <dgm:pt modelId="{DF926A43-19A6-456D-B0B9-7AF79B2269B6}">
      <dgm:prSet/>
      <dgm:spPr/>
      <dgm:t>
        <a:bodyPr/>
        <a:lstStyle/>
        <a:p>
          <a:r>
            <a:rPr lang="en-JM"/>
            <a:t>Self Employed – Self Employed (Yes/No)</a:t>
          </a:r>
          <a:endParaRPr lang="en-US"/>
        </a:p>
      </dgm:t>
    </dgm:pt>
    <dgm:pt modelId="{3CF66B0B-FA3F-475C-8801-DB63A4B9F526}" type="parTrans" cxnId="{7C3236D8-3288-4877-87CC-8A619EE0704A}">
      <dgm:prSet/>
      <dgm:spPr/>
      <dgm:t>
        <a:bodyPr/>
        <a:lstStyle/>
        <a:p>
          <a:endParaRPr lang="en-US"/>
        </a:p>
      </dgm:t>
    </dgm:pt>
    <dgm:pt modelId="{448C7972-FB77-4A21-8C45-FCA957FD8B30}" type="sibTrans" cxnId="{7C3236D8-3288-4877-87CC-8A619EE0704A}">
      <dgm:prSet/>
      <dgm:spPr/>
      <dgm:t>
        <a:bodyPr/>
        <a:lstStyle/>
        <a:p>
          <a:endParaRPr lang="en-US"/>
        </a:p>
      </dgm:t>
    </dgm:pt>
    <dgm:pt modelId="{1B10CAEF-BBA2-4DAE-99F2-1178D0DF3911}">
      <dgm:prSet/>
      <dgm:spPr/>
      <dgm:t>
        <a:bodyPr/>
        <a:lstStyle/>
        <a:p>
          <a:r>
            <a:rPr lang="en-JM"/>
            <a:t>Education – Graduate/Undergraduate</a:t>
          </a:r>
          <a:endParaRPr lang="en-US"/>
        </a:p>
      </dgm:t>
    </dgm:pt>
    <dgm:pt modelId="{1EDA1972-CA22-4D40-A96B-0B70F8639CA7}" type="parTrans" cxnId="{A9CF6647-470A-4402-BE02-3FA352F61827}">
      <dgm:prSet/>
      <dgm:spPr/>
      <dgm:t>
        <a:bodyPr/>
        <a:lstStyle/>
        <a:p>
          <a:endParaRPr lang="en-US"/>
        </a:p>
      </dgm:t>
    </dgm:pt>
    <dgm:pt modelId="{4BC264DF-F484-4D63-BD18-76D4EB45EC40}" type="sibTrans" cxnId="{A9CF6647-470A-4402-BE02-3FA352F61827}">
      <dgm:prSet/>
      <dgm:spPr/>
      <dgm:t>
        <a:bodyPr/>
        <a:lstStyle/>
        <a:p>
          <a:endParaRPr lang="en-US"/>
        </a:p>
      </dgm:t>
    </dgm:pt>
    <dgm:pt modelId="{27FFA8F8-1ADB-4E99-AADD-3BC5E9FFF318}">
      <dgm:prSet/>
      <dgm:spPr/>
      <dgm:t>
        <a:bodyPr/>
        <a:lstStyle/>
        <a:p>
          <a:r>
            <a:rPr lang="en-JM" dirty="0"/>
            <a:t>Dependents - Number of Dependents</a:t>
          </a:r>
          <a:endParaRPr lang="en-US" dirty="0"/>
        </a:p>
      </dgm:t>
    </dgm:pt>
    <dgm:pt modelId="{40770CEF-5D98-408B-BB83-E56FB1B46212}" type="parTrans" cxnId="{B98C1004-D8F7-4D2E-A742-0722119824A5}">
      <dgm:prSet/>
      <dgm:spPr/>
      <dgm:t>
        <a:bodyPr/>
        <a:lstStyle/>
        <a:p>
          <a:endParaRPr lang="en-US"/>
        </a:p>
      </dgm:t>
    </dgm:pt>
    <dgm:pt modelId="{C1A0CBA2-C26C-41F1-A7BC-EAC4D2A765D2}" type="sibTrans" cxnId="{B98C1004-D8F7-4D2E-A742-0722119824A5}">
      <dgm:prSet/>
      <dgm:spPr/>
      <dgm:t>
        <a:bodyPr/>
        <a:lstStyle/>
        <a:p>
          <a:endParaRPr lang="en-US"/>
        </a:p>
      </dgm:t>
    </dgm:pt>
    <dgm:pt modelId="{392AA644-D084-4427-8A5F-9BA27353F1FD}">
      <dgm:prSet/>
      <dgm:spPr/>
      <dgm:t>
        <a:bodyPr/>
        <a:lstStyle/>
        <a:p>
          <a:r>
            <a:rPr lang="en-JM" dirty="0"/>
            <a:t>Applicant Income – Main Applicant Income </a:t>
          </a:r>
          <a:endParaRPr lang="en-US" dirty="0"/>
        </a:p>
      </dgm:t>
    </dgm:pt>
    <dgm:pt modelId="{95943027-864A-4E4A-82DE-F6346F5A3DE2}" type="parTrans" cxnId="{FF201A5F-22FF-4188-8AF1-F25C8A643F5C}">
      <dgm:prSet/>
      <dgm:spPr/>
      <dgm:t>
        <a:bodyPr/>
        <a:lstStyle/>
        <a:p>
          <a:endParaRPr lang="en-US"/>
        </a:p>
      </dgm:t>
    </dgm:pt>
    <dgm:pt modelId="{2079177E-A91C-458E-94D5-AB35CE59A631}" type="sibTrans" cxnId="{FF201A5F-22FF-4188-8AF1-F25C8A643F5C}">
      <dgm:prSet/>
      <dgm:spPr/>
      <dgm:t>
        <a:bodyPr/>
        <a:lstStyle/>
        <a:p>
          <a:endParaRPr lang="en-US"/>
        </a:p>
      </dgm:t>
    </dgm:pt>
    <dgm:pt modelId="{871DE3E4-7825-4C00-B17B-E76A768E28A1}">
      <dgm:prSet/>
      <dgm:spPr/>
      <dgm:t>
        <a:bodyPr/>
        <a:lstStyle/>
        <a:p>
          <a:r>
            <a:rPr lang="en-JM" dirty="0" err="1"/>
            <a:t>Coapplicant</a:t>
          </a:r>
          <a:r>
            <a:rPr lang="en-JM" dirty="0"/>
            <a:t> Income – Co-applicant Income </a:t>
          </a:r>
          <a:endParaRPr lang="en-US" dirty="0"/>
        </a:p>
      </dgm:t>
    </dgm:pt>
    <dgm:pt modelId="{1C399C87-BF90-4880-B999-FBA6AC90AE9C}" type="parTrans" cxnId="{AB9B642E-8887-4B5F-BFCC-5C7B5432D141}">
      <dgm:prSet/>
      <dgm:spPr/>
      <dgm:t>
        <a:bodyPr/>
        <a:lstStyle/>
        <a:p>
          <a:endParaRPr lang="en-US"/>
        </a:p>
      </dgm:t>
    </dgm:pt>
    <dgm:pt modelId="{002BBE94-AE68-470E-A217-FF27E71355E4}" type="sibTrans" cxnId="{AB9B642E-8887-4B5F-BFCC-5C7B5432D141}">
      <dgm:prSet/>
      <dgm:spPr/>
      <dgm:t>
        <a:bodyPr/>
        <a:lstStyle/>
        <a:p>
          <a:endParaRPr lang="en-US"/>
        </a:p>
      </dgm:t>
    </dgm:pt>
    <dgm:pt modelId="{7F636F37-7C4B-4CF8-B582-6E5EF38F8FE9}">
      <dgm:prSet/>
      <dgm:spPr/>
      <dgm:t>
        <a:bodyPr/>
        <a:lstStyle/>
        <a:p>
          <a:r>
            <a:rPr lang="en-JM" dirty="0"/>
            <a:t>Loan Amount – Borrowing amount in thousands </a:t>
          </a:r>
          <a:endParaRPr lang="en-US" dirty="0"/>
        </a:p>
      </dgm:t>
    </dgm:pt>
    <dgm:pt modelId="{DD5B753A-4C81-481C-B274-FE691CD6EADC}" type="parTrans" cxnId="{E5CAFA0E-32E1-404F-B1F1-BB2F348DF8BE}">
      <dgm:prSet/>
      <dgm:spPr/>
      <dgm:t>
        <a:bodyPr/>
        <a:lstStyle/>
        <a:p>
          <a:endParaRPr lang="en-US"/>
        </a:p>
      </dgm:t>
    </dgm:pt>
    <dgm:pt modelId="{109C2D67-685D-420F-9AEF-0BFF99AF5760}" type="sibTrans" cxnId="{E5CAFA0E-32E1-404F-B1F1-BB2F348DF8BE}">
      <dgm:prSet/>
      <dgm:spPr/>
      <dgm:t>
        <a:bodyPr/>
        <a:lstStyle/>
        <a:p>
          <a:endParaRPr lang="en-US"/>
        </a:p>
      </dgm:t>
    </dgm:pt>
    <dgm:pt modelId="{680FDACF-4F2E-4E52-B11D-4C38B2BA7438}">
      <dgm:prSet/>
      <dgm:spPr/>
      <dgm:t>
        <a:bodyPr/>
        <a:lstStyle/>
        <a:p>
          <a:r>
            <a:rPr lang="en-JM" dirty="0"/>
            <a:t>Loan Amount Term – Length of loan in months </a:t>
          </a:r>
          <a:endParaRPr lang="en-US" dirty="0"/>
        </a:p>
      </dgm:t>
    </dgm:pt>
    <dgm:pt modelId="{7DFB5510-E3E5-4162-89CB-8B58B08DB0A0}" type="parTrans" cxnId="{A3378F2F-7681-4018-9F80-547ABB30735F}">
      <dgm:prSet/>
      <dgm:spPr/>
      <dgm:t>
        <a:bodyPr/>
        <a:lstStyle/>
        <a:p>
          <a:endParaRPr lang="en-US"/>
        </a:p>
      </dgm:t>
    </dgm:pt>
    <dgm:pt modelId="{0AF98EB4-5D5D-4222-9D59-85692BE4996B}" type="sibTrans" cxnId="{A3378F2F-7681-4018-9F80-547ABB30735F}">
      <dgm:prSet/>
      <dgm:spPr/>
      <dgm:t>
        <a:bodyPr/>
        <a:lstStyle/>
        <a:p>
          <a:endParaRPr lang="en-US"/>
        </a:p>
      </dgm:t>
    </dgm:pt>
    <dgm:pt modelId="{720E9FC2-04BB-4842-A705-CA4E6F8CD13B}">
      <dgm:prSet/>
      <dgm:spPr/>
      <dgm:t>
        <a:bodyPr/>
        <a:lstStyle/>
        <a:p>
          <a:r>
            <a:rPr lang="en-JM" dirty="0"/>
            <a:t>Property Area – Location of property under consideration</a:t>
          </a:r>
          <a:endParaRPr lang="en-US" dirty="0"/>
        </a:p>
      </dgm:t>
    </dgm:pt>
    <dgm:pt modelId="{7BD85F87-C1CD-42B5-B502-A338BF63E2B0}" type="parTrans" cxnId="{A2B8ED7D-06B9-44D3-AB44-58C7E4D3732F}">
      <dgm:prSet/>
      <dgm:spPr/>
      <dgm:t>
        <a:bodyPr/>
        <a:lstStyle/>
        <a:p>
          <a:endParaRPr lang="en-US"/>
        </a:p>
      </dgm:t>
    </dgm:pt>
    <dgm:pt modelId="{F2B553B6-3536-4336-B9B0-06925D7E77CC}" type="sibTrans" cxnId="{A2B8ED7D-06B9-44D3-AB44-58C7E4D3732F}">
      <dgm:prSet/>
      <dgm:spPr/>
      <dgm:t>
        <a:bodyPr/>
        <a:lstStyle/>
        <a:p>
          <a:endParaRPr lang="en-US"/>
        </a:p>
      </dgm:t>
    </dgm:pt>
    <dgm:pt modelId="{3B551415-6D9E-4097-91BE-40D05AC4C513}">
      <dgm:prSet/>
      <dgm:spPr/>
      <dgm:t>
        <a:bodyPr/>
        <a:lstStyle/>
        <a:p>
          <a:r>
            <a:rPr lang="en-JM" dirty="0"/>
            <a:t>Credit History – Having good credit history </a:t>
          </a:r>
          <a:endParaRPr lang="en-US" dirty="0"/>
        </a:p>
      </dgm:t>
    </dgm:pt>
    <dgm:pt modelId="{B3667867-BB88-4CA9-ACBC-6164D11786A5}" type="parTrans" cxnId="{9E43E561-D819-4B10-98BD-703961467EE5}">
      <dgm:prSet/>
      <dgm:spPr/>
      <dgm:t>
        <a:bodyPr/>
        <a:lstStyle/>
        <a:p>
          <a:endParaRPr lang="en-US"/>
        </a:p>
      </dgm:t>
    </dgm:pt>
    <dgm:pt modelId="{F5EE2939-CD1F-4D94-AE88-AF08063AB2E2}" type="sibTrans" cxnId="{9E43E561-D819-4B10-98BD-703961467EE5}">
      <dgm:prSet/>
      <dgm:spPr/>
      <dgm:t>
        <a:bodyPr/>
        <a:lstStyle/>
        <a:p>
          <a:endParaRPr lang="en-US"/>
        </a:p>
      </dgm:t>
    </dgm:pt>
    <dgm:pt modelId="{8521CE8E-8BD6-41BC-86E1-4F72FE1A4FEB}">
      <dgm:prSet/>
      <dgm:spPr/>
      <dgm:t>
        <a:bodyPr/>
        <a:lstStyle/>
        <a:p>
          <a:r>
            <a:rPr lang="en-JM" dirty="0"/>
            <a:t>Loan Status – Status of the application (Y/N)</a:t>
          </a:r>
          <a:endParaRPr lang="en-US" dirty="0"/>
        </a:p>
      </dgm:t>
    </dgm:pt>
    <dgm:pt modelId="{FA7345CF-F390-4DBB-B4CC-C2FA7041A2F0}" type="parTrans" cxnId="{BF8C57CE-0EDD-4724-B290-38B53AB9DB3A}">
      <dgm:prSet/>
      <dgm:spPr/>
      <dgm:t>
        <a:bodyPr/>
        <a:lstStyle/>
        <a:p>
          <a:endParaRPr lang="en-US"/>
        </a:p>
      </dgm:t>
    </dgm:pt>
    <dgm:pt modelId="{4D8A02BB-7822-4C69-889C-45CAFF0E959B}" type="sibTrans" cxnId="{BF8C57CE-0EDD-4724-B290-38B53AB9DB3A}">
      <dgm:prSet/>
      <dgm:spPr/>
      <dgm:t>
        <a:bodyPr/>
        <a:lstStyle/>
        <a:p>
          <a:endParaRPr lang="en-US"/>
        </a:p>
      </dgm:t>
    </dgm:pt>
    <dgm:pt modelId="{30C306AE-3836-4BB9-82FA-67BB3DB572C5}" type="pres">
      <dgm:prSet presAssocID="{84F2D89F-1C3B-4437-97D0-67F90535CD72}" presName="vert0" presStyleCnt="0">
        <dgm:presLayoutVars>
          <dgm:dir/>
          <dgm:animOne val="branch"/>
          <dgm:animLvl val="lvl"/>
        </dgm:presLayoutVars>
      </dgm:prSet>
      <dgm:spPr/>
    </dgm:pt>
    <dgm:pt modelId="{386A47EF-50D9-40CB-8D90-7F9F233EC72A}" type="pres">
      <dgm:prSet presAssocID="{B8E021BE-D329-4AA6-8035-51D01AB55CE9}" presName="thickLine" presStyleLbl="alignNode1" presStyleIdx="0" presStyleCnt="13"/>
      <dgm:spPr/>
    </dgm:pt>
    <dgm:pt modelId="{C23853D0-2917-4728-9AEF-F26C417A9D68}" type="pres">
      <dgm:prSet presAssocID="{B8E021BE-D329-4AA6-8035-51D01AB55CE9}" presName="horz1" presStyleCnt="0"/>
      <dgm:spPr/>
    </dgm:pt>
    <dgm:pt modelId="{7034A8DD-B3F0-4ADE-8F2A-F9F4E09FEF77}" type="pres">
      <dgm:prSet presAssocID="{B8E021BE-D329-4AA6-8035-51D01AB55CE9}" presName="tx1" presStyleLbl="revTx" presStyleIdx="0" presStyleCnt="13"/>
      <dgm:spPr/>
    </dgm:pt>
    <dgm:pt modelId="{D6E8D6EE-43D5-445E-BA3E-F6B86BB73BF4}" type="pres">
      <dgm:prSet presAssocID="{B8E021BE-D329-4AA6-8035-51D01AB55CE9}" presName="vert1" presStyleCnt="0"/>
      <dgm:spPr/>
    </dgm:pt>
    <dgm:pt modelId="{ACC95328-CE9B-4932-A8B7-339A161A4E79}" type="pres">
      <dgm:prSet presAssocID="{CB5AF286-893D-4AC5-8729-DFEAB0C50B37}" presName="thickLine" presStyleLbl="alignNode1" presStyleIdx="1" presStyleCnt="13"/>
      <dgm:spPr/>
    </dgm:pt>
    <dgm:pt modelId="{5759AAF3-2103-40D9-983D-B5528B5E8228}" type="pres">
      <dgm:prSet presAssocID="{CB5AF286-893D-4AC5-8729-DFEAB0C50B37}" presName="horz1" presStyleCnt="0"/>
      <dgm:spPr/>
    </dgm:pt>
    <dgm:pt modelId="{09026078-1A8A-4B14-B862-A12C0623A4C9}" type="pres">
      <dgm:prSet presAssocID="{CB5AF286-893D-4AC5-8729-DFEAB0C50B37}" presName="tx1" presStyleLbl="revTx" presStyleIdx="1" presStyleCnt="13"/>
      <dgm:spPr/>
    </dgm:pt>
    <dgm:pt modelId="{BF9C32F2-9C5A-4B09-B1D9-1756951C105B}" type="pres">
      <dgm:prSet presAssocID="{CB5AF286-893D-4AC5-8729-DFEAB0C50B37}" presName="vert1" presStyleCnt="0"/>
      <dgm:spPr/>
    </dgm:pt>
    <dgm:pt modelId="{6CF19D0B-E596-45CC-862B-C3F2786E7FFF}" type="pres">
      <dgm:prSet presAssocID="{B364574E-1786-4EBC-A713-E560A9E34E78}" presName="thickLine" presStyleLbl="alignNode1" presStyleIdx="2" presStyleCnt="13"/>
      <dgm:spPr/>
    </dgm:pt>
    <dgm:pt modelId="{F839F895-E0FA-42B3-9D4E-5308BBFD9E94}" type="pres">
      <dgm:prSet presAssocID="{B364574E-1786-4EBC-A713-E560A9E34E78}" presName="horz1" presStyleCnt="0"/>
      <dgm:spPr/>
    </dgm:pt>
    <dgm:pt modelId="{88299FC5-8908-4AC6-9600-1FF1B6C453BF}" type="pres">
      <dgm:prSet presAssocID="{B364574E-1786-4EBC-A713-E560A9E34E78}" presName="tx1" presStyleLbl="revTx" presStyleIdx="2" presStyleCnt="13"/>
      <dgm:spPr/>
    </dgm:pt>
    <dgm:pt modelId="{C0365A2D-2A6A-4871-B021-8B48797E12FF}" type="pres">
      <dgm:prSet presAssocID="{B364574E-1786-4EBC-A713-E560A9E34E78}" presName="vert1" presStyleCnt="0"/>
      <dgm:spPr/>
    </dgm:pt>
    <dgm:pt modelId="{3B734117-56F0-4B33-A164-522AB88D9AA6}" type="pres">
      <dgm:prSet presAssocID="{DF926A43-19A6-456D-B0B9-7AF79B2269B6}" presName="thickLine" presStyleLbl="alignNode1" presStyleIdx="3" presStyleCnt="13"/>
      <dgm:spPr/>
    </dgm:pt>
    <dgm:pt modelId="{0B83D642-55AA-49CC-A1AB-673ECE03B608}" type="pres">
      <dgm:prSet presAssocID="{DF926A43-19A6-456D-B0B9-7AF79B2269B6}" presName="horz1" presStyleCnt="0"/>
      <dgm:spPr/>
    </dgm:pt>
    <dgm:pt modelId="{6575D3C9-7CDC-46AF-AB08-9C2D23503369}" type="pres">
      <dgm:prSet presAssocID="{DF926A43-19A6-456D-B0B9-7AF79B2269B6}" presName="tx1" presStyleLbl="revTx" presStyleIdx="3" presStyleCnt="13"/>
      <dgm:spPr/>
    </dgm:pt>
    <dgm:pt modelId="{2A22CC0B-09A4-4B37-8D8C-E69D67B6AAC0}" type="pres">
      <dgm:prSet presAssocID="{DF926A43-19A6-456D-B0B9-7AF79B2269B6}" presName="vert1" presStyleCnt="0"/>
      <dgm:spPr/>
    </dgm:pt>
    <dgm:pt modelId="{00CC23D7-0F69-4E97-AB3C-F66DFC5A8683}" type="pres">
      <dgm:prSet presAssocID="{1B10CAEF-BBA2-4DAE-99F2-1178D0DF3911}" presName="thickLine" presStyleLbl="alignNode1" presStyleIdx="4" presStyleCnt="13"/>
      <dgm:spPr/>
    </dgm:pt>
    <dgm:pt modelId="{00BC5F92-00D0-4B93-8548-B45C1585163D}" type="pres">
      <dgm:prSet presAssocID="{1B10CAEF-BBA2-4DAE-99F2-1178D0DF3911}" presName="horz1" presStyleCnt="0"/>
      <dgm:spPr/>
    </dgm:pt>
    <dgm:pt modelId="{08781196-B430-4F7D-9B7B-B4441EE62A39}" type="pres">
      <dgm:prSet presAssocID="{1B10CAEF-BBA2-4DAE-99F2-1178D0DF3911}" presName="tx1" presStyleLbl="revTx" presStyleIdx="4" presStyleCnt="13"/>
      <dgm:spPr/>
    </dgm:pt>
    <dgm:pt modelId="{16630EEE-C555-45F8-AFCC-134EC426147F}" type="pres">
      <dgm:prSet presAssocID="{1B10CAEF-BBA2-4DAE-99F2-1178D0DF3911}" presName="vert1" presStyleCnt="0"/>
      <dgm:spPr/>
    </dgm:pt>
    <dgm:pt modelId="{F1F4D26E-36A1-4B34-916D-147753FF9168}" type="pres">
      <dgm:prSet presAssocID="{27FFA8F8-1ADB-4E99-AADD-3BC5E9FFF318}" presName="thickLine" presStyleLbl="alignNode1" presStyleIdx="5" presStyleCnt="13"/>
      <dgm:spPr/>
    </dgm:pt>
    <dgm:pt modelId="{041683F4-F013-4B95-9BB6-B5466DAC9E36}" type="pres">
      <dgm:prSet presAssocID="{27FFA8F8-1ADB-4E99-AADD-3BC5E9FFF318}" presName="horz1" presStyleCnt="0"/>
      <dgm:spPr/>
    </dgm:pt>
    <dgm:pt modelId="{3B95DA2B-577F-40DA-A550-C533FE7E5858}" type="pres">
      <dgm:prSet presAssocID="{27FFA8F8-1ADB-4E99-AADD-3BC5E9FFF318}" presName="tx1" presStyleLbl="revTx" presStyleIdx="5" presStyleCnt="13"/>
      <dgm:spPr/>
    </dgm:pt>
    <dgm:pt modelId="{C90808CC-AD35-4C8B-AE05-B9725E5ECC5E}" type="pres">
      <dgm:prSet presAssocID="{27FFA8F8-1ADB-4E99-AADD-3BC5E9FFF318}" presName="vert1" presStyleCnt="0"/>
      <dgm:spPr/>
    </dgm:pt>
    <dgm:pt modelId="{A5854DE3-4BDB-4228-9CCC-D722947FB93A}" type="pres">
      <dgm:prSet presAssocID="{392AA644-D084-4427-8A5F-9BA27353F1FD}" presName="thickLine" presStyleLbl="alignNode1" presStyleIdx="6" presStyleCnt="13"/>
      <dgm:spPr/>
    </dgm:pt>
    <dgm:pt modelId="{9DD96A94-DD52-40DE-A120-241F68334B21}" type="pres">
      <dgm:prSet presAssocID="{392AA644-D084-4427-8A5F-9BA27353F1FD}" presName="horz1" presStyleCnt="0"/>
      <dgm:spPr/>
    </dgm:pt>
    <dgm:pt modelId="{DED69367-A4CA-48EC-88B4-05BEBF494CE5}" type="pres">
      <dgm:prSet presAssocID="{392AA644-D084-4427-8A5F-9BA27353F1FD}" presName="tx1" presStyleLbl="revTx" presStyleIdx="6" presStyleCnt="13"/>
      <dgm:spPr/>
    </dgm:pt>
    <dgm:pt modelId="{4CCB74F6-210B-4ADF-9E11-26025D83E6A2}" type="pres">
      <dgm:prSet presAssocID="{392AA644-D084-4427-8A5F-9BA27353F1FD}" presName="vert1" presStyleCnt="0"/>
      <dgm:spPr/>
    </dgm:pt>
    <dgm:pt modelId="{52F48368-3921-4B53-A5C2-CCAF494F7DF4}" type="pres">
      <dgm:prSet presAssocID="{871DE3E4-7825-4C00-B17B-E76A768E28A1}" presName="thickLine" presStyleLbl="alignNode1" presStyleIdx="7" presStyleCnt="13"/>
      <dgm:spPr/>
    </dgm:pt>
    <dgm:pt modelId="{929527F4-288E-4C5E-A331-88FF6150F7BD}" type="pres">
      <dgm:prSet presAssocID="{871DE3E4-7825-4C00-B17B-E76A768E28A1}" presName="horz1" presStyleCnt="0"/>
      <dgm:spPr/>
    </dgm:pt>
    <dgm:pt modelId="{338519CA-EF4F-4116-A2A5-3FA22A452065}" type="pres">
      <dgm:prSet presAssocID="{871DE3E4-7825-4C00-B17B-E76A768E28A1}" presName="tx1" presStyleLbl="revTx" presStyleIdx="7" presStyleCnt="13"/>
      <dgm:spPr/>
    </dgm:pt>
    <dgm:pt modelId="{E21E3069-6530-4C44-A84B-4A3E7D17BDE9}" type="pres">
      <dgm:prSet presAssocID="{871DE3E4-7825-4C00-B17B-E76A768E28A1}" presName="vert1" presStyleCnt="0"/>
      <dgm:spPr/>
    </dgm:pt>
    <dgm:pt modelId="{196CDC09-97E6-4417-93C9-B3D30B5D3154}" type="pres">
      <dgm:prSet presAssocID="{7F636F37-7C4B-4CF8-B582-6E5EF38F8FE9}" presName="thickLine" presStyleLbl="alignNode1" presStyleIdx="8" presStyleCnt="13"/>
      <dgm:spPr/>
    </dgm:pt>
    <dgm:pt modelId="{BDFCA5C2-505A-49A6-9B40-6EA910B1D1CE}" type="pres">
      <dgm:prSet presAssocID="{7F636F37-7C4B-4CF8-B582-6E5EF38F8FE9}" presName="horz1" presStyleCnt="0"/>
      <dgm:spPr/>
    </dgm:pt>
    <dgm:pt modelId="{0B52064F-E0C0-42E2-9991-3CFEEB066B5C}" type="pres">
      <dgm:prSet presAssocID="{7F636F37-7C4B-4CF8-B582-6E5EF38F8FE9}" presName="tx1" presStyleLbl="revTx" presStyleIdx="8" presStyleCnt="13"/>
      <dgm:spPr/>
    </dgm:pt>
    <dgm:pt modelId="{F6DE1DAF-9997-44A6-A708-EA004D52FEFA}" type="pres">
      <dgm:prSet presAssocID="{7F636F37-7C4B-4CF8-B582-6E5EF38F8FE9}" presName="vert1" presStyleCnt="0"/>
      <dgm:spPr/>
    </dgm:pt>
    <dgm:pt modelId="{503F583F-171B-4145-A481-C5E06236DE0A}" type="pres">
      <dgm:prSet presAssocID="{680FDACF-4F2E-4E52-B11D-4C38B2BA7438}" presName="thickLine" presStyleLbl="alignNode1" presStyleIdx="9" presStyleCnt="13"/>
      <dgm:spPr/>
    </dgm:pt>
    <dgm:pt modelId="{3B411328-19E4-444F-BC6D-80EB5E781037}" type="pres">
      <dgm:prSet presAssocID="{680FDACF-4F2E-4E52-B11D-4C38B2BA7438}" presName="horz1" presStyleCnt="0"/>
      <dgm:spPr/>
    </dgm:pt>
    <dgm:pt modelId="{8270761F-274C-4BED-9B94-4466D3BAC25B}" type="pres">
      <dgm:prSet presAssocID="{680FDACF-4F2E-4E52-B11D-4C38B2BA7438}" presName="tx1" presStyleLbl="revTx" presStyleIdx="9" presStyleCnt="13"/>
      <dgm:spPr/>
    </dgm:pt>
    <dgm:pt modelId="{020915B6-FDE4-4E5D-9DDB-46994B384BF3}" type="pres">
      <dgm:prSet presAssocID="{680FDACF-4F2E-4E52-B11D-4C38B2BA7438}" presName="vert1" presStyleCnt="0"/>
      <dgm:spPr/>
    </dgm:pt>
    <dgm:pt modelId="{86A1CDC1-BB0F-48A8-BC1C-8DFA1D2713F8}" type="pres">
      <dgm:prSet presAssocID="{720E9FC2-04BB-4842-A705-CA4E6F8CD13B}" presName="thickLine" presStyleLbl="alignNode1" presStyleIdx="10" presStyleCnt="13"/>
      <dgm:spPr/>
    </dgm:pt>
    <dgm:pt modelId="{33E6CA91-1180-4037-AAE8-0BDDC32856CB}" type="pres">
      <dgm:prSet presAssocID="{720E9FC2-04BB-4842-A705-CA4E6F8CD13B}" presName="horz1" presStyleCnt="0"/>
      <dgm:spPr/>
    </dgm:pt>
    <dgm:pt modelId="{8AFA5E76-2438-4D49-AA75-EB4B274C5F21}" type="pres">
      <dgm:prSet presAssocID="{720E9FC2-04BB-4842-A705-CA4E6F8CD13B}" presName="tx1" presStyleLbl="revTx" presStyleIdx="10" presStyleCnt="13"/>
      <dgm:spPr/>
    </dgm:pt>
    <dgm:pt modelId="{F8D74358-05BA-4CAD-9EB1-B29E49BFD285}" type="pres">
      <dgm:prSet presAssocID="{720E9FC2-04BB-4842-A705-CA4E6F8CD13B}" presName="vert1" presStyleCnt="0"/>
      <dgm:spPr/>
    </dgm:pt>
    <dgm:pt modelId="{6D9957FB-7919-4444-8788-D34F88921F3F}" type="pres">
      <dgm:prSet presAssocID="{3B551415-6D9E-4097-91BE-40D05AC4C513}" presName="thickLine" presStyleLbl="alignNode1" presStyleIdx="11" presStyleCnt="13"/>
      <dgm:spPr/>
    </dgm:pt>
    <dgm:pt modelId="{5756D130-A4DC-476D-880F-021649626A24}" type="pres">
      <dgm:prSet presAssocID="{3B551415-6D9E-4097-91BE-40D05AC4C513}" presName="horz1" presStyleCnt="0"/>
      <dgm:spPr/>
    </dgm:pt>
    <dgm:pt modelId="{1D3B1DA5-8869-4354-BA02-0FD7E24C466F}" type="pres">
      <dgm:prSet presAssocID="{3B551415-6D9E-4097-91BE-40D05AC4C513}" presName="tx1" presStyleLbl="revTx" presStyleIdx="11" presStyleCnt="13"/>
      <dgm:spPr/>
    </dgm:pt>
    <dgm:pt modelId="{6E88F694-B26D-4649-AACA-F0C11C059306}" type="pres">
      <dgm:prSet presAssocID="{3B551415-6D9E-4097-91BE-40D05AC4C513}" presName="vert1" presStyleCnt="0"/>
      <dgm:spPr/>
    </dgm:pt>
    <dgm:pt modelId="{63896824-EBB7-4142-921A-C414D1D2F1D2}" type="pres">
      <dgm:prSet presAssocID="{8521CE8E-8BD6-41BC-86E1-4F72FE1A4FEB}" presName="thickLine" presStyleLbl="alignNode1" presStyleIdx="12" presStyleCnt="13"/>
      <dgm:spPr/>
    </dgm:pt>
    <dgm:pt modelId="{ECF083F0-689D-4399-9600-6C14EB5AB3BE}" type="pres">
      <dgm:prSet presAssocID="{8521CE8E-8BD6-41BC-86E1-4F72FE1A4FEB}" presName="horz1" presStyleCnt="0"/>
      <dgm:spPr/>
    </dgm:pt>
    <dgm:pt modelId="{D1F51840-4052-4F91-9D6A-13E8AE7DC338}" type="pres">
      <dgm:prSet presAssocID="{8521CE8E-8BD6-41BC-86E1-4F72FE1A4FEB}" presName="tx1" presStyleLbl="revTx" presStyleIdx="12" presStyleCnt="13"/>
      <dgm:spPr/>
    </dgm:pt>
    <dgm:pt modelId="{1A1EF0B7-9E18-4F6E-8B98-B34135ADFE15}" type="pres">
      <dgm:prSet presAssocID="{8521CE8E-8BD6-41BC-86E1-4F72FE1A4FEB}" presName="vert1" presStyleCnt="0"/>
      <dgm:spPr/>
    </dgm:pt>
  </dgm:ptLst>
  <dgm:cxnLst>
    <dgm:cxn modelId="{6676D100-11CC-4A5A-9977-F722491437B0}" type="presOf" srcId="{3B551415-6D9E-4097-91BE-40D05AC4C513}" destId="{1D3B1DA5-8869-4354-BA02-0FD7E24C466F}" srcOrd="0" destOrd="0" presId="urn:microsoft.com/office/officeart/2008/layout/LinedList"/>
    <dgm:cxn modelId="{B98C1004-D8F7-4D2E-A742-0722119824A5}" srcId="{84F2D89F-1C3B-4437-97D0-67F90535CD72}" destId="{27FFA8F8-1ADB-4E99-AADD-3BC5E9FFF318}" srcOrd="5" destOrd="0" parTransId="{40770CEF-5D98-408B-BB83-E56FB1B46212}" sibTransId="{C1A0CBA2-C26C-41F1-A7BC-EAC4D2A765D2}"/>
    <dgm:cxn modelId="{94D8B50E-5795-4E32-AF64-F1DBBFED94FA}" type="presOf" srcId="{720E9FC2-04BB-4842-A705-CA4E6F8CD13B}" destId="{8AFA5E76-2438-4D49-AA75-EB4B274C5F21}" srcOrd="0" destOrd="0" presId="urn:microsoft.com/office/officeart/2008/layout/LinedList"/>
    <dgm:cxn modelId="{E5CAFA0E-32E1-404F-B1F1-BB2F348DF8BE}" srcId="{84F2D89F-1C3B-4437-97D0-67F90535CD72}" destId="{7F636F37-7C4B-4CF8-B582-6E5EF38F8FE9}" srcOrd="8" destOrd="0" parTransId="{DD5B753A-4C81-481C-B274-FE691CD6EADC}" sibTransId="{109C2D67-685D-420F-9AEF-0BFF99AF5760}"/>
    <dgm:cxn modelId="{EB9E352B-6589-4252-B144-5D8D0F975212}" srcId="{84F2D89F-1C3B-4437-97D0-67F90535CD72}" destId="{B8E021BE-D329-4AA6-8035-51D01AB55CE9}" srcOrd="0" destOrd="0" parTransId="{88699AAD-27C1-4B4D-8D48-A10EAFA1DCF8}" sibTransId="{10DEB879-1174-42CB-8C42-E3905F961583}"/>
    <dgm:cxn modelId="{AB9B642E-8887-4B5F-BFCC-5C7B5432D141}" srcId="{84F2D89F-1C3B-4437-97D0-67F90535CD72}" destId="{871DE3E4-7825-4C00-B17B-E76A768E28A1}" srcOrd="7" destOrd="0" parTransId="{1C399C87-BF90-4880-B999-FBA6AC90AE9C}" sibTransId="{002BBE94-AE68-470E-A217-FF27E71355E4}"/>
    <dgm:cxn modelId="{A3378F2F-7681-4018-9F80-547ABB30735F}" srcId="{84F2D89F-1C3B-4437-97D0-67F90535CD72}" destId="{680FDACF-4F2E-4E52-B11D-4C38B2BA7438}" srcOrd="9" destOrd="0" parTransId="{7DFB5510-E3E5-4162-89CB-8B58B08DB0A0}" sibTransId="{0AF98EB4-5D5D-4222-9D59-85692BE4996B}"/>
    <dgm:cxn modelId="{5BA1BF3E-0D64-478B-AD17-1D9AA778360C}" type="presOf" srcId="{B8E021BE-D329-4AA6-8035-51D01AB55CE9}" destId="{7034A8DD-B3F0-4ADE-8F2A-F9F4E09FEF77}" srcOrd="0" destOrd="0" presId="urn:microsoft.com/office/officeart/2008/layout/LinedList"/>
    <dgm:cxn modelId="{6623635C-9AF8-4840-8216-53413072D398}" type="presOf" srcId="{B364574E-1786-4EBC-A713-E560A9E34E78}" destId="{88299FC5-8908-4AC6-9600-1FF1B6C453BF}" srcOrd="0" destOrd="0" presId="urn:microsoft.com/office/officeart/2008/layout/LinedList"/>
    <dgm:cxn modelId="{FF201A5F-22FF-4188-8AF1-F25C8A643F5C}" srcId="{84F2D89F-1C3B-4437-97D0-67F90535CD72}" destId="{392AA644-D084-4427-8A5F-9BA27353F1FD}" srcOrd="6" destOrd="0" parTransId="{95943027-864A-4E4A-82DE-F6346F5A3DE2}" sibTransId="{2079177E-A91C-458E-94D5-AB35CE59A631}"/>
    <dgm:cxn modelId="{9E43E561-D819-4B10-98BD-703961467EE5}" srcId="{84F2D89F-1C3B-4437-97D0-67F90535CD72}" destId="{3B551415-6D9E-4097-91BE-40D05AC4C513}" srcOrd="11" destOrd="0" parTransId="{B3667867-BB88-4CA9-ACBC-6164D11786A5}" sibTransId="{F5EE2939-CD1F-4D94-AE88-AF08063AB2E2}"/>
    <dgm:cxn modelId="{A9CF6647-470A-4402-BE02-3FA352F61827}" srcId="{84F2D89F-1C3B-4437-97D0-67F90535CD72}" destId="{1B10CAEF-BBA2-4DAE-99F2-1178D0DF3911}" srcOrd="4" destOrd="0" parTransId="{1EDA1972-CA22-4D40-A96B-0B70F8639CA7}" sibTransId="{4BC264DF-F484-4D63-BD18-76D4EB45EC40}"/>
    <dgm:cxn modelId="{D24E9E4A-6989-491A-97A7-218735D73EB0}" type="presOf" srcId="{392AA644-D084-4427-8A5F-9BA27353F1FD}" destId="{DED69367-A4CA-48EC-88B4-05BEBF494CE5}" srcOrd="0" destOrd="0" presId="urn:microsoft.com/office/officeart/2008/layout/LinedList"/>
    <dgm:cxn modelId="{FD7EE34C-0A29-4F80-A1DF-CC3C091AA3B8}" type="presOf" srcId="{8521CE8E-8BD6-41BC-86E1-4F72FE1A4FEB}" destId="{D1F51840-4052-4F91-9D6A-13E8AE7DC338}" srcOrd="0" destOrd="0" presId="urn:microsoft.com/office/officeart/2008/layout/LinedList"/>
    <dgm:cxn modelId="{59074756-B2EC-4F7C-93AA-643AA074D80F}" type="presOf" srcId="{7F636F37-7C4B-4CF8-B582-6E5EF38F8FE9}" destId="{0B52064F-E0C0-42E2-9991-3CFEEB066B5C}" srcOrd="0" destOrd="0" presId="urn:microsoft.com/office/officeart/2008/layout/LinedList"/>
    <dgm:cxn modelId="{797A7C77-EC12-4458-B36A-0BCB190E0F6F}" type="presOf" srcId="{871DE3E4-7825-4C00-B17B-E76A768E28A1}" destId="{338519CA-EF4F-4116-A2A5-3FA22A452065}" srcOrd="0" destOrd="0" presId="urn:microsoft.com/office/officeart/2008/layout/LinedList"/>
    <dgm:cxn modelId="{A2B8ED7D-06B9-44D3-AB44-58C7E4D3732F}" srcId="{84F2D89F-1C3B-4437-97D0-67F90535CD72}" destId="{720E9FC2-04BB-4842-A705-CA4E6F8CD13B}" srcOrd="10" destOrd="0" parTransId="{7BD85F87-C1CD-42B5-B502-A338BF63E2B0}" sibTransId="{F2B553B6-3536-4336-B9B0-06925D7E77CC}"/>
    <dgm:cxn modelId="{F1FCCA8D-FB88-4F4B-AB23-40B882D63D47}" type="presOf" srcId="{27FFA8F8-1ADB-4E99-AADD-3BC5E9FFF318}" destId="{3B95DA2B-577F-40DA-A550-C533FE7E5858}" srcOrd="0" destOrd="0" presId="urn:microsoft.com/office/officeart/2008/layout/LinedList"/>
    <dgm:cxn modelId="{C3DC45A1-5999-43E6-8CE7-CABB5D80B1D0}" type="presOf" srcId="{84F2D89F-1C3B-4437-97D0-67F90535CD72}" destId="{30C306AE-3836-4BB9-82FA-67BB3DB572C5}" srcOrd="0" destOrd="0" presId="urn:microsoft.com/office/officeart/2008/layout/LinedList"/>
    <dgm:cxn modelId="{35C169A1-2639-4657-B827-CFFBA436C819}" type="presOf" srcId="{680FDACF-4F2E-4E52-B11D-4C38B2BA7438}" destId="{8270761F-274C-4BED-9B94-4466D3BAC25B}" srcOrd="0" destOrd="0" presId="urn:microsoft.com/office/officeart/2008/layout/LinedList"/>
    <dgm:cxn modelId="{8E42E4A5-E417-4FB0-9A48-F4B94C0D336F}" type="presOf" srcId="{1B10CAEF-BBA2-4DAE-99F2-1178D0DF3911}" destId="{08781196-B430-4F7D-9B7B-B4441EE62A39}" srcOrd="0" destOrd="0" presId="urn:microsoft.com/office/officeart/2008/layout/LinedList"/>
    <dgm:cxn modelId="{12C0B9BC-C642-4909-96A5-7CF884AADDF0}" type="presOf" srcId="{CB5AF286-893D-4AC5-8729-DFEAB0C50B37}" destId="{09026078-1A8A-4B14-B862-A12C0623A4C9}" srcOrd="0" destOrd="0" presId="urn:microsoft.com/office/officeart/2008/layout/LinedList"/>
    <dgm:cxn modelId="{EF8EE9BC-84AD-483D-95ED-C32EEA8B8DFE}" srcId="{84F2D89F-1C3B-4437-97D0-67F90535CD72}" destId="{B364574E-1786-4EBC-A713-E560A9E34E78}" srcOrd="2" destOrd="0" parTransId="{22E5458E-C0F9-44EF-904E-DA50D41485FA}" sibTransId="{61429B00-80E2-4F95-A9F8-3BF3946963BD}"/>
    <dgm:cxn modelId="{BF8C57CE-0EDD-4724-B290-38B53AB9DB3A}" srcId="{84F2D89F-1C3B-4437-97D0-67F90535CD72}" destId="{8521CE8E-8BD6-41BC-86E1-4F72FE1A4FEB}" srcOrd="12" destOrd="0" parTransId="{FA7345CF-F390-4DBB-B4CC-C2FA7041A2F0}" sibTransId="{4D8A02BB-7822-4C69-889C-45CAFF0E959B}"/>
    <dgm:cxn modelId="{CAF1F0CE-1FEF-4B21-963D-69D9E5983049}" type="presOf" srcId="{DF926A43-19A6-456D-B0B9-7AF79B2269B6}" destId="{6575D3C9-7CDC-46AF-AB08-9C2D23503369}" srcOrd="0" destOrd="0" presId="urn:microsoft.com/office/officeart/2008/layout/LinedList"/>
    <dgm:cxn modelId="{7C3236D8-3288-4877-87CC-8A619EE0704A}" srcId="{84F2D89F-1C3B-4437-97D0-67F90535CD72}" destId="{DF926A43-19A6-456D-B0B9-7AF79B2269B6}" srcOrd="3" destOrd="0" parTransId="{3CF66B0B-FA3F-475C-8801-DB63A4B9F526}" sibTransId="{448C7972-FB77-4A21-8C45-FCA957FD8B30}"/>
    <dgm:cxn modelId="{286A19ED-988D-46BE-B270-5752A39138D5}" srcId="{84F2D89F-1C3B-4437-97D0-67F90535CD72}" destId="{CB5AF286-893D-4AC5-8729-DFEAB0C50B37}" srcOrd="1" destOrd="0" parTransId="{AA9D6266-44D9-4F15-BA38-AA02C7FBF487}" sibTransId="{2D5DB60B-F008-4CE7-A0ED-022A2879EEFA}"/>
    <dgm:cxn modelId="{6DFE3797-B077-4273-B2C0-2F6C819120B2}" type="presParOf" srcId="{30C306AE-3836-4BB9-82FA-67BB3DB572C5}" destId="{386A47EF-50D9-40CB-8D90-7F9F233EC72A}" srcOrd="0" destOrd="0" presId="urn:microsoft.com/office/officeart/2008/layout/LinedList"/>
    <dgm:cxn modelId="{BE1984FF-3CE5-4849-8FA2-D2D4B7FF84C9}" type="presParOf" srcId="{30C306AE-3836-4BB9-82FA-67BB3DB572C5}" destId="{C23853D0-2917-4728-9AEF-F26C417A9D68}" srcOrd="1" destOrd="0" presId="urn:microsoft.com/office/officeart/2008/layout/LinedList"/>
    <dgm:cxn modelId="{CB930031-C007-4B7E-B9EE-A52DAEF8D9A2}" type="presParOf" srcId="{C23853D0-2917-4728-9AEF-F26C417A9D68}" destId="{7034A8DD-B3F0-4ADE-8F2A-F9F4E09FEF77}" srcOrd="0" destOrd="0" presId="urn:microsoft.com/office/officeart/2008/layout/LinedList"/>
    <dgm:cxn modelId="{211675F9-D9C6-49F0-A7EC-0E88C436F73B}" type="presParOf" srcId="{C23853D0-2917-4728-9AEF-F26C417A9D68}" destId="{D6E8D6EE-43D5-445E-BA3E-F6B86BB73BF4}" srcOrd="1" destOrd="0" presId="urn:microsoft.com/office/officeart/2008/layout/LinedList"/>
    <dgm:cxn modelId="{AD877273-0024-47F8-B4F2-88B4C28DDB85}" type="presParOf" srcId="{30C306AE-3836-4BB9-82FA-67BB3DB572C5}" destId="{ACC95328-CE9B-4932-A8B7-339A161A4E79}" srcOrd="2" destOrd="0" presId="urn:microsoft.com/office/officeart/2008/layout/LinedList"/>
    <dgm:cxn modelId="{8F9E5832-E252-42EB-A973-C170336A1AAD}" type="presParOf" srcId="{30C306AE-3836-4BB9-82FA-67BB3DB572C5}" destId="{5759AAF3-2103-40D9-983D-B5528B5E8228}" srcOrd="3" destOrd="0" presId="urn:microsoft.com/office/officeart/2008/layout/LinedList"/>
    <dgm:cxn modelId="{D06DA323-89C9-411E-8081-EA6D584737E3}" type="presParOf" srcId="{5759AAF3-2103-40D9-983D-B5528B5E8228}" destId="{09026078-1A8A-4B14-B862-A12C0623A4C9}" srcOrd="0" destOrd="0" presId="urn:microsoft.com/office/officeart/2008/layout/LinedList"/>
    <dgm:cxn modelId="{0D5E443A-5EE8-425E-BF01-82AF67C85B56}" type="presParOf" srcId="{5759AAF3-2103-40D9-983D-B5528B5E8228}" destId="{BF9C32F2-9C5A-4B09-B1D9-1756951C105B}" srcOrd="1" destOrd="0" presId="urn:microsoft.com/office/officeart/2008/layout/LinedList"/>
    <dgm:cxn modelId="{F6AC0BD8-4DA3-435D-A62B-005FFAD4EE0F}" type="presParOf" srcId="{30C306AE-3836-4BB9-82FA-67BB3DB572C5}" destId="{6CF19D0B-E596-45CC-862B-C3F2786E7FFF}" srcOrd="4" destOrd="0" presId="urn:microsoft.com/office/officeart/2008/layout/LinedList"/>
    <dgm:cxn modelId="{E55ACA6B-C289-42C6-8BD6-FAED41A270E2}" type="presParOf" srcId="{30C306AE-3836-4BB9-82FA-67BB3DB572C5}" destId="{F839F895-E0FA-42B3-9D4E-5308BBFD9E94}" srcOrd="5" destOrd="0" presId="urn:microsoft.com/office/officeart/2008/layout/LinedList"/>
    <dgm:cxn modelId="{3CBA0E0B-6DB3-4A1F-8D6A-1274598F8156}" type="presParOf" srcId="{F839F895-E0FA-42B3-9D4E-5308BBFD9E94}" destId="{88299FC5-8908-4AC6-9600-1FF1B6C453BF}" srcOrd="0" destOrd="0" presId="urn:microsoft.com/office/officeart/2008/layout/LinedList"/>
    <dgm:cxn modelId="{446E8374-7AA9-4A69-8683-49BE6A8D7C31}" type="presParOf" srcId="{F839F895-E0FA-42B3-9D4E-5308BBFD9E94}" destId="{C0365A2D-2A6A-4871-B021-8B48797E12FF}" srcOrd="1" destOrd="0" presId="urn:microsoft.com/office/officeart/2008/layout/LinedList"/>
    <dgm:cxn modelId="{3284C2B8-BF70-4F0B-BF8B-50FA41B270C1}" type="presParOf" srcId="{30C306AE-3836-4BB9-82FA-67BB3DB572C5}" destId="{3B734117-56F0-4B33-A164-522AB88D9AA6}" srcOrd="6" destOrd="0" presId="urn:microsoft.com/office/officeart/2008/layout/LinedList"/>
    <dgm:cxn modelId="{D9BB941E-1635-4E6F-A3C0-B57CFC38D35D}" type="presParOf" srcId="{30C306AE-3836-4BB9-82FA-67BB3DB572C5}" destId="{0B83D642-55AA-49CC-A1AB-673ECE03B608}" srcOrd="7" destOrd="0" presId="urn:microsoft.com/office/officeart/2008/layout/LinedList"/>
    <dgm:cxn modelId="{14933BDB-9689-4171-8D86-CED2907DFA8F}" type="presParOf" srcId="{0B83D642-55AA-49CC-A1AB-673ECE03B608}" destId="{6575D3C9-7CDC-46AF-AB08-9C2D23503369}" srcOrd="0" destOrd="0" presId="urn:microsoft.com/office/officeart/2008/layout/LinedList"/>
    <dgm:cxn modelId="{0E4EA2B7-EF15-4F62-8FEB-A83CCBFFFE76}" type="presParOf" srcId="{0B83D642-55AA-49CC-A1AB-673ECE03B608}" destId="{2A22CC0B-09A4-4B37-8D8C-E69D67B6AAC0}" srcOrd="1" destOrd="0" presId="urn:microsoft.com/office/officeart/2008/layout/LinedList"/>
    <dgm:cxn modelId="{FE2DB98F-7539-44BA-AD7F-974E40DB629E}" type="presParOf" srcId="{30C306AE-3836-4BB9-82FA-67BB3DB572C5}" destId="{00CC23D7-0F69-4E97-AB3C-F66DFC5A8683}" srcOrd="8" destOrd="0" presId="urn:microsoft.com/office/officeart/2008/layout/LinedList"/>
    <dgm:cxn modelId="{B5BEEAEC-B402-46D4-A656-B4959E5CC42E}" type="presParOf" srcId="{30C306AE-3836-4BB9-82FA-67BB3DB572C5}" destId="{00BC5F92-00D0-4B93-8548-B45C1585163D}" srcOrd="9" destOrd="0" presId="urn:microsoft.com/office/officeart/2008/layout/LinedList"/>
    <dgm:cxn modelId="{434168C4-D1D1-45AA-849A-83E60F7E323A}" type="presParOf" srcId="{00BC5F92-00D0-4B93-8548-B45C1585163D}" destId="{08781196-B430-4F7D-9B7B-B4441EE62A39}" srcOrd="0" destOrd="0" presId="urn:microsoft.com/office/officeart/2008/layout/LinedList"/>
    <dgm:cxn modelId="{AE353E38-EB59-4448-B726-37C41CBBAD61}" type="presParOf" srcId="{00BC5F92-00D0-4B93-8548-B45C1585163D}" destId="{16630EEE-C555-45F8-AFCC-134EC426147F}" srcOrd="1" destOrd="0" presId="urn:microsoft.com/office/officeart/2008/layout/LinedList"/>
    <dgm:cxn modelId="{B5B6188C-2076-46DE-8593-4968944B6F07}" type="presParOf" srcId="{30C306AE-3836-4BB9-82FA-67BB3DB572C5}" destId="{F1F4D26E-36A1-4B34-916D-147753FF9168}" srcOrd="10" destOrd="0" presId="urn:microsoft.com/office/officeart/2008/layout/LinedList"/>
    <dgm:cxn modelId="{10500C4E-047B-41E3-8C7C-42695B820223}" type="presParOf" srcId="{30C306AE-3836-4BB9-82FA-67BB3DB572C5}" destId="{041683F4-F013-4B95-9BB6-B5466DAC9E36}" srcOrd="11" destOrd="0" presId="urn:microsoft.com/office/officeart/2008/layout/LinedList"/>
    <dgm:cxn modelId="{D36A44FF-E320-49D0-834D-49D52C590AB7}" type="presParOf" srcId="{041683F4-F013-4B95-9BB6-B5466DAC9E36}" destId="{3B95DA2B-577F-40DA-A550-C533FE7E5858}" srcOrd="0" destOrd="0" presId="urn:microsoft.com/office/officeart/2008/layout/LinedList"/>
    <dgm:cxn modelId="{A0CF4849-8810-441B-9F4C-BA397D8AC678}" type="presParOf" srcId="{041683F4-F013-4B95-9BB6-B5466DAC9E36}" destId="{C90808CC-AD35-4C8B-AE05-B9725E5ECC5E}" srcOrd="1" destOrd="0" presId="urn:microsoft.com/office/officeart/2008/layout/LinedList"/>
    <dgm:cxn modelId="{4B62F822-9128-4A95-ADF9-A96C4BB7E397}" type="presParOf" srcId="{30C306AE-3836-4BB9-82FA-67BB3DB572C5}" destId="{A5854DE3-4BDB-4228-9CCC-D722947FB93A}" srcOrd="12" destOrd="0" presId="urn:microsoft.com/office/officeart/2008/layout/LinedList"/>
    <dgm:cxn modelId="{FAED715E-5710-4845-97EE-74B582438715}" type="presParOf" srcId="{30C306AE-3836-4BB9-82FA-67BB3DB572C5}" destId="{9DD96A94-DD52-40DE-A120-241F68334B21}" srcOrd="13" destOrd="0" presId="urn:microsoft.com/office/officeart/2008/layout/LinedList"/>
    <dgm:cxn modelId="{465CE008-BF01-41CF-9E5F-CD76C7E34F21}" type="presParOf" srcId="{9DD96A94-DD52-40DE-A120-241F68334B21}" destId="{DED69367-A4CA-48EC-88B4-05BEBF494CE5}" srcOrd="0" destOrd="0" presId="urn:microsoft.com/office/officeart/2008/layout/LinedList"/>
    <dgm:cxn modelId="{D3B42557-2A92-4266-A463-9711D40E1F50}" type="presParOf" srcId="{9DD96A94-DD52-40DE-A120-241F68334B21}" destId="{4CCB74F6-210B-4ADF-9E11-26025D83E6A2}" srcOrd="1" destOrd="0" presId="urn:microsoft.com/office/officeart/2008/layout/LinedList"/>
    <dgm:cxn modelId="{9F9A93B8-7184-4EE8-A379-B8C9B228637D}" type="presParOf" srcId="{30C306AE-3836-4BB9-82FA-67BB3DB572C5}" destId="{52F48368-3921-4B53-A5C2-CCAF494F7DF4}" srcOrd="14" destOrd="0" presId="urn:microsoft.com/office/officeart/2008/layout/LinedList"/>
    <dgm:cxn modelId="{113CC0F1-AD5C-4C1A-9970-959813ECD11F}" type="presParOf" srcId="{30C306AE-3836-4BB9-82FA-67BB3DB572C5}" destId="{929527F4-288E-4C5E-A331-88FF6150F7BD}" srcOrd="15" destOrd="0" presId="urn:microsoft.com/office/officeart/2008/layout/LinedList"/>
    <dgm:cxn modelId="{E9694199-6374-4EA9-B669-8923237DE186}" type="presParOf" srcId="{929527F4-288E-4C5E-A331-88FF6150F7BD}" destId="{338519CA-EF4F-4116-A2A5-3FA22A452065}" srcOrd="0" destOrd="0" presId="urn:microsoft.com/office/officeart/2008/layout/LinedList"/>
    <dgm:cxn modelId="{5B820709-FC5A-4F61-9B9B-0CC0BE5D94C1}" type="presParOf" srcId="{929527F4-288E-4C5E-A331-88FF6150F7BD}" destId="{E21E3069-6530-4C44-A84B-4A3E7D17BDE9}" srcOrd="1" destOrd="0" presId="urn:microsoft.com/office/officeart/2008/layout/LinedList"/>
    <dgm:cxn modelId="{BAF108D3-D2E2-4993-9D7C-F4BE6FEA8D63}" type="presParOf" srcId="{30C306AE-3836-4BB9-82FA-67BB3DB572C5}" destId="{196CDC09-97E6-4417-93C9-B3D30B5D3154}" srcOrd="16" destOrd="0" presId="urn:microsoft.com/office/officeart/2008/layout/LinedList"/>
    <dgm:cxn modelId="{B2118FB6-747F-4DDB-91CC-A02B51AE0B10}" type="presParOf" srcId="{30C306AE-3836-4BB9-82FA-67BB3DB572C5}" destId="{BDFCA5C2-505A-49A6-9B40-6EA910B1D1CE}" srcOrd="17" destOrd="0" presId="urn:microsoft.com/office/officeart/2008/layout/LinedList"/>
    <dgm:cxn modelId="{5ACD6A1F-5F0B-476E-87EB-6F077AF545C9}" type="presParOf" srcId="{BDFCA5C2-505A-49A6-9B40-6EA910B1D1CE}" destId="{0B52064F-E0C0-42E2-9991-3CFEEB066B5C}" srcOrd="0" destOrd="0" presId="urn:microsoft.com/office/officeart/2008/layout/LinedList"/>
    <dgm:cxn modelId="{1B55ED4F-21F3-4F37-BEEB-A73DD8C729AF}" type="presParOf" srcId="{BDFCA5C2-505A-49A6-9B40-6EA910B1D1CE}" destId="{F6DE1DAF-9997-44A6-A708-EA004D52FEFA}" srcOrd="1" destOrd="0" presId="urn:microsoft.com/office/officeart/2008/layout/LinedList"/>
    <dgm:cxn modelId="{A7323C6E-AA32-40FD-875E-54D84291A607}" type="presParOf" srcId="{30C306AE-3836-4BB9-82FA-67BB3DB572C5}" destId="{503F583F-171B-4145-A481-C5E06236DE0A}" srcOrd="18" destOrd="0" presId="urn:microsoft.com/office/officeart/2008/layout/LinedList"/>
    <dgm:cxn modelId="{EB766E64-20BC-4BF9-87B8-35ACBE4A9982}" type="presParOf" srcId="{30C306AE-3836-4BB9-82FA-67BB3DB572C5}" destId="{3B411328-19E4-444F-BC6D-80EB5E781037}" srcOrd="19" destOrd="0" presId="urn:microsoft.com/office/officeart/2008/layout/LinedList"/>
    <dgm:cxn modelId="{31547368-6A79-4D38-A86B-249D967E2BD2}" type="presParOf" srcId="{3B411328-19E4-444F-BC6D-80EB5E781037}" destId="{8270761F-274C-4BED-9B94-4466D3BAC25B}" srcOrd="0" destOrd="0" presId="urn:microsoft.com/office/officeart/2008/layout/LinedList"/>
    <dgm:cxn modelId="{73EF7063-FBE6-41B8-B2B9-B24BB08B0E49}" type="presParOf" srcId="{3B411328-19E4-444F-BC6D-80EB5E781037}" destId="{020915B6-FDE4-4E5D-9DDB-46994B384BF3}" srcOrd="1" destOrd="0" presId="urn:microsoft.com/office/officeart/2008/layout/LinedList"/>
    <dgm:cxn modelId="{CD2C09F3-FA4E-43BD-A512-E02B6337E062}" type="presParOf" srcId="{30C306AE-3836-4BB9-82FA-67BB3DB572C5}" destId="{86A1CDC1-BB0F-48A8-BC1C-8DFA1D2713F8}" srcOrd="20" destOrd="0" presId="urn:microsoft.com/office/officeart/2008/layout/LinedList"/>
    <dgm:cxn modelId="{C2EF6E02-DD30-492E-8C9D-FD64063F2A4C}" type="presParOf" srcId="{30C306AE-3836-4BB9-82FA-67BB3DB572C5}" destId="{33E6CA91-1180-4037-AAE8-0BDDC32856CB}" srcOrd="21" destOrd="0" presId="urn:microsoft.com/office/officeart/2008/layout/LinedList"/>
    <dgm:cxn modelId="{BF09B69D-5606-4FAB-9290-4FD9720EA672}" type="presParOf" srcId="{33E6CA91-1180-4037-AAE8-0BDDC32856CB}" destId="{8AFA5E76-2438-4D49-AA75-EB4B274C5F21}" srcOrd="0" destOrd="0" presId="urn:microsoft.com/office/officeart/2008/layout/LinedList"/>
    <dgm:cxn modelId="{0FC624A5-8E8A-4D0A-A7EE-73924C122D94}" type="presParOf" srcId="{33E6CA91-1180-4037-AAE8-0BDDC32856CB}" destId="{F8D74358-05BA-4CAD-9EB1-B29E49BFD285}" srcOrd="1" destOrd="0" presId="urn:microsoft.com/office/officeart/2008/layout/LinedList"/>
    <dgm:cxn modelId="{1750BF70-C748-4EC8-A706-7EDCA782D955}" type="presParOf" srcId="{30C306AE-3836-4BB9-82FA-67BB3DB572C5}" destId="{6D9957FB-7919-4444-8788-D34F88921F3F}" srcOrd="22" destOrd="0" presId="urn:microsoft.com/office/officeart/2008/layout/LinedList"/>
    <dgm:cxn modelId="{60161D3F-E27E-458A-8694-05021EAD89DD}" type="presParOf" srcId="{30C306AE-3836-4BB9-82FA-67BB3DB572C5}" destId="{5756D130-A4DC-476D-880F-021649626A24}" srcOrd="23" destOrd="0" presId="urn:microsoft.com/office/officeart/2008/layout/LinedList"/>
    <dgm:cxn modelId="{A2542673-5B9F-445B-AD7D-7432A20A46A9}" type="presParOf" srcId="{5756D130-A4DC-476D-880F-021649626A24}" destId="{1D3B1DA5-8869-4354-BA02-0FD7E24C466F}" srcOrd="0" destOrd="0" presId="urn:microsoft.com/office/officeart/2008/layout/LinedList"/>
    <dgm:cxn modelId="{2C82ECE7-28FF-427A-84A1-B0311D16D697}" type="presParOf" srcId="{5756D130-A4DC-476D-880F-021649626A24}" destId="{6E88F694-B26D-4649-AACA-F0C11C059306}" srcOrd="1" destOrd="0" presId="urn:microsoft.com/office/officeart/2008/layout/LinedList"/>
    <dgm:cxn modelId="{66075740-D0C1-4175-8BB2-D13E0F030711}" type="presParOf" srcId="{30C306AE-3836-4BB9-82FA-67BB3DB572C5}" destId="{63896824-EBB7-4142-921A-C414D1D2F1D2}" srcOrd="24" destOrd="0" presId="urn:microsoft.com/office/officeart/2008/layout/LinedList"/>
    <dgm:cxn modelId="{6B9C754B-B319-426E-8D8C-56332B8D09DC}" type="presParOf" srcId="{30C306AE-3836-4BB9-82FA-67BB3DB572C5}" destId="{ECF083F0-689D-4399-9600-6C14EB5AB3BE}" srcOrd="25" destOrd="0" presId="urn:microsoft.com/office/officeart/2008/layout/LinedList"/>
    <dgm:cxn modelId="{85A574A8-A405-4129-9F77-E22D729AAFFF}" type="presParOf" srcId="{ECF083F0-689D-4399-9600-6C14EB5AB3BE}" destId="{D1F51840-4052-4F91-9D6A-13E8AE7DC338}" srcOrd="0" destOrd="0" presId="urn:microsoft.com/office/officeart/2008/layout/LinedList"/>
    <dgm:cxn modelId="{48DFA239-7C6D-4601-8229-66E72E1CF7F6}" type="presParOf" srcId="{ECF083F0-689D-4399-9600-6C14EB5AB3BE}" destId="{1A1EF0B7-9E18-4F6E-8B98-B34135ADFE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8C94A-48A8-4CCC-89FF-61DBABBC2C3C}"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E69E239C-C8AA-4ED2-AF9D-088B1F65BE1E}">
      <dgm:prSet/>
      <dgm:spPr/>
      <dgm:t>
        <a:bodyPr/>
        <a:lstStyle/>
        <a:p>
          <a:r>
            <a:rPr lang="en-JM" dirty="0"/>
            <a:t>Test key features using supervised learning algorithm; Linear Regression, SVM, Random Forest, Naïve Bayes.</a:t>
          </a:r>
          <a:endParaRPr lang="en-US" dirty="0"/>
        </a:p>
      </dgm:t>
    </dgm:pt>
    <dgm:pt modelId="{1D8AC5F3-D358-4AFE-8707-F3C4DC61AE6D}" type="parTrans" cxnId="{0DBDE82D-3BB3-4E90-9D91-0DF112ABC3CF}">
      <dgm:prSet/>
      <dgm:spPr/>
      <dgm:t>
        <a:bodyPr/>
        <a:lstStyle/>
        <a:p>
          <a:endParaRPr lang="en-US"/>
        </a:p>
      </dgm:t>
    </dgm:pt>
    <dgm:pt modelId="{F8B5BF04-F6EF-4B39-B188-A155DB34BBE0}" type="sibTrans" cxnId="{0DBDE82D-3BB3-4E90-9D91-0DF112ABC3CF}">
      <dgm:prSet/>
      <dgm:spPr/>
      <dgm:t>
        <a:bodyPr/>
        <a:lstStyle/>
        <a:p>
          <a:endParaRPr lang="en-US"/>
        </a:p>
      </dgm:t>
    </dgm:pt>
    <dgm:pt modelId="{CEDE5CD3-73E1-4250-B328-007335F78240}">
      <dgm:prSet/>
      <dgm:spPr/>
      <dgm:t>
        <a:bodyPr/>
        <a:lstStyle/>
        <a:p>
          <a:r>
            <a:rPr lang="en-JM"/>
            <a:t>Using the Linear model to evaluate the effects of each key feature using coefficient values.</a:t>
          </a:r>
          <a:endParaRPr lang="en-US"/>
        </a:p>
      </dgm:t>
    </dgm:pt>
    <dgm:pt modelId="{F513CAF1-0CBF-4297-BE7A-E49B543B4DDA}" type="parTrans" cxnId="{5A40DA47-0624-4CDC-9BB5-D71946875288}">
      <dgm:prSet/>
      <dgm:spPr/>
      <dgm:t>
        <a:bodyPr/>
        <a:lstStyle/>
        <a:p>
          <a:endParaRPr lang="en-US"/>
        </a:p>
      </dgm:t>
    </dgm:pt>
    <dgm:pt modelId="{8EC1651E-79C6-4F35-9A23-48BA4B14F0DB}" type="sibTrans" cxnId="{5A40DA47-0624-4CDC-9BB5-D71946875288}">
      <dgm:prSet/>
      <dgm:spPr/>
      <dgm:t>
        <a:bodyPr/>
        <a:lstStyle/>
        <a:p>
          <a:endParaRPr lang="en-US"/>
        </a:p>
      </dgm:t>
    </dgm:pt>
    <dgm:pt modelId="{3749DAC8-FE61-49AA-8280-B0BA31169E80}">
      <dgm:prSet/>
      <dgm:spPr/>
      <dgm:t>
        <a:bodyPr/>
        <a:lstStyle/>
        <a:p>
          <a:r>
            <a:rPr lang="en-JM"/>
            <a:t>Identify the best model after understanding the model results.</a:t>
          </a:r>
          <a:endParaRPr lang="en-US"/>
        </a:p>
      </dgm:t>
    </dgm:pt>
    <dgm:pt modelId="{1AEDCE75-7233-40E7-A1AE-B7F8A3ECB9C2}" type="parTrans" cxnId="{F27DC637-3EE5-438A-A055-05AE24F7BAA4}">
      <dgm:prSet/>
      <dgm:spPr/>
      <dgm:t>
        <a:bodyPr/>
        <a:lstStyle/>
        <a:p>
          <a:endParaRPr lang="en-US"/>
        </a:p>
      </dgm:t>
    </dgm:pt>
    <dgm:pt modelId="{FF28FB89-AA3D-4174-ADDB-155FE02E5879}" type="sibTrans" cxnId="{F27DC637-3EE5-438A-A055-05AE24F7BAA4}">
      <dgm:prSet/>
      <dgm:spPr/>
      <dgm:t>
        <a:bodyPr/>
        <a:lstStyle/>
        <a:p>
          <a:endParaRPr lang="en-US"/>
        </a:p>
      </dgm:t>
    </dgm:pt>
    <dgm:pt modelId="{26B75933-5B0A-4A2E-A301-F5C89D572380}" type="pres">
      <dgm:prSet presAssocID="{8F78C94A-48A8-4CCC-89FF-61DBABBC2C3C}" presName="Name0" presStyleCnt="0">
        <dgm:presLayoutVars>
          <dgm:dir/>
          <dgm:animLvl val="lvl"/>
          <dgm:resizeHandles val="exact"/>
        </dgm:presLayoutVars>
      </dgm:prSet>
      <dgm:spPr/>
    </dgm:pt>
    <dgm:pt modelId="{5428C3DC-61B4-4737-894C-0DE791D2BD79}" type="pres">
      <dgm:prSet presAssocID="{3749DAC8-FE61-49AA-8280-B0BA31169E80}" presName="boxAndChildren" presStyleCnt="0"/>
      <dgm:spPr/>
    </dgm:pt>
    <dgm:pt modelId="{419E9316-4AE3-454C-A88B-7D74A58BFD9A}" type="pres">
      <dgm:prSet presAssocID="{3749DAC8-FE61-49AA-8280-B0BA31169E80}" presName="parentTextBox" presStyleLbl="node1" presStyleIdx="0" presStyleCnt="3"/>
      <dgm:spPr/>
    </dgm:pt>
    <dgm:pt modelId="{397A757B-C003-47F0-A370-8361BFB63816}" type="pres">
      <dgm:prSet presAssocID="{8EC1651E-79C6-4F35-9A23-48BA4B14F0DB}" presName="sp" presStyleCnt="0"/>
      <dgm:spPr/>
    </dgm:pt>
    <dgm:pt modelId="{20367AB7-D0F4-4A12-AAB9-71BECF7BD770}" type="pres">
      <dgm:prSet presAssocID="{CEDE5CD3-73E1-4250-B328-007335F78240}" presName="arrowAndChildren" presStyleCnt="0"/>
      <dgm:spPr/>
    </dgm:pt>
    <dgm:pt modelId="{ABBC7B7C-4093-4488-8210-EED078047695}" type="pres">
      <dgm:prSet presAssocID="{CEDE5CD3-73E1-4250-B328-007335F78240}" presName="parentTextArrow" presStyleLbl="node1" presStyleIdx="1" presStyleCnt="3"/>
      <dgm:spPr/>
    </dgm:pt>
    <dgm:pt modelId="{0AA7D0AD-CC98-4336-BD21-237502F6EACA}" type="pres">
      <dgm:prSet presAssocID="{F8B5BF04-F6EF-4B39-B188-A155DB34BBE0}" presName="sp" presStyleCnt="0"/>
      <dgm:spPr/>
    </dgm:pt>
    <dgm:pt modelId="{8AAE848F-A970-4E72-91C8-6846AC3B5378}" type="pres">
      <dgm:prSet presAssocID="{E69E239C-C8AA-4ED2-AF9D-088B1F65BE1E}" presName="arrowAndChildren" presStyleCnt="0"/>
      <dgm:spPr/>
    </dgm:pt>
    <dgm:pt modelId="{A79589DE-34A5-44EF-A782-DD3F911BCDCC}" type="pres">
      <dgm:prSet presAssocID="{E69E239C-C8AA-4ED2-AF9D-088B1F65BE1E}" presName="parentTextArrow" presStyleLbl="node1" presStyleIdx="2" presStyleCnt="3"/>
      <dgm:spPr/>
    </dgm:pt>
  </dgm:ptLst>
  <dgm:cxnLst>
    <dgm:cxn modelId="{F08C210E-1B46-4FF1-A874-9BF655822032}" type="presOf" srcId="{8F78C94A-48A8-4CCC-89FF-61DBABBC2C3C}" destId="{26B75933-5B0A-4A2E-A301-F5C89D572380}" srcOrd="0" destOrd="0" presId="urn:microsoft.com/office/officeart/2005/8/layout/process4"/>
    <dgm:cxn modelId="{0DBDE82D-3BB3-4E90-9D91-0DF112ABC3CF}" srcId="{8F78C94A-48A8-4CCC-89FF-61DBABBC2C3C}" destId="{E69E239C-C8AA-4ED2-AF9D-088B1F65BE1E}" srcOrd="0" destOrd="0" parTransId="{1D8AC5F3-D358-4AFE-8707-F3C4DC61AE6D}" sibTransId="{F8B5BF04-F6EF-4B39-B188-A155DB34BBE0}"/>
    <dgm:cxn modelId="{F27DC637-3EE5-438A-A055-05AE24F7BAA4}" srcId="{8F78C94A-48A8-4CCC-89FF-61DBABBC2C3C}" destId="{3749DAC8-FE61-49AA-8280-B0BA31169E80}" srcOrd="2" destOrd="0" parTransId="{1AEDCE75-7233-40E7-A1AE-B7F8A3ECB9C2}" sibTransId="{FF28FB89-AA3D-4174-ADDB-155FE02E5879}"/>
    <dgm:cxn modelId="{5A40DA47-0624-4CDC-9BB5-D71946875288}" srcId="{8F78C94A-48A8-4CCC-89FF-61DBABBC2C3C}" destId="{CEDE5CD3-73E1-4250-B328-007335F78240}" srcOrd="1" destOrd="0" parTransId="{F513CAF1-0CBF-4297-BE7A-E49B543B4DDA}" sibTransId="{8EC1651E-79C6-4F35-9A23-48BA4B14F0DB}"/>
    <dgm:cxn modelId="{B5ECBA50-A2CC-4374-A3EC-870CE6CF12DE}" type="presOf" srcId="{3749DAC8-FE61-49AA-8280-B0BA31169E80}" destId="{419E9316-4AE3-454C-A88B-7D74A58BFD9A}" srcOrd="0" destOrd="0" presId="urn:microsoft.com/office/officeart/2005/8/layout/process4"/>
    <dgm:cxn modelId="{EAF99CDB-6FB0-4DE2-AD28-E041105C11A8}" type="presOf" srcId="{CEDE5CD3-73E1-4250-B328-007335F78240}" destId="{ABBC7B7C-4093-4488-8210-EED078047695}" srcOrd="0" destOrd="0" presId="urn:microsoft.com/office/officeart/2005/8/layout/process4"/>
    <dgm:cxn modelId="{FC6170E0-9410-4813-85A9-2DCDC1387FA7}" type="presOf" srcId="{E69E239C-C8AA-4ED2-AF9D-088B1F65BE1E}" destId="{A79589DE-34A5-44EF-A782-DD3F911BCDCC}" srcOrd="0" destOrd="0" presId="urn:microsoft.com/office/officeart/2005/8/layout/process4"/>
    <dgm:cxn modelId="{F0042C4F-2EC8-46DA-8828-0156ECB9AD4F}" type="presParOf" srcId="{26B75933-5B0A-4A2E-A301-F5C89D572380}" destId="{5428C3DC-61B4-4737-894C-0DE791D2BD79}" srcOrd="0" destOrd="0" presId="urn:microsoft.com/office/officeart/2005/8/layout/process4"/>
    <dgm:cxn modelId="{55A86FF1-8B67-4FE8-B3D8-FFCF01C14F7D}" type="presParOf" srcId="{5428C3DC-61B4-4737-894C-0DE791D2BD79}" destId="{419E9316-4AE3-454C-A88B-7D74A58BFD9A}" srcOrd="0" destOrd="0" presId="urn:microsoft.com/office/officeart/2005/8/layout/process4"/>
    <dgm:cxn modelId="{8A91E96D-1036-44D8-A5E0-5757BE4FE80F}" type="presParOf" srcId="{26B75933-5B0A-4A2E-A301-F5C89D572380}" destId="{397A757B-C003-47F0-A370-8361BFB63816}" srcOrd="1" destOrd="0" presId="urn:microsoft.com/office/officeart/2005/8/layout/process4"/>
    <dgm:cxn modelId="{DF557E19-844F-4419-B2FB-25B5CFEFE8F1}" type="presParOf" srcId="{26B75933-5B0A-4A2E-A301-F5C89D572380}" destId="{20367AB7-D0F4-4A12-AAB9-71BECF7BD770}" srcOrd="2" destOrd="0" presId="urn:microsoft.com/office/officeart/2005/8/layout/process4"/>
    <dgm:cxn modelId="{728E7176-EDEB-4D49-87C8-30AEBE1C5C41}" type="presParOf" srcId="{20367AB7-D0F4-4A12-AAB9-71BECF7BD770}" destId="{ABBC7B7C-4093-4488-8210-EED078047695}" srcOrd="0" destOrd="0" presId="urn:microsoft.com/office/officeart/2005/8/layout/process4"/>
    <dgm:cxn modelId="{F966D6B1-345A-448F-AF25-65F1A3D42872}" type="presParOf" srcId="{26B75933-5B0A-4A2E-A301-F5C89D572380}" destId="{0AA7D0AD-CC98-4336-BD21-237502F6EACA}" srcOrd="3" destOrd="0" presId="urn:microsoft.com/office/officeart/2005/8/layout/process4"/>
    <dgm:cxn modelId="{9E7DFEFF-C92A-4777-8203-C30B72A4A579}" type="presParOf" srcId="{26B75933-5B0A-4A2E-A301-F5C89D572380}" destId="{8AAE848F-A970-4E72-91C8-6846AC3B5378}" srcOrd="4" destOrd="0" presId="urn:microsoft.com/office/officeart/2005/8/layout/process4"/>
    <dgm:cxn modelId="{DCC39BB8-957E-4CCF-937E-29A5293DAE97}" type="presParOf" srcId="{8AAE848F-A970-4E72-91C8-6846AC3B5378}" destId="{A79589DE-34A5-44EF-A782-DD3F911BCDC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F8546-BB84-4A6F-BFC0-34BD13CB279A}">
      <dsp:nvSpPr>
        <dsp:cNvPr id="0" name=""/>
        <dsp:cNvSpPr/>
      </dsp:nvSpPr>
      <dsp:spPr>
        <a:xfrm>
          <a:off x="0" y="680"/>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0C0B532-F369-4AFB-923C-539140BB657F}">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6B64699-C693-45B3-BF3D-A92F29ECBD87}">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JM" sz="2500" kern="1200" dirty="0"/>
            <a:t>How can automating the loan eligibility process identify highly qualified customers? </a:t>
          </a:r>
          <a:endParaRPr lang="en-US" sz="2500" kern="1200" dirty="0"/>
        </a:p>
      </dsp:txBody>
      <dsp:txXfrm>
        <a:off x="1838352" y="680"/>
        <a:ext cx="4430685" cy="1591647"/>
      </dsp:txXfrm>
    </dsp:sp>
    <dsp:sp modelId="{8276E8C7-EE65-4424-8E0B-459835DE0196}">
      <dsp:nvSpPr>
        <dsp:cNvPr id="0" name=""/>
        <dsp:cNvSpPr/>
      </dsp:nvSpPr>
      <dsp:spPr>
        <a:xfrm>
          <a:off x="0" y="1990238"/>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DDFB02-1F5E-4662-8227-E24840D64737}">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EC4637D-588D-4414-AB29-7A967504DFA7}">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JM" sz="2500" kern="1200"/>
            <a:t>How can automation help with marketing by targeting potential customers? </a:t>
          </a:r>
          <a:endParaRPr lang="en-US" sz="2500" kern="1200"/>
        </a:p>
      </dsp:txBody>
      <dsp:txXfrm>
        <a:off x="1838352" y="1990238"/>
        <a:ext cx="4430685" cy="1591647"/>
      </dsp:txXfrm>
    </dsp:sp>
    <dsp:sp modelId="{F286F225-33FA-4A2F-A14C-DCDB9FD7F6B0}">
      <dsp:nvSpPr>
        <dsp:cNvPr id="0" name=""/>
        <dsp:cNvSpPr/>
      </dsp:nvSpPr>
      <dsp:spPr>
        <a:xfrm>
          <a:off x="0" y="3979797"/>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897B4F-5BB7-4979-98E5-720FB0305D4C}">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212AD2F-C0A3-4829-BB41-37783433F6ED}">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JM" sz="2500" kern="1200"/>
            <a:t>How can eligibility automation reduce risk and increase profitability?</a:t>
          </a:r>
          <a:endParaRPr lang="en-US" sz="2500" kern="1200"/>
        </a:p>
      </dsp:txBody>
      <dsp:txXfrm>
        <a:off x="1838352" y="3979797"/>
        <a:ext cx="4430685"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A47EF-50D9-40CB-8D90-7F9F233EC72A}">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4A8DD-B3F0-4ADE-8F2A-F9F4E09FEF77}">
      <dsp:nvSpPr>
        <dsp:cNvPr id="0" name=""/>
        <dsp:cNvSpPr/>
      </dsp:nvSpPr>
      <dsp:spPr>
        <a:xfrm>
          <a:off x="0" y="623"/>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a:t>LoanID – Unique code that identifies the loan application</a:t>
          </a:r>
          <a:endParaRPr lang="en-US" sz="1800" kern="1200"/>
        </a:p>
      </dsp:txBody>
      <dsp:txXfrm>
        <a:off x="0" y="623"/>
        <a:ext cx="6492875" cy="392627"/>
      </dsp:txXfrm>
    </dsp:sp>
    <dsp:sp modelId="{ACC95328-CE9B-4932-A8B7-339A161A4E79}">
      <dsp:nvSpPr>
        <dsp:cNvPr id="0" name=""/>
        <dsp:cNvSpPr/>
      </dsp:nvSpPr>
      <dsp:spPr>
        <a:xfrm>
          <a:off x="0" y="3932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026078-1A8A-4B14-B862-A12C0623A4C9}">
      <dsp:nvSpPr>
        <dsp:cNvPr id="0" name=""/>
        <dsp:cNvSpPr/>
      </dsp:nvSpPr>
      <dsp:spPr>
        <a:xfrm>
          <a:off x="0" y="393250"/>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a:t>Gender – Male/Female</a:t>
          </a:r>
          <a:endParaRPr lang="en-US" sz="1800" kern="1200"/>
        </a:p>
      </dsp:txBody>
      <dsp:txXfrm>
        <a:off x="0" y="393250"/>
        <a:ext cx="6492875" cy="392627"/>
      </dsp:txXfrm>
    </dsp:sp>
    <dsp:sp modelId="{6CF19D0B-E596-45CC-862B-C3F2786E7FFF}">
      <dsp:nvSpPr>
        <dsp:cNvPr id="0" name=""/>
        <dsp:cNvSpPr/>
      </dsp:nvSpPr>
      <dsp:spPr>
        <a:xfrm>
          <a:off x="0" y="78587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99FC5-8908-4AC6-9600-1FF1B6C453BF}">
      <dsp:nvSpPr>
        <dsp:cNvPr id="0" name=""/>
        <dsp:cNvSpPr/>
      </dsp:nvSpPr>
      <dsp:spPr>
        <a:xfrm>
          <a:off x="0" y="785877"/>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Marital Status – Married (Yes/No)</a:t>
          </a:r>
          <a:endParaRPr lang="en-US" sz="1800" kern="1200" dirty="0"/>
        </a:p>
      </dsp:txBody>
      <dsp:txXfrm>
        <a:off x="0" y="785877"/>
        <a:ext cx="6492875" cy="392627"/>
      </dsp:txXfrm>
    </dsp:sp>
    <dsp:sp modelId="{3B734117-56F0-4B33-A164-522AB88D9AA6}">
      <dsp:nvSpPr>
        <dsp:cNvPr id="0" name=""/>
        <dsp:cNvSpPr/>
      </dsp:nvSpPr>
      <dsp:spPr>
        <a:xfrm>
          <a:off x="0" y="117850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75D3C9-7CDC-46AF-AB08-9C2D23503369}">
      <dsp:nvSpPr>
        <dsp:cNvPr id="0" name=""/>
        <dsp:cNvSpPr/>
      </dsp:nvSpPr>
      <dsp:spPr>
        <a:xfrm>
          <a:off x="0" y="1178504"/>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a:t>Self Employed – Self Employed (Yes/No)</a:t>
          </a:r>
          <a:endParaRPr lang="en-US" sz="1800" kern="1200"/>
        </a:p>
      </dsp:txBody>
      <dsp:txXfrm>
        <a:off x="0" y="1178504"/>
        <a:ext cx="6492875" cy="392627"/>
      </dsp:txXfrm>
    </dsp:sp>
    <dsp:sp modelId="{00CC23D7-0F69-4E97-AB3C-F66DFC5A8683}">
      <dsp:nvSpPr>
        <dsp:cNvPr id="0" name=""/>
        <dsp:cNvSpPr/>
      </dsp:nvSpPr>
      <dsp:spPr>
        <a:xfrm>
          <a:off x="0" y="1571132"/>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781196-B430-4F7D-9B7B-B4441EE62A39}">
      <dsp:nvSpPr>
        <dsp:cNvPr id="0" name=""/>
        <dsp:cNvSpPr/>
      </dsp:nvSpPr>
      <dsp:spPr>
        <a:xfrm>
          <a:off x="0" y="1571132"/>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a:t>Education – Graduate/Undergraduate</a:t>
          </a:r>
          <a:endParaRPr lang="en-US" sz="1800" kern="1200"/>
        </a:p>
      </dsp:txBody>
      <dsp:txXfrm>
        <a:off x="0" y="1571132"/>
        <a:ext cx="6492875" cy="392627"/>
      </dsp:txXfrm>
    </dsp:sp>
    <dsp:sp modelId="{F1F4D26E-36A1-4B34-916D-147753FF9168}">
      <dsp:nvSpPr>
        <dsp:cNvPr id="0" name=""/>
        <dsp:cNvSpPr/>
      </dsp:nvSpPr>
      <dsp:spPr>
        <a:xfrm>
          <a:off x="0" y="1963759"/>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5DA2B-577F-40DA-A550-C533FE7E5858}">
      <dsp:nvSpPr>
        <dsp:cNvPr id="0" name=""/>
        <dsp:cNvSpPr/>
      </dsp:nvSpPr>
      <dsp:spPr>
        <a:xfrm>
          <a:off x="0" y="1963759"/>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Dependents - Number of Dependents</a:t>
          </a:r>
          <a:endParaRPr lang="en-US" sz="1800" kern="1200" dirty="0"/>
        </a:p>
      </dsp:txBody>
      <dsp:txXfrm>
        <a:off x="0" y="1963759"/>
        <a:ext cx="6492875" cy="392627"/>
      </dsp:txXfrm>
    </dsp:sp>
    <dsp:sp modelId="{A5854DE3-4BDB-4228-9CCC-D722947FB93A}">
      <dsp:nvSpPr>
        <dsp:cNvPr id="0" name=""/>
        <dsp:cNvSpPr/>
      </dsp:nvSpPr>
      <dsp:spPr>
        <a:xfrm>
          <a:off x="0" y="2356386"/>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69367-A4CA-48EC-88B4-05BEBF494CE5}">
      <dsp:nvSpPr>
        <dsp:cNvPr id="0" name=""/>
        <dsp:cNvSpPr/>
      </dsp:nvSpPr>
      <dsp:spPr>
        <a:xfrm>
          <a:off x="0" y="2356386"/>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Applicant Income – Main Applicant Income </a:t>
          </a:r>
          <a:endParaRPr lang="en-US" sz="1800" kern="1200" dirty="0"/>
        </a:p>
      </dsp:txBody>
      <dsp:txXfrm>
        <a:off x="0" y="2356386"/>
        <a:ext cx="6492875" cy="392627"/>
      </dsp:txXfrm>
    </dsp:sp>
    <dsp:sp modelId="{52F48368-3921-4B53-A5C2-CCAF494F7DF4}">
      <dsp:nvSpPr>
        <dsp:cNvPr id="0" name=""/>
        <dsp:cNvSpPr/>
      </dsp:nvSpPr>
      <dsp:spPr>
        <a:xfrm>
          <a:off x="0" y="274901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8519CA-EF4F-4116-A2A5-3FA22A452065}">
      <dsp:nvSpPr>
        <dsp:cNvPr id="0" name=""/>
        <dsp:cNvSpPr/>
      </dsp:nvSpPr>
      <dsp:spPr>
        <a:xfrm>
          <a:off x="0" y="2749013"/>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err="1"/>
            <a:t>Coapplicant</a:t>
          </a:r>
          <a:r>
            <a:rPr lang="en-JM" sz="1800" kern="1200" dirty="0"/>
            <a:t> Income – Co-applicant Income </a:t>
          </a:r>
          <a:endParaRPr lang="en-US" sz="1800" kern="1200" dirty="0"/>
        </a:p>
      </dsp:txBody>
      <dsp:txXfrm>
        <a:off x="0" y="2749013"/>
        <a:ext cx="6492875" cy="392627"/>
      </dsp:txXfrm>
    </dsp:sp>
    <dsp:sp modelId="{196CDC09-97E6-4417-93C9-B3D30B5D3154}">
      <dsp:nvSpPr>
        <dsp:cNvPr id="0" name=""/>
        <dsp:cNvSpPr/>
      </dsp:nvSpPr>
      <dsp:spPr>
        <a:xfrm>
          <a:off x="0" y="314164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2064F-E0C0-42E2-9991-3CFEEB066B5C}">
      <dsp:nvSpPr>
        <dsp:cNvPr id="0" name=""/>
        <dsp:cNvSpPr/>
      </dsp:nvSpPr>
      <dsp:spPr>
        <a:xfrm>
          <a:off x="0" y="3141640"/>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Loan Amount – Borrowing amount in thousands </a:t>
          </a:r>
          <a:endParaRPr lang="en-US" sz="1800" kern="1200" dirty="0"/>
        </a:p>
      </dsp:txBody>
      <dsp:txXfrm>
        <a:off x="0" y="3141640"/>
        <a:ext cx="6492875" cy="392627"/>
      </dsp:txXfrm>
    </dsp:sp>
    <dsp:sp modelId="{503F583F-171B-4145-A481-C5E06236DE0A}">
      <dsp:nvSpPr>
        <dsp:cNvPr id="0" name=""/>
        <dsp:cNvSpPr/>
      </dsp:nvSpPr>
      <dsp:spPr>
        <a:xfrm>
          <a:off x="0" y="3534267"/>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0761F-274C-4BED-9B94-4466D3BAC25B}">
      <dsp:nvSpPr>
        <dsp:cNvPr id="0" name=""/>
        <dsp:cNvSpPr/>
      </dsp:nvSpPr>
      <dsp:spPr>
        <a:xfrm>
          <a:off x="0" y="3534267"/>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Loan Amount Term – Length of loan in months </a:t>
          </a:r>
          <a:endParaRPr lang="en-US" sz="1800" kern="1200" dirty="0"/>
        </a:p>
      </dsp:txBody>
      <dsp:txXfrm>
        <a:off x="0" y="3534267"/>
        <a:ext cx="6492875" cy="392627"/>
      </dsp:txXfrm>
    </dsp:sp>
    <dsp:sp modelId="{86A1CDC1-BB0F-48A8-BC1C-8DFA1D2713F8}">
      <dsp:nvSpPr>
        <dsp:cNvPr id="0" name=""/>
        <dsp:cNvSpPr/>
      </dsp:nvSpPr>
      <dsp:spPr>
        <a:xfrm>
          <a:off x="0" y="3926895"/>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A5E76-2438-4D49-AA75-EB4B274C5F21}">
      <dsp:nvSpPr>
        <dsp:cNvPr id="0" name=""/>
        <dsp:cNvSpPr/>
      </dsp:nvSpPr>
      <dsp:spPr>
        <a:xfrm>
          <a:off x="0" y="3926895"/>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Property Area – Location of property under consideration</a:t>
          </a:r>
          <a:endParaRPr lang="en-US" sz="1800" kern="1200" dirty="0"/>
        </a:p>
      </dsp:txBody>
      <dsp:txXfrm>
        <a:off x="0" y="3926895"/>
        <a:ext cx="6492875" cy="392627"/>
      </dsp:txXfrm>
    </dsp:sp>
    <dsp:sp modelId="{6D9957FB-7919-4444-8788-D34F88921F3F}">
      <dsp:nvSpPr>
        <dsp:cNvPr id="0" name=""/>
        <dsp:cNvSpPr/>
      </dsp:nvSpPr>
      <dsp:spPr>
        <a:xfrm>
          <a:off x="0" y="4319522"/>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B1DA5-8869-4354-BA02-0FD7E24C466F}">
      <dsp:nvSpPr>
        <dsp:cNvPr id="0" name=""/>
        <dsp:cNvSpPr/>
      </dsp:nvSpPr>
      <dsp:spPr>
        <a:xfrm>
          <a:off x="0" y="4319522"/>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Credit History – Having good credit history </a:t>
          </a:r>
          <a:endParaRPr lang="en-US" sz="1800" kern="1200" dirty="0"/>
        </a:p>
      </dsp:txBody>
      <dsp:txXfrm>
        <a:off x="0" y="4319522"/>
        <a:ext cx="6492875" cy="392627"/>
      </dsp:txXfrm>
    </dsp:sp>
    <dsp:sp modelId="{63896824-EBB7-4142-921A-C414D1D2F1D2}">
      <dsp:nvSpPr>
        <dsp:cNvPr id="0" name=""/>
        <dsp:cNvSpPr/>
      </dsp:nvSpPr>
      <dsp:spPr>
        <a:xfrm>
          <a:off x="0" y="471214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51840-4052-4F91-9D6A-13E8AE7DC338}">
      <dsp:nvSpPr>
        <dsp:cNvPr id="0" name=""/>
        <dsp:cNvSpPr/>
      </dsp:nvSpPr>
      <dsp:spPr>
        <a:xfrm>
          <a:off x="0" y="4712149"/>
          <a:ext cx="6492875" cy="392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JM" sz="1800" kern="1200" dirty="0"/>
            <a:t>Loan Status – Status of the application (Y/N)</a:t>
          </a:r>
          <a:endParaRPr lang="en-US" sz="1800" kern="1200" dirty="0"/>
        </a:p>
      </dsp:txBody>
      <dsp:txXfrm>
        <a:off x="0" y="4712149"/>
        <a:ext cx="6492875" cy="392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E9316-4AE3-454C-A88B-7D74A58BFD9A}">
      <dsp:nvSpPr>
        <dsp:cNvPr id="0" name=""/>
        <dsp:cNvSpPr/>
      </dsp:nvSpPr>
      <dsp:spPr>
        <a:xfrm>
          <a:off x="0" y="3843104"/>
          <a:ext cx="6492875" cy="126139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JM" sz="2200" kern="1200"/>
            <a:t>Identify the best model after understanding the model results.</a:t>
          </a:r>
          <a:endParaRPr lang="en-US" sz="2200" kern="1200"/>
        </a:p>
      </dsp:txBody>
      <dsp:txXfrm>
        <a:off x="0" y="3843104"/>
        <a:ext cx="6492875" cy="1261392"/>
      </dsp:txXfrm>
    </dsp:sp>
    <dsp:sp modelId="{ABBC7B7C-4093-4488-8210-EED078047695}">
      <dsp:nvSpPr>
        <dsp:cNvPr id="0" name=""/>
        <dsp:cNvSpPr/>
      </dsp:nvSpPr>
      <dsp:spPr>
        <a:xfrm rot="10800000">
          <a:off x="0" y="1922003"/>
          <a:ext cx="6492875" cy="1940022"/>
        </a:xfrm>
        <a:prstGeom prst="upArrowCallou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JM" sz="2200" kern="1200"/>
            <a:t>Using the Linear model to evaluate the effects of each key feature using coefficient values.</a:t>
          </a:r>
          <a:endParaRPr lang="en-US" sz="2200" kern="1200"/>
        </a:p>
      </dsp:txBody>
      <dsp:txXfrm rot="10800000">
        <a:off x="0" y="1922003"/>
        <a:ext cx="6492875" cy="1260568"/>
      </dsp:txXfrm>
    </dsp:sp>
    <dsp:sp modelId="{A79589DE-34A5-44EF-A782-DD3F911BCDCC}">
      <dsp:nvSpPr>
        <dsp:cNvPr id="0" name=""/>
        <dsp:cNvSpPr/>
      </dsp:nvSpPr>
      <dsp:spPr>
        <a:xfrm rot="10800000">
          <a:off x="0" y="902"/>
          <a:ext cx="6492875" cy="1940022"/>
        </a:xfrm>
        <a:prstGeom prst="upArrowCallou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JM" sz="2200" kern="1200" dirty="0"/>
            <a:t>Test key features using supervised learning algorithm; Linear Regression, SVM, Random Forest, Naïve Bayes.</a:t>
          </a:r>
          <a:endParaRPr lang="en-US" sz="2200" kern="1200" dirty="0"/>
        </a:p>
      </dsp:txBody>
      <dsp:txXfrm rot="10800000">
        <a:off x="0" y="902"/>
        <a:ext cx="6492875" cy="12605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842D-5C61-405D-8D11-AC41AF5F3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M"/>
          </a:p>
        </p:txBody>
      </p:sp>
      <p:sp>
        <p:nvSpPr>
          <p:cNvPr id="3" name="Subtitle 2">
            <a:extLst>
              <a:ext uri="{FF2B5EF4-FFF2-40B4-BE49-F238E27FC236}">
                <a16:creationId xmlns:a16="http://schemas.microsoft.com/office/drawing/2014/main" id="{5CBFC643-CEDB-4249-9425-5B2DED1FD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M"/>
          </a:p>
        </p:txBody>
      </p:sp>
      <p:sp>
        <p:nvSpPr>
          <p:cNvPr id="4" name="Date Placeholder 3">
            <a:extLst>
              <a:ext uri="{FF2B5EF4-FFF2-40B4-BE49-F238E27FC236}">
                <a16:creationId xmlns:a16="http://schemas.microsoft.com/office/drawing/2014/main" id="{0D53F0FE-7D50-4537-B413-32383BB541EA}"/>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5" name="Footer Placeholder 4">
            <a:extLst>
              <a:ext uri="{FF2B5EF4-FFF2-40B4-BE49-F238E27FC236}">
                <a16:creationId xmlns:a16="http://schemas.microsoft.com/office/drawing/2014/main" id="{804E25E6-E22F-4879-910D-E7BDF8D8F508}"/>
              </a:ext>
            </a:extLst>
          </p:cNvPr>
          <p:cNvSpPr>
            <a:spLocks noGrp="1"/>
          </p:cNvSpPr>
          <p:nvPr>
            <p:ph type="ftr" sz="quarter" idx="11"/>
          </p:nvPr>
        </p:nvSpPr>
        <p:spPr/>
        <p:txBody>
          <a:bodyPr/>
          <a:lstStyle/>
          <a:p>
            <a:endParaRPr lang="en-JM"/>
          </a:p>
        </p:txBody>
      </p:sp>
      <p:sp>
        <p:nvSpPr>
          <p:cNvPr id="6" name="Slide Number Placeholder 5">
            <a:extLst>
              <a:ext uri="{FF2B5EF4-FFF2-40B4-BE49-F238E27FC236}">
                <a16:creationId xmlns:a16="http://schemas.microsoft.com/office/drawing/2014/main" id="{2697B878-0F8A-47DA-9A5D-5337AA0D01BF}"/>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302876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7ABC-B765-44E0-8158-F1A3C24DC9C6}"/>
              </a:ext>
            </a:extLst>
          </p:cNvPr>
          <p:cNvSpPr>
            <a:spLocks noGrp="1"/>
          </p:cNvSpPr>
          <p:nvPr>
            <p:ph type="title"/>
          </p:nvPr>
        </p:nvSpPr>
        <p:spPr/>
        <p:txBody>
          <a:bodyPr/>
          <a:lstStyle/>
          <a:p>
            <a:r>
              <a:rPr lang="en-US"/>
              <a:t>Click to edit Master title style</a:t>
            </a:r>
            <a:endParaRPr lang="en-JM"/>
          </a:p>
        </p:txBody>
      </p:sp>
      <p:sp>
        <p:nvSpPr>
          <p:cNvPr id="3" name="Vertical Text Placeholder 2">
            <a:extLst>
              <a:ext uri="{FF2B5EF4-FFF2-40B4-BE49-F238E27FC236}">
                <a16:creationId xmlns:a16="http://schemas.microsoft.com/office/drawing/2014/main" id="{9E7B4EA9-CF65-4565-8380-8A88E439B2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Date Placeholder 3">
            <a:extLst>
              <a:ext uri="{FF2B5EF4-FFF2-40B4-BE49-F238E27FC236}">
                <a16:creationId xmlns:a16="http://schemas.microsoft.com/office/drawing/2014/main" id="{3D57EA41-A42F-4AA6-95EB-F56B4917FEBF}"/>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5" name="Footer Placeholder 4">
            <a:extLst>
              <a:ext uri="{FF2B5EF4-FFF2-40B4-BE49-F238E27FC236}">
                <a16:creationId xmlns:a16="http://schemas.microsoft.com/office/drawing/2014/main" id="{87DCA6B2-A825-4A6F-AF0D-F07E39B1E76B}"/>
              </a:ext>
            </a:extLst>
          </p:cNvPr>
          <p:cNvSpPr>
            <a:spLocks noGrp="1"/>
          </p:cNvSpPr>
          <p:nvPr>
            <p:ph type="ftr" sz="quarter" idx="11"/>
          </p:nvPr>
        </p:nvSpPr>
        <p:spPr/>
        <p:txBody>
          <a:bodyPr/>
          <a:lstStyle/>
          <a:p>
            <a:endParaRPr lang="en-JM"/>
          </a:p>
        </p:txBody>
      </p:sp>
      <p:sp>
        <p:nvSpPr>
          <p:cNvPr id="6" name="Slide Number Placeholder 5">
            <a:extLst>
              <a:ext uri="{FF2B5EF4-FFF2-40B4-BE49-F238E27FC236}">
                <a16:creationId xmlns:a16="http://schemas.microsoft.com/office/drawing/2014/main" id="{133EDC81-DE91-466C-894B-306E8F67EAD5}"/>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333963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DC3E5-4EFE-432B-B5CD-5FCFA3FDE3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M"/>
          </a:p>
        </p:txBody>
      </p:sp>
      <p:sp>
        <p:nvSpPr>
          <p:cNvPr id="3" name="Vertical Text Placeholder 2">
            <a:extLst>
              <a:ext uri="{FF2B5EF4-FFF2-40B4-BE49-F238E27FC236}">
                <a16:creationId xmlns:a16="http://schemas.microsoft.com/office/drawing/2014/main" id="{1F919E48-499E-433D-8998-A0D5BB5396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Date Placeholder 3">
            <a:extLst>
              <a:ext uri="{FF2B5EF4-FFF2-40B4-BE49-F238E27FC236}">
                <a16:creationId xmlns:a16="http://schemas.microsoft.com/office/drawing/2014/main" id="{143A09EB-A4DE-4AF0-91C5-8D8E3B04E58A}"/>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5" name="Footer Placeholder 4">
            <a:extLst>
              <a:ext uri="{FF2B5EF4-FFF2-40B4-BE49-F238E27FC236}">
                <a16:creationId xmlns:a16="http://schemas.microsoft.com/office/drawing/2014/main" id="{A71A1029-6CB3-4406-AD2A-6CF23C7827D3}"/>
              </a:ext>
            </a:extLst>
          </p:cNvPr>
          <p:cNvSpPr>
            <a:spLocks noGrp="1"/>
          </p:cNvSpPr>
          <p:nvPr>
            <p:ph type="ftr" sz="quarter" idx="11"/>
          </p:nvPr>
        </p:nvSpPr>
        <p:spPr/>
        <p:txBody>
          <a:bodyPr/>
          <a:lstStyle/>
          <a:p>
            <a:endParaRPr lang="en-JM"/>
          </a:p>
        </p:txBody>
      </p:sp>
      <p:sp>
        <p:nvSpPr>
          <p:cNvPr id="6" name="Slide Number Placeholder 5">
            <a:extLst>
              <a:ext uri="{FF2B5EF4-FFF2-40B4-BE49-F238E27FC236}">
                <a16:creationId xmlns:a16="http://schemas.microsoft.com/office/drawing/2014/main" id="{07CC1144-AB0B-45D1-9308-97BFA16C81D2}"/>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78531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4FF-AF9C-4D16-9BD8-A98BB4576FC1}"/>
              </a:ext>
            </a:extLst>
          </p:cNvPr>
          <p:cNvSpPr>
            <a:spLocks noGrp="1"/>
          </p:cNvSpPr>
          <p:nvPr>
            <p:ph type="title"/>
          </p:nvPr>
        </p:nvSpPr>
        <p:spPr/>
        <p:txBody>
          <a:bodyPr/>
          <a:lstStyle/>
          <a:p>
            <a:r>
              <a:rPr lang="en-US"/>
              <a:t>Click to edit Master title style</a:t>
            </a:r>
            <a:endParaRPr lang="en-JM"/>
          </a:p>
        </p:txBody>
      </p:sp>
      <p:sp>
        <p:nvSpPr>
          <p:cNvPr id="3" name="Content Placeholder 2">
            <a:extLst>
              <a:ext uri="{FF2B5EF4-FFF2-40B4-BE49-F238E27FC236}">
                <a16:creationId xmlns:a16="http://schemas.microsoft.com/office/drawing/2014/main" id="{8DCACCCC-3B89-43FA-97D1-4BEA65FF42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Date Placeholder 3">
            <a:extLst>
              <a:ext uri="{FF2B5EF4-FFF2-40B4-BE49-F238E27FC236}">
                <a16:creationId xmlns:a16="http://schemas.microsoft.com/office/drawing/2014/main" id="{3275ADDC-5961-40A9-954F-D9B8EF90F419}"/>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5" name="Footer Placeholder 4">
            <a:extLst>
              <a:ext uri="{FF2B5EF4-FFF2-40B4-BE49-F238E27FC236}">
                <a16:creationId xmlns:a16="http://schemas.microsoft.com/office/drawing/2014/main" id="{A13E1E7A-DE3A-41E0-86EF-A300CCEA0078}"/>
              </a:ext>
            </a:extLst>
          </p:cNvPr>
          <p:cNvSpPr>
            <a:spLocks noGrp="1"/>
          </p:cNvSpPr>
          <p:nvPr>
            <p:ph type="ftr" sz="quarter" idx="11"/>
          </p:nvPr>
        </p:nvSpPr>
        <p:spPr/>
        <p:txBody>
          <a:bodyPr/>
          <a:lstStyle/>
          <a:p>
            <a:endParaRPr lang="en-JM"/>
          </a:p>
        </p:txBody>
      </p:sp>
      <p:sp>
        <p:nvSpPr>
          <p:cNvPr id="6" name="Slide Number Placeholder 5">
            <a:extLst>
              <a:ext uri="{FF2B5EF4-FFF2-40B4-BE49-F238E27FC236}">
                <a16:creationId xmlns:a16="http://schemas.microsoft.com/office/drawing/2014/main" id="{ADA90B51-FED0-4E23-9006-E357043E9323}"/>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175339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BD1A-7A69-4EFE-B8B0-25FF1BF41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M"/>
          </a:p>
        </p:txBody>
      </p:sp>
      <p:sp>
        <p:nvSpPr>
          <p:cNvPr id="3" name="Text Placeholder 2">
            <a:extLst>
              <a:ext uri="{FF2B5EF4-FFF2-40B4-BE49-F238E27FC236}">
                <a16:creationId xmlns:a16="http://schemas.microsoft.com/office/drawing/2014/main" id="{FE58D269-6350-4007-AAAD-ABC0228F3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364D43-149B-4DF4-8CAF-3669B0E7EEE8}"/>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5" name="Footer Placeholder 4">
            <a:extLst>
              <a:ext uri="{FF2B5EF4-FFF2-40B4-BE49-F238E27FC236}">
                <a16:creationId xmlns:a16="http://schemas.microsoft.com/office/drawing/2014/main" id="{F1B7A1DA-EB35-47CD-AFC2-C1377C637AD3}"/>
              </a:ext>
            </a:extLst>
          </p:cNvPr>
          <p:cNvSpPr>
            <a:spLocks noGrp="1"/>
          </p:cNvSpPr>
          <p:nvPr>
            <p:ph type="ftr" sz="quarter" idx="11"/>
          </p:nvPr>
        </p:nvSpPr>
        <p:spPr/>
        <p:txBody>
          <a:bodyPr/>
          <a:lstStyle/>
          <a:p>
            <a:endParaRPr lang="en-JM"/>
          </a:p>
        </p:txBody>
      </p:sp>
      <p:sp>
        <p:nvSpPr>
          <p:cNvPr id="6" name="Slide Number Placeholder 5">
            <a:extLst>
              <a:ext uri="{FF2B5EF4-FFF2-40B4-BE49-F238E27FC236}">
                <a16:creationId xmlns:a16="http://schemas.microsoft.com/office/drawing/2014/main" id="{5A12A5C1-EE0D-4D5A-AD41-D2678C96A91B}"/>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207993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31E4-0C9F-484B-A3AD-B285EC5F6946}"/>
              </a:ext>
            </a:extLst>
          </p:cNvPr>
          <p:cNvSpPr>
            <a:spLocks noGrp="1"/>
          </p:cNvSpPr>
          <p:nvPr>
            <p:ph type="title"/>
          </p:nvPr>
        </p:nvSpPr>
        <p:spPr/>
        <p:txBody>
          <a:bodyPr/>
          <a:lstStyle/>
          <a:p>
            <a:r>
              <a:rPr lang="en-US"/>
              <a:t>Click to edit Master title style</a:t>
            </a:r>
            <a:endParaRPr lang="en-JM"/>
          </a:p>
        </p:txBody>
      </p:sp>
      <p:sp>
        <p:nvSpPr>
          <p:cNvPr id="3" name="Content Placeholder 2">
            <a:extLst>
              <a:ext uri="{FF2B5EF4-FFF2-40B4-BE49-F238E27FC236}">
                <a16:creationId xmlns:a16="http://schemas.microsoft.com/office/drawing/2014/main" id="{1FC7B788-8DDF-46CC-800F-984D16565E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Content Placeholder 3">
            <a:extLst>
              <a:ext uri="{FF2B5EF4-FFF2-40B4-BE49-F238E27FC236}">
                <a16:creationId xmlns:a16="http://schemas.microsoft.com/office/drawing/2014/main" id="{2C97CEE9-6B34-4787-A950-EA8B60DB5A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Date Placeholder 4">
            <a:extLst>
              <a:ext uri="{FF2B5EF4-FFF2-40B4-BE49-F238E27FC236}">
                <a16:creationId xmlns:a16="http://schemas.microsoft.com/office/drawing/2014/main" id="{B49E33B9-82AE-401A-86A1-EB1465FCE4A5}"/>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6" name="Footer Placeholder 5">
            <a:extLst>
              <a:ext uri="{FF2B5EF4-FFF2-40B4-BE49-F238E27FC236}">
                <a16:creationId xmlns:a16="http://schemas.microsoft.com/office/drawing/2014/main" id="{83A08049-54BA-40B4-8ABB-9C4962C4078C}"/>
              </a:ext>
            </a:extLst>
          </p:cNvPr>
          <p:cNvSpPr>
            <a:spLocks noGrp="1"/>
          </p:cNvSpPr>
          <p:nvPr>
            <p:ph type="ftr" sz="quarter" idx="11"/>
          </p:nvPr>
        </p:nvSpPr>
        <p:spPr/>
        <p:txBody>
          <a:bodyPr/>
          <a:lstStyle/>
          <a:p>
            <a:endParaRPr lang="en-JM"/>
          </a:p>
        </p:txBody>
      </p:sp>
      <p:sp>
        <p:nvSpPr>
          <p:cNvPr id="7" name="Slide Number Placeholder 6">
            <a:extLst>
              <a:ext uri="{FF2B5EF4-FFF2-40B4-BE49-F238E27FC236}">
                <a16:creationId xmlns:a16="http://schemas.microsoft.com/office/drawing/2014/main" id="{F79BFDEC-C5DD-4F7F-ABF7-DD1EB996CF5E}"/>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279420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128B-1A6C-4A96-8FE3-9305DBA861ED}"/>
              </a:ext>
            </a:extLst>
          </p:cNvPr>
          <p:cNvSpPr>
            <a:spLocks noGrp="1"/>
          </p:cNvSpPr>
          <p:nvPr>
            <p:ph type="title"/>
          </p:nvPr>
        </p:nvSpPr>
        <p:spPr>
          <a:xfrm>
            <a:off x="839788" y="365125"/>
            <a:ext cx="10515600" cy="1325563"/>
          </a:xfrm>
        </p:spPr>
        <p:txBody>
          <a:bodyPr/>
          <a:lstStyle/>
          <a:p>
            <a:r>
              <a:rPr lang="en-US"/>
              <a:t>Click to edit Master title style</a:t>
            </a:r>
            <a:endParaRPr lang="en-JM"/>
          </a:p>
        </p:txBody>
      </p:sp>
      <p:sp>
        <p:nvSpPr>
          <p:cNvPr id="3" name="Text Placeholder 2">
            <a:extLst>
              <a:ext uri="{FF2B5EF4-FFF2-40B4-BE49-F238E27FC236}">
                <a16:creationId xmlns:a16="http://schemas.microsoft.com/office/drawing/2014/main" id="{6E7DAE1F-F828-4B0B-ACC0-A24AECC97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09D563-501B-4A99-AE58-52698EC50C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Text Placeholder 4">
            <a:extLst>
              <a:ext uri="{FF2B5EF4-FFF2-40B4-BE49-F238E27FC236}">
                <a16:creationId xmlns:a16="http://schemas.microsoft.com/office/drawing/2014/main" id="{25D03CA9-7221-45D6-96BE-644F12D0F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96D1A8-CB09-45DC-9A52-975457A78F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7" name="Date Placeholder 6">
            <a:extLst>
              <a:ext uri="{FF2B5EF4-FFF2-40B4-BE49-F238E27FC236}">
                <a16:creationId xmlns:a16="http://schemas.microsoft.com/office/drawing/2014/main" id="{C95817E1-114A-4B85-9B46-FD299B18F5D7}"/>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8" name="Footer Placeholder 7">
            <a:extLst>
              <a:ext uri="{FF2B5EF4-FFF2-40B4-BE49-F238E27FC236}">
                <a16:creationId xmlns:a16="http://schemas.microsoft.com/office/drawing/2014/main" id="{69D44B02-D2A8-453F-9AC9-DFDBA91931DD}"/>
              </a:ext>
            </a:extLst>
          </p:cNvPr>
          <p:cNvSpPr>
            <a:spLocks noGrp="1"/>
          </p:cNvSpPr>
          <p:nvPr>
            <p:ph type="ftr" sz="quarter" idx="11"/>
          </p:nvPr>
        </p:nvSpPr>
        <p:spPr/>
        <p:txBody>
          <a:bodyPr/>
          <a:lstStyle/>
          <a:p>
            <a:endParaRPr lang="en-JM"/>
          </a:p>
        </p:txBody>
      </p:sp>
      <p:sp>
        <p:nvSpPr>
          <p:cNvPr id="9" name="Slide Number Placeholder 8">
            <a:extLst>
              <a:ext uri="{FF2B5EF4-FFF2-40B4-BE49-F238E27FC236}">
                <a16:creationId xmlns:a16="http://schemas.microsoft.com/office/drawing/2014/main" id="{495E8469-581D-4688-8B0F-63C5442F98D4}"/>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368703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0BAB-1C2D-476D-96D7-6496A7EC063A}"/>
              </a:ext>
            </a:extLst>
          </p:cNvPr>
          <p:cNvSpPr>
            <a:spLocks noGrp="1"/>
          </p:cNvSpPr>
          <p:nvPr>
            <p:ph type="title"/>
          </p:nvPr>
        </p:nvSpPr>
        <p:spPr/>
        <p:txBody>
          <a:bodyPr/>
          <a:lstStyle/>
          <a:p>
            <a:r>
              <a:rPr lang="en-US"/>
              <a:t>Click to edit Master title style</a:t>
            </a:r>
            <a:endParaRPr lang="en-JM"/>
          </a:p>
        </p:txBody>
      </p:sp>
      <p:sp>
        <p:nvSpPr>
          <p:cNvPr id="3" name="Date Placeholder 2">
            <a:extLst>
              <a:ext uri="{FF2B5EF4-FFF2-40B4-BE49-F238E27FC236}">
                <a16:creationId xmlns:a16="http://schemas.microsoft.com/office/drawing/2014/main" id="{261C8FEB-C15E-42A8-B3A2-D25455EC7CFD}"/>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4" name="Footer Placeholder 3">
            <a:extLst>
              <a:ext uri="{FF2B5EF4-FFF2-40B4-BE49-F238E27FC236}">
                <a16:creationId xmlns:a16="http://schemas.microsoft.com/office/drawing/2014/main" id="{3AB56914-C610-48BF-96D6-6D92B047A71F}"/>
              </a:ext>
            </a:extLst>
          </p:cNvPr>
          <p:cNvSpPr>
            <a:spLocks noGrp="1"/>
          </p:cNvSpPr>
          <p:nvPr>
            <p:ph type="ftr" sz="quarter" idx="11"/>
          </p:nvPr>
        </p:nvSpPr>
        <p:spPr/>
        <p:txBody>
          <a:bodyPr/>
          <a:lstStyle/>
          <a:p>
            <a:endParaRPr lang="en-JM"/>
          </a:p>
        </p:txBody>
      </p:sp>
      <p:sp>
        <p:nvSpPr>
          <p:cNvPr id="5" name="Slide Number Placeholder 4">
            <a:extLst>
              <a:ext uri="{FF2B5EF4-FFF2-40B4-BE49-F238E27FC236}">
                <a16:creationId xmlns:a16="http://schemas.microsoft.com/office/drawing/2014/main" id="{E441DB1C-62ED-451F-9332-815F2E339308}"/>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370302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0490A7-7737-4E0F-8670-62FB24F79BCF}"/>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3" name="Footer Placeholder 2">
            <a:extLst>
              <a:ext uri="{FF2B5EF4-FFF2-40B4-BE49-F238E27FC236}">
                <a16:creationId xmlns:a16="http://schemas.microsoft.com/office/drawing/2014/main" id="{60901FE8-BBC0-411D-BA01-0BCEB5865108}"/>
              </a:ext>
            </a:extLst>
          </p:cNvPr>
          <p:cNvSpPr>
            <a:spLocks noGrp="1"/>
          </p:cNvSpPr>
          <p:nvPr>
            <p:ph type="ftr" sz="quarter" idx="11"/>
          </p:nvPr>
        </p:nvSpPr>
        <p:spPr/>
        <p:txBody>
          <a:bodyPr/>
          <a:lstStyle/>
          <a:p>
            <a:endParaRPr lang="en-JM"/>
          </a:p>
        </p:txBody>
      </p:sp>
      <p:sp>
        <p:nvSpPr>
          <p:cNvPr id="4" name="Slide Number Placeholder 3">
            <a:extLst>
              <a:ext uri="{FF2B5EF4-FFF2-40B4-BE49-F238E27FC236}">
                <a16:creationId xmlns:a16="http://schemas.microsoft.com/office/drawing/2014/main" id="{D2B94CD6-CD0F-40BD-953F-E7FE113F9DE1}"/>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2846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9B7A-BDE1-4528-9661-1E00F6BAB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M"/>
          </a:p>
        </p:txBody>
      </p:sp>
      <p:sp>
        <p:nvSpPr>
          <p:cNvPr id="3" name="Content Placeholder 2">
            <a:extLst>
              <a:ext uri="{FF2B5EF4-FFF2-40B4-BE49-F238E27FC236}">
                <a16:creationId xmlns:a16="http://schemas.microsoft.com/office/drawing/2014/main" id="{DB2C9EBD-5137-485C-AAEF-5737D1558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Text Placeholder 3">
            <a:extLst>
              <a:ext uri="{FF2B5EF4-FFF2-40B4-BE49-F238E27FC236}">
                <a16:creationId xmlns:a16="http://schemas.microsoft.com/office/drawing/2014/main" id="{EC3BB948-98FA-4465-8D86-A7B922D13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887274-C52A-4C3C-AAC8-91B5351065A0}"/>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6" name="Footer Placeholder 5">
            <a:extLst>
              <a:ext uri="{FF2B5EF4-FFF2-40B4-BE49-F238E27FC236}">
                <a16:creationId xmlns:a16="http://schemas.microsoft.com/office/drawing/2014/main" id="{B4B3ABF2-A313-43C7-988C-3B833CE2E08E}"/>
              </a:ext>
            </a:extLst>
          </p:cNvPr>
          <p:cNvSpPr>
            <a:spLocks noGrp="1"/>
          </p:cNvSpPr>
          <p:nvPr>
            <p:ph type="ftr" sz="quarter" idx="11"/>
          </p:nvPr>
        </p:nvSpPr>
        <p:spPr/>
        <p:txBody>
          <a:bodyPr/>
          <a:lstStyle/>
          <a:p>
            <a:endParaRPr lang="en-JM"/>
          </a:p>
        </p:txBody>
      </p:sp>
      <p:sp>
        <p:nvSpPr>
          <p:cNvPr id="7" name="Slide Number Placeholder 6">
            <a:extLst>
              <a:ext uri="{FF2B5EF4-FFF2-40B4-BE49-F238E27FC236}">
                <a16:creationId xmlns:a16="http://schemas.microsoft.com/office/drawing/2014/main" id="{F3F25AED-CE69-4632-9D49-F9CBF8E064A0}"/>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152865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0DC1-0575-49BC-9216-0F4DF3642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M"/>
          </a:p>
        </p:txBody>
      </p:sp>
      <p:sp>
        <p:nvSpPr>
          <p:cNvPr id="3" name="Picture Placeholder 2">
            <a:extLst>
              <a:ext uri="{FF2B5EF4-FFF2-40B4-BE49-F238E27FC236}">
                <a16:creationId xmlns:a16="http://schemas.microsoft.com/office/drawing/2014/main" id="{98130A4D-FFAD-40D7-A586-7CA83FDDC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M"/>
          </a:p>
        </p:txBody>
      </p:sp>
      <p:sp>
        <p:nvSpPr>
          <p:cNvPr id="4" name="Text Placeholder 3">
            <a:extLst>
              <a:ext uri="{FF2B5EF4-FFF2-40B4-BE49-F238E27FC236}">
                <a16:creationId xmlns:a16="http://schemas.microsoft.com/office/drawing/2014/main" id="{387838D2-6607-4D18-876D-568046235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0FE13A-06C3-477A-ABF4-7BAF390C6906}"/>
              </a:ext>
            </a:extLst>
          </p:cNvPr>
          <p:cNvSpPr>
            <a:spLocks noGrp="1"/>
          </p:cNvSpPr>
          <p:nvPr>
            <p:ph type="dt" sz="half" idx="10"/>
          </p:nvPr>
        </p:nvSpPr>
        <p:spPr/>
        <p:txBody>
          <a:bodyPr/>
          <a:lstStyle/>
          <a:p>
            <a:fld id="{FB551C71-BB77-4C37-994A-046A30F1C975}" type="datetimeFigureOut">
              <a:rPr lang="en-JM" smtClean="0"/>
              <a:t>1/1/2019</a:t>
            </a:fld>
            <a:endParaRPr lang="en-JM"/>
          </a:p>
        </p:txBody>
      </p:sp>
      <p:sp>
        <p:nvSpPr>
          <p:cNvPr id="6" name="Footer Placeholder 5">
            <a:extLst>
              <a:ext uri="{FF2B5EF4-FFF2-40B4-BE49-F238E27FC236}">
                <a16:creationId xmlns:a16="http://schemas.microsoft.com/office/drawing/2014/main" id="{415F283B-0215-4F36-A6B4-5CA88A8EF6DE}"/>
              </a:ext>
            </a:extLst>
          </p:cNvPr>
          <p:cNvSpPr>
            <a:spLocks noGrp="1"/>
          </p:cNvSpPr>
          <p:nvPr>
            <p:ph type="ftr" sz="quarter" idx="11"/>
          </p:nvPr>
        </p:nvSpPr>
        <p:spPr/>
        <p:txBody>
          <a:bodyPr/>
          <a:lstStyle/>
          <a:p>
            <a:endParaRPr lang="en-JM"/>
          </a:p>
        </p:txBody>
      </p:sp>
      <p:sp>
        <p:nvSpPr>
          <p:cNvPr id="7" name="Slide Number Placeholder 6">
            <a:extLst>
              <a:ext uri="{FF2B5EF4-FFF2-40B4-BE49-F238E27FC236}">
                <a16:creationId xmlns:a16="http://schemas.microsoft.com/office/drawing/2014/main" id="{93BAF491-D0A0-492B-BA00-01CF00B97103}"/>
              </a:ext>
            </a:extLst>
          </p:cNvPr>
          <p:cNvSpPr>
            <a:spLocks noGrp="1"/>
          </p:cNvSpPr>
          <p:nvPr>
            <p:ph type="sldNum" sz="quarter" idx="12"/>
          </p:nvPr>
        </p:nvSpPr>
        <p:spPr/>
        <p:txBody>
          <a:bodyPr/>
          <a:lstStyle/>
          <a:p>
            <a:fld id="{9DFD90F7-9C07-4943-A2A3-A775111485AB}" type="slidenum">
              <a:rPr lang="en-JM" smtClean="0"/>
              <a:t>‹#›</a:t>
            </a:fld>
            <a:endParaRPr lang="en-JM"/>
          </a:p>
        </p:txBody>
      </p:sp>
    </p:spTree>
    <p:extLst>
      <p:ext uri="{BB962C8B-B14F-4D97-AF65-F5344CB8AC3E}">
        <p14:creationId xmlns:p14="http://schemas.microsoft.com/office/powerpoint/2010/main" val="299717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912F-F79D-4D69-94DF-B2FF0BE53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M"/>
          </a:p>
        </p:txBody>
      </p:sp>
      <p:sp>
        <p:nvSpPr>
          <p:cNvPr id="3" name="Text Placeholder 2">
            <a:extLst>
              <a:ext uri="{FF2B5EF4-FFF2-40B4-BE49-F238E27FC236}">
                <a16:creationId xmlns:a16="http://schemas.microsoft.com/office/drawing/2014/main" id="{66694A35-23B4-4F3A-92A8-E575F7A90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4" name="Date Placeholder 3">
            <a:extLst>
              <a:ext uri="{FF2B5EF4-FFF2-40B4-BE49-F238E27FC236}">
                <a16:creationId xmlns:a16="http://schemas.microsoft.com/office/drawing/2014/main" id="{CA5560A7-1FEC-4797-9EF4-353F836C5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51C71-BB77-4C37-994A-046A30F1C975}" type="datetimeFigureOut">
              <a:rPr lang="en-JM" smtClean="0"/>
              <a:t>1/1/2019</a:t>
            </a:fld>
            <a:endParaRPr lang="en-JM"/>
          </a:p>
        </p:txBody>
      </p:sp>
      <p:sp>
        <p:nvSpPr>
          <p:cNvPr id="5" name="Footer Placeholder 4">
            <a:extLst>
              <a:ext uri="{FF2B5EF4-FFF2-40B4-BE49-F238E27FC236}">
                <a16:creationId xmlns:a16="http://schemas.microsoft.com/office/drawing/2014/main" id="{F7319477-15FA-4A42-B9DA-D0BE757E7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M"/>
          </a:p>
        </p:txBody>
      </p:sp>
      <p:sp>
        <p:nvSpPr>
          <p:cNvPr id="6" name="Slide Number Placeholder 5">
            <a:extLst>
              <a:ext uri="{FF2B5EF4-FFF2-40B4-BE49-F238E27FC236}">
                <a16:creationId xmlns:a16="http://schemas.microsoft.com/office/drawing/2014/main" id="{41B6996F-E903-43B6-BDD2-EA79EC854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0F7-9C07-4943-A2A3-A775111485AB}" type="slidenum">
              <a:rPr lang="en-JM" smtClean="0"/>
              <a:t>‹#›</a:t>
            </a:fld>
            <a:endParaRPr lang="en-JM"/>
          </a:p>
        </p:txBody>
      </p:sp>
    </p:spTree>
    <p:extLst>
      <p:ext uri="{BB962C8B-B14F-4D97-AF65-F5344CB8AC3E}">
        <p14:creationId xmlns:p14="http://schemas.microsoft.com/office/powerpoint/2010/main" val="2490015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BD0A92D-399A-41B4-B955-6B72A41B7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2264" y="0"/>
            <a:ext cx="934973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D6A49DF9-534D-4905-8F46-02AB63EB6F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AEF1C629-D0EE-4A21-B035-F716407B4852}"/>
              </a:ext>
            </a:extLst>
          </p:cNvPr>
          <p:cNvSpPr>
            <a:spLocks noGrp="1"/>
          </p:cNvSpPr>
          <p:nvPr>
            <p:ph type="ctrTitle"/>
          </p:nvPr>
        </p:nvSpPr>
        <p:spPr>
          <a:xfrm>
            <a:off x="804620" y="4592325"/>
            <a:ext cx="5946579" cy="1297115"/>
          </a:xfrm>
        </p:spPr>
        <p:txBody>
          <a:bodyPr anchor="t">
            <a:normAutofit/>
          </a:bodyPr>
          <a:lstStyle/>
          <a:p>
            <a:pPr algn="l"/>
            <a:r>
              <a:rPr lang="en-JM" sz="4400" b="1" dirty="0">
                <a:solidFill>
                  <a:srgbClr val="000000"/>
                </a:solidFill>
              </a:rPr>
              <a:t>Home Loan Prediction</a:t>
            </a:r>
          </a:p>
        </p:txBody>
      </p:sp>
      <p:sp>
        <p:nvSpPr>
          <p:cNvPr id="3" name="Subtitle 2">
            <a:extLst>
              <a:ext uri="{FF2B5EF4-FFF2-40B4-BE49-F238E27FC236}">
                <a16:creationId xmlns:a16="http://schemas.microsoft.com/office/drawing/2014/main" id="{69277C2B-8800-4D53-9490-55E4E2F41EC0}"/>
              </a:ext>
            </a:extLst>
          </p:cNvPr>
          <p:cNvSpPr>
            <a:spLocks noGrp="1"/>
          </p:cNvSpPr>
          <p:nvPr>
            <p:ph type="subTitle" idx="1"/>
          </p:nvPr>
        </p:nvSpPr>
        <p:spPr>
          <a:xfrm>
            <a:off x="804997" y="3753492"/>
            <a:ext cx="5946202" cy="838831"/>
          </a:xfrm>
        </p:spPr>
        <p:txBody>
          <a:bodyPr anchor="b">
            <a:normAutofit/>
          </a:bodyPr>
          <a:lstStyle/>
          <a:p>
            <a:pPr algn="l"/>
            <a:r>
              <a:rPr lang="en-JM" sz="1800">
                <a:solidFill>
                  <a:srgbClr val="000000"/>
                </a:solidFill>
              </a:rPr>
              <a:t>Sean R Grant</a:t>
            </a:r>
          </a:p>
        </p:txBody>
      </p:sp>
      <p:sp>
        <p:nvSpPr>
          <p:cNvPr id="194" name="Freeform 56">
            <a:extLst>
              <a:ext uri="{FF2B5EF4-FFF2-40B4-BE49-F238E27FC236}">
                <a16:creationId xmlns:a16="http://schemas.microsoft.com/office/drawing/2014/main" id="{9FA51AA9-DFBD-4CB2-9C70-26DAC24A3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5021" y="2"/>
            <a:ext cx="4305922" cy="3193227"/>
          </a:xfrm>
          <a:custGeom>
            <a:avLst/>
            <a:gdLst>
              <a:gd name="connsiteX0" fmla="*/ 268379 w 4305922"/>
              <a:gd name="connsiteY0" fmla="*/ 0 h 3193227"/>
              <a:gd name="connsiteX1" fmla="*/ 4037544 w 4305922"/>
              <a:gd name="connsiteY1" fmla="*/ 0 h 3193227"/>
              <a:gd name="connsiteX2" fmla="*/ 4046072 w 4305922"/>
              <a:gd name="connsiteY2" fmla="*/ 14037 h 3193227"/>
              <a:gd name="connsiteX3" fmla="*/ 4305922 w 4305922"/>
              <a:gd name="connsiteY3" fmla="*/ 1040266 h 3193227"/>
              <a:gd name="connsiteX4" fmla="*/ 2152962 w 4305922"/>
              <a:gd name="connsiteY4" fmla="*/ 3193227 h 3193227"/>
              <a:gd name="connsiteX5" fmla="*/ 0 w 4305922"/>
              <a:gd name="connsiteY5" fmla="*/ 1040266 h 3193227"/>
              <a:gd name="connsiteX6" fmla="*/ 259851 w 4305922"/>
              <a:gd name="connsiteY6" fmla="*/ 14037 h 319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922" h="3193227">
                <a:moveTo>
                  <a:pt x="268379" y="0"/>
                </a:moveTo>
                <a:lnTo>
                  <a:pt x="4037544" y="0"/>
                </a:lnTo>
                <a:lnTo>
                  <a:pt x="4046072" y="14037"/>
                </a:lnTo>
                <a:cubicBezTo>
                  <a:pt x="4211790" y="319097"/>
                  <a:pt x="4305922" y="668689"/>
                  <a:pt x="4305922" y="1040266"/>
                </a:cubicBezTo>
                <a:cubicBezTo>
                  <a:pt x="4305922" y="2229314"/>
                  <a:pt x="3342009" y="3193227"/>
                  <a:pt x="2152962" y="3193227"/>
                </a:cubicBezTo>
                <a:cubicBezTo>
                  <a:pt x="963913" y="3193227"/>
                  <a:pt x="0" y="2229314"/>
                  <a:pt x="0" y="1040266"/>
                </a:cubicBezTo>
                <a:cubicBezTo>
                  <a:pt x="0" y="668689"/>
                  <a:pt x="94133" y="319097"/>
                  <a:pt x="259851" y="14037"/>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Image result for approved transparent">
            <a:extLst>
              <a:ext uri="{FF2B5EF4-FFF2-40B4-BE49-F238E27FC236}">
                <a16:creationId xmlns:a16="http://schemas.microsoft.com/office/drawing/2014/main" id="{330B2EE5-6C26-4016-BF9F-D75D2A7684F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30" r="1" b="1"/>
          <a:stretch/>
        </p:blipFill>
        <p:spPr bwMode="auto">
          <a:xfrm>
            <a:off x="3347837" y="1"/>
            <a:ext cx="4063868" cy="3072200"/>
          </a:xfrm>
          <a:custGeom>
            <a:avLst/>
            <a:gdLst>
              <a:gd name="connsiteX0" fmla="*/ 288818 w 4063868"/>
              <a:gd name="connsiteY0" fmla="*/ 0 h 3072200"/>
              <a:gd name="connsiteX1" fmla="*/ 3775050 w 4063868"/>
              <a:gd name="connsiteY1" fmla="*/ 0 h 3072200"/>
              <a:gd name="connsiteX2" fmla="*/ 3818625 w 4063868"/>
              <a:gd name="connsiteY2" fmla="*/ 71726 h 3072200"/>
              <a:gd name="connsiteX3" fmla="*/ 4063868 w 4063868"/>
              <a:gd name="connsiteY3" fmla="*/ 1040266 h 3072200"/>
              <a:gd name="connsiteX4" fmla="*/ 2031934 w 4063868"/>
              <a:gd name="connsiteY4" fmla="*/ 3072200 h 3072200"/>
              <a:gd name="connsiteX5" fmla="*/ 0 w 4063868"/>
              <a:gd name="connsiteY5" fmla="*/ 1040266 h 3072200"/>
              <a:gd name="connsiteX6" fmla="*/ 245244 w 4063868"/>
              <a:gd name="connsiteY6" fmla="*/ 71726 h 30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3868" h="3072200">
                <a:moveTo>
                  <a:pt x="288818" y="0"/>
                </a:moveTo>
                <a:lnTo>
                  <a:pt x="3775050" y="0"/>
                </a:lnTo>
                <a:lnTo>
                  <a:pt x="3818625" y="71726"/>
                </a:lnTo>
                <a:cubicBezTo>
                  <a:pt x="3975028" y="359637"/>
                  <a:pt x="4063868" y="689577"/>
                  <a:pt x="4063868" y="1040266"/>
                </a:cubicBezTo>
                <a:cubicBezTo>
                  <a:pt x="4063868" y="2162473"/>
                  <a:pt x="3154140" y="3072200"/>
                  <a:pt x="2031934" y="3072200"/>
                </a:cubicBezTo>
                <a:cubicBezTo>
                  <a:pt x="909728" y="3072200"/>
                  <a:pt x="0" y="2162473"/>
                  <a:pt x="0" y="1040266"/>
                </a:cubicBezTo>
                <a:cubicBezTo>
                  <a:pt x="0" y="689577"/>
                  <a:pt x="88841" y="359637"/>
                  <a:pt x="245244" y="71726"/>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195" name="Freeform 58">
            <a:extLst>
              <a:ext uri="{FF2B5EF4-FFF2-40B4-BE49-F238E27FC236}">
                <a16:creationId xmlns:a16="http://schemas.microsoft.com/office/drawing/2014/main" id="{D5905D0D-FE5E-454B-A340-4DE821C09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5658" y="1424717"/>
            <a:ext cx="4506342" cy="5442758"/>
          </a:xfrm>
          <a:custGeom>
            <a:avLst/>
            <a:gdLst>
              <a:gd name="connsiteX0" fmla="*/ 3034499 w 4506342"/>
              <a:gd name="connsiteY0" fmla="*/ 0 h 5442758"/>
              <a:gd name="connsiteX1" fmla="*/ 4480922 w 4506342"/>
              <a:gd name="connsiteY1" fmla="*/ 366248 h 5442758"/>
              <a:gd name="connsiteX2" fmla="*/ 4506342 w 4506342"/>
              <a:gd name="connsiteY2" fmla="*/ 381691 h 5442758"/>
              <a:gd name="connsiteX3" fmla="*/ 4506342 w 4506342"/>
              <a:gd name="connsiteY3" fmla="*/ 5442758 h 5442758"/>
              <a:gd name="connsiteX4" fmla="*/ 1193461 w 4506342"/>
              <a:gd name="connsiteY4" fmla="*/ 5442758 h 5442758"/>
              <a:gd name="connsiteX5" fmla="*/ 1104276 w 4506342"/>
              <a:gd name="connsiteY5" fmla="*/ 5376066 h 5442758"/>
              <a:gd name="connsiteX6" fmla="*/ 0 w 4506342"/>
              <a:gd name="connsiteY6" fmla="*/ 3034499 h 5442758"/>
              <a:gd name="connsiteX7" fmla="*/ 3034499 w 4506342"/>
              <a:gd name="connsiteY7" fmla="*/ 0 h 544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6342" h="5442758">
                <a:moveTo>
                  <a:pt x="3034499" y="0"/>
                </a:moveTo>
                <a:cubicBezTo>
                  <a:pt x="3558220" y="0"/>
                  <a:pt x="4050953" y="132675"/>
                  <a:pt x="4480922" y="366248"/>
                </a:cubicBezTo>
                <a:lnTo>
                  <a:pt x="4506342" y="381691"/>
                </a:lnTo>
                <a:lnTo>
                  <a:pt x="4506342" y="5442758"/>
                </a:lnTo>
                <a:lnTo>
                  <a:pt x="1193461" y="5442758"/>
                </a:lnTo>
                <a:lnTo>
                  <a:pt x="1104276" y="5376066"/>
                </a:lnTo>
                <a:cubicBezTo>
                  <a:pt x="429867" y="4819495"/>
                  <a:pt x="0" y="3977198"/>
                  <a:pt x="0" y="3034499"/>
                </a:cubicBezTo>
                <a:cubicBezTo>
                  <a:pt x="0" y="1358591"/>
                  <a:pt x="1358591" y="0"/>
                  <a:pt x="3034499"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2" name="Picture 8" descr="red-denied-stamp-1">
            <a:extLst>
              <a:ext uri="{FF2B5EF4-FFF2-40B4-BE49-F238E27FC236}">
                <a16:creationId xmlns:a16="http://schemas.microsoft.com/office/drawing/2014/main" id="{71B64923-956C-4A88-A594-D6426A8AEE7A}"/>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628" r="15658" b="-2"/>
          <a:stretch/>
        </p:blipFill>
        <p:spPr bwMode="auto">
          <a:xfrm>
            <a:off x="7840768" y="1579827"/>
            <a:ext cx="4351232" cy="5287648"/>
          </a:xfrm>
          <a:custGeom>
            <a:avLst/>
            <a:gdLst>
              <a:gd name="connsiteX0" fmla="*/ 2879389 w 4351232"/>
              <a:gd name="connsiteY0" fmla="*/ 0 h 5287648"/>
              <a:gd name="connsiteX1" fmla="*/ 4251877 w 4351232"/>
              <a:gd name="connsiteY1" fmla="*/ 347527 h 5287648"/>
              <a:gd name="connsiteX2" fmla="*/ 4351232 w 4351232"/>
              <a:gd name="connsiteY2" fmla="*/ 407886 h 5287648"/>
              <a:gd name="connsiteX3" fmla="*/ 4351232 w 4351232"/>
              <a:gd name="connsiteY3" fmla="*/ 5287648 h 5287648"/>
              <a:gd name="connsiteX4" fmla="*/ 1303444 w 4351232"/>
              <a:gd name="connsiteY4" fmla="*/ 5287648 h 5287648"/>
              <a:gd name="connsiteX5" fmla="*/ 1269495 w 4351232"/>
              <a:gd name="connsiteY5" fmla="*/ 5267024 h 5287648"/>
              <a:gd name="connsiteX6" fmla="*/ 0 w 4351232"/>
              <a:gd name="connsiteY6" fmla="*/ 2879389 h 5287648"/>
              <a:gd name="connsiteX7" fmla="*/ 2879389 w 4351232"/>
              <a:gd name="connsiteY7" fmla="*/ 0 h 5287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1232" h="5287648">
                <a:moveTo>
                  <a:pt x="2879389" y="0"/>
                </a:moveTo>
                <a:cubicBezTo>
                  <a:pt x="3376340" y="0"/>
                  <a:pt x="3843887" y="125893"/>
                  <a:pt x="4251877" y="347527"/>
                </a:cubicBezTo>
                <a:lnTo>
                  <a:pt x="4351232" y="407886"/>
                </a:lnTo>
                <a:lnTo>
                  <a:pt x="4351232" y="5287648"/>
                </a:lnTo>
                <a:lnTo>
                  <a:pt x="1303444" y="5287648"/>
                </a:lnTo>
                <a:lnTo>
                  <a:pt x="1269495" y="5267024"/>
                </a:lnTo>
                <a:cubicBezTo>
                  <a:pt x="503573" y="4749577"/>
                  <a:pt x="0" y="3873291"/>
                  <a:pt x="0" y="2879389"/>
                </a:cubicBezTo>
                <a:cubicBezTo>
                  <a:pt x="0" y="1289146"/>
                  <a:pt x="1289146" y="0"/>
                  <a:pt x="2879389"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44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99EDE8-EA89-46B7-968D-1F3B9A1D271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Income Distribution</a:t>
            </a:r>
          </a:p>
        </p:txBody>
      </p:sp>
      <p:sp>
        <p:nvSpPr>
          <p:cNvPr id="193"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1" name="Picture 6">
            <a:extLst>
              <a:ext uri="{FF2B5EF4-FFF2-40B4-BE49-F238E27FC236}">
                <a16:creationId xmlns:a16="http://schemas.microsoft.com/office/drawing/2014/main" id="{8AB60D21-0F9C-4266-9744-99437A5DA5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8240" y="2183055"/>
            <a:ext cx="9875520" cy="36539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4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1AD06-615B-4F94-B64B-717143A3B8A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Loan Amount and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Total Income Correlation </a:t>
            </a:r>
          </a:p>
        </p:txBody>
      </p:sp>
      <p:pic>
        <p:nvPicPr>
          <p:cNvPr id="4098" name="Picture 2">
            <a:extLst>
              <a:ext uri="{FF2B5EF4-FFF2-40B4-BE49-F238E27FC236}">
                <a16:creationId xmlns:a16="http://schemas.microsoft.com/office/drawing/2014/main" id="{1BE9B164-C42E-43BB-A797-9BCE2F2BC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134214"/>
            <a:ext cx="6553545" cy="459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2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F55C-D21D-4B9F-A4D4-E462174CA1D4}"/>
              </a:ext>
            </a:extLst>
          </p:cNvPr>
          <p:cNvSpPr>
            <a:spLocks noGrp="1"/>
          </p:cNvSpPr>
          <p:nvPr>
            <p:ph type="title"/>
          </p:nvPr>
        </p:nvSpPr>
        <p:spPr>
          <a:xfrm>
            <a:off x="838200" y="365125"/>
            <a:ext cx="10515600" cy="1223977"/>
          </a:xfrm>
          <a:solidFill>
            <a:srgbClr val="002060"/>
          </a:solidFill>
        </p:spPr>
        <p:txBody>
          <a:bodyPr/>
          <a:lstStyle/>
          <a:p>
            <a:r>
              <a:rPr lang="en-JM" b="1" dirty="0">
                <a:solidFill>
                  <a:schemeClr val="bg1"/>
                </a:solidFill>
              </a:rPr>
              <a:t>Statistically and Practically Significant</a:t>
            </a:r>
          </a:p>
        </p:txBody>
      </p:sp>
      <p:pic>
        <p:nvPicPr>
          <p:cNvPr id="6146" name="Picture 2">
            <a:extLst>
              <a:ext uri="{FF2B5EF4-FFF2-40B4-BE49-F238E27FC236}">
                <a16:creationId xmlns:a16="http://schemas.microsoft.com/office/drawing/2014/main" id="{43C4E05D-8468-4058-AEE9-6093A38A8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2827"/>
            <a:ext cx="39814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7757337-722D-4DD9-A028-5E4A24838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4307683"/>
            <a:ext cx="40957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02E3BFA-CDA9-4CDD-9E9E-FFD3440D7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317" y="1672826"/>
            <a:ext cx="365760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453A98AA-87DD-4130-8F09-949DD705BD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9029" y="4158851"/>
            <a:ext cx="3686175" cy="2486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483431-B115-44F3-8B2B-D95E3BE3B0F0}"/>
              </a:ext>
            </a:extLst>
          </p:cNvPr>
          <p:cNvSpPr txBox="1"/>
          <p:nvPr/>
        </p:nvSpPr>
        <p:spPr>
          <a:xfrm>
            <a:off x="10201275" y="5215411"/>
            <a:ext cx="1622367" cy="369332"/>
          </a:xfrm>
          <a:prstGeom prst="rect">
            <a:avLst/>
          </a:prstGeom>
          <a:noFill/>
        </p:spPr>
        <p:txBody>
          <a:bodyPr wrap="none" rtlCol="0">
            <a:spAutoFit/>
          </a:bodyPr>
          <a:lstStyle/>
          <a:p>
            <a:r>
              <a:rPr lang="en-JM" dirty="0"/>
              <a:t>P-value = 0.026</a:t>
            </a:r>
          </a:p>
        </p:txBody>
      </p:sp>
      <p:sp>
        <p:nvSpPr>
          <p:cNvPr id="13" name="TextBox 12">
            <a:extLst>
              <a:ext uri="{FF2B5EF4-FFF2-40B4-BE49-F238E27FC236}">
                <a16:creationId xmlns:a16="http://schemas.microsoft.com/office/drawing/2014/main" id="{128F56AE-43C5-4896-BD6E-D19A59E063C8}"/>
              </a:ext>
            </a:extLst>
          </p:cNvPr>
          <p:cNvSpPr txBox="1"/>
          <p:nvPr/>
        </p:nvSpPr>
        <p:spPr>
          <a:xfrm>
            <a:off x="4307624" y="5215411"/>
            <a:ext cx="1505348" cy="369332"/>
          </a:xfrm>
          <a:prstGeom prst="rect">
            <a:avLst/>
          </a:prstGeom>
          <a:noFill/>
        </p:spPr>
        <p:txBody>
          <a:bodyPr wrap="none" rtlCol="0">
            <a:spAutoFit/>
          </a:bodyPr>
          <a:lstStyle/>
          <a:p>
            <a:r>
              <a:rPr lang="en-JM" dirty="0"/>
              <a:t>P-value = 0.04</a:t>
            </a:r>
          </a:p>
        </p:txBody>
      </p:sp>
      <p:sp>
        <p:nvSpPr>
          <p:cNvPr id="14" name="TextBox 13">
            <a:extLst>
              <a:ext uri="{FF2B5EF4-FFF2-40B4-BE49-F238E27FC236}">
                <a16:creationId xmlns:a16="http://schemas.microsoft.com/office/drawing/2014/main" id="{3C292570-D6D9-4A45-904D-A1EBCE3EFBF2}"/>
              </a:ext>
            </a:extLst>
          </p:cNvPr>
          <p:cNvSpPr txBox="1"/>
          <p:nvPr/>
        </p:nvSpPr>
        <p:spPr>
          <a:xfrm>
            <a:off x="4307624" y="2629853"/>
            <a:ext cx="1739387" cy="369332"/>
          </a:xfrm>
          <a:prstGeom prst="rect">
            <a:avLst/>
          </a:prstGeom>
          <a:noFill/>
        </p:spPr>
        <p:txBody>
          <a:bodyPr wrap="none" rtlCol="0">
            <a:spAutoFit/>
          </a:bodyPr>
          <a:lstStyle/>
          <a:p>
            <a:r>
              <a:rPr lang="en-JM" dirty="0"/>
              <a:t>P-value = 0.0025</a:t>
            </a:r>
          </a:p>
        </p:txBody>
      </p:sp>
      <p:sp>
        <p:nvSpPr>
          <p:cNvPr id="15" name="TextBox 14">
            <a:extLst>
              <a:ext uri="{FF2B5EF4-FFF2-40B4-BE49-F238E27FC236}">
                <a16:creationId xmlns:a16="http://schemas.microsoft.com/office/drawing/2014/main" id="{5487B15B-2786-4BE6-BDEA-2CF964D6EAEA}"/>
              </a:ext>
            </a:extLst>
          </p:cNvPr>
          <p:cNvSpPr txBox="1"/>
          <p:nvPr/>
        </p:nvSpPr>
        <p:spPr>
          <a:xfrm>
            <a:off x="10201275" y="2629853"/>
            <a:ext cx="1925335" cy="369332"/>
          </a:xfrm>
          <a:prstGeom prst="rect">
            <a:avLst/>
          </a:prstGeom>
          <a:noFill/>
        </p:spPr>
        <p:txBody>
          <a:bodyPr wrap="none" rtlCol="0">
            <a:spAutoFit/>
          </a:bodyPr>
          <a:lstStyle/>
          <a:p>
            <a:r>
              <a:rPr lang="en-JM" dirty="0"/>
              <a:t>P-value = 4.61e-48</a:t>
            </a:r>
          </a:p>
        </p:txBody>
      </p:sp>
    </p:spTree>
    <p:extLst>
      <p:ext uri="{BB962C8B-B14F-4D97-AF65-F5344CB8AC3E}">
        <p14:creationId xmlns:p14="http://schemas.microsoft.com/office/powerpoint/2010/main" val="412887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a16="http://schemas.microsoft.com/office/drawing/2014/main" id="{CC9C86D5-2D56-472D-83C9-74CDADEBC128}"/>
              </a:ext>
            </a:extLst>
          </p:cNvPr>
          <p:cNvSpPr>
            <a:spLocks noGrp="1"/>
          </p:cNvSpPr>
          <p:nvPr>
            <p:ph type="title"/>
          </p:nvPr>
        </p:nvSpPr>
        <p:spPr>
          <a:xfrm>
            <a:off x="804484" y="1191796"/>
            <a:ext cx="10021446" cy="2976344"/>
          </a:xfrm>
        </p:spPr>
        <p:txBody>
          <a:bodyPr vert="horz" lIns="91440" tIns="45720" rIns="91440" bIns="45720" rtlCol="0" anchor="ctr">
            <a:normAutofit/>
          </a:bodyPr>
          <a:lstStyle/>
          <a:p>
            <a:r>
              <a:rPr lang="en-US" sz="6600" kern="1200" dirty="0">
                <a:solidFill>
                  <a:srgbClr val="FFFFFF"/>
                </a:solidFill>
                <a:latin typeface="+mj-lt"/>
                <a:ea typeface="+mj-ea"/>
                <a:cs typeface="+mj-cs"/>
              </a:rPr>
              <a:t>Model Selection</a:t>
            </a:r>
          </a:p>
        </p:txBody>
      </p:sp>
      <p:sp>
        <p:nvSpPr>
          <p:cNvPr id="5" name="Text Placeholder 4">
            <a:extLst>
              <a:ext uri="{FF2B5EF4-FFF2-40B4-BE49-F238E27FC236}">
                <a16:creationId xmlns:a16="http://schemas.microsoft.com/office/drawing/2014/main" id="{861842C2-D361-4E59-8E8E-585F619029C1}"/>
              </a:ext>
            </a:extLst>
          </p:cNvPr>
          <p:cNvSpPr>
            <a:spLocks noGrp="1"/>
          </p:cNvSpPr>
          <p:nvPr>
            <p:ph type="body" idx="1"/>
          </p:nvPr>
        </p:nvSpPr>
        <p:spPr>
          <a:xfrm>
            <a:off x="804788" y="5318990"/>
            <a:ext cx="9416898" cy="723670"/>
          </a:xfrm>
        </p:spPr>
        <p:txBody>
          <a:bodyPr vert="horz" lIns="91440" tIns="45720" rIns="91440" bIns="45720" rtlCol="0" anchor="t">
            <a:normAutofit/>
          </a:bodyPr>
          <a:lstStyle/>
          <a:p>
            <a:endParaRPr lang="en-US" sz="1800" kern="1200">
              <a:solidFill>
                <a:srgbClr val="000000"/>
              </a:solidFill>
              <a:latin typeface="+mn-lt"/>
              <a:ea typeface="+mn-ea"/>
              <a:cs typeface="+mn-cs"/>
            </a:endParaRPr>
          </a:p>
        </p:txBody>
      </p:sp>
    </p:spTree>
    <p:extLst>
      <p:ext uri="{BB962C8B-B14F-4D97-AF65-F5344CB8AC3E}">
        <p14:creationId xmlns:p14="http://schemas.microsoft.com/office/powerpoint/2010/main" val="177647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352E065A-CC45-430C-9711-A24F811D02D7}"/>
              </a:ext>
            </a:extLst>
          </p:cNvPr>
          <p:cNvSpPr>
            <a:spLocks noGrp="1"/>
          </p:cNvSpPr>
          <p:nvPr>
            <p:ph type="title"/>
          </p:nvPr>
        </p:nvSpPr>
        <p:spPr>
          <a:xfrm>
            <a:off x="535020" y="685800"/>
            <a:ext cx="2780271" cy="5105400"/>
          </a:xfrm>
        </p:spPr>
        <p:txBody>
          <a:bodyPr>
            <a:normAutofit/>
          </a:bodyPr>
          <a:lstStyle/>
          <a:p>
            <a:r>
              <a:rPr lang="en-JM" sz="4000" dirty="0">
                <a:solidFill>
                  <a:srgbClr val="FFFFFF"/>
                </a:solidFill>
              </a:rPr>
              <a:t>The Approach</a:t>
            </a:r>
          </a:p>
        </p:txBody>
      </p:sp>
      <p:graphicFrame>
        <p:nvGraphicFramePr>
          <p:cNvPr id="23" name="Content Placeholder 4">
            <a:extLst>
              <a:ext uri="{FF2B5EF4-FFF2-40B4-BE49-F238E27FC236}">
                <a16:creationId xmlns:a16="http://schemas.microsoft.com/office/drawing/2014/main" id="{61068FC1-5CDE-43B8-89E1-2B26EC32695A}"/>
              </a:ext>
            </a:extLst>
          </p:cNvPr>
          <p:cNvGraphicFramePr>
            <a:graphicFrameLocks noGrp="1"/>
          </p:cNvGraphicFramePr>
          <p:nvPr>
            <p:ph idx="1"/>
            <p:extLst>
              <p:ext uri="{D42A27DB-BD31-4B8C-83A1-F6EECF244321}">
                <p14:modId xmlns:p14="http://schemas.microsoft.com/office/powerpoint/2010/main" val="384753357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73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1" name="Title 10">
            <a:extLst>
              <a:ext uri="{FF2B5EF4-FFF2-40B4-BE49-F238E27FC236}">
                <a16:creationId xmlns:a16="http://schemas.microsoft.com/office/drawing/2014/main" id="{ED4A2CE8-4C4C-4C2B-B89F-E60E30906810}"/>
              </a:ext>
            </a:extLst>
          </p:cNvPr>
          <p:cNvSpPr>
            <a:spLocks noGrp="1"/>
          </p:cNvSpPr>
          <p:nvPr>
            <p:ph type="title"/>
          </p:nvPr>
        </p:nvSpPr>
        <p:spPr>
          <a:xfrm>
            <a:off x="950121" y="5529884"/>
            <a:ext cx="5693783" cy="1096331"/>
          </a:xfrm>
        </p:spPr>
        <p:txBody>
          <a:bodyPr>
            <a:normAutofit/>
          </a:bodyPr>
          <a:lstStyle/>
          <a:p>
            <a:r>
              <a:rPr lang="en-JM" sz="4000" dirty="0">
                <a:solidFill>
                  <a:srgbClr val="303030"/>
                </a:solidFill>
              </a:rPr>
              <a:t>ML Model Results</a:t>
            </a:r>
          </a:p>
        </p:txBody>
      </p:sp>
      <p:sp>
        <p:nvSpPr>
          <p:cNvPr id="8" name="Content Placeholder 7">
            <a:extLst>
              <a:ext uri="{FF2B5EF4-FFF2-40B4-BE49-F238E27FC236}">
                <a16:creationId xmlns:a16="http://schemas.microsoft.com/office/drawing/2014/main" id="{01E88ADE-64BA-47B3-AB39-DF08CE21612D}"/>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Data Cleaning Done:</a:t>
            </a:r>
          </a:p>
          <a:p>
            <a:pPr marL="0" indent="0">
              <a:buNone/>
            </a:pPr>
            <a:r>
              <a:rPr lang="en-US" sz="2000" dirty="0"/>
              <a:t>Removing rows with missing data for Loan Amount, Dependents, and Credit History.</a:t>
            </a:r>
          </a:p>
          <a:p>
            <a:pPr marL="0" indent="0">
              <a:buNone/>
            </a:pPr>
            <a:r>
              <a:rPr lang="en-US" sz="2000" dirty="0"/>
              <a:t>Self-Employed if income is above $7,000 monthly.</a:t>
            </a:r>
          </a:p>
          <a:p>
            <a:pPr marL="0" indent="0">
              <a:buNone/>
            </a:pPr>
            <a:r>
              <a:rPr lang="en-US" sz="2000" dirty="0"/>
              <a:t>Loan term 360.</a:t>
            </a:r>
          </a:p>
          <a:p>
            <a:pPr marL="0" indent="0">
              <a:buNone/>
            </a:pPr>
            <a:endParaRPr lang="en-US" sz="2000" dirty="0"/>
          </a:p>
          <a:p>
            <a:pPr marL="0" indent="0">
              <a:buNone/>
            </a:pPr>
            <a:r>
              <a:rPr lang="en-US" sz="2000" dirty="0"/>
              <a:t>Challenges:</a:t>
            </a:r>
          </a:p>
          <a:p>
            <a:pPr marL="0" indent="0">
              <a:buNone/>
            </a:pPr>
            <a:r>
              <a:rPr lang="en-US" sz="2000" dirty="0"/>
              <a:t>This may not result in a generalize model.</a:t>
            </a:r>
          </a:p>
        </p:txBody>
      </p:sp>
      <p:graphicFrame>
        <p:nvGraphicFramePr>
          <p:cNvPr id="6" name="Table 5">
            <a:extLst>
              <a:ext uri="{FF2B5EF4-FFF2-40B4-BE49-F238E27FC236}">
                <a16:creationId xmlns:a16="http://schemas.microsoft.com/office/drawing/2014/main" id="{B088A8BD-BFE7-4087-936B-FBCDC084DFFF}"/>
              </a:ext>
            </a:extLst>
          </p:cNvPr>
          <p:cNvGraphicFramePr>
            <a:graphicFrameLocks noGrp="1"/>
          </p:cNvGraphicFramePr>
          <p:nvPr>
            <p:extLst>
              <p:ext uri="{D42A27DB-BD31-4B8C-83A1-F6EECF244321}">
                <p14:modId xmlns:p14="http://schemas.microsoft.com/office/powerpoint/2010/main" val="386553939"/>
              </p:ext>
            </p:extLst>
          </p:nvPr>
        </p:nvGraphicFramePr>
        <p:xfrm>
          <a:off x="950121" y="1196139"/>
          <a:ext cx="5941071" cy="3527190"/>
        </p:xfrm>
        <a:graphic>
          <a:graphicData uri="http://schemas.openxmlformats.org/drawingml/2006/table">
            <a:tbl>
              <a:tblPr firstRow="1" firstCol="1" bandRow="1">
                <a:tableStyleId>{5C22544A-7EE6-4342-B048-85BDC9FD1C3A}</a:tableStyleId>
              </a:tblPr>
              <a:tblGrid>
                <a:gridCol w="1636382">
                  <a:extLst>
                    <a:ext uri="{9D8B030D-6E8A-4147-A177-3AD203B41FA5}">
                      <a16:colId xmlns:a16="http://schemas.microsoft.com/office/drawing/2014/main" val="2944573658"/>
                    </a:ext>
                  </a:extLst>
                </a:gridCol>
                <a:gridCol w="1561319">
                  <a:extLst>
                    <a:ext uri="{9D8B030D-6E8A-4147-A177-3AD203B41FA5}">
                      <a16:colId xmlns:a16="http://schemas.microsoft.com/office/drawing/2014/main" val="612711046"/>
                    </a:ext>
                  </a:extLst>
                </a:gridCol>
                <a:gridCol w="1182051">
                  <a:extLst>
                    <a:ext uri="{9D8B030D-6E8A-4147-A177-3AD203B41FA5}">
                      <a16:colId xmlns:a16="http://schemas.microsoft.com/office/drawing/2014/main" val="2442702107"/>
                    </a:ext>
                  </a:extLst>
                </a:gridCol>
                <a:gridCol w="1561319">
                  <a:extLst>
                    <a:ext uri="{9D8B030D-6E8A-4147-A177-3AD203B41FA5}">
                      <a16:colId xmlns:a16="http://schemas.microsoft.com/office/drawing/2014/main" val="3083960746"/>
                    </a:ext>
                  </a:extLst>
                </a:gridCol>
              </a:tblGrid>
              <a:tr h="500634">
                <a:tc>
                  <a:txBody>
                    <a:bodyPr/>
                    <a:lstStyle/>
                    <a:p>
                      <a:endParaRPr lang="en-JM" sz="2200"/>
                    </a:p>
                  </a:txBody>
                  <a:tcPr marL="113780" marR="113780" marT="56890" marB="56890"/>
                </a:tc>
                <a:tc>
                  <a:txBody>
                    <a:bodyPr/>
                    <a:lstStyle/>
                    <a:p>
                      <a:r>
                        <a:rPr lang="en-US" sz="2200"/>
                        <a:t>Precision</a:t>
                      </a:r>
                      <a:endParaRPr lang="en-JM" sz="2200"/>
                    </a:p>
                  </a:txBody>
                  <a:tcPr marL="113780" marR="113780" marT="56890" marB="56890"/>
                </a:tc>
                <a:tc>
                  <a:txBody>
                    <a:bodyPr/>
                    <a:lstStyle/>
                    <a:p>
                      <a:r>
                        <a:rPr lang="en-US" sz="2200"/>
                        <a:t>Recall</a:t>
                      </a:r>
                      <a:endParaRPr lang="en-JM" sz="2200"/>
                    </a:p>
                  </a:txBody>
                  <a:tcPr marL="113780" marR="113780" marT="56890" marB="56890"/>
                </a:tc>
                <a:tc>
                  <a:txBody>
                    <a:bodyPr/>
                    <a:lstStyle/>
                    <a:p>
                      <a:r>
                        <a:rPr lang="en-US" sz="2200"/>
                        <a:t>Accuracy</a:t>
                      </a:r>
                      <a:endParaRPr lang="en-JM" sz="2200"/>
                    </a:p>
                  </a:txBody>
                  <a:tcPr marL="113780" marR="113780" marT="56890" marB="56890"/>
                </a:tc>
                <a:extLst>
                  <a:ext uri="{0D108BD9-81ED-4DB2-BD59-A6C34878D82A}">
                    <a16:rowId xmlns:a16="http://schemas.microsoft.com/office/drawing/2014/main" val="2613146379"/>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Logistic Regression</a:t>
                      </a:r>
                    </a:p>
                  </a:txBody>
                  <a:tcPr marL="113780" marR="113780" marT="56890" marB="56890"/>
                </a:tc>
                <a:tc>
                  <a:txBody>
                    <a:bodyPr/>
                    <a:lstStyle/>
                    <a:p>
                      <a:r>
                        <a:rPr lang="en-US" sz="2200"/>
                        <a:t>0.791</a:t>
                      </a:r>
                      <a:endParaRPr lang="en-JM" sz="2200"/>
                    </a:p>
                  </a:txBody>
                  <a:tcPr marL="113780" marR="113780" marT="56890" marB="56890"/>
                </a:tc>
                <a:tc>
                  <a:txBody>
                    <a:bodyPr/>
                    <a:lstStyle/>
                    <a:p>
                      <a:r>
                        <a:rPr lang="en-US" sz="2200"/>
                        <a:t>1.0</a:t>
                      </a:r>
                      <a:endParaRPr lang="en-JM" sz="2200"/>
                    </a:p>
                  </a:txBody>
                  <a:tcPr marL="113780" marR="113780" marT="56890" marB="56890"/>
                </a:tc>
                <a:tc>
                  <a:txBody>
                    <a:bodyPr/>
                    <a:lstStyle/>
                    <a:p>
                      <a:r>
                        <a:rPr lang="en-US" sz="2200"/>
                        <a:t>0.834</a:t>
                      </a:r>
                      <a:endParaRPr lang="en-JM" sz="2200"/>
                    </a:p>
                  </a:txBody>
                  <a:tcPr marL="113780" marR="113780" marT="56890" marB="56890"/>
                </a:tc>
                <a:extLst>
                  <a:ext uri="{0D108BD9-81ED-4DB2-BD59-A6C34878D82A}">
                    <a16:rowId xmlns:a16="http://schemas.microsoft.com/office/drawing/2014/main" val="980499657"/>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Random Forest</a:t>
                      </a:r>
                    </a:p>
                  </a:txBody>
                  <a:tcPr marL="113780" marR="113780" marT="56890" marB="56890"/>
                </a:tc>
                <a:tc>
                  <a:txBody>
                    <a:bodyPr/>
                    <a:lstStyle/>
                    <a:p>
                      <a:r>
                        <a:rPr lang="en-US" sz="2200"/>
                        <a:t>0.833</a:t>
                      </a:r>
                      <a:endParaRPr lang="en-JM" sz="2200"/>
                    </a:p>
                  </a:txBody>
                  <a:tcPr marL="113780" marR="113780" marT="56890" marB="56890"/>
                </a:tc>
                <a:tc>
                  <a:txBody>
                    <a:bodyPr/>
                    <a:lstStyle/>
                    <a:p>
                      <a:r>
                        <a:rPr lang="en-US" sz="2200"/>
                        <a:t>0.979</a:t>
                      </a:r>
                      <a:endParaRPr lang="en-JM" sz="2200"/>
                    </a:p>
                  </a:txBody>
                  <a:tcPr marL="113780" marR="113780" marT="56890" marB="56890"/>
                </a:tc>
                <a:tc>
                  <a:txBody>
                    <a:bodyPr/>
                    <a:lstStyle/>
                    <a:p>
                      <a:r>
                        <a:rPr lang="en-US" sz="2200"/>
                        <a:t>0.855</a:t>
                      </a:r>
                      <a:endParaRPr lang="en-JM" sz="2200"/>
                    </a:p>
                  </a:txBody>
                  <a:tcPr marL="113780" marR="113780" marT="56890" marB="56890"/>
                </a:tc>
                <a:extLst>
                  <a:ext uri="{0D108BD9-81ED-4DB2-BD59-A6C34878D82A}">
                    <a16:rowId xmlns:a16="http://schemas.microsoft.com/office/drawing/2014/main" val="3695151708"/>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Naives Bayes</a:t>
                      </a:r>
                    </a:p>
                  </a:txBody>
                  <a:tcPr marL="113780" marR="113780" marT="56890" marB="56890"/>
                </a:tc>
                <a:tc>
                  <a:txBody>
                    <a:bodyPr/>
                    <a:lstStyle/>
                    <a:p>
                      <a:r>
                        <a:rPr lang="en-US" sz="2200"/>
                        <a:t>0.784</a:t>
                      </a:r>
                      <a:endParaRPr lang="en-JM" sz="2200"/>
                    </a:p>
                  </a:txBody>
                  <a:tcPr marL="113780" marR="113780" marT="56890" marB="56890"/>
                </a:tc>
                <a:tc>
                  <a:txBody>
                    <a:bodyPr/>
                    <a:lstStyle/>
                    <a:p>
                      <a:r>
                        <a:rPr lang="en-US" sz="2200"/>
                        <a:t>1.0</a:t>
                      </a:r>
                      <a:endParaRPr lang="en-JM" sz="2200"/>
                    </a:p>
                  </a:txBody>
                  <a:tcPr marL="113780" marR="113780" marT="56890" marB="56890"/>
                </a:tc>
                <a:tc>
                  <a:txBody>
                    <a:bodyPr/>
                    <a:lstStyle/>
                    <a:p>
                      <a:r>
                        <a:rPr lang="en-US" sz="2200"/>
                        <a:t>0.828</a:t>
                      </a:r>
                      <a:endParaRPr lang="en-JM" sz="2200"/>
                    </a:p>
                  </a:txBody>
                  <a:tcPr marL="113780" marR="113780" marT="56890" marB="56890"/>
                </a:tc>
                <a:extLst>
                  <a:ext uri="{0D108BD9-81ED-4DB2-BD59-A6C34878D82A}">
                    <a16:rowId xmlns:a16="http://schemas.microsoft.com/office/drawing/2014/main" val="4085871825"/>
                  </a:ext>
                </a:extLst>
              </a:tr>
              <a:tr h="500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SVM</a:t>
                      </a:r>
                    </a:p>
                  </a:txBody>
                  <a:tcPr marL="113780" marR="113780" marT="56890" marB="56890"/>
                </a:tc>
                <a:tc>
                  <a:txBody>
                    <a:bodyPr/>
                    <a:lstStyle/>
                    <a:p>
                      <a:r>
                        <a:rPr lang="en-US" sz="2200"/>
                        <a:t>0.784</a:t>
                      </a:r>
                      <a:endParaRPr lang="en-JM" sz="2200"/>
                    </a:p>
                  </a:txBody>
                  <a:tcPr marL="113780" marR="113780" marT="56890" marB="56890"/>
                </a:tc>
                <a:tc>
                  <a:txBody>
                    <a:bodyPr/>
                    <a:lstStyle/>
                    <a:p>
                      <a:r>
                        <a:rPr lang="en-US" sz="2200"/>
                        <a:t>1.0</a:t>
                      </a:r>
                      <a:endParaRPr lang="en-JM" sz="2200"/>
                    </a:p>
                  </a:txBody>
                  <a:tcPr marL="113780" marR="113780" marT="56890" marB="56890"/>
                </a:tc>
                <a:tc>
                  <a:txBody>
                    <a:bodyPr/>
                    <a:lstStyle/>
                    <a:p>
                      <a:r>
                        <a:rPr lang="en-US" sz="2200" dirty="0"/>
                        <a:t>0.828</a:t>
                      </a:r>
                      <a:endParaRPr lang="en-JM" sz="2200" dirty="0"/>
                    </a:p>
                  </a:txBody>
                  <a:tcPr marL="113780" marR="113780" marT="56890" marB="56890"/>
                </a:tc>
                <a:extLst>
                  <a:ext uri="{0D108BD9-81ED-4DB2-BD59-A6C34878D82A}">
                    <a16:rowId xmlns:a16="http://schemas.microsoft.com/office/drawing/2014/main" val="2627602181"/>
                  </a:ext>
                </a:extLst>
              </a:tr>
            </a:tbl>
          </a:graphicData>
        </a:graphic>
      </p:graphicFrame>
    </p:spTree>
    <p:extLst>
      <p:ext uri="{BB962C8B-B14F-4D97-AF65-F5344CB8AC3E}">
        <p14:creationId xmlns:p14="http://schemas.microsoft.com/office/powerpoint/2010/main" val="243630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5141A-D3B0-4A73-933E-BF22F2E0876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Missing Data Handling</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7CE25549-C7F3-4B48-AF1B-D2B332EAC4DA}"/>
              </a:ext>
            </a:extLst>
          </p:cNvPr>
          <p:cNvGraphicFramePr>
            <a:graphicFrameLocks noGrp="1"/>
          </p:cNvGraphicFramePr>
          <p:nvPr>
            <p:extLst>
              <p:ext uri="{D42A27DB-BD31-4B8C-83A1-F6EECF244321}">
                <p14:modId xmlns:p14="http://schemas.microsoft.com/office/powerpoint/2010/main" val="4153477040"/>
              </p:ext>
            </p:extLst>
          </p:nvPr>
        </p:nvGraphicFramePr>
        <p:xfrm>
          <a:off x="320040" y="2791813"/>
          <a:ext cx="11496822" cy="3433838"/>
        </p:xfrm>
        <a:graphic>
          <a:graphicData uri="http://schemas.openxmlformats.org/drawingml/2006/table">
            <a:tbl>
              <a:tblPr firstRow="1" bandRow="1">
                <a:tableStyleId>{9D7B26C5-4107-4FEC-AEDC-1716B250A1EF}</a:tableStyleId>
              </a:tblPr>
              <a:tblGrid>
                <a:gridCol w="1887439">
                  <a:extLst>
                    <a:ext uri="{9D8B030D-6E8A-4147-A177-3AD203B41FA5}">
                      <a16:colId xmlns:a16="http://schemas.microsoft.com/office/drawing/2014/main" val="1508493548"/>
                    </a:ext>
                  </a:extLst>
                </a:gridCol>
                <a:gridCol w="1845873">
                  <a:extLst>
                    <a:ext uri="{9D8B030D-6E8A-4147-A177-3AD203B41FA5}">
                      <a16:colId xmlns:a16="http://schemas.microsoft.com/office/drawing/2014/main" val="1750177600"/>
                    </a:ext>
                  </a:extLst>
                </a:gridCol>
                <a:gridCol w="3862348">
                  <a:extLst>
                    <a:ext uri="{9D8B030D-6E8A-4147-A177-3AD203B41FA5}">
                      <a16:colId xmlns:a16="http://schemas.microsoft.com/office/drawing/2014/main" val="2780462746"/>
                    </a:ext>
                  </a:extLst>
                </a:gridCol>
                <a:gridCol w="3901162">
                  <a:extLst>
                    <a:ext uri="{9D8B030D-6E8A-4147-A177-3AD203B41FA5}">
                      <a16:colId xmlns:a16="http://schemas.microsoft.com/office/drawing/2014/main" val="207760097"/>
                    </a:ext>
                  </a:extLst>
                </a:gridCol>
              </a:tblGrid>
              <a:tr h="574896">
                <a:tc>
                  <a:txBody>
                    <a:bodyPr/>
                    <a:lstStyle/>
                    <a:p>
                      <a:r>
                        <a:rPr lang="en-JM" sz="1500"/>
                        <a:t>Feature</a:t>
                      </a:r>
                    </a:p>
                  </a:txBody>
                  <a:tcPr marL="77689" marR="77689" marT="38844" marB="38844"/>
                </a:tc>
                <a:tc>
                  <a:txBody>
                    <a:bodyPr/>
                    <a:lstStyle/>
                    <a:p>
                      <a:pPr algn="ctr"/>
                      <a:r>
                        <a:rPr lang="en-JM" sz="1500"/>
                        <a:t>Number of Missing Data</a:t>
                      </a:r>
                    </a:p>
                  </a:txBody>
                  <a:tcPr marL="77689" marR="77689" marT="38844" marB="38844"/>
                </a:tc>
                <a:tc>
                  <a:txBody>
                    <a:bodyPr/>
                    <a:lstStyle/>
                    <a:p>
                      <a:r>
                        <a:rPr lang="en-JM" sz="1500"/>
                        <a:t>Handling</a:t>
                      </a:r>
                    </a:p>
                  </a:txBody>
                  <a:tcPr marL="77689" marR="77689" marT="38844" marB="38844"/>
                </a:tc>
                <a:tc>
                  <a:txBody>
                    <a:bodyPr/>
                    <a:lstStyle/>
                    <a:p>
                      <a:r>
                        <a:rPr lang="en-JM" sz="1500"/>
                        <a:t>Reason</a:t>
                      </a:r>
                    </a:p>
                  </a:txBody>
                  <a:tcPr marL="77689" marR="77689" marT="38844" marB="38844"/>
                </a:tc>
                <a:extLst>
                  <a:ext uri="{0D108BD9-81ED-4DB2-BD59-A6C34878D82A}">
                    <a16:rowId xmlns:a16="http://schemas.microsoft.com/office/drawing/2014/main" val="1627580742"/>
                  </a:ext>
                </a:extLst>
              </a:tr>
              <a:tr h="341830">
                <a:tc>
                  <a:txBody>
                    <a:bodyPr/>
                    <a:lstStyle/>
                    <a:p>
                      <a:r>
                        <a:rPr lang="en-JM" sz="1500"/>
                        <a:t>Gender</a:t>
                      </a:r>
                    </a:p>
                  </a:txBody>
                  <a:tcPr marL="77689" marR="77689" marT="38844" marB="38844"/>
                </a:tc>
                <a:tc>
                  <a:txBody>
                    <a:bodyPr/>
                    <a:lstStyle/>
                    <a:p>
                      <a:pPr algn="ctr"/>
                      <a:r>
                        <a:rPr lang="en-JM" sz="1500"/>
                        <a:t>13</a:t>
                      </a:r>
                    </a:p>
                  </a:txBody>
                  <a:tcPr marL="77689" marR="77689" marT="38844" marB="38844"/>
                </a:tc>
                <a:tc>
                  <a:txBody>
                    <a:bodyPr/>
                    <a:lstStyle/>
                    <a:p>
                      <a:r>
                        <a:rPr lang="en-US" sz="1500"/>
                        <a:t>Male</a:t>
                      </a:r>
                      <a:endParaRPr lang="en-JM" sz="1500"/>
                    </a:p>
                  </a:txBody>
                  <a:tcPr marL="77689" marR="77689" marT="38844" marB="38844"/>
                </a:tc>
                <a:tc>
                  <a:txBody>
                    <a:bodyPr/>
                    <a:lstStyle/>
                    <a:p>
                      <a:r>
                        <a:rPr lang="en-US" sz="1500"/>
                        <a:t>81% of applicants are males</a:t>
                      </a:r>
                      <a:endParaRPr lang="en-JM" sz="1500"/>
                    </a:p>
                  </a:txBody>
                  <a:tcPr marL="77689" marR="77689" marT="38844" marB="38844"/>
                </a:tc>
                <a:extLst>
                  <a:ext uri="{0D108BD9-81ED-4DB2-BD59-A6C34878D82A}">
                    <a16:rowId xmlns:a16="http://schemas.microsoft.com/office/drawing/2014/main" val="2709709046"/>
                  </a:ext>
                </a:extLst>
              </a:tr>
              <a:tr h="341830">
                <a:tc>
                  <a:txBody>
                    <a:bodyPr/>
                    <a:lstStyle/>
                    <a:p>
                      <a:r>
                        <a:rPr lang="en-JM" sz="1500"/>
                        <a:t>Married</a:t>
                      </a:r>
                    </a:p>
                  </a:txBody>
                  <a:tcPr marL="77689" marR="77689" marT="38844" marB="38844"/>
                </a:tc>
                <a:tc>
                  <a:txBody>
                    <a:bodyPr/>
                    <a:lstStyle/>
                    <a:p>
                      <a:pPr algn="ctr"/>
                      <a:r>
                        <a:rPr lang="en-JM" sz="1500"/>
                        <a:t>3</a:t>
                      </a:r>
                    </a:p>
                  </a:txBody>
                  <a:tcPr marL="77689" marR="77689" marT="38844" marB="38844"/>
                </a:tc>
                <a:tc>
                  <a:txBody>
                    <a:bodyPr/>
                    <a:lstStyle/>
                    <a:p>
                      <a:r>
                        <a:rPr lang="en-US" sz="1500"/>
                        <a:t>Yes</a:t>
                      </a:r>
                      <a:endParaRPr lang="en-JM" sz="1500"/>
                    </a:p>
                  </a:txBody>
                  <a:tcPr marL="77689" marR="77689" marT="38844" marB="38844"/>
                </a:tc>
                <a:tc>
                  <a:txBody>
                    <a:bodyPr/>
                    <a:lstStyle/>
                    <a:p>
                      <a:r>
                        <a:rPr lang="en-US" sz="1500"/>
                        <a:t>65% of applicants are married</a:t>
                      </a:r>
                      <a:endParaRPr lang="en-JM" sz="1500"/>
                    </a:p>
                  </a:txBody>
                  <a:tcPr marL="77689" marR="77689" marT="38844" marB="38844"/>
                </a:tc>
                <a:extLst>
                  <a:ext uri="{0D108BD9-81ED-4DB2-BD59-A6C34878D82A}">
                    <a16:rowId xmlns:a16="http://schemas.microsoft.com/office/drawing/2014/main" val="2527675419"/>
                  </a:ext>
                </a:extLst>
              </a:tr>
              <a:tr h="341830">
                <a:tc>
                  <a:txBody>
                    <a:bodyPr/>
                    <a:lstStyle/>
                    <a:p>
                      <a:r>
                        <a:rPr lang="en-JM" sz="1500"/>
                        <a:t>Dependents</a:t>
                      </a:r>
                    </a:p>
                  </a:txBody>
                  <a:tcPr marL="77689" marR="77689" marT="38844" marB="38844"/>
                </a:tc>
                <a:tc>
                  <a:txBody>
                    <a:bodyPr/>
                    <a:lstStyle/>
                    <a:p>
                      <a:pPr algn="ctr"/>
                      <a:r>
                        <a:rPr lang="en-JM" sz="1500"/>
                        <a:t>15</a:t>
                      </a:r>
                    </a:p>
                  </a:txBody>
                  <a:tcPr marL="77689" marR="77689" marT="38844" marB="38844"/>
                </a:tc>
                <a:tc>
                  <a:txBody>
                    <a:bodyPr/>
                    <a:lstStyle/>
                    <a:p>
                      <a:r>
                        <a:rPr lang="en-JM" sz="1500"/>
                        <a:t>0</a:t>
                      </a:r>
                    </a:p>
                  </a:txBody>
                  <a:tcPr marL="77689" marR="77689" marT="38844" marB="38844"/>
                </a:tc>
                <a:tc>
                  <a:txBody>
                    <a:bodyPr/>
                    <a:lstStyle/>
                    <a:p>
                      <a:r>
                        <a:rPr lang="en-JM" sz="1500"/>
                        <a:t>53%, 0; 17%, 1; 17%, 2; 9%, 3+</a:t>
                      </a:r>
                    </a:p>
                  </a:txBody>
                  <a:tcPr marL="77689" marR="77689" marT="38844" marB="38844"/>
                </a:tc>
                <a:extLst>
                  <a:ext uri="{0D108BD9-81ED-4DB2-BD59-A6C34878D82A}">
                    <a16:rowId xmlns:a16="http://schemas.microsoft.com/office/drawing/2014/main" val="3674633655"/>
                  </a:ext>
                </a:extLst>
              </a:tr>
              <a:tr h="574896">
                <a:tc>
                  <a:txBody>
                    <a:bodyPr/>
                    <a:lstStyle/>
                    <a:p>
                      <a:r>
                        <a:rPr lang="en-JM" sz="1500"/>
                        <a:t>Self Employed</a:t>
                      </a:r>
                    </a:p>
                  </a:txBody>
                  <a:tcPr marL="77689" marR="77689" marT="38844" marB="38844"/>
                </a:tc>
                <a:tc>
                  <a:txBody>
                    <a:bodyPr/>
                    <a:lstStyle/>
                    <a:p>
                      <a:pPr algn="ctr"/>
                      <a:r>
                        <a:rPr lang="en-JM" sz="1500"/>
                        <a:t>32</a:t>
                      </a:r>
                    </a:p>
                  </a:txBody>
                  <a:tcPr marL="77689" marR="77689" marT="38844" marB="38844"/>
                </a:tc>
                <a:tc>
                  <a:txBody>
                    <a:bodyPr/>
                    <a:lstStyle/>
                    <a:p>
                      <a:r>
                        <a:rPr lang="en-JM" sz="1500" dirty="0"/>
                        <a:t>Not Self Employed</a:t>
                      </a:r>
                    </a:p>
                    <a:p>
                      <a:r>
                        <a:rPr lang="en-JM" sz="1500" dirty="0"/>
                        <a:t>Self Employed for incomes over $7k</a:t>
                      </a:r>
                    </a:p>
                  </a:txBody>
                  <a:tcPr marL="77689" marR="77689" marT="38844" marB="3884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1500" dirty="0"/>
                        <a:t>86% Not Self Employed</a:t>
                      </a:r>
                    </a:p>
                    <a:p>
                      <a:r>
                        <a:rPr lang="en-JM" sz="1500" dirty="0"/>
                        <a:t>Higher salaries for Self-Employed</a:t>
                      </a:r>
                    </a:p>
                  </a:txBody>
                  <a:tcPr marL="77689" marR="77689" marT="38844" marB="38844"/>
                </a:tc>
                <a:extLst>
                  <a:ext uri="{0D108BD9-81ED-4DB2-BD59-A6C34878D82A}">
                    <a16:rowId xmlns:a16="http://schemas.microsoft.com/office/drawing/2014/main" val="2855066480"/>
                  </a:ext>
                </a:extLst>
              </a:tr>
              <a:tr h="341830">
                <a:tc>
                  <a:txBody>
                    <a:bodyPr/>
                    <a:lstStyle/>
                    <a:p>
                      <a:r>
                        <a:rPr lang="en-JM" sz="1500"/>
                        <a:t>Loan Amount</a:t>
                      </a:r>
                    </a:p>
                  </a:txBody>
                  <a:tcPr marL="77689" marR="77689" marT="38844" marB="38844"/>
                </a:tc>
                <a:tc>
                  <a:txBody>
                    <a:bodyPr/>
                    <a:lstStyle/>
                    <a:p>
                      <a:pPr algn="ctr"/>
                      <a:r>
                        <a:rPr lang="en-JM" sz="1500"/>
                        <a:t>22</a:t>
                      </a:r>
                    </a:p>
                  </a:txBody>
                  <a:tcPr marL="77689" marR="77689" marT="38844" marB="38844"/>
                </a:tc>
                <a:tc>
                  <a:txBody>
                    <a:bodyPr/>
                    <a:lstStyle/>
                    <a:p>
                      <a:r>
                        <a:rPr lang="en-JM" sz="1500" dirty="0"/>
                        <a:t>Median</a:t>
                      </a:r>
                    </a:p>
                  </a:txBody>
                  <a:tcPr marL="77689" marR="77689" marT="38844" marB="38844"/>
                </a:tc>
                <a:tc>
                  <a:txBody>
                    <a:bodyPr/>
                    <a:lstStyle/>
                    <a:p>
                      <a:r>
                        <a:rPr lang="en-JM" sz="1500"/>
                        <a:t>Avoid the effects outliers</a:t>
                      </a:r>
                    </a:p>
                  </a:txBody>
                  <a:tcPr marL="77689" marR="77689" marT="38844" marB="38844"/>
                </a:tc>
                <a:extLst>
                  <a:ext uri="{0D108BD9-81ED-4DB2-BD59-A6C34878D82A}">
                    <a16:rowId xmlns:a16="http://schemas.microsoft.com/office/drawing/2014/main" val="3094285965"/>
                  </a:ext>
                </a:extLst>
              </a:tr>
              <a:tr h="341830">
                <a:tc>
                  <a:txBody>
                    <a:bodyPr/>
                    <a:lstStyle/>
                    <a:p>
                      <a:r>
                        <a:rPr lang="en-JM" sz="1500"/>
                        <a:t>Loan Amount Term</a:t>
                      </a:r>
                    </a:p>
                  </a:txBody>
                  <a:tcPr marL="77689" marR="77689" marT="38844" marB="38844"/>
                </a:tc>
                <a:tc>
                  <a:txBody>
                    <a:bodyPr/>
                    <a:lstStyle/>
                    <a:p>
                      <a:pPr algn="ctr"/>
                      <a:r>
                        <a:rPr lang="en-JM" sz="1500"/>
                        <a:t>14</a:t>
                      </a:r>
                    </a:p>
                  </a:txBody>
                  <a:tcPr marL="77689" marR="77689" marT="38844" marB="38844"/>
                </a:tc>
                <a:tc>
                  <a:txBody>
                    <a:bodyPr/>
                    <a:lstStyle/>
                    <a:p>
                      <a:r>
                        <a:rPr lang="en-JM" sz="1500"/>
                        <a:t>360 months</a:t>
                      </a:r>
                    </a:p>
                  </a:txBody>
                  <a:tcPr marL="77689" marR="77689" marT="38844" marB="38844"/>
                </a:tc>
                <a:tc>
                  <a:txBody>
                    <a:bodyPr/>
                    <a:lstStyle/>
                    <a:p>
                      <a:r>
                        <a:rPr lang="en-JM" sz="1500"/>
                        <a:t>83% borrowed under a 360 month term</a:t>
                      </a:r>
                    </a:p>
                  </a:txBody>
                  <a:tcPr marL="77689" marR="77689" marT="38844" marB="38844"/>
                </a:tc>
                <a:extLst>
                  <a:ext uri="{0D108BD9-81ED-4DB2-BD59-A6C34878D82A}">
                    <a16:rowId xmlns:a16="http://schemas.microsoft.com/office/drawing/2014/main" val="2723057463"/>
                  </a:ext>
                </a:extLst>
              </a:tr>
              <a:tr h="574896">
                <a:tc>
                  <a:txBody>
                    <a:bodyPr/>
                    <a:lstStyle/>
                    <a:p>
                      <a:r>
                        <a:rPr lang="en-JM" sz="1500"/>
                        <a:t>Credit History</a:t>
                      </a:r>
                    </a:p>
                  </a:txBody>
                  <a:tcPr marL="77689" marR="77689" marT="38844" marB="38844"/>
                </a:tc>
                <a:tc>
                  <a:txBody>
                    <a:bodyPr/>
                    <a:lstStyle/>
                    <a:p>
                      <a:pPr algn="ctr"/>
                      <a:r>
                        <a:rPr lang="en-JM" sz="1500"/>
                        <a:t>50</a:t>
                      </a:r>
                    </a:p>
                  </a:txBody>
                  <a:tcPr marL="77689" marR="77689" marT="38844" marB="38844"/>
                </a:tc>
                <a:tc>
                  <a:txBody>
                    <a:bodyPr/>
                    <a:lstStyle/>
                    <a:p>
                      <a:r>
                        <a:rPr lang="en-US" sz="1500" dirty="0"/>
                        <a:t>Approved loans were filled as 1.0</a:t>
                      </a:r>
                    </a:p>
                    <a:p>
                      <a:r>
                        <a:rPr lang="en-US" sz="1500" dirty="0"/>
                        <a:t>Denied loans were filled as 0.0</a:t>
                      </a:r>
                      <a:endParaRPr lang="en-JM" sz="1500" dirty="0"/>
                    </a:p>
                  </a:txBody>
                  <a:tcPr marL="77689" marR="77689" marT="38844" marB="38844"/>
                </a:tc>
                <a:tc>
                  <a:txBody>
                    <a:bodyPr/>
                    <a:lstStyle/>
                    <a:p>
                      <a:r>
                        <a:rPr lang="en-US" sz="1500" dirty="0"/>
                        <a:t>81% of approved loans had credit history</a:t>
                      </a:r>
                      <a:endParaRPr lang="en-JM" sz="1500" dirty="0"/>
                    </a:p>
                  </a:txBody>
                  <a:tcPr marL="77689" marR="77689" marT="38844" marB="38844"/>
                </a:tc>
                <a:extLst>
                  <a:ext uri="{0D108BD9-81ED-4DB2-BD59-A6C34878D82A}">
                    <a16:rowId xmlns:a16="http://schemas.microsoft.com/office/drawing/2014/main" val="833920160"/>
                  </a:ext>
                </a:extLst>
              </a:tr>
            </a:tbl>
          </a:graphicData>
        </a:graphic>
      </p:graphicFrame>
    </p:spTree>
    <p:extLst>
      <p:ext uri="{BB962C8B-B14F-4D97-AF65-F5344CB8AC3E}">
        <p14:creationId xmlns:p14="http://schemas.microsoft.com/office/powerpoint/2010/main" val="403522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D58A1AE-901D-4CBA-A35D-018BE1B38088}"/>
              </a:ext>
            </a:extLst>
          </p:cNvPr>
          <p:cNvSpPr>
            <a:spLocks noGrp="1"/>
          </p:cNvSpPr>
          <p:nvPr>
            <p:ph type="title"/>
          </p:nvPr>
        </p:nvSpPr>
        <p:spPr>
          <a:xfrm>
            <a:off x="950121" y="5529884"/>
            <a:ext cx="5693783" cy="1096331"/>
          </a:xfrm>
        </p:spPr>
        <p:txBody>
          <a:bodyPr>
            <a:normAutofit/>
          </a:bodyPr>
          <a:lstStyle/>
          <a:p>
            <a:r>
              <a:rPr lang="en-JM" sz="4000" dirty="0">
                <a:solidFill>
                  <a:srgbClr val="303030"/>
                </a:solidFill>
              </a:rPr>
              <a:t>ML Model Results</a:t>
            </a:r>
          </a:p>
        </p:txBody>
      </p:sp>
      <p:sp>
        <p:nvSpPr>
          <p:cNvPr id="4" name="Content Placeholder 3">
            <a:extLst>
              <a:ext uri="{FF2B5EF4-FFF2-40B4-BE49-F238E27FC236}">
                <a16:creationId xmlns:a16="http://schemas.microsoft.com/office/drawing/2014/main" id="{5F900A60-D4DC-47CA-BBEE-4C82E3DF51E0}"/>
              </a:ext>
            </a:extLst>
          </p:cNvPr>
          <p:cNvSpPr>
            <a:spLocks noGrp="1"/>
          </p:cNvSpPr>
          <p:nvPr>
            <p:ph idx="1"/>
          </p:nvPr>
        </p:nvSpPr>
        <p:spPr>
          <a:xfrm>
            <a:off x="7534655" y="965199"/>
            <a:ext cx="4008101" cy="4020458"/>
          </a:xfrm>
        </p:spPr>
        <p:txBody>
          <a:bodyPr anchor="ctr">
            <a:normAutofit/>
          </a:bodyPr>
          <a:lstStyle/>
          <a:p>
            <a:pPr marL="0" indent="0">
              <a:buNone/>
            </a:pPr>
            <a:r>
              <a:rPr lang="en-JM" sz="2000" dirty="0"/>
              <a:t>Advantage: A model that is more generalize and therefore can handle new data well.</a:t>
            </a:r>
          </a:p>
        </p:txBody>
      </p:sp>
      <p:graphicFrame>
        <p:nvGraphicFramePr>
          <p:cNvPr id="6" name="Table 5">
            <a:extLst>
              <a:ext uri="{FF2B5EF4-FFF2-40B4-BE49-F238E27FC236}">
                <a16:creationId xmlns:a16="http://schemas.microsoft.com/office/drawing/2014/main" id="{B088A8BD-BFE7-4087-936B-FBCDC084DFFF}"/>
              </a:ext>
            </a:extLst>
          </p:cNvPr>
          <p:cNvGraphicFramePr>
            <a:graphicFrameLocks noGrp="1"/>
          </p:cNvGraphicFramePr>
          <p:nvPr>
            <p:extLst>
              <p:ext uri="{D42A27DB-BD31-4B8C-83A1-F6EECF244321}">
                <p14:modId xmlns:p14="http://schemas.microsoft.com/office/powerpoint/2010/main" val="2427137518"/>
              </p:ext>
            </p:extLst>
          </p:nvPr>
        </p:nvGraphicFramePr>
        <p:xfrm>
          <a:off x="950121" y="1196139"/>
          <a:ext cx="5941071" cy="3527190"/>
        </p:xfrm>
        <a:graphic>
          <a:graphicData uri="http://schemas.openxmlformats.org/drawingml/2006/table">
            <a:tbl>
              <a:tblPr firstRow="1" firstCol="1" bandRow="1">
                <a:tableStyleId>{5C22544A-7EE6-4342-B048-85BDC9FD1C3A}</a:tableStyleId>
              </a:tblPr>
              <a:tblGrid>
                <a:gridCol w="1636382">
                  <a:extLst>
                    <a:ext uri="{9D8B030D-6E8A-4147-A177-3AD203B41FA5}">
                      <a16:colId xmlns:a16="http://schemas.microsoft.com/office/drawing/2014/main" val="2944573658"/>
                    </a:ext>
                  </a:extLst>
                </a:gridCol>
                <a:gridCol w="1561319">
                  <a:extLst>
                    <a:ext uri="{9D8B030D-6E8A-4147-A177-3AD203B41FA5}">
                      <a16:colId xmlns:a16="http://schemas.microsoft.com/office/drawing/2014/main" val="612711046"/>
                    </a:ext>
                  </a:extLst>
                </a:gridCol>
                <a:gridCol w="1182051">
                  <a:extLst>
                    <a:ext uri="{9D8B030D-6E8A-4147-A177-3AD203B41FA5}">
                      <a16:colId xmlns:a16="http://schemas.microsoft.com/office/drawing/2014/main" val="2442702107"/>
                    </a:ext>
                  </a:extLst>
                </a:gridCol>
                <a:gridCol w="1561319">
                  <a:extLst>
                    <a:ext uri="{9D8B030D-6E8A-4147-A177-3AD203B41FA5}">
                      <a16:colId xmlns:a16="http://schemas.microsoft.com/office/drawing/2014/main" val="3083960746"/>
                    </a:ext>
                  </a:extLst>
                </a:gridCol>
              </a:tblGrid>
              <a:tr h="500634">
                <a:tc>
                  <a:txBody>
                    <a:bodyPr/>
                    <a:lstStyle/>
                    <a:p>
                      <a:endParaRPr lang="en-JM" sz="2200"/>
                    </a:p>
                  </a:txBody>
                  <a:tcPr marL="113780" marR="113780" marT="56890" marB="56890"/>
                </a:tc>
                <a:tc>
                  <a:txBody>
                    <a:bodyPr/>
                    <a:lstStyle/>
                    <a:p>
                      <a:r>
                        <a:rPr lang="en-US" sz="2200"/>
                        <a:t>Precision</a:t>
                      </a:r>
                      <a:endParaRPr lang="en-JM" sz="2200"/>
                    </a:p>
                  </a:txBody>
                  <a:tcPr marL="113780" marR="113780" marT="56890" marB="56890"/>
                </a:tc>
                <a:tc>
                  <a:txBody>
                    <a:bodyPr/>
                    <a:lstStyle/>
                    <a:p>
                      <a:r>
                        <a:rPr lang="en-US" sz="2200"/>
                        <a:t>Recall</a:t>
                      </a:r>
                      <a:endParaRPr lang="en-JM" sz="2200"/>
                    </a:p>
                  </a:txBody>
                  <a:tcPr marL="113780" marR="113780" marT="56890" marB="56890"/>
                </a:tc>
                <a:tc>
                  <a:txBody>
                    <a:bodyPr/>
                    <a:lstStyle/>
                    <a:p>
                      <a:r>
                        <a:rPr lang="en-US" sz="2200"/>
                        <a:t>Accuracy</a:t>
                      </a:r>
                      <a:endParaRPr lang="en-JM" sz="2200"/>
                    </a:p>
                  </a:txBody>
                  <a:tcPr marL="113780" marR="113780" marT="56890" marB="56890"/>
                </a:tc>
                <a:extLst>
                  <a:ext uri="{0D108BD9-81ED-4DB2-BD59-A6C34878D82A}">
                    <a16:rowId xmlns:a16="http://schemas.microsoft.com/office/drawing/2014/main" val="2613146379"/>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Logistic Regression</a:t>
                      </a:r>
                    </a:p>
                  </a:txBody>
                  <a:tcPr marL="113780" marR="113780" marT="56890" marB="56890"/>
                </a:tc>
                <a:tc>
                  <a:txBody>
                    <a:bodyPr/>
                    <a:lstStyle/>
                    <a:p>
                      <a:r>
                        <a:rPr lang="en-US" sz="2200"/>
                        <a:t>0.845</a:t>
                      </a:r>
                      <a:endParaRPr lang="en-JM" sz="2200"/>
                    </a:p>
                  </a:txBody>
                  <a:tcPr marL="113780" marR="113780" marT="56890" marB="56890"/>
                </a:tc>
                <a:tc>
                  <a:txBody>
                    <a:bodyPr/>
                    <a:lstStyle/>
                    <a:p>
                      <a:r>
                        <a:rPr lang="en-US" sz="2200"/>
                        <a:t>0.973</a:t>
                      </a:r>
                      <a:endParaRPr lang="en-JM" sz="2200"/>
                    </a:p>
                  </a:txBody>
                  <a:tcPr marL="113780" marR="113780" marT="56890" marB="56890"/>
                </a:tc>
                <a:tc>
                  <a:txBody>
                    <a:bodyPr/>
                    <a:lstStyle/>
                    <a:p>
                      <a:r>
                        <a:rPr lang="en-US" sz="2200"/>
                        <a:t>0.851</a:t>
                      </a:r>
                      <a:endParaRPr lang="en-JM" sz="2200"/>
                    </a:p>
                  </a:txBody>
                  <a:tcPr marL="113780" marR="113780" marT="56890" marB="56890"/>
                </a:tc>
                <a:extLst>
                  <a:ext uri="{0D108BD9-81ED-4DB2-BD59-A6C34878D82A}">
                    <a16:rowId xmlns:a16="http://schemas.microsoft.com/office/drawing/2014/main" val="980499657"/>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Random Forest</a:t>
                      </a:r>
                    </a:p>
                  </a:txBody>
                  <a:tcPr marL="113780" marR="113780" marT="56890" marB="56890"/>
                </a:tc>
                <a:tc>
                  <a:txBody>
                    <a:bodyPr/>
                    <a:lstStyle/>
                    <a:p>
                      <a:r>
                        <a:rPr lang="en-US" sz="2200"/>
                        <a:t>0.862</a:t>
                      </a:r>
                      <a:endParaRPr lang="en-JM" sz="2200"/>
                    </a:p>
                  </a:txBody>
                  <a:tcPr marL="113780" marR="113780" marT="56890" marB="56890"/>
                </a:tc>
                <a:tc>
                  <a:txBody>
                    <a:bodyPr/>
                    <a:lstStyle/>
                    <a:p>
                      <a:r>
                        <a:rPr lang="en-US" sz="2200"/>
                        <a:t>0.946</a:t>
                      </a:r>
                      <a:endParaRPr lang="en-JM" sz="2200"/>
                    </a:p>
                  </a:txBody>
                  <a:tcPr marL="113780" marR="113780" marT="56890" marB="56890"/>
                </a:tc>
                <a:tc>
                  <a:txBody>
                    <a:bodyPr/>
                    <a:lstStyle/>
                    <a:p>
                      <a:r>
                        <a:rPr lang="en-US" sz="2200"/>
                        <a:t>0.851</a:t>
                      </a:r>
                      <a:endParaRPr lang="en-JM" sz="2200"/>
                    </a:p>
                  </a:txBody>
                  <a:tcPr marL="113780" marR="113780" marT="56890" marB="56890"/>
                </a:tc>
                <a:extLst>
                  <a:ext uri="{0D108BD9-81ED-4DB2-BD59-A6C34878D82A}">
                    <a16:rowId xmlns:a16="http://schemas.microsoft.com/office/drawing/2014/main" val="3695151708"/>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Naives Bayes</a:t>
                      </a:r>
                    </a:p>
                  </a:txBody>
                  <a:tcPr marL="113780" marR="113780" marT="56890" marB="56890"/>
                </a:tc>
                <a:tc>
                  <a:txBody>
                    <a:bodyPr/>
                    <a:lstStyle/>
                    <a:p>
                      <a:r>
                        <a:rPr lang="en-US" sz="2200"/>
                        <a:t>0.852</a:t>
                      </a:r>
                      <a:endParaRPr lang="en-JM" sz="2200"/>
                    </a:p>
                  </a:txBody>
                  <a:tcPr marL="113780" marR="113780" marT="56890" marB="56890"/>
                </a:tc>
                <a:tc>
                  <a:txBody>
                    <a:bodyPr/>
                    <a:lstStyle/>
                    <a:p>
                      <a:r>
                        <a:rPr lang="en-US" sz="2200"/>
                        <a:t>0.973</a:t>
                      </a:r>
                      <a:endParaRPr lang="en-JM" sz="2200"/>
                    </a:p>
                  </a:txBody>
                  <a:tcPr marL="113780" marR="113780" marT="56890" marB="56890"/>
                </a:tc>
                <a:tc>
                  <a:txBody>
                    <a:bodyPr/>
                    <a:lstStyle/>
                    <a:p>
                      <a:r>
                        <a:rPr lang="en-US" sz="2200"/>
                        <a:t>0.857</a:t>
                      </a:r>
                      <a:endParaRPr lang="en-JM" sz="2200"/>
                    </a:p>
                  </a:txBody>
                  <a:tcPr marL="113780" marR="113780" marT="56890" marB="56890"/>
                </a:tc>
                <a:extLst>
                  <a:ext uri="{0D108BD9-81ED-4DB2-BD59-A6C34878D82A}">
                    <a16:rowId xmlns:a16="http://schemas.microsoft.com/office/drawing/2014/main" val="4085871825"/>
                  </a:ext>
                </a:extLst>
              </a:tr>
              <a:tr h="500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SVM</a:t>
                      </a:r>
                    </a:p>
                  </a:txBody>
                  <a:tcPr marL="113780" marR="113780" marT="56890" marB="56890"/>
                </a:tc>
                <a:tc>
                  <a:txBody>
                    <a:bodyPr/>
                    <a:lstStyle/>
                    <a:p>
                      <a:r>
                        <a:rPr lang="en-US" sz="2200"/>
                        <a:t>0.84</a:t>
                      </a:r>
                      <a:endParaRPr lang="en-JM" sz="2200"/>
                    </a:p>
                  </a:txBody>
                  <a:tcPr marL="113780" marR="113780" marT="56890" marB="56890"/>
                </a:tc>
                <a:tc>
                  <a:txBody>
                    <a:bodyPr/>
                    <a:lstStyle/>
                    <a:p>
                      <a:r>
                        <a:rPr lang="en-US" sz="2200"/>
                        <a:t>0.982</a:t>
                      </a:r>
                      <a:endParaRPr lang="en-JM" sz="2200"/>
                    </a:p>
                  </a:txBody>
                  <a:tcPr marL="113780" marR="113780" marT="56890" marB="56890"/>
                </a:tc>
                <a:tc>
                  <a:txBody>
                    <a:bodyPr/>
                    <a:lstStyle/>
                    <a:p>
                      <a:r>
                        <a:rPr lang="en-US" sz="2200"/>
                        <a:t>0.851</a:t>
                      </a:r>
                      <a:endParaRPr lang="en-JM" sz="2200"/>
                    </a:p>
                  </a:txBody>
                  <a:tcPr marL="113780" marR="113780" marT="56890" marB="56890"/>
                </a:tc>
                <a:extLst>
                  <a:ext uri="{0D108BD9-81ED-4DB2-BD59-A6C34878D82A}">
                    <a16:rowId xmlns:a16="http://schemas.microsoft.com/office/drawing/2014/main" val="2627602181"/>
                  </a:ext>
                </a:extLst>
              </a:tr>
            </a:tbl>
          </a:graphicData>
        </a:graphic>
      </p:graphicFrame>
    </p:spTree>
    <p:extLst>
      <p:ext uri="{BB962C8B-B14F-4D97-AF65-F5344CB8AC3E}">
        <p14:creationId xmlns:p14="http://schemas.microsoft.com/office/powerpoint/2010/main" val="357692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Title 2">
            <a:extLst>
              <a:ext uri="{FF2B5EF4-FFF2-40B4-BE49-F238E27FC236}">
                <a16:creationId xmlns:a16="http://schemas.microsoft.com/office/drawing/2014/main" id="{16D2FA5C-26AE-479C-B487-5833CA65B057}"/>
              </a:ext>
            </a:extLst>
          </p:cNvPr>
          <p:cNvSpPr>
            <a:spLocks noGrp="1"/>
          </p:cNvSpPr>
          <p:nvPr>
            <p:ph type="title"/>
          </p:nvPr>
        </p:nvSpPr>
        <p:spPr>
          <a:xfrm>
            <a:off x="950121" y="5529884"/>
            <a:ext cx="5693783" cy="1096331"/>
          </a:xfrm>
        </p:spPr>
        <p:txBody>
          <a:bodyPr>
            <a:normAutofit/>
          </a:bodyPr>
          <a:lstStyle/>
          <a:p>
            <a:r>
              <a:rPr lang="en-JM" sz="4000" dirty="0">
                <a:solidFill>
                  <a:srgbClr val="303030"/>
                </a:solidFill>
              </a:rPr>
              <a:t>ML Model Results</a:t>
            </a:r>
          </a:p>
        </p:txBody>
      </p:sp>
      <p:sp>
        <p:nvSpPr>
          <p:cNvPr id="8" name="Content Placeholder 7">
            <a:extLst>
              <a:ext uri="{FF2B5EF4-FFF2-40B4-BE49-F238E27FC236}">
                <a16:creationId xmlns:a16="http://schemas.microsoft.com/office/drawing/2014/main" id="{01E88ADE-64BA-47B3-AB39-DF08CE21612D}"/>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Feature engineering: Created logs for </a:t>
            </a:r>
            <a:r>
              <a:rPr lang="en-US" sz="2000" dirty="0" err="1"/>
              <a:t>TotalIncome</a:t>
            </a:r>
            <a:r>
              <a:rPr lang="en-US" sz="2000" dirty="0"/>
              <a:t> and </a:t>
            </a:r>
            <a:r>
              <a:rPr lang="en-US" sz="2000" dirty="0" err="1"/>
              <a:t>MonthPaymentNoInterest</a:t>
            </a:r>
            <a:endParaRPr lang="en-US" sz="2000" dirty="0"/>
          </a:p>
        </p:txBody>
      </p:sp>
      <p:graphicFrame>
        <p:nvGraphicFramePr>
          <p:cNvPr id="6" name="Table 5">
            <a:extLst>
              <a:ext uri="{FF2B5EF4-FFF2-40B4-BE49-F238E27FC236}">
                <a16:creationId xmlns:a16="http://schemas.microsoft.com/office/drawing/2014/main" id="{B088A8BD-BFE7-4087-936B-FBCDC084DFFF}"/>
              </a:ext>
            </a:extLst>
          </p:cNvPr>
          <p:cNvGraphicFramePr>
            <a:graphicFrameLocks noGrp="1"/>
          </p:cNvGraphicFramePr>
          <p:nvPr>
            <p:extLst>
              <p:ext uri="{D42A27DB-BD31-4B8C-83A1-F6EECF244321}">
                <p14:modId xmlns:p14="http://schemas.microsoft.com/office/powerpoint/2010/main" val="2178695177"/>
              </p:ext>
            </p:extLst>
          </p:nvPr>
        </p:nvGraphicFramePr>
        <p:xfrm>
          <a:off x="950121" y="1189611"/>
          <a:ext cx="5941071" cy="3467003"/>
        </p:xfrm>
        <a:graphic>
          <a:graphicData uri="http://schemas.openxmlformats.org/drawingml/2006/table">
            <a:tbl>
              <a:tblPr firstRow="1" firstCol="1" bandRow="1">
                <a:tableStyleId>{5C22544A-7EE6-4342-B048-85BDC9FD1C3A}</a:tableStyleId>
              </a:tblPr>
              <a:tblGrid>
                <a:gridCol w="1636382">
                  <a:extLst>
                    <a:ext uri="{9D8B030D-6E8A-4147-A177-3AD203B41FA5}">
                      <a16:colId xmlns:a16="http://schemas.microsoft.com/office/drawing/2014/main" val="2944573658"/>
                    </a:ext>
                  </a:extLst>
                </a:gridCol>
                <a:gridCol w="1561319">
                  <a:extLst>
                    <a:ext uri="{9D8B030D-6E8A-4147-A177-3AD203B41FA5}">
                      <a16:colId xmlns:a16="http://schemas.microsoft.com/office/drawing/2014/main" val="612711046"/>
                    </a:ext>
                  </a:extLst>
                </a:gridCol>
                <a:gridCol w="1182051">
                  <a:extLst>
                    <a:ext uri="{9D8B030D-6E8A-4147-A177-3AD203B41FA5}">
                      <a16:colId xmlns:a16="http://schemas.microsoft.com/office/drawing/2014/main" val="2442702107"/>
                    </a:ext>
                  </a:extLst>
                </a:gridCol>
                <a:gridCol w="1561319">
                  <a:extLst>
                    <a:ext uri="{9D8B030D-6E8A-4147-A177-3AD203B41FA5}">
                      <a16:colId xmlns:a16="http://schemas.microsoft.com/office/drawing/2014/main" val="3083960746"/>
                    </a:ext>
                  </a:extLst>
                </a:gridCol>
              </a:tblGrid>
              <a:tr h="489463">
                <a:tc>
                  <a:txBody>
                    <a:bodyPr/>
                    <a:lstStyle/>
                    <a:p>
                      <a:endParaRPr lang="en-JM" sz="2200"/>
                    </a:p>
                  </a:txBody>
                  <a:tcPr marL="113780" marR="113780" marT="56890" marB="56890"/>
                </a:tc>
                <a:tc>
                  <a:txBody>
                    <a:bodyPr/>
                    <a:lstStyle/>
                    <a:p>
                      <a:r>
                        <a:rPr lang="en-US" sz="2200" dirty="0"/>
                        <a:t>Precision</a:t>
                      </a:r>
                      <a:endParaRPr lang="en-JM" sz="2200" dirty="0"/>
                    </a:p>
                  </a:txBody>
                  <a:tcPr marL="113780" marR="113780" marT="56890" marB="56890"/>
                </a:tc>
                <a:tc>
                  <a:txBody>
                    <a:bodyPr/>
                    <a:lstStyle/>
                    <a:p>
                      <a:r>
                        <a:rPr lang="en-US" sz="2200"/>
                        <a:t>Recall</a:t>
                      </a:r>
                      <a:endParaRPr lang="en-JM" sz="2200"/>
                    </a:p>
                  </a:txBody>
                  <a:tcPr marL="113780" marR="113780" marT="56890" marB="56890"/>
                </a:tc>
                <a:tc>
                  <a:txBody>
                    <a:bodyPr/>
                    <a:lstStyle/>
                    <a:p>
                      <a:r>
                        <a:rPr lang="en-US" sz="2200"/>
                        <a:t>Accuracy</a:t>
                      </a:r>
                      <a:endParaRPr lang="en-JM" sz="2200"/>
                    </a:p>
                  </a:txBody>
                  <a:tcPr marL="113780" marR="113780" marT="56890" marB="56890"/>
                </a:tc>
                <a:extLst>
                  <a:ext uri="{0D108BD9-81ED-4DB2-BD59-A6C34878D82A}">
                    <a16:rowId xmlns:a16="http://schemas.microsoft.com/office/drawing/2014/main" val="2613146379"/>
                  </a:ext>
                </a:extLst>
              </a:tr>
              <a:tr h="8333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dirty="0">
                          <a:effectLst/>
                        </a:rPr>
                        <a:t>Logistic Regression</a:t>
                      </a:r>
                      <a:endParaRPr lang="en-JM"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13780" marR="113780" marT="56890" marB="56890"/>
                </a:tc>
                <a:tc>
                  <a:txBody>
                    <a:bodyPr/>
                    <a:lstStyle/>
                    <a:p>
                      <a:r>
                        <a:rPr lang="en-US" sz="2200" dirty="0"/>
                        <a:t>0.845</a:t>
                      </a:r>
                      <a:endParaRPr lang="en-JM" sz="2200" dirty="0"/>
                    </a:p>
                  </a:txBody>
                  <a:tcPr marL="113780" marR="113780" marT="56890" marB="56890"/>
                </a:tc>
                <a:tc>
                  <a:txBody>
                    <a:bodyPr/>
                    <a:lstStyle/>
                    <a:p>
                      <a:r>
                        <a:rPr lang="en-US" sz="2200" dirty="0"/>
                        <a:t>0.973</a:t>
                      </a:r>
                      <a:endParaRPr lang="en-JM" sz="2200" dirty="0"/>
                    </a:p>
                  </a:txBody>
                  <a:tcPr marL="113780" marR="113780" marT="56890" marB="56890"/>
                </a:tc>
                <a:tc>
                  <a:txBody>
                    <a:bodyPr/>
                    <a:lstStyle/>
                    <a:p>
                      <a:r>
                        <a:rPr lang="en-US" sz="2200" dirty="0"/>
                        <a:t>0.851</a:t>
                      </a:r>
                      <a:endParaRPr lang="en-JM" sz="2200" dirty="0"/>
                    </a:p>
                  </a:txBody>
                  <a:tcPr marL="113780" marR="113780" marT="56890" marB="56890"/>
                </a:tc>
                <a:extLst>
                  <a:ext uri="{0D108BD9-81ED-4DB2-BD59-A6C34878D82A}">
                    <a16:rowId xmlns:a16="http://schemas.microsoft.com/office/drawing/2014/main" val="980499657"/>
                  </a:ext>
                </a:extLst>
              </a:tr>
              <a:tr h="827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dirty="0">
                          <a:effectLst/>
                        </a:rPr>
                        <a:t>Random Forest</a:t>
                      </a:r>
                      <a:endParaRPr lang="en-JM"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13780" marR="113780" marT="56890" marB="56890"/>
                </a:tc>
                <a:tc>
                  <a:txBody>
                    <a:bodyPr/>
                    <a:lstStyle/>
                    <a:p>
                      <a:r>
                        <a:rPr lang="en-US" sz="2200" dirty="0"/>
                        <a:t>0.862</a:t>
                      </a:r>
                      <a:endParaRPr lang="en-JM" sz="2200" dirty="0"/>
                    </a:p>
                  </a:txBody>
                  <a:tcPr marL="113780" marR="113780" marT="56890" marB="56890"/>
                </a:tc>
                <a:tc>
                  <a:txBody>
                    <a:bodyPr/>
                    <a:lstStyle/>
                    <a:p>
                      <a:r>
                        <a:rPr lang="en-US" sz="2200"/>
                        <a:t>0.946</a:t>
                      </a:r>
                      <a:endParaRPr lang="en-JM" sz="2200"/>
                    </a:p>
                  </a:txBody>
                  <a:tcPr marL="113780" marR="113780" marT="56890" marB="56890"/>
                </a:tc>
                <a:tc>
                  <a:txBody>
                    <a:bodyPr/>
                    <a:lstStyle/>
                    <a:p>
                      <a:r>
                        <a:rPr lang="en-US" sz="2200"/>
                        <a:t>0.851</a:t>
                      </a:r>
                      <a:endParaRPr lang="en-JM" sz="2200"/>
                    </a:p>
                  </a:txBody>
                  <a:tcPr marL="113780" marR="113780" marT="56890" marB="56890"/>
                </a:tc>
                <a:extLst>
                  <a:ext uri="{0D108BD9-81ED-4DB2-BD59-A6C34878D82A}">
                    <a16:rowId xmlns:a16="http://schemas.microsoft.com/office/drawing/2014/main" val="3695151708"/>
                  </a:ext>
                </a:extLst>
              </a:tr>
              <a:tr h="827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dirty="0" err="1">
                          <a:effectLst/>
                        </a:rPr>
                        <a:t>Naives</a:t>
                      </a:r>
                      <a:r>
                        <a:rPr lang="en-JM" sz="2200" dirty="0">
                          <a:effectLst/>
                        </a:rPr>
                        <a:t> Bayes</a:t>
                      </a:r>
                      <a:endParaRPr lang="en-JM"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13780" marR="113780" marT="56890" marB="56890"/>
                </a:tc>
                <a:tc>
                  <a:txBody>
                    <a:bodyPr/>
                    <a:lstStyle/>
                    <a:p>
                      <a:r>
                        <a:rPr lang="en-US" sz="2200" dirty="0"/>
                        <a:t>0.852</a:t>
                      </a:r>
                      <a:endParaRPr lang="en-JM" sz="2200" dirty="0"/>
                    </a:p>
                  </a:txBody>
                  <a:tcPr marL="113780" marR="113780" marT="56890" marB="56890"/>
                </a:tc>
                <a:tc>
                  <a:txBody>
                    <a:bodyPr/>
                    <a:lstStyle/>
                    <a:p>
                      <a:r>
                        <a:rPr lang="en-US" sz="2200"/>
                        <a:t>0.973</a:t>
                      </a:r>
                      <a:endParaRPr lang="en-JM" sz="2200"/>
                    </a:p>
                  </a:txBody>
                  <a:tcPr marL="113780" marR="113780" marT="56890" marB="56890"/>
                </a:tc>
                <a:tc>
                  <a:txBody>
                    <a:bodyPr/>
                    <a:lstStyle/>
                    <a:p>
                      <a:r>
                        <a:rPr lang="en-US" sz="2200"/>
                        <a:t>0.857</a:t>
                      </a:r>
                      <a:endParaRPr lang="en-JM" sz="2200"/>
                    </a:p>
                  </a:txBody>
                  <a:tcPr marL="113780" marR="113780" marT="56890" marB="56890"/>
                </a:tc>
                <a:extLst>
                  <a:ext uri="{0D108BD9-81ED-4DB2-BD59-A6C34878D82A}">
                    <a16:rowId xmlns:a16="http://schemas.microsoft.com/office/drawing/2014/main" val="4085871825"/>
                  </a:ext>
                </a:extLst>
              </a:tr>
              <a:tr h="489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rPr>
                        <a:t>SVM</a:t>
                      </a:r>
                      <a:endParaRPr lang="en-JM" sz="2200">
                        <a:effectLst/>
                        <a:latin typeface="Calibri" panose="020F0502020204030204" pitchFamily="34" charset="0"/>
                        <a:ea typeface="Calibri" panose="020F0502020204030204" pitchFamily="34" charset="0"/>
                        <a:cs typeface="Times New Roman" panose="02020603050405020304" pitchFamily="18" charset="0"/>
                      </a:endParaRPr>
                    </a:p>
                  </a:txBody>
                  <a:tcPr marL="113780" marR="113780" marT="56890" marB="56890"/>
                </a:tc>
                <a:tc>
                  <a:txBody>
                    <a:bodyPr/>
                    <a:lstStyle/>
                    <a:p>
                      <a:r>
                        <a:rPr lang="en-US" sz="2200"/>
                        <a:t>0.846</a:t>
                      </a:r>
                      <a:endParaRPr lang="en-JM" sz="2200"/>
                    </a:p>
                  </a:txBody>
                  <a:tcPr marL="113780" marR="113780" marT="56890" marB="56890"/>
                </a:tc>
                <a:tc>
                  <a:txBody>
                    <a:bodyPr/>
                    <a:lstStyle/>
                    <a:p>
                      <a:r>
                        <a:rPr lang="en-US" sz="2200"/>
                        <a:t>0.982</a:t>
                      </a:r>
                      <a:endParaRPr lang="en-JM" sz="2200"/>
                    </a:p>
                  </a:txBody>
                  <a:tcPr marL="113780" marR="113780" marT="56890" marB="56890"/>
                </a:tc>
                <a:tc>
                  <a:txBody>
                    <a:bodyPr/>
                    <a:lstStyle/>
                    <a:p>
                      <a:r>
                        <a:rPr lang="en-US" sz="2200" dirty="0"/>
                        <a:t>0.857</a:t>
                      </a:r>
                      <a:endParaRPr lang="en-JM" sz="2200" dirty="0"/>
                    </a:p>
                  </a:txBody>
                  <a:tcPr marL="113780" marR="113780" marT="56890" marB="56890"/>
                </a:tc>
                <a:extLst>
                  <a:ext uri="{0D108BD9-81ED-4DB2-BD59-A6C34878D82A}">
                    <a16:rowId xmlns:a16="http://schemas.microsoft.com/office/drawing/2014/main" val="2627602181"/>
                  </a:ext>
                </a:extLst>
              </a:tr>
            </a:tbl>
          </a:graphicData>
        </a:graphic>
      </p:graphicFrame>
    </p:spTree>
    <p:extLst>
      <p:ext uri="{BB962C8B-B14F-4D97-AF65-F5344CB8AC3E}">
        <p14:creationId xmlns:p14="http://schemas.microsoft.com/office/powerpoint/2010/main" val="166327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Title 2">
            <a:extLst>
              <a:ext uri="{FF2B5EF4-FFF2-40B4-BE49-F238E27FC236}">
                <a16:creationId xmlns:a16="http://schemas.microsoft.com/office/drawing/2014/main" id="{8DF089CC-2244-4858-A8F5-F1E6E9ADF0F3}"/>
              </a:ext>
            </a:extLst>
          </p:cNvPr>
          <p:cNvSpPr>
            <a:spLocks noGrp="1"/>
          </p:cNvSpPr>
          <p:nvPr>
            <p:ph type="title"/>
          </p:nvPr>
        </p:nvSpPr>
        <p:spPr>
          <a:xfrm>
            <a:off x="950121" y="5529884"/>
            <a:ext cx="5693783" cy="1096331"/>
          </a:xfrm>
        </p:spPr>
        <p:txBody>
          <a:bodyPr>
            <a:normAutofit/>
          </a:bodyPr>
          <a:lstStyle/>
          <a:p>
            <a:r>
              <a:rPr lang="en-JM" sz="4000" dirty="0">
                <a:solidFill>
                  <a:srgbClr val="303030"/>
                </a:solidFill>
              </a:rPr>
              <a:t>ML Model Results</a:t>
            </a:r>
          </a:p>
        </p:txBody>
      </p:sp>
      <p:sp>
        <p:nvSpPr>
          <p:cNvPr id="8" name="Content Placeholder 7">
            <a:extLst>
              <a:ext uri="{FF2B5EF4-FFF2-40B4-BE49-F238E27FC236}">
                <a16:creationId xmlns:a16="http://schemas.microsoft.com/office/drawing/2014/main" id="{01E88ADE-64BA-47B3-AB39-DF08CE21612D}"/>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C optimization and Feature selection based on </a:t>
            </a:r>
            <a:r>
              <a:rPr lang="en-US" sz="2000" dirty="0" err="1"/>
              <a:t>coef</a:t>
            </a:r>
            <a:r>
              <a:rPr lang="en-US" sz="2000" dirty="0"/>
              <a:t> of Linear model</a:t>
            </a:r>
          </a:p>
          <a:p>
            <a:pPr marL="0" indent="0">
              <a:buNone/>
            </a:pPr>
            <a:r>
              <a:rPr lang="en-US" sz="2000" dirty="0" err="1"/>
              <a:t>GridSearchCV</a:t>
            </a:r>
            <a:r>
              <a:rPr lang="en-US" sz="2000" dirty="0"/>
              <a:t> for </a:t>
            </a:r>
            <a:r>
              <a:rPr lang="en-US" sz="2000" dirty="0" err="1"/>
              <a:t>RandomForest</a:t>
            </a:r>
            <a:r>
              <a:rPr lang="en-US" sz="2000" dirty="0"/>
              <a:t> model </a:t>
            </a:r>
          </a:p>
          <a:p>
            <a:pPr marL="0" indent="0">
              <a:buNone/>
            </a:pPr>
            <a:endParaRPr lang="en-JM" sz="2000" dirty="0"/>
          </a:p>
        </p:txBody>
      </p:sp>
      <p:graphicFrame>
        <p:nvGraphicFramePr>
          <p:cNvPr id="6" name="Table 5">
            <a:extLst>
              <a:ext uri="{FF2B5EF4-FFF2-40B4-BE49-F238E27FC236}">
                <a16:creationId xmlns:a16="http://schemas.microsoft.com/office/drawing/2014/main" id="{B088A8BD-BFE7-4087-936B-FBCDC084DFFF}"/>
              </a:ext>
            </a:extLst>
          </p:cNvPr>
          <p:cNvGraphicFramePr>
            <a:graphicFrameLocks noGrp="1"/>
          </p:cNvGraphicFramePr>
          <p:nvPr>
            <p:extLst>
              <p:ext uri="{D42A27DB-BD31-4B8C-83A1-F6EECF244321}">
                <p14:modId xmlns:p14="http://schemas.microsoft.com/office/powerpoint/2010/main" val="1341975705"/>
              </p:ext>
            </p:extLst>
          </p:nvPr>
        </p:nvGraphicFramePr>
        <p:xfrm>
          <a:off x="950121" y="1196139"/>
          <a:ext cx="5941071" cy="3527190"/>
        </p:xfrm>
        <a:graphic>
          <a:graphicData uri="http://schemas.openxmlformats.org/drawingml/2006/table">
            <a:tbl>
              <a:tblPr firstRow="1" firstCol="1" bandRow="1">
                <a:tableStyleId>{5C22544A-7EE6-4342-B048-85BDC9FD1C3A}</a:tableStyleId>
              </a:tblPr>
              <a:tblGrid>
                <a:gridCol w="1636382">
                  <a:extLst>
                    <a:ext uri="{9D8B030D-6E8A-4147-A177-3AD203B41FA5}">
                      <a16:colId xmlns:a16="http://schemas.microsoft.com/office/drawing/2014/main" val="2944573658"/>
                    </a:ext>
                  </a:extLst>
                </a:gridCol>
                <a:gridCol w="1561319">
                  <a:extLst>
                    <a:ext uri="{9D8B030D-6E8A-4147-A177-3AD203B41FA5}">
                      <a16:colId xmlns:a16="http://schemas.microsoft.com/office/drawing/2014/main" val="612711046"/>
                    </a:ext>
                  </a:extLst>
                </a:gridCol>
                <a:gridCol w="1182051">
                  <a:extLst>
                    <a:ext uri="{9D8B030D-6E8A-4147-A177-3AD203B41FA5}">
                      <a16:colId xmlns:a16="http://schemas.microsoft.com/office/drawing/2014/main" val="2442702107"/>
                    </a:ext>
                  </a:extLst>
                </a:gridCol>
                <a:gridCol w="1561319">
                  <a:extLst>
                    <a:ext uri="{9D8B030D-6E8A-4147-A177-3AD203B41FA5}">
                      <a16:colId xmlns:a16="http://schemas.microsoft.com/office/drawing/2014/main" val="3083960746"/>
                    </a:ext>
                  </a:extLst>
                </a:gridCol>
              </a:tblGrid>
              <a:tr h="500634">
                <a:tc>
                  <a:txBody>
                    <a:bodyPr/>
                    <a:lstStyle/>
                    <a:p>
                      <a:endParaRPr lang="en-JM" sz="2200"/>
                    </a:p>
                  </a:txBody>
                  <a:tcPr marL="113780" marR="113780" marT="56890" marB="56890"/>
                </a:tc>
                <a:tc>
                  <a:txBody>
                    <a:bodyPr/>
                    <a:lstStyle/>
                    <a:p>
                      <a:r>
                        <a:rPr lang="en-US" sz="2200"/>
                        <a:t>Precision</a:t>
                      </a:r>
                      <a:endParaRPr lang="en-JM" sz="2200"/>
                    </a:p>
                  </a:txBody>
                  <a:tcPr marL="113780" marR="113780" marT="56890" marB="56890"/>
                </a:tc>
                <a:tc>
                  <a:txBody>
                    <a:bodyPr/>
                    <a:lstStyle/>
                    <a:p>
                      <a:r>
                        <a:rPr lang="en-US" sz="2200"/>
                        <a:t>Recall</a:t>
                      </a:r>
                      <a:endParaRPr lang="en-JM" sz="2200"/>
                    </a:p>
                  </a:txBody>
                  <a:tcPr marL="113780" marR="113780" marT="56890" marB="56890"/>
                </a:tc>
                <a:tc>
                  <a:txBody>
                    <a:bodyPr/>
                    <a:lstStyle/>
                    <a:p>
                      <a:r>
                        <a:rPr lang="en-US" sz="2200"/>
                        <a:t>Accuracy</a:t>
                      </a:r>
                      <a:endParaRPr lang="en-JM" sz="2200"/>
                    </a:p>
                  </a:txBody>
                  <a:tcPr marL="113780" marR="113780" marT="56890" marB="56890"/>
                </a:tc>
                <a:extLst>
                  <a:ext uri="{0D108BD9-81ED-4DB2-BD59-A6C34878D82A}">
                    <a16:rowId xmlns:a16="http://schemas.microsoft.com/office/drawing/2014/main" val="2613146379"/>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Logistic Regression</a:t>
                      </a:r>
                    </a:p>
                  </a:txBody>
                  <a:tcPr marL="113780" marR="113780" marT="56890" marB="56890"/>
                </a:tc>
                <a:tc>
                  <a:txBody>
                    <a:bodyPr/>
                    <a:lstStyle/>
                    <a:p>
                      <a:r>
                        <a:rPr lang="en-US" sz="2200"/>
                        <a:t>0.846</a:t>
                      </a:r>
                      <a:endParaRPr lang="en-JM" sz="2200"/>
                    </a:p>
                  </a:txBody>
                  <a:tcPr marL="113780" marR="113780" marT="56890" marB="56890"/>
                </a:tc>
                <a:tc>
                  <a:txBody>
                    <a:bodyPr/>
                    <a:lstStyle/>
                    <a:p>
                      <a:r>
                        <a:rPr lang="en-US" sz="2200"/>
                        <a:t>0.982</a:t>
                      </a:r>
                      <a:endParaRPr lang="en-JM" sz="2200"/>
                    </a:p>
                  </a:txBody>
                  <a:tcPr marL="113780" marR="113780" marT="56890" marB="56890"/>
                </a:tc>
                <a:tc>
                  <a:txBody>
                    <a:bodyPr/>
                    <a:lstStyle/>
                    <a:p>
                      <a:r>
                        <a:rPr lang="en-US" sz="2200" dirty="0"/>
                        <a:t>0.857</a:t>
                      </a:r>
                      <a:endParaRPr lang="en-JM" sz="2200" dirty="0"/>
                    </a:p>
                  </a:txBody>
                  <a:tcPr marL="113780" marR="113780" marT="56890" marB="56890"/>
                </a:tc>
                <a:extLst>
                  <a:ext uri="{0D108BD9-81ED-4DB2-BD59-A6C34878D82A}">
                    <a16:rowId xmlns:a16="http://schemas.microsoft.com/office/drawing/2014/main" val="980499657"/>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Random Forest</a:t>
                      </a:r>
                    </a:p>
                  </a:txBody>
                  <a:tcPr marL="113780" marR="113780" marT="56890" marB="56890"/>
                </a:tc>
                <a:tc>
                  <a:txBody>
                    <a:bodyPr/>
                    <a:lstStyle/>
                    <a:p>
                      <a:r>
                        <a:rPr lang="en-US" sz="2200"/>
                        <a:t>0.846</a:t>
                      </a:r>
                      <a:endParaRPr lang="en-JM" sz="2200"/>
                    </a:p>
                  </a:txBody>
                  <a:tcPr marL="113780" marR="113780" marT="56890" marB="56890"/>
                </a:tc>
                <a:tc>
                  <a:txBody>
                    <a:bodyPr/>
                    <a:lstStyle/>
                    <a:p>
                      <a:r>
                        <a:rPr lang="en-US" sz="2200"/>
                        <a:t>0.982</a:t>
                      </a:r>
                      <a:endParaRPr lang="en-JM" sz="2200"/>
                    </a:p>
                  </a:txBody>
                  <a:tcPr marL="113780" marR="113780" marT="56890" marB="56890"/>
                </a:tc>
                <a:tc>
                  <a:txBody>
                    <a:bodyPr/>
                    <a:lstStyle/>
                    <a:p>
                      <a:r>
                        <a:rPr lang="en-US" sz="2200" dirty="0"/>
                        <a:t>0.857</a:t>
                      </a:r>
                      <a:endParaRPr lang="en-JM" sz="2200" dirty="0"/>
                    </a:p>
                  </a:txBody>
                  <a:tcPr marL="113780" marR="113780" marT="56890" marB="56890"/>
                </a:tc>
                <a:extLst>
                  <a:ext uri="{0D108BD9-81ED-4DB2-BD59-A6C34878D82A}">
                    <a16:rowId xmlns:a16="http://schemas.microsoft.com/office/drawing/2014/main" val="3695151708"/>
                  </a:ext>
                </a:extLst>
              </a:tr>
              <a:tr h="841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Naives Bayes</a:t>
                      </a:r>
                    </a:p>
                  </a:txBody>
                  <a:tcPr marL="113780" marR="113780" marT="56890" marB="56890"/>
                </a:tc>
                <a:tc>
                  <a:txBody>
                    <a:bodyPr/>
                    <a:lstStyle/>
                    <a:p>
                      <a:r>
                        <a:rPr lang="en-US" sz="2200"/>
                        <a:t>0.846</a:t>
                      </a:r>
                      <a:endParaRPr lang="en-JM" sz="2200"/>
                    </a:p>
                  </a:txBody>
                  <a:tcPr marL="113780" marR="113780" marT="56890" marB="56890"/>
                </a:tc>
                <a:tc>
                  <a:txBody>
                    <a:bodyPr/>
                    <a:lstStyle/>
                    <a:p>
                      <a:r>
                        <a:rPr lang="en-US" sz="2200"/>
                        <a:t>0.982</a:t>
                      </a:r>
                      <a:endParaRPr lang="en-JM" sz="2200"/>
                    </a:p>
                  </a:txBody>
                  <a:tcPr marL="113780" marR="113780" marT="56890" marB="56890"/>
                </a:tc>
                <a:tc>
                  <a:txBody>
                    <a:bodyPr/>
                    <a:lstStyle/>
                    <a:p>
                      <a:r>
                        <a:rPr lang="en-US" sz="2200" dirty="0"/>
                        <a:t>0.857</a:t>
                      </a:r>
                      <a:endParaRPr lang="en-JM" sz="2200" dirty="0"/>
                    </a:p>
                  </a:txBody>
                  <a:tcPr marL="113780" marR="113780" marT="56890" marB="56890"/>
                </a:tc>
                <a:extLst>
                  <a:ext uri="{0D108BD9-81ED-4DB2-BD59-A6C34878D82A}">
                    <a16:rowId xmlns:a16="http://schemas.microsoft.com/office/drawing/2014/main" val="4085871825"/>
                  </a:ext>
                </a:extLst>
              </a:tr>
              <a:tr h="500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2200">
                          <a:effectLst/>
                          <a:latin typeface="Calibri" panose="020F0502020204030204" pitchFamily="34" charset="0"/>
                          <a:ea typeface="Calibri" panose="020F0502020204030204" pitchFamily="34" charset="0"/>
                          <a:cs typeface="Times New Roman" panose="02020603050405020304" pitchFamily="18" charset="0"/>
                        </a:rPr>
                        <a:t>SVM</a:t>
                      </a:r>
                    </a:p>
                  </a:txBody>
                  <a:tcPr marL="113780" marR="113780" marT="56890" marB="56890"/>
                </a:tc>
                <a:tc>
                  <a:txBody>
                    <a:bodyPr/>
                    <a:lstStyle/>
                    <a:p>
                      <a:r>
                        <a:rPr lang="en-US" sz="2200"/>
                        <a:t>0.846</a:t>
                      </a:r>
                      <a:endParaRPr lang="en-JM" sz="2200"/>
                    </a:p>
                  </a:txBody>
                  <a:tcPr marL="113780" marR="113780" marT="56890" marB="56890"/>
                </a:tc>
                <a:tc>
                  <a:txBody>
                    <a:bodyPr/>
                    <a:lstStyle/>
                    <a:p>
                      <a:r>
                        <a:rPr lang="en-US" sz="2200"/>
                        <a:t>0.982</a:t>
                      </a:r>
                      <a:endParaRPr lang="en-JM" sz="2200"/>
                    </a:p>
                  </a:txBody>
                  <a:tcPr marL="113780" marR="113780" marT="56890" marB="56890"/>
                </a:tc>
                <a:tc>
                  <a:txBody>
                    <a:bodyPr/>
                    <a:lstStyle/>
                    <a:p>
                      <a:r>
                        <a:rPr lang="en-US" sz="2200" dirty="0"/>
                        <a:t>0.857</a:t>
                      </a:r>
                      <a:endParaRPr lang="en-JM" sz="2200" dirty="0"/>
                    </a:p>
                  </a:txBody>
                  <a:tcPr marL="113780" marR="113780" marT="56890" marB="56890"/>
                </a:tc>
                <a:extLst>
                  <a:ext uri="{0D108BD9-81ED-4DB2-BD59-A6C34878D82A}">
                    <a16:rowId xmlns:a16="http://schemas.microsoft.com/office/drawing/2014/main" val="2627602181"/>
                  </a:ext>
                </a:extLst>
              </a:tr>
            </a:tbl>
          </a:graphicData>
        </a:graphic>
      </p:graphicFrame>
    </p:spTree>
    <p:extLst>
      <p:ext uri="{BB962C8B-B14F-4D97-AF65-F5344CB8AC3E}">
        <p14:creationId xmlns:p14="http://schemas.microsoft.com/office/powerpoint/2010/main" val="364428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9D6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06F5D7-4A5F-4ABD-8408-09CD40B3E7A4}"/>
              </a:ext>
            </a:extLst>
          </p:cNvPr>
          <p:cNvSpPr>
            <a:spLocks noGrp="1"/>
          </p:cNvSpPr>
          <p:nvPr>
            <p:ph type="title"/>
          </p:nvPr>
        </p:nvSpPr>
        <p:spPr>
          <a:xfrm>
            <a:off x="524256" y="4767072"/>
            <a:ext cx="6594189" cy="1625210"/>
          </a:xfrm>
        </p:spPr>
        <p:txBody>
          <a:bodyPr>
            <a:normAutofit/>
          </a:bodyPr>
          <a:lstStyle/>
          <a:p>
            <a:pPr algn="r"/>
            <a:r>
              <a:rPr lang="en-US" b="1" dirty="0">
                <a:solidFill>
                  <a:srgbClr val="FFFFFF"/>
                </a:solidFill>
              </a:rPr>
              <a:t>Dream Housing Finance</a:t>
            </a:r>
            <a:endParaRPr lang="en-JM" b="1" dirty="0">
              <a:solidFill>
                <a:srgbClr val="FFFFFF"/>
              </a:solidFill>
            </a:endParaRPr>
          </a:p>
        </p:txBody>
      </p:sp>
      <p:pic>
        <p:nvPicPr>
          <p:cNvPr id="4" name="Picture 3">
            <a:extLst>
              <a:ext uri="{FF2B5EF4-FFF2-40B4-BE49-F238E27FC236}">
                <a16:creationId xmlns:a16="http://schemas.microsoft.com/office/drawing/2014/main" id="{78F66DCF-4D82-4E9C-B086-E2F856A23EB0}"/>
              </a:ext>
            </a:extLst>
          </p:cNvPr>
          <p:cNvPicPr>
            <a:picLocks noChangeAspect="1"/>
          </p:cNvPicPr>
          <p:nvPr/>
        </p:nvPicPr>
        <p:blipFill rotWithShape="1">
          <a:blip r:embed="rId2"/>
          <a:srcRect l="2370" r="2684" b="-3"/>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658A68-2135-40B1-A7EA-10AEFF01DFD2}"/>
              </a:ext>
            </a:extLst>
          </p:cNvPr>
          <p:cNvSpPr>
            <a:spLocks noGrp="1"/>
          </p:cNvSpPr>
          <p:nvPr>
            <p:ph idx="1"/>
          </p:nvPr>
        </p:nvSpPr>
        <p:spPr>
          <a:xfrm>
            <a:off x="8029319" y="917725"/>
            <a:ext cx="3424739" cy="4852362"/>
          </a:xfrm>
        </p:spPr>
        <p:txBody>
          <a:bodyPr anchor="ctr">
            <a:normAutofit/>
          </a:bodyPr>
          <a:lstStyle/>
          <a:p>
            <a:pPr marL="0" indent="0">
              <a:buNone/>
            </a:pPr>
            <a:r>
              <a:rPr lang="en-US" sz="2000" dirty="0">
                <a:solidFill>
                  <a:srgbClr val="FFFFFF"/>
                </a:solidFill>
              </a:rPr>
              <a:t>Dream Home Financing is a company that is dedicated to helping consumers to find the right loan program and lender to suit their needs. They have presence across all urban, semi urban and rural areas. The application process requires that the customer’s eligibility for the loan is validated first. Dream Home Financing wants to automate the loan eligibility process (real time) based on customer details provided while in an online application form. </a:t>
            </a:r>
            <a:endParaRPr lang="en-JM" sz="2000" dirty="0">
              <a:solidFill>
                <a:srgbClr val="FFFFFF"/>
              </a:solidFill>
            </a:endParaRPr>
          </a:p>
        </p:txBody>
      </p:sp>
    </p:spTree>
    <p:extLst>
      <p:ext uri="{BB962C8B-B14F-4D97-AF65-F5344CB8AC3E}">
        <p14:creationId xmlns:p14="http://schemas.microsoft.com/office/powerpoint/2010/main" val="1944151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35F0-5CE8-4C47-AED7-B8FD5B83636A}"/>
              </a:ext>
            </a:extLst>
          </p:cNvPr>
          <p:cNvSpPr>
            <a:spLocks noGrp="1"/>
          </p:cNvSpPr>
          <p:nvPr>
            <p:ph type="title"/>
          </p:nvPr>
        </p:nvSpPr>
        <p:spPr>
          <a:xfrm>
            <a:off x="960100" y="978102"/>
            <a:ext cx="10588434" cy="1062644"/>
          </a:xfrm>
        </p:spPr>
        <p:txBody>
          <a:bodyPr anchor="b">
            <a:normAutofit/>
          </a:bodyPr>
          <a:lstStyle/>
          <a:p>
            <a:r>
              <a:rPr lang="en-JM" b="1"/>
              <a:t>Conclusion</a:t>
            </a:r>
          </a:p>
        </p:txBody>
      </p:sp>
      <p:cxnSp>
        <p:nvCxnSpPr>
          <p:cNvPr id="23"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heckmark">
            <a:extLst>
              <a:ext uri="{FF2B5EF4-FFF2-40B4-BE49-F238E27FC236}">
                <a16:creationId xmlns:a16="http://schemas.microsoft.com/office/drawing/2014/main" id="{E63BC8C4-1AB3-497D-B109-B87740E83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7491113B-5607-42D4-ADBC-F1F5E9C60A24}"/>
              </a:ext>
            </a:extLst>
          </p:cNvPr>
          <p:cNvSpPr>
            <a:spLocks noGrp="1"/>
          </p:cNvSpPr>
          <p:nvPr>
            <p:ph idx="1"/>
          </p:nvPr>
        </p:nvSpPr>
        <p:spPr>
          <a:xfrm>
            <a:off x="4955354" y="2682433"/>
            <a:ext cx="6282169" cy="3215749"/>
          </a:xfrm>
        </p:spPr>
        <p:txBody>
          <a:bodyPr>
            <a:normAutofit/>
          </a:bodyPr>
          <a:lstStyle/>
          <a:p>
            <a:pPr marL="0" indent="0">
              <a:buNone/>
            </a:pPr>
            <a:r>
              <a:rPr lang="en-JM" sz="2400" dirty="0"/>
              <a:t>Naïve Bayes seem to the model that is best fitted for generalization. Therefore it is the model I would choose for application to the problem.</a:t>
            </a:r>
          </a:p>
        </p:txBody>
      </p:sp>
    </p:spTree>
    <p:extLst>
      <p:ext uri="{BB962C8B-B14F-4D97-AF65-F5344CB8AC3E}">
        <p14:creationId xmlns:p14="http://schemas.microsoft.com/office/powerpoint/2010/main" val="279444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42D60-A189-4D50-B30C-DB3297A2AF06}"/>
              </a:ext>
            </a:extLst>
          </p:cNvPr>
          <p:cNvSpPr>
            <a:spLocks noGrp="1"/>
          </p:cNvSpPr>
          <p:nvPr>
            <p:ph type="title"/>
          </p:nvPr>
        </p:nvSpPr>
        <p:spPr>
          <a:xfrm>
            <a:off x="838200" y="963877"/>
            <a:ext cx="3494362" cy="4930246"/>
          </a:xfrm>
        </p:spPr>
        <p:txBody>
          <a:bodyPr>
            <a:normAutofit/>
          </a:bodyPr>
          <a:lstStyle/>
          <a:p>
            <a:pPr algn="r"/>
            <a:r>
              <a:rPr lang="en-US" sz="3400" b="1" dirty="0">
                <a:solidFill>
                  <a:schemeClr val="accent1"/>
                </a:solidFill>
              </a:rPr>
              <a:t>Recommendations</a:t>
            </a:r>
            <a:endParaRPr lang="en-JM" sz="3400" b="1"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FB97DC-0057-4FAE-BCEE-569CB58620F5}"/>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Gather additional data based on current debt and savings.</a:t>
            </a:r>
          </a:p>
          <a:p>
            <a:pPr lvl="1"/>
            <a:r>
              <a:rPr lang="en-US" dirty="0"/>
              <a:t>Helps with identifying highly qualified customers.</a:t>
            </a:r>
          </a:p>
          <a:p>
            <a:pPr lvl="1"/>
            <a:r>
              <a:rPr lang="en-US" dirty="0"/>
              <a:t>This will better estimate the likelihood of repayment, preventing defaults.</a:t>
            </a:r>
            <a:endParaRPr lang="en-JM" dirty="0"/>
          </a:p>
        </p:txBody>
      </p:sp>
    </p:spTree>
    <p:extLst>
      <p:ext uri="{BB962C8B-B14F-4D97-AF65-F5344CB8AC3E}">
        <p14:creationId xmlns:p14="http://schemas.microsoft.com/office/powerpoint/2010/main" val="27318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81AC3-2F8F-4751-885D-744E8E54748A}"/>
              </a:ext>
            </a:extLst>
          </p:cNvPr>
          <p:cNvSpPr>
            <a:spLocks noGrp="1"/>
          </p:cNvSpPr>
          <p:nvPr>
            <p:ph type="title"/>
          </p:nvPr>
        </p:nvSpPr>
        <p:spPr>
          <a:xfrm>
            <a:off x="943277" y="712269"/>
            <a:ext cx="3370998" cy="5502264"/>
          </a:xfrm>
        </p:spPr>
        <p:txBody>
          <a:bodyPr>
            <a:normAutofit/>
          </a:bodyPr>
          <a:lstStyle/>
          <a:p>
            <a:r>
              <a:rPr lang="en-JM">
                <a:solidFill>
                  <a:srgbClr val="FFFFFF"/>
                </a:solidFill>
              </a:rPr>
              <a:t>Problem Statement</a:t>
            </a:r>
          </a:p>
        </p:txBody>
      </p:sp>
      <p:cxnSp>
        <p:nvCxnSpPr>
          <p:cNvPr id="19" name="Straight Connector 1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2A089F1-5986-4682-939A-7E6746B0AAF1}"/>
              </a:ext>
            </a:extLst>
          </p:cNvPr>
          <p:cNvGraphicFramePr>
            <a:graphicFrameLocks noGrp="1"/>
          </p:cNvGraphicFramePr>
          <p:nvPr>
            <p:ph idx="1"/>
            <p:extLst>
              <p:ext uri="{D42A27DB-BD31-4B8C-83A1-F6EECF244321}">
                <p14:modId xmlns:p14="http://schemas.microsoft.com/office/powerpoint/2010/main" val="4042566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20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446A96-FB03-4837-BAA1-B530E9B00D30}"/>
              </a:ext>
            </a:extLst>
          </p:cNvPr>
          <p:cNvSpPr>
            <a:spLocks noGrp="1"/>
          </p:cNvSpPr>
          <p:nvPr>
            <p:ph type="title"/>
          </p:nvPr>
        </p:nvSpPr>
        <p:spPr>
          <a:xfrm>
            <a:off x="640079" y="2053641"/>
            <a:ext cx="3669161" cy="2760098"/>
          </a:xfrm>
        </p:spPr>
        <p:txBody>
          <a:bodyPr>
            <a:normAutofit/>
          </a:bodyPr>
          <a:lstStyle/>
          <a:p>
            <a:r>
              <a:rPr lang="en-JM" dirty="0">
                <a:solidFill>
                  <a:srgbClr val="FFFFFF"/>
                </a:solidFill>
              </a:rPr>
              <a:t>Data </a:t>
            </a:r>
            <a:br>
              <a:rPr lang="en-JM" dirty="0">
                <a:solidFill>
                  <a:srgbClr val="FFFFFF"/>
                </a:solidFill>
              </a:rPr>
            </a:br>
            <a:r>
              <a:rPr lang="en-JM" dirty="0">
                <a:solidFill>
                  <a:srgbClr val="FFFFFF"/>
                </a:solidFill>
              </a:rPr>
              <a:t>Source and  Description</a:t>
            </a:r>
          </a:p>
        </p:txBody>
      </p:sp>
      <p:sp>
        <p:nvSpPr>
          <p:cNvPr id="6" name="Content Placeholder 5">
            <a:extLst>
              <a:ext uri="{FF2B5EF4-FFF2-40B4-BE49-F238E27FC236}">
                <a16:creationId xmlns:a16="http://schemas.microsoft.com/office/drawing/2014/main" id="{F84A6ED6-86B5-40DA-AB3C-31EAE09B2DC1}"/>
              </a:ext>
            </a:extLst>
          </p:cNvPr>
          <p:cNvSpPr>
            <a:spLocks noGrp="1"/>
          </p:cNvSpPr>
          <p:nvPr>
            <p:ph idx="1"/>
          </p:nvPr>
        </p:nvSpPr>
        <p:spPr>
          <a:xfrm>
            <a:off x="6090574" y="801866"/>
            <a:ext cx="5306084" cy="5230634"/>
          </a:xfrm>
        </p:spPr>
        <p:txBody>
          <a:bodyPr anchor="ctr">
            <a:normAutofit/>
          </a:bodyPr>
          <a:lstStyle/>
          <a:p>
            <a:pPr marL="0" indent="0">
              <a:buNone/>
            </a:pPr>
            <a:r>
              <a:rPr lang="en-JM" sz="2400" dirty="0"/>
              <a:t>The data for this project was acquired from,</a:t>
            </a:r>
          </a:p>
          <a:p>
            <a:pPr marL="0" indent="0">
              <a:buNone/>
            </a:pPr>
            <a:r>
              <a:rPr lang="en-JM" sz="2400" dirty="0"/>
              <a:t>https://datahack.analyticsvidhya.com/contest/practice-problem-loan-prediction-iii/</a:t>
            </a:r>
          </a:p>
          <a:p>
            <a:pPr marL="0" indent="0">
              <a:buNone/>
            </a:pPr>
            <a:endParaRPr lang="en-JM" sz="2400" dirty="0">
              <a:solidFill>
                <a:srgbClr val="000000"/>
              </a:solidFill>
            </a:endParaRPr>
          </a:p>
          <a:p>
            <a:pPr marL="0" indent="0">
              <a:buNone/>
            </a:pPr>
            <a:r>
              <a:rPr lang="en-JM" sz="2400" dirty="0">
                <a:solidFill>
                  <a:srgbClr val="000000"/>
                </a:solidFill>
              </a:rPr>
              <a:t>The original data contains 614 applications and 13 features (</a:t>
            </a:r>
            <a:r>
              <a:rPr lang="en-JM" sz="2400" dirty="0" err="1">
                <a:solidFill>
                  <a:srgbClr val="000000"/>
                </a:solidFill>
              </a:rPr>
              <a:t>LoanID</a:t>
            </a:r>
            <a:r>
              <a:rPr lang="en-JM" sz="2400" dirty="0">
                <a:solidFill>
                  <a:srgbClr val="000000"/>
                </a:solidFill>
              </a:rPr>
              <a:t>, Gender, Married, Self Employed, Education, Dependents, Applicant Income, </a:t>
            </a:r>
            <a:r>
              <a:rPr lang="en-JM" sz="2400" dirty="0" err="1">
                <a:solidFill>
                  <a:srgbClr val="000000"/>
                </a:solidFill>
              </a:rPr>
              <a:t>Coapplicant</a:t>
            </a:r>
            <a:r>
              <a:rPr lang="en-JM" sz="2400" dirty="0">
                <a:solidFill>
                  <a:srgbClr val="000000"/>
                </a:solidFill>
              </a:rPr>
              <a:t> Income, Loan Amount, Loan Amount Term, Property Area, Credit History</a:t>
            </a:r>
            <a:r>
              <a:rPr lang="en-JM" sz="2400" dirty="0">
                <a:solidFill>
                  <a:srgbClr val="000000"/>
                </a:solidFill>
                <a:effectLst/>
              </a:rPr>
              <a:t>, and Loan Status)</a:t>
            </a:r>
            <a:endParaRPr lang="en-JM" sz="2400" dirty="0">
              <a:solidFill>
                <a:srgbClr val="000000"/>
              </a:solidFill>
            </a:endParaRPr>
          </a:p>
        </p:txBody>
      </p:sp>
    </p:spTree>
    <p:extLst>
      <p:ext uri="{BB962C8B-B14F-4D97-AF65-F5344CB8AC3E}">
        <p14:creationId xmlns:p14="http://schemas.microsoft.com/office/powerpoint/2010/main" val="234094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1F594B1-8024-4955-AB75-157BDF4A1828}"/>
              </a:ext>
            </a:extLst>
          </p:cNvPr>
          <p:cNvSpPr>
            <a:spLocks noGrp="1"/>
          </p:cNvSpPr>
          <p:nvPr>
            <p:ph type="title"/>
          </p:nvPr>
        </p:nvSpPr>
        <p:spPr>
          <a:xfrm>
            <a:off x="535020" y="685800"/>
            <a:ext cx="2780271" cy="5105400"/>
          </a:xfrm>
        </p:spPr>
        <p:txBody>
          <a:bodyPr>
            <a:normAutofit/>
          </a:bodyPr>
          <a:lstStyle/>
          <a:p>
            <a:r>
              <a:rPr lang="en-JM" sz="4000">
                <a:solidFill>
                  <a:srgbClr val="FFFFFF"/>
                </a:solidFill>
              </a:rPr>
              <a:t>Feature Descriptions</a:t>
            </a:r>
          </a:p>
        </p:txBody>
      </p:sp>
      <p:graphicFrame>
        <p:nvGraphicFramePr>
          <p:cNvPr id="20" name="Content Placeholder 2">
            <a:extLst>
              <a:ext uri="{FF2B5EF4-FFF2-40B4-BE49-F238E27FC236}">
                <a16:creationId xmlns:a16="http://schemas.microsoft.com/office/drawing/2014/main" id="{738D2923-2595-4943-A81B-DF888D4D1307}"/>
              </a:ext>
            </a:extLst>
          </p:cNvPr>
          <p:cNvGraphicFramePr>
            <a:graphicFrameLocks noGrp="1"/>
          </p:cNvGraphicFramePr>
          <p:nvPr>
            <p:ph idx="1"/>
            <p:extLst>
              <p:ext uri="{D42A27DB-BD31-4B8C-83A1-F6EECF244321}">
                <p14:modId xmlns:p14="http://schemas.microsoft.com/office/powerpoint/2010/main" val="173981232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45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141A-D3B0-4A73-933E-BF22F2E0876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Challenge: Treating Missing Data</a:t>
            </a:r>
          </a:p>
        </p:txBody>
      </p:sp>
      <p:graphicFrame>
        <p:nvGraphicFramePr>
          <p:cNvPr id="6" name="Table 5">
            <a:extLst>
              <a:ext uri="{FF2B5EF4-FFF2-40B4-BE49-F238E27FC236}">
                <a16:creationId xmlns:a16="http://schemas.microsoft.com/office/drawing/2014/main" id="{7CE25549-C7F3-4B48-AF1B-D2B332EAC4DA}"/>
              </a:ext>
            </a:extLst>
          </p:cNvPr>
          <p:cNvGraphicFramePr>
            <a:graphicFrameLocks noGrp="1"/>
          </p:cNvGraphicFramePr>
          <p:nvPr>
            <p:extLst>
              <p:ext uri="{D42A27DB-BD31-4B8C-83A1-F6EECF244321}">
                <p14:modId xmlns:p14="http://schemas.microsoft.com/office/powerpoint/2010/main" val="1686821300"/>
              </p:ext>
            </p:extLst>
          </p:nvPr>
        </p:nvGraphicFramePr>
        <p:xfrm>
          <a:off x="4207933" y="832960"/>
          <a:ext cx="7347539" cy="5414830"/>
        </p:xfrm>
        <a:graphic>
          <a:graphicData uri="http://schemas.openxmlformats.org/drawingml/2006/table">
            <a:tbl>
              <a:tblPr firstRow="1" bandRow="1">
                <a:tableStyleId>{5C22544A-7EE6-4342-B048-85BDC9FD1C3A}</a:tableStyleId>
              </a:tblPr>
              <a:tblGrid>
                <a:gridCol w="1347381">
                  <a:extLst>
                    <a:ext uri="{9D8B030D-6E8A-4147-A177-3AD203B41FA5}">
                      <a16:colId xmlns:a16="http://schemas.microsoft.com/office/drawing/2014/main" val="1508493548"/>
                    </a:ext>
                  </a:extLst>
                </a:gridCol>
                <a:gridCol w="1170385">
                  <a:extLst>
                    <a:ext uri="{9D8B030D-6E8A-4147-A177-3AD203B41FA5}">
                      <a16:colId xmlns:a16="http://schemas.microsoft.com/office/drawing/2014/main" val="1750177600"/>
                    </a:ext>
                  </a:extLst>
                </a:gridCol>
                <a:gridCol w="2151601">
                  <a:extLst>
                    <a:ext uri="{9D8B030D-6E8A-4147-A177-3AD203B41FA5}">
                      <a16:colId xmlns:a16="http://schemas.microsoft.com/office/drawing/2014/main" val="2780462746"/>
                    </a:ext>
                  </a:extLst>
                </a:gridCol>
                <a:gridCol w="2678172">
                  <a:extLst>
                    <a:ext uri="{9D8B030D-6E8A-4147-A177-3AD203B41FA5}">
                      <a16:colId xmlns:a16="http://schemas.microsoft.com/office/drawing/2014/main" val="207760097"/>
                    </a:ext>
                  </a:extLst>
                </a:gridCol>
              </a:tblGrid>
              <a:tr h="828341">
                <a:tc>
                  <a:txBody>
                    <a:bodyPr/>
                    <a:lstStyle/>
                    <a:p>
                      <a:r>
                        <a:rPr lang="en-JM" sz="1600"/>
                        <a:t>Feature</a:t>
                      </a:r>
                    </a:p>
                  </a:txBody>
                  <a:tcPr marL="79648" marR="79648" marT="39824" marB="39824"/>
                </a:tc>
                <a:tc>
                  <a:txBody>
                    <a:bodyPr/>
                    <a:lstStyle/>
                    <a:p>
                      <a:pPr algn="ctr"/>
                      <a:r>
                        <a:rPr lang="en-JM" sz="1600"/>
                        <a:t>Number of Missing Data</a:t>
                      </a:r>
                    </a:p>
                  </a:txBody>
                  <a:tcPr marL="79648" marR="79648" marT="39824" marB="39824"/>
                </a:tc>
                <a:tc>
                  <a:txBody>
                    <a:bodyPr/>
                    <a:lstStyle/>
                    <a:p>
                      <a:r>
                        <a:rPr lang="en-JM" sz="1600"/>
                        <a:t>Handling</a:t>
                      </a:r>
                    </a:p>
                  </a:txBody>
                  <a:tcPr marL="79648" marR="79648" marT="39824" marB="39824"/>
                </a:tc>
                <a:tc>
                  <a:txBody>
                    <a:bodyPr/>
                    <a:lstStyle/>
                    <a:p>
                      <a:r>
                        <a:rPr lang="en-JM" sz="1600"/>
                        <a:t>Reason</a:t>
                      </a:r>
                    </a:p>
                  </a:txBody>
                  <a:tcPr marL="79648" marR="79648" marT="39824" marB="39824"/>
                </a:tc>
                <a:extLst>
                  <a:ext uri="{0D108BD9-81ED-4DB2-BD59-A6C34878D82A}">
                    <a16:rowId xmlns:a16="http://schemas.microsoft.com/office/drawing/2014/main" val="1627580742"/>
                  </a:ext>
                </a:extLst>
              </a:tr>
              <a:tr h="589396">
                <a:tc>
                  <a:txBody>
                    <a:bodyPr/>
                    <a:lstStyle/>
                    <a:p>
                      <a:r>
                        <a:rPr lang="en-JM" sz="1600"/>
                        <a:t>Gender</a:t>
                      </a:r>
                    </a:p>
                  </a:txBody>
                  <a:tcPr marL="79648" marR="79648" marT="39824" marB="39824"/>
                </a:tc>
                <a:tc>
                  <a:txBody>
                    <a:bodyPr/>
                    <a:lstStyle/>
                    <a:p>
                      <a:pPr algn="ctr"/>
                      <a:r>
                        <a:rPr lang="en-JM" sz="1600"/>
                        <a:t>13</a:t>
                      </a:r>
                    </a:p>
                  </a:txBody>
                  <a:tcPr marL="79648" marR="79648" marT="39824" marB="39824"/>
                </a:tc>
                <a:tc>
                  <a:txBody>
                    <a:bodyPr/>
                    <a:lstStyle/>
                    <a:p>
                      <a:r>
                        <a:rPr lang="en-US" sz="1600"/>
                        <a:t>Male</a:t>
                      </a:r>
                      <a:endParaRPr lang="en-JM" sz="1600"/>
                    </a:p>
                  </a:txBody>
                  <a:tcPr marL="79648" marR="79648" marT="39824" marB="39824"/>
                </a:tc>
                <a:tc>
                  <a:txBody>
                    <a:bodyPr/>
                    <a:lstStyle/>
                    <a:p>
                      <a:r>
                        <a:rPr lang="en-US" sz="1600"/>
                        <a:t>81% of applicants are males</a:t>
                      </a:r>
                      <a:endParaRPr lang="en-JM" sz="1600"/>
                    </a:p>
                  </a:txBody>
                  <a:tcPr marL="79648" marR="79648" marT="39824" marB="39824"/>
                </a:tc>
                <a:extLst>
                  <a:ext uri="{0D108BD9-81ED-4DB2-BD59-A6C34878D82A}">
                    <a16:rowId xmlns:a16="http://schemas.microsoft.com/office/drawing/2014/main" val="2709709046"/>
                  </a:ext>
                </a:extLst>
              </a:tr>
              <a:tr h="589396">
                <a:tc>
                  <a:txBody>
                    <a:bodyPr/>
                    <a:lstStyle/>
                    <a:p>
                      <a:r>
                        <a:rPr lang="en-JM" sz="1600"/>
                        <a:t>Married</a:t>
                      </a:r>
                    </a:p>
                  </a:txBody>
                  <a:tcPr marL="79648" marR="79648" marT="39824" marB="39824"/>
                </a:tc>
                <a:tc>
                  <a:txBody>
                    <a:bodyPr/>
                    <a:lstStyle/>
                    <a:p>
                      <a:pPr algn="ctr"/>
                      <a:r>
                        <a:rPr lang="en-JM" sz="1600"/>
                        <a:t>3</a:t>
                      </a:r>
                    </a:p>
                  </a:txBody>
                  <a:tcPr marL="79648" marR="79648" marT="39824" marB="39824"/>
                </a:tc>
                <a:tc>
                  <a:txBody>
                    <a:bodyPr/>
                    <a:lstStyle/>
                    <a:p>
                      <a:r>
                        <a:rPr lang="en-US" sz="1600" dirty="0"/>
                        <a:t>Yes</a:t>
                      </a:r>
                      <a:endParaRPr lang="en-JM" sz="1600" dirty="0"/>
                    </a:p>
                  </a:txBody>
                  <a:tcPr marL="79648" marR="79648" marT="39824" marB="39824"/>
                </a:tc>
                <a:tc>
                  <a:txBody>
                    <a:bodyPr/>
                    <a:lstStyle/>
                    <a:p>
                      <a:r>
                        <a:rPr lang="en-US" sz="1600"/>
                        <a:t>65% of applicants are married</a:t>
                      </a:r>
                      <a:endParaRPr lang="en-JM" sz="1600"/>
                    </a:p>
                  </a:txBody>
                  <a:tcPr marL="79648" marR="79648" marT="39824" marB="39824"/>
                </a:tc>
                <a:extLst>
                  <a:ext uri="{0D108BD9-81ED-4DB2-BD59-A6C34878D82A}">
                    <a16:rowId xmlns:a16="http://schemas.microsoft.com/office/drawing/2014/main" val="2527675419"/>
                  </a:ext>
                </a:extLst>
              </a:tr>
              <a:tr h="589396">
                <a:tc>
                  <a:txBody>
                    <a:bodyPr/>
                    <a:lstStyle/>
                    <a:p>
                      <a:r>
                        <a:rPr lang="en-JM" sz="1600"/>
                        <a:t>Dependents</a:t>
                      </a:r>
                    </a:p>
                  </a:txBody>
                  <a:tcPr marL="79648" marR="79648" marT="39824" marB="39824"/>
                </a:tc>
                <a:tc>
                  <a:txBody>
                    <a:bodyPr/>
                    <a:lstStyle/>
                    <a:p>
                      <a:pPr algn="ctr"/>
                      <a:r>
                        <a:rPr lang="en-JM" sz="1600"/>
                        <a:t>15</a:t>
                      </a:r>
                    </a:p>
                  </a:txBody>
                  <a:tcPr marL="79648" marR="79648" marT="39824" marB="39824"/>
                </a:tc>
                <a:tc>
                  <a:txBody>
                    <a:bodyPr/>
                    <a:lstStyle/>
                    <a:p>
                      <a:r>
                        <a:rPr lang="en-JM" sz="1600"/>
                        <a:t>0</a:t>
                      </a:r>
                    </a:p>
                  </a:txBody>
                  <a:tcPr marL="79648" marR="79648" marT="39824" marB="39824"/>
                </a:tc>
                <a:tc>
                  <a:txBody>
                    <a:bodyPr/>
                    <a:lstStyle/>
                    <a:p>
                      <a:r>
                        <a:rPr lang="en-JM" sz="1600"/>
                        <a:t>53%, 0; 17%, 1; 17%, 2; 9%, 3+</a:t>
                      </a:r>
                    </a:p>
                  </a:txBody>
                  <a:tcPr marL="79648" marR="79648" marT="39824" marB="39824"/>
                </a:tc>
                <a:extLst>
                  <a:ext uri="{0D108BD9-81ED-4DB2-BD59-A6C34878D82A}">
                    <a16:rowId xmlns:a16="http://schemas.microsoft.com/office/drawing/2014/main" val="3674633655"/>
                  </a:ext>
                </a:extLst>
              </a:tr>
              <a:tr h="589396">
                <a:tc>
                  <a:txBody>
                    <a:bodyPr/>
                    <a:lstStyle/>
                    <a:p>
                      <a:r>
                        <a:rPr lang="en-JM" sz="1600"/>
                        <a:t>Self Employed</a:t>
                      </a:r>
                    </a:p>
                  </a:txBody>
                  <a:tcPr marL="79648" marR="79648" marT="39824" marB="39824"/>
                </a:tc>
                <a:tc>
                  <a:txBody>
                    <a:bodyPr/>
                    <a:lstStyle/>
                    <a:p>
                      <a:pPr algn="ctr"/>
                      <a:r>
                        <a:rPr lang="en-JM" sz="1600"/>
                        <a:t>32</a:t>
                      </a:r>
                    </a:p>
                  </a:txBody>
                  <a:tcPr marL="79648" marR="79648" marT="39824" marB="39824"/>
                </a:tc>
                <a:tc>
                  <a:txBody>
                    <a:bodyPr/>
                    <a:lstStyle/>
                    <a:p>
                      <a:r>
                        <a:rPr lang="en-JM" sz="1600"/>
                        <a:t>Not Self Employed</a:t>
                      </a:r>
                    </a:p>
                  </a:txBody>
                  <a:tcPr marL="79648" marR="79648" marT="39824" marB="398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M" sz="1600"/>
                        <a:t>86% Not Self Employed</a:t>
                      </a:r>
                    </a:p>
                    <a:p>
                      <a:endParaRPr lang="en-JM" sz="1600"/>
                    </a:p>
                  </a:txBody>
                  <a:tcPr marL="79648" marR="79648" marT="39824" marB="39824"/>
                </a:tc>
                <a:extLst>
                  <a:ext uri="{0D108BD9-81ED-4DB2-BD59-A6C34878D82A}">
                    <a16:rowId xmlns:a16="http://schemas.microsoft.com/office/drawing/2014/main" val="2855066480"/>
                  </a:ext>
                </a:extLst>
              </a:tr>
              <a:tr h="350452">
                <a:tc>
                  <a:txBody>
                    <a:bodyPr/>
                    <a:lstStyle/>
                    <a:p>
                      <a:r>
                        <a:rPr lang="en-JM" sz="1600"/>
                        <a:t>Loan Amount</a:t>
                      </a:r>
                    </a:p>
                  </a:txBody>
                  <a:tcPr marL="79648" marR="79648" marT="39824" marB="39824"/>
                </a:tc>
                <a:tc>
                  <a:txBody>
                    <a:bodyPr/>
                    <a:lstStyle/>
                    <a:p>
                      <a:pPr algn="ctr"/>
                      <a:r>
                        <a:rPr lang="en-JM" sz="1600"/>
                        <a:t>22</a:t>
                      </a:r>
                    </a:p>
                  </a:txBody>
                  <a:tcPr marL="79648" marR="79648" marT="39824" marB="39824"/>
                </a:tc>
                <a:tc>
                  <a:txBody>
                    <a:bodyPr/>
                    <a:lstStyle/>
                    <a:p>
                      <a:r>
                        <a:rPr lang="en-JM" sz="1600"/>
                        <a:t>Median</a:t>
                      </a:r>
                    </a:p>
                  </a:txBody>
                  <a:tcPr marL="79648" marR="79648" marT="39824" marB="39824"/>
                </a:tc>
                <a:tc>
                  <a:txBody>
                    <a:bodyPr/>
                    <a:lstStyle/>
                    <a:p>
                      <a:r>
                        <a:rPr lang="en-JM" sz="1600"/>
                        <a:t>Avoid the effects outliers</a:t>
                      </a:r>
                    </a:p>
                  </a:txBody>
                  <a:tcPr marL="79648" marR="79648" marT="39824" marB="39824"/>
                </a:tc>
                <a:extLst>
                  <a:ext uri="{0D108BD9-81ED-4DB2-BD59-A6C34878D82A}">
                    <a16:rowId xmlns:a16="http://schemas.microsoft.com/office/drawing/2014/main" val="3094285965"/>
                  </a:ext>
                </a:extLst>
              </a:tr>
              <a:tr h="589396">
                <a:tc>
                  <a:txBody>
                    <a:bodyPr/>
                    <a:lstStyle/>
                    <a:p>
                      <a:r>
                        <a:rPr lang="en-JM" sz="1600"/>
                        <a:t>Loan Amount Term</a:t>
                      </a:r>
                    </a:p>
                  </a:txBody>
                  <a:tcPr marL="79648" marR="79648" marT="39824" marB="39824"/>
                </a:tc>
                <a:tc>
                  <a:txBody>
                    <a:bodyPr/>
                    <a:lstStyle/>
                    <a:p>
                      <a:pPr algn="ctr"/>
                      <a:r>
                        <a:rPr lang="en-JM" sz="1600"/>
                        <a:t>14</a:t>
                      </a:r>
                    </a:p>
                  </a:txBody>
                  <a:tcPr marL="79648" marR="79648" marT="39824" marB="39824"/>
                </a:tc>
                <a:tc>
                  <a:txBody>
                    <a:bodyPr/>
                    <a:lstStyle/>
                    <a:p>
                      <a:r>
                        <a:rPr lang="en-JM" sz="1600"/>
                        <a:t>360 months</a:t>
                      </a:r>
                    </a:p>
                  </a:txBody>
                  <a:tcPr marL="79648" marR="79648" marT="39824" marB="39824"/>
                </a:tc>
                <a:tc>
                  <a:txBody>
                    <a:bodyPr/>
                    <a:lstStyle/>
                    <a:p>
                      <a:r>
                        <a:rPr lang="en-JM" sz="1600" dirty="0"/>
                        <a:t>83% borrowed under a 360 month term and loan amounts were $77k+</a:t>
                      </a:r>
                    </a:p>
                  </a:txBody>
                  <a:tcPr marL="79648" marR="79648" marT="39824" marB="39824"/>
                </a:tc>
                <a:extLst>
                  <a:ext uri="{0D108BD9-81ED-4DB2-BD59-A6C34878D82A}">
                    <a16:rowId xmlns:a16="http://schemas.microsoft.com/office/drawing/2014/main" val="2723057463"/>
                  </a:ext>
                </a:extLst>
              </a:tr>
              <a:tr h="1067285">
                <a:tc>
                  <a:txBody>
                    <a:bodyPr/>
                    <a:lstStyle/>
                    <a:p>
                      <a:r>
                        <a:rPr lang="en-JM" sz="1600"/>
                        <a:t>Credit History</a:t>
                      </a:r>
                    </a:p>
                  </a:txBody>
                  <a:tcPr marL="79648" marR="79648" marT="39824" marB="39824"/>
                </a:tc>
                <a:tc>
                  <a:txBody>
                    <a:bodyPr/>
                    <a:lstStyle/>
                    <a:p>
                      <a:pPr algn="ctr"/>
                      <a:r>
                        <a:rPr lang="en-JM" sz="1600"/>
                        <a:t>50</a:t>
                      </a:r>
                    </a:p>
                  </a:txBody>
                  <a:tcPr marL="79648" marR="79648" marT="39824" marB="39824"/>
                </a:tc>
                <a:tc>
                  <a:txBody>
                    <a:bodyPr/>
                    <a:lstStyle/>
                    <a:p>
                      <a:r>
                        <a:rPr lang="en-US" sz="1600"/>
                        <a:t>Approved loans were filled as 1.0</a:t>
                      </a:r>
                    </a:p>
                    <a:p>
                      <a:r>
                        <a:rPr lang="en-US" sz="1600"/>
                        <a:t>Denied loans were filled as 0.0</a:t>
                      </a:r>
                      <a:endParaRPr lang="en-JM" sz="1600"/>
                    </a:p>
                  </a:txBody>
                  <a:tcPr marL="79648" marR="79648" marT="39824" marB="39824"/>
                </a:tc>
                <a:tc>
                  <a:txBody>
                    <a:bodyPr/>
                    <a:lstStyle/>
                    <a:p>
                      <a:r>
                        <a:rPr lang="en-US" sz="1600" dirty="0"/>
                        <a:t>81% of approved loans had credit history</a:t>
                      </a:r>
                      <a:endParaRPr lang="en-JM" sz="1600" dirty="0"/>
                    </a:p>
                  </a:txBody>
                  <a:tcPr marL="79648" marR="79648" marT="39824" marB="39824"/>
                </a:tc>
                <a:extLst>
                  <a:ext uri="{0D108BD9-81ED-4DB2-BD59-A6C34878D82A}">
                    <a16:rowId xmlns:a16="http://schemas.microsoft.com/office/drawing/2014/main" val="833920160"/>
                  </a:ext>
                </a:extLst>
              </a:tr>
            </a:tbl>
          </a:graphicData>
        </a:graphic>
      </p:graphicFrame>
    </p:spTree>
    <p:extLst>
      <p:ext uri="{BB962C8B-B14F-4D97-AF65-F5344CB8AC3E}">
        <p14:creationId xmlns:p14="http://schemas.microsoft.com/office/powerpoint/2010/main" val="34369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7DC608-4691-4CDE-8DFD-F12084C5B7A1}"/>
              </a:ext>
            </a:extLst>
          </p:cNvPr>
          <p:cNvSpPr>
            <a:spLocks noGrp="1"/>
          </p:cNvSpPr>
          <p:nvPr>
            <p:ph type="title"/>
          </p:nvPr>
        </p:nvSpPr>
        <p:spPr>
          <a:xfrm>
            <a:off x="966952" y="1204108"/>
            <a:ext cx="2669406" cy="1781175"/>
          </a:xfrm>
        </p:spPr>
        <p:txBody>
          <a:bodyPr>
            <a:normAutofit/>
          </a:bodyPr>
          <a:lstStyle/>
          <a:p>
            <a:r>
              <a:rPr lang="en-JM" sz="3200">
                <a:solidFill>
                  <a:srgbClr val="FFFFFF"/>
                </a:solidFill>
              </a:rPr>
              <a:t>Loan Approval Rate</a:t>
            </a:r>
          </a:p>
        </p:txBody>
      </p:sp>
      <p:sp>
        <p:nvSpPr>
          <p:cNvPr id="5127" name="Content Placeholder 5126">
            <a:extLst>
              <a:ext uri="{FF2B5EF4-FFF2-40B4-BE49-F238E27FC236}">
                <a16:creationId xmlns:a16="http://schemas.microsoft.com/office/drawing/2014/main" id="{44ED64AE-281E-406E-B1AC-17DD57B8EB2B}"/>
              </a:ext>
            </a:extLst>
          </p:cNvPr>
          <p:cNvSpPr>
            <a:spLocks noGrp="1"/>
          </p:cNvSpPr>
          <p:nvPr>
            <p:ph idx="1"/>
          </p:nvPr>
        </p:nvSpPr>
        <p:spPr>
          <a:xfrm>
            <a:off x="966951" y="3355130"/>
            <a:ext cx="2669407" cy="2427333"/>
          </a:xfrm>
        </p:spPr>
        <p:txBody>
          <a:bodyPr>
            <a:normAutofit/>
          </a:bodyPr>
          <a:lstStyle/>
          <a:p>
            <a:endParaRPr lang="en-US" sz="1600"/>
          </a:p>
        </p:txBody>
      </p:sp>
      <p:pic>
        <p:nvPicPr>
          <p:cNvPr id="5125" name="Picture 2">
            <a:extLst>
              <a:ext uri="{FF2B5EF4-FFF2-40B4-BE49-F238E27FC236}">
                <a16:creationId xmlns:a16="http://schemas.microsoft.com/office/drawing/2014/main" id="{6D6D6078-004F-4EE5-A325-F1C1203FD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426" y="952500"/>
            <a:ext cx="6847074"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88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CDDAF50-2832-45A1-AFB6-DAF873AE781F}"/>
              </a:ext>
            </a:extLst>
          </p:cNvPr>
          <p:cNvSpPr>
            <a:spLocks noGrp="1"/>
          </p:cNvSpPr>
          <p:nvPr>
            <p:ph type="title"/>
          </p:nvPr>
        </p:nvSpPr>
        <p:spPr>
          <a:xfrm>
            <a:off x="904877" y="2415322"/>
            <a:ext cx="3451730" cy="2399869"/>
          </a:xfrm>
        </p:spPr>
        <p:txBody>
          <a:bodyPr>
            <a:normAutofit/>
          </a:bodyPr>
          <a:lstStyle/>
          <a:p>
            <a:pPr algn="ctr"/>
            <a:r>
              <a:rPr lang="en-JM" sz="4000" b="1">
                <a:solidFill>
                  <a:srgbClr val="FFFFFF"/>
                </a:solidFill>
              </a:rPr>
              <a:t>Hypothesis</a:t>
            </a:r>
          </a:p>
        </p:txBody>
      </p:sp>
      <p:sp>
        <p:nvSpPr>
          <p:cNvPr id="3" name="Content Placeholder 2">
            <a:extLst>
              <a:ext uri="{FF2B5EF4-FFF2-40B4-BE49-F238E27FC236}">
                <a16:creationId xmlns:a16="http://schemas.microsoft.com/office/drawing/2014/main" id="{5ECB3690-19DB-4E47-AA79-54FCACE5CC57}"/>
              </a:ext>
            </a:extLst>
          </p:cNvPr>
          <p:cNvSpPr>
            <a:spLocks noGrp="1"/>
          </p:cNvSpPr>
          <p:nvPr>
            <p:ph idx="1"/>
          </p:nvPr>
        </p:nvSpPr>
        <p:spPr>
          <a:xfrm>
            <a:off x="5120640" y="804672"/>
            <a:ext cx="6281928" cy="5248656"/>
          </a:xfrm>
        </p:spPr>
        <p:txBody>
          <a:bodyPr anchor="ctr">
            <a:normAutofit/>
          </a:bodyPr>
          <a:lstStyle/>
          <a:p>
            <a:pPr marL="0" indent="0">
              <a:buNone/>
            </a:pPr>
            <a:r>
              <a:rPr lang="en-JM" sz="2000" dirty="0"/>
              <a:t>Factors that may affect the approval of a loan are the factors worth considering when determining the hypothesis. Here are a few,</a:t>
            </a:r>
          </a:p>
          <a:p>
            <a:r>
              <a:rPr lang="en-JM" sz="2000" dirty="0"/>
              <a:t>Income: The total income (combined applicant and </a:t>
            </a:r>
            <a:r>
              <a:rPr lang="en-JM" sz="2000" dirty="0" err="1"/>
              <a:t>coapplicant</a:t>
            </a:r>
            <a:r>
              <a:rPr lang="en-JM" sz="2000" dirty="0"/>
              <a:t>) is a determining factor. The higher the total income the higher the chances of being approved. </a:t>
            </a:r>
          </a:p>
          <a:p>
            <a:r>
              <a:rPr lang="en-JM" sz="2000" dirty="0"/>
              <a:t>Credit History: Having a history of previous loans help to improve approval possibility because it indicates loan worthiness.</a:t>
            </a:r>
          </a:p>
          <a:p>
            <a:r>
              <a:rPr lang="en-JM" sz="2000" dirty="0"/>
              <a:t>Monthly payments: The lower to monthly payment to income the greater the chances of approval.</a:t>
            </a:r>
          </a:p>
          <a:p>
            <a:r>
              <a:rPr lang="en-JM" sz="2000" dirty="0"/>
              <a:t>Term: The shorter the term, the chances of approval increases however this is also dependent previously mentioned factors. </a:t>
            </a:r>
          </a:p>
          <a:p>
            <a:r>
              <a:rPr lang="en-JM" sz="2000" dirty="0"/>
              <a:t>Loan amount: The lower the loan amount the greater the chance of approval.</a:t>
            </a:r>
          </a:p>
          <a:p>
            <a:endParaRPr lang="en-JM" sz="2000" dirty="0"/>
          </a:p>
        </p:txBody>
      </p:sp>
    </p:spTree>
    <p:extLst>
      <p:ext uri="{BB962C8B-B14F-4D97-AF65-F5344CB8AC3E}">
        <p14:creationId xmlns:p14="http://schemas.microsoft.com/office/powerpoint/2010/main" val="293361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3A68-54CD-479C-9983-0274FD991271}"/>
              </a:ext>
            </a:extLst>
          </p:cNvPr>
          <p:cNvSpPr>
            <a:spLocks noGrp="1"/>
          </p:cNvSpPr>
          <p:nvPr>
            <p:ph type="title"/>
          </p:nvPr>
        </p:nvSpPr>
        <p:spPr>
          <a:xfrm>
            <a:off x="838200" y="365126"/>
            <a:ext cx="10515600" cy="1181102"/>
          </a:xfrm>
          <a:solidFill>
            <a:srgbClr val="002060"/>
          </a:solidFill>
        </p:spPr>
        <p:txBody>
          <a:bodyPr/>
          <a:lstStyle/>
          <a:p>
            <a:r>
              <a:rPr lang="en-JM" b="1">
                <a:solidFill>
                  <a:schemeClr val="bg1"/>
                </a:solidFill>
              </a:rPr>
              <a:t>Feature Proportions</a:t>
            </a:r>
            <a:endParaRPr lang="en-JM" b="1" dirty="0">
              <a:solidFill>
                <a:schemeClr val="bg1"/>
              </a:solidFill>
            </a:endParaRPr>
          </a:p>
        </p:txBody>
      </p:sp>
      <p:pic>
        <p:nvPicPr>
          <p:cNvPr id="5" name="Picture 4">
            <a:extLst>
              <a:ext uri="{FF2B5EF4-FFF2-40B4-BE49-F238E27FC236}">
                <a16:creationId xmlns:a16="http://schemas.microsoft.com/office/drawing/2014/main" id="{F544FCB8-31C6-401D-B9B6-20FCAF2B7BEF}"/>
              </a:ext>
            </a:extLst>
          </p:cNvPr>
          <p:cNvPicPr>
            <a:picLocks noChangeAspect="1"/>
          </p:cNvPicPr>
          <p:nvPr/>
        </p:nvPicPr>
        <p:blipFill>
          <a:blip r:embed="rId2"/>
          <a:stretch>
            <a:fillRect/>
          </a:stretch>
        </p:blipFill>
        <p:spPr>
          <a:xfrm>
            <a:off x="600075" y="1690685"/>
            <a:ext cx="3524250" cy="2486025"/>
          </a:xfrm>
          <a:prstGeom prst="rect">
            <a:avLst/>
          </a:prstGeom>
        </p:spPr>
      </p:pic>
      <p:pic>
        <p:nvPicPr>
          <p:cNvPr id="2050" name="Picture 2">
            <a:extLst>
              <a:ext uri="{FF2B5EF4-FFF2-40B4-BE49-F238E27FC236}">
                <a16:creationId xmlns:a16="http://schemas.microsoft.com/office/drawing/2014/main" id="{F70A0DF5-CB30-41DA-B286-D4706D4C8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5" y="1690687"/>
            <a:ext cx="35242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E79866D-B804-4F51-AD69-9A9D1EF9C03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00075" y="4321168"/>
            <a:ext cx="35242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30BEB1A-CF88-4ADE-B15B-42ACF7C175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275" y="4321169"/>
            <a:ext cx="35242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B1FC3211-FDB0-41A6-9180-19E9C43E99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2475" y="1690685"/>
            <a:ext cx="352425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9945653-E81C-41F1-A493-0EDDD7BE1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2475" y="4321167"/>
            <a:ext cx="35242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038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905</Words>
  <Application>Microsoft Office PowerPoint</Application>
  <PresentationFormat>Widescreen</PresentationFormat>
  <Paragraphs>215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Home Loan Prediction</vt:lpstr>
      <vt:lpstr>Dream Housing Finance</vt:lpstr>
      <vt:lpstr>Problem Statement</vt:lpstr>
      <vt:lpstr>Data  Source and  Description</vt:lpstr>
      <vt:lpstr>Feature Descriptions</vt:lpstr>
      <vt:lpstr>Challenge: Treating Missing Data</vt:lpstr>
      <vt:lpstr>Loan Approval Rate</vt:lpstr>
      <vt:lpstr>Hypothesis</vt:lpstr>
      <vt:lpstr>Feature Proportions</vt:lpstr>
      <vt:lpstr>Income Distribution</vt:lpstr>
      <vt:lpstr>Loan Amount and  Total Income Correlation </vt:lpstr>
      <vt:lpstr>Statistically and Practically Significant</vt:lpstr>
      <vt:lpstr>Model Selection</vt:lpstr>
      <vt:lpstr>The Approach</vt:lpstr>
      <vt:lpstr>ML Model Results</vt:lpstr>
      <vt:lpstr>Missing Data Handling</vt:lpstr>
      <vt:lpstr>ML Model Results</vt:lpstr>
      <vt:lpstr>ML Model Results</vt:lpstr>
      <vt:lpstr>ML Model Results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Loan Prediction</dc:title>
  <dc:creator>Sean Grant</dc:creator>
  <cp:lastModifiedBy>Sean Grant</cp:lastModifiedBy>
  <cp:revision>2</cp:revision>
  <dcterms:created xsi:type="dcterms:W3CDTF">2019-01-01T18:22:48Z</dcterms:created>
  <dcterms:modified xsi:type="dcterms:W3CDTF">2019-01-02T03:12:59Z</dcterms:modified>
</cp:coreProperties>
</file>