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36" autoAdjust="0"/>
  </p:normalViewPr>
  <p:slideViewPr>
    <p:cSldViewPr snapToGrid="0">
      <p:cViewPr varScale="1">
        <p:scale>
          <a:sx n="71" d="100"/>
          <a:sy n="71" d="100"/>
        </p:scale>
        <p:origin x="111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8E689-1AD5-4DA9-A1AF-6C2ECAE8475F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428BF-987A-43CC-8667-A01E4FF2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28BF-987A-43CC-8667-A01E4FF2C2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28BF-987A-43CC-8667-A01E4FF2C2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21 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28BF-987A-43CC-8667-A01E4FF2C2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7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9343-9334-4100-A1B2-78682B07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604B9-9EF4-4C36-8129-08A7F658A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02C8-DEE2-416F-9AA9-4B674A30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1C8C-08EB-44C7-9A2A-7500F7E1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1CA8-7AF6-4E10-84C3-040FC390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37F2-53A0-4DF4-8525-A723942C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63382-C375-4C39-95E6-6E7F1910A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47CA-4CF2-47A7-A80C-7CAC2248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2D12-9F8A-4531-9867-17676C02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6250-C17C-495A-8633-733C8778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BE196-5B5B-4629-B108-B5644DDAF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D26E0-C2B8-406B-89F9-01C7983E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9521-BFD7-4D1C-96BE-E94F71E8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59A-00F9-452B-9D72-2572178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CC70-6461-4BE1-ADE5-F70644D5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5EFB-4FF4-4A91-9352-BA7BC095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C10A-B67E-4822-8C63-6501060B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5A2C-BB71-43BF-BFA9-6107C31A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EBB9-6220-48F9-9571-874B03A1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04BE-43A8-4CA3-AAC3-68CE954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5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9EB0-AC27-4B88-8CBF-7176F067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6A191-4B9F-4DC0-8B39-B70DAD90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416F-2F62-42D4-BAC6-D27C9E09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4D78E-FE4B-4AD0-A5DF-E234A991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1EDD-1611-4645-8E4B-CCBC6AB1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42E-6C11-412C-A789-E9CF412B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ACB0-FA5B-4EC1-82B1-F52C2A47B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1DC0-0B4B-4014-B468-69FB4868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90C4-7E06-41CB-9313-27581F17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351A6-1614-4CC7-9A22-9580B132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342D-3439-4B36-9D89-DFB5407D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CED3-4EA7-4F81-955F-D9C2A34E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544B-A600-4FF7-91FC-21BD6736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4F600-C674-4D56-9982-954646C7C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6C90A-71EA-43BA-81BA-40CB90FBF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28F38-6EF9-40C3-A9BB-70F6EC483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543AC-3496-490F-9599-25E3649E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8A212-08EF-40EB-AB0B-3E804841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727FB-271D-4771-9C9B-242B474F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3098-5B9B-4AF1-A155-61D571A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96835-440E-45F4-BFC6-5C6BB58B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B32BB-CADE-4815-92D2-E2BA2A94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830C2-B2EE-468C-BDA2-5193AB8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8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05822-60DE-43A1-945E-B298A213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F5998-37F5-46EB-A7F1-E851D585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6B12-0F0C-4685-B246-05C805B3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0228-56B8-4962-9430-EEDD65AA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3E4B-4AAE-463C-AD13-D880C119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AEC3E-0B77-4A9D-9220-516A64C0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458B0-FF52-4A5D-9FA1-6DCA361B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0E4F-16FF-434D-8F83-3AED04D6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12C8-EF2F-4E86-AB9F-B520A712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6F9A-95DA-476E-BC48-1AB098C1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F9C2F-61C5-4E7B-8558-D15A0799B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F5FA-858D-4A2F-A5AD-3A2E8F59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D1461-3558-4A87-B649-0105C3A7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35C57-5D00-4AE7-9D07-95D3E8C0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35C18-CE20-4CE3-95DF-60CC79A9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F8193-5AC3-4600-82B8-F6B0E506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0B1D8-994D-44F6-A3FE-C2EDC635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AAD2-020B-4C2C-80D7-44CAA4D99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E37E-9794-4B64-ABD5-CC7AF74762E8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0220-DB1C-44FF-82CB-C8316B449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0299-8F31-453B-90E1-4A81333CF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8C44-C9D4-4C10-8761-DE89F9516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A1A1-FD11-402B-A6BD-3BCF1C359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Heterogeneity in Covid-19 transmission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72EEF-D0E6-440A-99C5-C52DEDE67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Olivia Bryant </a:t>
            </a:r>
          </a:p>
          <a:p>
            <a:r>
              <a:rPr lang="en-GB" dirty="0"/>
              <a:t>Seda </a:t>
            </a:r>
            <a:r>
              <a:rPr lang="en-GB" dirty="0" err="1"/>
              <a:t>Radoyakova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07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94B6-A303-4A38-929F-261D72D7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DFD0-598C-44AE-804B-7F2BA1DB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the data, difficulties, visualisations for </a:t>
            </a:r>
            <a:r>
              <a:rPr lang="en-GB" dirty="0" err="1"/>
              <a:t>overall_resutls</a:t>
            </a:r>
            <a:r>
              <a:rPr lang="en-GB" dirty="0"/>
              <a:t>, breakdown of settings, EDA of overall datasets with some nice plots with </a:t>
            </a:r>
            <a:r>
              <a:rPr lang="en-GB" dirty="0" err="1"/>
              <a:t>GGplot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7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96C-B20F-4E24-8E53-9A145E95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2EED-21BE-4240-B256-48F24306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infectors are born equal </a:t>
            </a:r>
            <a:r>
              <a:rPr lang="en-GB" i="1" dirty="0"/>
              <a:t>i.e. </a:t>
            </a:r>
            <a:r>
              <a:rPr lang="en-GB" dirty="0"/>
              <a:t>SARS-CoV-2 transmission is heterogeneous.</a:t>
            </a:r>
          </a:p>
          <a:p>
            <a:r>
              <a:rPr lang="en-GB" dirty="0"/>
              <a:t>Most individuals don’t infect anybody while a few are responsible for the majority of transmission.</a:t>
            </a:r>
          </a:p>
          <a:p>
            <a:r>
              <a:rPr lang="en-GB" dirty="0"/>
              <a:t>Superspreading events hit the news in 2020.</a:t>
            </a:r>
          </a:p>
        </p:txBody>
      </p:sp>
    </p:spTree>
    <p:extLst>
      <p:ext uri="{BB962C8B-B14F-4D97-AF65-F5344CB8AC3E}">
        <p14:creationId xmlns:p14="http://schemas.microsoft.com/office/powerpoint/2010/main" val="4677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5FCB-08F4-4FAA-B9A4-C5FEB88B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4F2A-D1F5-4AC8-8F93-C023F6BB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Characterise the R-distribution == secondary case distribution</a:t>
            </a:r>
          </a:p>
          <a:p>
            <a:r>
              <a:rPr lang="en-GB" dirty="0"/>
              <a:t>How does the </a:t>
            </a:r>
            <a:r>
              <a:rPr lang="en-GB" b="1" dirty="0"/>
              <a:t>contact pattern </a:t>
            </a:r>
            <a:r>
              <a:rPr lang="en-GB" dirty="0"/>
              <a:t>affect the shape of the secondary case distribution?</a:t>
            </a:r>
          </a:p>
          <a:p>
            <a:r>
              <a:rPr lang="en-GB" dirty="0"/>
              <a:t>How does the </a:t>
            </a:r>
            <a:r>
              <a:rPr lang="en-GB" b="1" dirty="0"/>
              <a:t>setting of spreading </a:t>
            </a:r>
            <a:r>
              <a:rPr lang="en-GB" dirty="0"/>
              <a:t>affect the shape of the secondary case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79200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A494-EEDD-42AC-94C4-F45DE38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Publicly available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0F4AE-E3A5-4AF5-AF12-4B579E57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9" y="1856437"/>
            <a:ext cx="6477362" cy="1311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294E0-65F8-42E0-9481-B13BE202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74" y="4645119"/>
            <a:ext cx="6477362" cy="1847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6697D-3711-4EE3-9E23-6870EDBF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82705"/>
            <a:ext cx="5714638" cy="13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FDB8-49BD-4D54-BC8F-9AF57FF3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Publicly 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BFF6-41D8-494E-968B-EF8716DC5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Limited data availability</a:t>
            </a:r>
          </a:p>
          <a:p>
            <a:pPr lvl="1"/>
            <a:r>
              <a:rPr lang="en-GB" dirty="0"/>
              <a:t>Not public and derived from models assuming neg </a:t>
            </a:r>
            <a:r>
              <a:rPr lang="en-GB" dirty="0" err="1"/>
              <a:t>binom</a:t>
            </a:r>
            <a:r>
              <a:rPr lang="en-GB" dirty="0"/>
              <a:t> </a:t>
            </a:r>
          </a:p>
          <a:p>
            <a:r>
              <a:rPr lang="en-GB" dirty="0"/>
              <a:t>Negative correlation between GDPR and data availability </a:t>
            </a:r>
          </a:p>
          <a:p>
            <a:r>
              <a:rPr lang="en-GB" dirty="0"/>
              <a:t>Resolution and availability of data decreased over time</a:t>
            </a:r>
          </a:p>
          <a:p>
            <a:r>
              <a:rPr lang="en-GB" dirty="0"/>
              <a:t>Media and news reports: a substantial chunk of data</a:t>
            </a:r>
          </a:p>
          <a:p>
            <a:r>
              <a:rPr lang="en-GB" dirty="0"/>
              <a:t>Bias towards superspreading and early pandemic</a:t>
            </a:r>
          </a:p>
          <a:p>
            <a:r>
              <a:rPr lang="en-GB" dirty="0"/>
              <a:t>public private distinction media superspreading events</a:t>
            </a:r>
          </a:p>
        </p:txBody>
      </p:sp>
    </p:spTree>
    <p:extLst>
      <p:ext uri="{BB962C8B-B14F-4D97-AF65-F5344CB8AC3E}">
        <p14:creationId xmlns:p14="http://schemas.microsoft.com/office/powerpoint/2010/main" val="385138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2485D-4825-4065-847A-D0C15221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4167"/>
            <a:ext cx="12192000" cy="2884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4B618-64AD-4C01-B7D9-75B96D4CA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02" y="201569"/>
            <a:ext cx="11212595" cy="33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38F10-8548-4F10-BFD1-A9E632DA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639"/>
            <a:ext cx="12192000" cy="91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23DAB-35E7-4E97-BC4F-4A9D21E1E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801"/>
            <a:ext cx="12192000" cy="15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0E32-BDC7-442E-8410-218379C0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events got media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E8F9-5FA8-4499-A5E4-32F81458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http://web.archive.org/web/20200420071353/https://www.aljazeera.com/news/2020/03/infected-16-berlin-nightclub-coronavirus-fears-grow-200310132859234.html</a:t>
            </a:r>
          </a:p>
          <a:p>
            <a:r>
              <a:rPr lang="en-GB" dirty="0"/>
              <a:t>http://web.archive.org/web/20200420071139/https://edition.cnn.com/2020/03/24/europe/austria-ski-resort-ischgl-coronavirus-intl/</a:t>
            </a:r>
          </a:p>
          <a:p>
            <a:r>
              <a:rPr lang="en-GB" dirty="0"/>
              <a:t>https://www.cnn.com/2020/03/11/us/new-rochelle-attorney-containment-area/index.html</a:t>
            </a:r>
          </a:p>
          <a:p>
            <a:r>
              <a:rPr lang="en-GB" dirty="0"/>
              <a:t>https://assets.researchsquare.com/files/rs-29548/v1_stamped.pdf; </a:t>
            </a:r>
          </a:p>
          <a:p>
            <a:r>
              <a:rPr lang="en-GB" dirty="0"/>
              <a:t>https://www.nytimes.com/2020/06/02/opinion/coronavirus-superspreaders.html</a:t>
            </a:r>
          </a:p>
          <a:p>
            <a:r>
              <a:rPr lang="en-GB" dirty="0"/>
              <a:t>https://www.bbc.com/news/world-asia-india-52061915</a:t>
            </a:r>
          </a:p>
          <a:p>
            <a:r>
              <a:rPr lang="en-GB" dirty="0"/>
              <a:t>https://www.dw.com/en/china-tries-to-contain-new-coronavirus-outbreak/a-53280411; </a:t>
            </a:r>
          </a:p>
          <a:p>
            <a:r>
              <a:rPr lang="en-GB" dirty="0"/>
              <a:t>https://www.reuters.com/article/us-health-coronavirus-china-harbin/chinese-city-tightens-coronavirus-travel-curbs-in-biggest-outbreak-idUSKCN22409D</a:t>
            </a:r>
          </a:p>
          <a:p>
            <a:r>
              <a:rPr lang="en-GB" dirty="0"/>
              <a:t>https://www.hindustantimes.com/india-news/bihar-two-covid-19-positive-cases-detected-in-door-to-door-screening-more-results-pending/story-h7i2bKL35kce9aBgQbO3NM.html</a:t>
            </a:r>
          </a:p>
          <a:p>
            <a:r>
              <a:rPr lang="en-GB" dirty="0"/>
              <a:t>https://www.cnn.com/2020/05/11/africa/ghana-factory-coronavirus-infection-intl/index.html</a:t>
            </a:r>
          </a:p>
        </p:txBody>
      </p:sp>
    </p:spTree>
    <p:extLst>
      <p:ext uri="{BB962C8B-B14F-4D97-AF65-F5344CB8AC3E}">
        <p14:creationId xmlns:p14="http://schemas.microsoft.com/office/powerpoint/2010/main" val="289282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CD9-923A-4646-AA58-60CCA168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3DB5-0A98-45A0-8F9C-2C5CC7BC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9A3D3-947C-4B17-A2F4-351F754E7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262"/>
            <a:ext cx="12192000" cy="2880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A7501-91D9-471B-A1D6-B44CAB9A8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"/>
          <a:stretch/>
        </p:blipFill>
        <p:spPr>
          <a:xfrm>
            <a:off x="0" y="905439"/>
            <a:ext cx="12177244" cy="16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4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36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Heterogeneity in Covid-19 transmission</vt:lpstr>
      <vt:lpstr>Background</vt:lpstr>
      <vt:lpstr>Our goal</vt:lpstr>
      <vt:lpstr>Publicly available data</vt:lpstr>
      <vt:lpstr>Publicly available data</vt:lpstr>
      <vt:lpstr>PowerPoint Presentation</vt:lpstr>
      <vt:lpstr>PowerPoint Presentation</vt:lpstr>
      <vt:lpstr>Clustering events got media attention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Heterogeneity in Covid-19 transmission</dc:title>
  <dc:creator>Radoykova, Seda</dc:creator>
  <cp:lastModifiedBy>Radoykova, Seda</cp:lastModifiedBy>
  <cp:revision>1</cp:revision>
  <dcterms:created xsi:type="dcterms:W3CDTF">2021-07-28T07:41:13Z</dcterms:created>
  <dcterms:modified xsi:type="dcterms:W3CDTF">2021-09-13T11:31:26Z</dcterms:modified>
</cp:coreProperties>
</file>