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0" r:id="rId6"/>
    <p:sldId id="274" r:id="rId7"/>
    <p:sldId id="273" r:id="rId8"/>
    <p:sldId id="275" r:id="rId9"/>
    <p:sldId id="276" r:id="rId10"/>
    <p:sldId id="277" r:id="rId11"/>
    <p:sldId id="278" r:id="rId12"/>
    <p:sldId id="279" r:id="rId13"/>
    <p:sldId id="28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58" d="100"/>
          <a:sy n="58" d="100"/>
        </p:scale>
        <p:origin x="82"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764DE79-268F-4C1A-8933-263129D2AF90}" type="datetimeFigureOut">
              <a:rPr lang="en-US" dirty="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764DE79-268F-4C1A-8933-263129D2AF90}" type="datetimeFigureOut">
              <a:rPr lang="en-US" dirty="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764DE79-268F-4C1A-8933-263129D2AF90}" type="datetimeFigureOut">
              <a:rPr lang="en-US" dirty="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tr-TR" sz="4000" dirty="0" smtClean="0"/>
              <a:t>Analysis of </a:t>
            </a:r>
            <a:r>
              <a:rPr lang="tr-TR" sz="4000" dirty="0" err="1" smtClean="0"/>
              <a:t>Cab</a:t>
            </a:r>
            <a:r>
              <a:rPr lang="tr-TR" sz="4000" dirty="0" smtClean="0"/>
              <a:t> Data</a:t>
            </a:r>
            <a:endParaRPr lang="en-US" sz="4000" dirty="0"/>
          </a:p>
          <a:p>
            <a:endParaRPr lang="en-US" sz="4000" dirty="0"/>
          </a:p>
          <a:p>
            <a:r>
              <a:rPr lang="tr-TR" sz="2800" b="1" dirty="0" smtClean="0"/>
              <a:t>20.10.2022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5709158" y="-3858911"/>
            <a:ext cx="786940" cy="11198087"/>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dirty="0"/>
              <a:t>6- What is the number of users of each companies in cities?</a:t>
            </a:r>
            <a:endParaRPr lang="en-US" dirty="0">
              <a:solidFill>
                <a:srgbClr val="FF6600"/>
              </a:solidFill>
            </a:endParaRPr>
          </a:p>
        </p:txBody>
      </p:sp>
      <p:sp>
        <p:nvSpPr>
          <p:cNvPr id="10" name="Subtitle 2">
            <a:extLst>
              <a:ext uri="{FF2B5EF4-FFF2-40B4-BE49-F238E27FC236}">
                <a16:creationId xmlns:a16="http://schemas.microsoft.com/office/drawing/2014/main" id="{60B3D5A6-E766-7C41-BD00-B22DA4727FBA}"/>
              </a:ext>
            </a:extLst>
          </p:cNvPr>
          <p:cNvSpPr txBox="1">
            <a:spLocks/>
          </p:cNvSpPr>
          <p:nvPr/>
        </p:nvSpPr>
        <p:spPr>
          <a:xfrm rot="5400000">
            <a:off x="7803509" y="1734014"/>
            <a:ext cx="527505" cy="3929268"/>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dirty="0"/>
              <a:t>Yellow </a:t>
            </a:r>
            <a:r>
              <a:rPr lang="tr-TR" dirty="0" err="1" smtClean="0"/>
              <a:t>dominantion</a:t>
            </a:r>
            <a:r>
              <a:rPr lang="tr-TR" dirty="0" smtClean="0"/>
              <a:t> in </a:t>
            </a:r>
            <a:r>
              <a:rPr lang="tr-TR" dirty="0" err="1" smtClean="0"/>
              <a:t>cities</a:t>
            </a:r>
            <a:endParaRPr lang="en-US" dirty="0">
              <a:solidFill>
                <a:srgbClr val="FF6600"/>
              </a:solidFill>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05" y="2284021"/>
            <a:ext cx="4700878" cy="3853723"/>
          </a:xfrm>
          <a:prstGeom prst="rect">
            <a:avLst/>
          </a:prstGeom>
        </p:spPr>
      </p:pic>
    </p:spTree>
    <p:extLst>
      <p:ext uri="{BB962C8B-B14F-4D97-AF65-F5344CB8AC3E}">
        <p14:creationId xmlns:p14="http://schemas.microsoft.com/office/powerpoint/2010/main" val="118057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5709158" y="-3858911"/>
            <a:ext cx="786940" cy="11198087"/>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dirty="0"/>
              <a:t>7- what is market share of companies in the cities?</a:t>
            </a:r>
            <a:endParaRPr lang="en-US" dirty="0">
              <a:solidFill>
                <a:srgbClr val="FF6600"/>
              </a:solidFill>
            </a:endParaRPr>
          </a:p>
        </p:txBody>
      </p:sp>
      <p:sp>
        <p:nvSpPr>
          <p:cNvPr id="10" name="Subtitle 2">
            <a:extLst>
              <a:ext uri="{FF2B5EF4-FFF2-40B4-BE49-F238E27FC236}">
                <a16:creationId xmlns:a16="http://schemas.microsoft.com/office/drawing/2014/main" id="{60B3D5A6-E766-7C41-BD00-B22DA4727FBA}"/>
              </a:ext>
            </a:extLst>
          </p:cNvPr>
          <p:cNvSpPr txBox="1">
            <a:spLocks/>
          </p:cNvSpPr>
          <p:nvPr/>
        </p:nvSpPr>
        <p:spPr>
          <a:xfrm rot="5400000">
            <a:off x="8399857" y="1823466"/>
            <a:ext cx="527505" cy="3929268"/>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tr-TR" dirty="0" err="1" smtClean="0"/>
              <a:t>The</a:t>
            </a:r>
            <a:r>
              <a:rPr lang="tr-TR" dirty="0" smtClean="0"/>
              <a:t> Y</a:t>
            </a:r>
            <a:r>
              <a:rPr lang="en-US" dirty="0" err="1" smtClean="0"/>
              <a:t>ellow</a:t>
            </a:r>
            <a:r>
              <a:rPr lang="tr-TR" dirty="0" smtClean="0"/>
              <a:t> </a:t>
            </a:r>
            <a:r>
              <a:rPr lang="tr-TR" dirty="0" err="1" smtClean="0"/>
              <a:t>still</a:t>
            </a:r>
            <a:r>
              <a:rPr lang="en-US" dirty="0" smtClean="0"/>
              <a:t> </a:t>
            </a:r>
            <a:r>
              <a:rPr lang="tr-TR" dirty="0" err="1" smtClean="0"/>
              <a:t>dominantes</a:t>
            </a:r>
            <a:endParaRPr lang="en-US" dirty="0">
              <a:solidFill>
                <a:srgbClr val="FF6600"/>
              </a:solidFill>
            </a:endParaRP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77" y="2560291"/>
            <a:ext cx="5162550" cy="2871940"/>
          </a:xfrm>
          <a:prstGeom prst="rect">
            <a:avLst/>
          </a:prstGeom>
        </p:spPr>
      </p:pic>
    </p:spTree>
    <p:extLst>
      <p:ext uri="{BB962C8B-B14F-4D97-AF65-F5344CB8AC3E}">
        <p14:creationId xmlns:p14="http://schemas.microsoft.com/office/powerpoint/2010/main" val="347132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smtClean="0"/>
              <a:t/>
            </a:r>
            <a:br>
              <a:rPr lang="en-US" dirty="0" smtClean="0"/>
            </a:br>
            <a:r>
              <a:rPr lang="en-US" dirty="0" smtClean="0"/>
              <a:t/>
            </a:r>
            <a:br>
              <a:rPr lang="en-US" dirty="0" smtClean="0"/>
            </a:br>
            <a:r>
              <a:rPr lang="en-US" dirty="0" smtClean="0"/>
              <a:t/>
            </a:r>
            <a:br>
              <a:rPr lang="en-US" dirty="0" smtClean="0"/>
            </a:br>
            <a:r>
              <a:rPr lang="en-US" dirty="0">
                <a:solidFill>
                  <a:srgbClr val="FF6600"/>
                </a:solidFill>
              </a:rPr>
              <a:t> 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338391" y="858081"/>
            <a:ext cx="3306419" cy="4837047"/>
          </a:xfrm>
        </p:spPr>
        <p:txBody>
          <a:bodyPr vert="vert270">
            <a:normAutofit/>
          </a:bodyPr>
          <a:lstStyle/>
          <a:p>
            <a:pPr algn="l"/>
            <a:r>
              <a:rPr lang="en-US" dirty="0" smtClean="0"/>
              <a:t>Yellow Cub</a:t>
            </a:r>
            <a:r>
              <a:rPr lang="tr-TR" dirty="0" smtClean="0"/>
              <a:t>  </a:t>
            </a:r>
            <a:r>
              <a:rPr lang="tr-TR" dirty="0" err="1" smtClean="0"/>
              <a:t>surpasses</a:t>
            </a:r>
            <a:r>
              <a:rPr lang="tr-TR" dirty="0" smtClean="0"/>
              <a:t> </a:t>
            </a:r>
            <a:r>
              <a:rPr lang="tr-TR" dirty="0" err="1" smtClean="0"/>
              <a:t>The</a:t>
            </a:r>
            <a:r>
              <a:rPr lang="tr-TR" dirty="0" smtClean="0"/>
              <a:t> Pink </a:t>
            </a:r>
            <a:r>
              <a:rPr lang="tr-TR" dirty="0" err="1" smtClean="0"/>
              <a:t>over</a:t>
            </a:r>
            <a:r>
              <a:rPr lang="tr-TR" dirty="0" smtClean="0"/>
              <a:t>:</a:t>
            </a:r>
          </a:p>
          <a:p>
            <a:pPr algn="l"/>
            <a:endParaRPr lang="tr-TR" dirty="0" smtClean="0"/>
          </a:p>
          <a:p>
            <a:pPr marL="800100" lvl="1" indent="-342900" algn="l">
              <a:buFont typeface="Arial" panose="020B0604020202020204" pitchFamily="34" charset="0"/>
              <a:buChar char="•"/>
            </a:pPr>
            <a:r>
              <a:rPr lang="tr-TR" dirty="0" smtClean="0"/>
              <a:t>P</a:t>
            </a:r>
            <a:r>
              <a:rPr lang="en-US" dirty="0" err="1" smtClean="0"/>
              <a:t>rofit</a:t>
            </a:r>
            <a:r>
              <a:rPr lang="en-US" dirty="0" smtClean="0"/>
              <a:t> in total and per km. </a:t>
            </a:r>
            <a:endParaRPr lang="tr-TR" dirty="0"/>
          </a:p>
          <a:p>
            <a:pPr marL="800100" lvl="1" indent="-342900" algn="l">
              <a:buFont typeface="Arial" panose="020B0604020202020204" pitchFamily="34" charset="0"/>
              <a:buChar char="•"/>
            </a:pPr>
            <a:r>
              <a:rPr lang="tr-TR" u="sng" dirty="0" err="1" smtClean="0"/>
              <a:t>Yearly</a:t>
            </a:r>
            <a:r>
              <a:rPr lang="tr-TR" dirty="0" smtClean="0"/>
              <a:t> market </a:t>
            </a:r>
            <a:r>
              <a:rPr lang="tr-TR" dirty="0" err="1" smtClean="0"/>
              <a:t>share</a:t>
            </a:r>
            <a:endParaRPr lang="tr-TR" dirty="0"/>
          </a:p>
          <a:p>
            <a:pPr marL="800100" lvl="1" indent="-342900" algn="l">
              <a:buFont typeface="Arial" panose="020B0604020202020204" pitchFamily="34" charset="0"/>
              <a:buChar char="•"/>
            </a:pPr>
            <a:r>
              <a:rPr lang="tr-TR" dirty="0" smtClean="0"/>
              <a:t>Size of </a:t>
            </a:r>
            <a:r>
              <a:rPr lang="tr-TR" dirty="0" err="1" smtClean="0"/>
              <a:t>operation</a:t>
            </a:r>
            <a:endParaRPr lang="tr-TR" dirty="0"/>
          </a:p>
          <a:p>
            <a:pPr marL="800100" lvl="1" indent="-342900" algn="l">
              <a:buFont typeface="Arial" panose="020B0604020202020204" pitchFamily="34" charset="0"/>
              <a:buChar char="•"/>
            </a:pPr>
            <a:r>
              <a:rPr lang="tr-TR" dirty="0" err="1" smtClean="0"/>
              <a:t>Number</a:t>
            </a:r>
            <a:r>
              <a:rPr lang="tr-TR" dirty="0" smtClean="0"/>
              <a:t> of </a:t>
            </a:r>
            <a:r>
              <a:rPr lang="tr-TR" dirty="0" err="1" smtClean="0"/>
              <a:t>users</a:t>
            </a:r>
            <a:r>
              <a:rPr lang="tr-TR" dirty="0" smtClean="0"/>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5060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rgbClr val="FF6600"/>
                </a:solidFill>
              </a:rPr>
              <a:t> </a:t>
            </a:r>
            <a:r>
              <a:rPr lang="en-US" sz="5400" dirty="0" smtClean="0">
                <a:solidFill>
                  <a:srgbClr val="FF6600"/>
                </a:solidFill>
              </a:rPr>
              <a:t>Recommendations</a:t>
            </a:r>
            <a:endParaRPr lang="en-US" sz="54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338391" y="858081"/>
            <a:ext cx="3306419" cy="4837047"/>
          </a:xfrm>
        </p:spPr>
        <p:txBody>
          <a:bodyPr vert="vert270">
            <a:normAutofit/>
          </a:bodyPr>
          <a:lstStyle/>
          <a:p>
            <a:pPr algn="l"/>
            <a:r>
              <a:rPr lang="tr-TR" dirty="0" smtClean="0"/>
              <a:t>As </a:t>
            </a:r>
            <a:r>
              <a:rPr lang="tr-TR" dirty="0" err="1" smtClean="0"/>
              <a:t>Yellow</a:t>
            </a:r>
            <a:r>
              <a:rPr lang="tr-TR" dirty="0" smtClean="0"/>
              <a:t> </a:t>
            </a:r>
            <a:r>
              <a:rPr lang="tr-TR" dirty="0" err="1" smtClean="0"/>
              <a:t>would</a:t>
            </a:r>
            <a:r>
              <a:rPr lang="tr-TR" dirty="0" smtClean="0"/>
              <a:t> be a </a:t>
            </a:r>
            <a:r>
              <a:rPr lang="tr-TR" dirty="0" err="1" smtClean="0"/>
              <a:t>better</a:t>
            </a:r>
            <a:r>
              <a:rPr lang="tr-TR" dirty="0" smtClean="0"/>
              <a:t> </a:t>
            </a:r>
            <a:r>
              <a:rPr lang="tr-TR" dirty="0" err="1" smtClean="0"/>
              <a:t>choice</a:t>
            </a:r>
            <a:r>
              <a:rPr lang="tr-TR" dirty="0" smtClean="0"/>
              <a:t> </a:t>
            </a:r>
            <a:r>
              <a:rPr lang="tr-TR" dirty="0" err="1" smtClean="0"/>
              <a:t>for</a:t>
            </a:r>
            <a:r>
              <a:rPr lang="tr-TR" dirty="0" smtClean="0"/>
              <a:t> </a:t>
            </a:r>
            <a:r>
              <a:rPr lang="tr-TR" dirty="0" err="1" smtClean="0"/>
              <a:t>investement</a:t>
            </a:r>
            <a:r>
              <a:rPr lang="tr-TR" dirty="0" smtClean="0"/>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9602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tr-TR" b="1" dirty="0" smtClean="0">
                <a:solidFill>
                  <a:srgbClr val="FF6600"/>
                </a:solidFill>
              </a:rPr>
              <a:t/>
            </a:r>
            <a:br>
              <a:rPr lang="tr-TR" b="1" dirty="0" smtClean="0">
                <a:solidFill>
                  <a:srgbClr val="FF6600"/>
                </a:solidFill>
              </a:rPr>
            </a:br>
            <a:r>
              <a:rPr lang="en-US" dirty="0">
                <a:solidFill>
                  <a:srgbClr val="FF6600"/>
                </a:solidFill>
              </a:rPr>
              <a:t>Exploratory Data </a:t>
            </a:r>
            <a:r>
              <a:rPr lang="en-US" dirty="0" smtClean="0">
                <a:solidFill>
                  <a:srgbClr val="FF6600"/>
                </a:solidFill>
              </a:rPr>
              <a:t>Analysis</a:t>
            </a:r>
            <a:r>
              <a:rPr lang="tr-TR" dirty="0" smtClean="0">
                <a:solidFill>
                  <a:srgbClr val="FF6600"/>
                </a:solidFill>
              </a:rPr>
              <a:t/>
            </a:r>
            <a:br>
              <a:rPr lang="tr-TR" dirty="0" smtClean="0">
                <a:solidFill>
                  <a:srgbClr val="FF6600"/>
                </a:solidFill>
              </a:rPr>
            </a:br>
            <a:r>
              <a:rPr lang="en-US" dirty="0">
                <a:solidFill>
                  <a:srgbClr val="FF6600"/>
                </a:solidFill>
              </a:rPr>
              <a:t/>
            </a:r>
            <a:br>
              <a:rPr lang="en-US" dirty="0">
                <a:solidFill>
                  <a:srgbClr val="FF6600"/>
                </a:solidFill>
              </a:rPr>
            </a:br>
            <a:r>
              <a:rPr lang="tr-TR" sz="3600" dirty="0"/>
              <a:t>Analysis of </a:t>
            </a:r>
            <a:r>
              <a:rPr lang="tr-TR" sz="3600" dirty="0" err="1"/>
              <a:t>Cab</a:t>
            </a:r>
            <a:r>
              <a:rPr lang="tr-TR" sz="3600" dirty="0"/>
              <a:t> </a:t>
            </a:r>
            <a:r>
              <a:rPr lang="tr-TR" sz="3600" dirty="0" smtClean="0"/>
              <a:t>Data</a:t>
            </a:r>
            <a:br>
              <a:rPr lang="tr-TR" sz="3600" dirty="0" smtClean="0"/>
            </a:br>
            <a:r>
              <a:rPr lang="en-US" sz="3600" dirty="0"/>
              <a:t/>
            </a:r>
            <a:br>
              <a:rPr lang="en-US" sz="3600" dirty="0"/>
            </a:br>
            <a:r>
              <a:rPr lang="tr-TR" sz="5400" b="1" dirty="0" smtClean="0">
                <a:solidFill>
                  <a:srgbClr val="FF6600"/>
                </a:solidFill>
              </a:rPr>
              <a:t>Sedat CAN</a:t>
            </a:r>
            <a:endParaRPr lang="en-US" sz="5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smtClean="0"/>
              <a:t/>
            </a:r>
            <a:br>
              <a:rPr lang="en-US" dirty="0" smtClean="0"/>
            </a:br>
            <a:r>
              <a:rPr lang="en-US" dirty="0" smtClean="0"/>
              <a:t/>
            </a:r>
            <a:br>
              <a:rPr lang="en-US" dirty="0" smtClean="0"/>
            </a:br>
            <a:r>
              <a:rPr lang="en-US" dirty="0" smtClean="0"/>
              <a:t/>
            </a:r>
            <a:br>
              <a:rPr lang="en-US" dirty="0" smtClean="0"/>
            </a:br>
            <a:r>
              <a:rPr lang="en-US" dirty="0">
                <a:solidFill>
                  <a:srgbClr val="FF6600"/>
                </a:solidFill>
              </a:rPr>
              <a:t> 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768006" y="718933"/>
            <a:ext cx="6314665" cy="57912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r>
              <a:rPr lang="en-US" dirty="0"/>
              <a:t>The project analyzes ‘cab data’ which contains the data of two cap companies, namely ‘Pink’ and ‘Yellow’ in the USA between 2016-2018 to find the potential company for investment. The project concludes that Yellow Cub is the better choice for investment on the grounds that it generates more profit in total and per km. Moreover, on the basis of the size of operation and number of users Yellow Cab is bigger and therefore it is a more reliable company.</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0210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smtClean="0"/>
              <a:t/>
            </a:r>
            <a:br>
              <a:rPr lang="en-US" dirty="0" smtClean="0"/>
            </a:br>
            <a:r>
              <a:rPr lang="en-US" dirty="0" smtClean="0"/>
              <a:t/>
            </a:r>
            <a:br>
              <a:rPr lang="en-US" dirty="0" smtClean="0"/>
            </a:br>
            <a:r>
              <a:rPr lang="en-US" dirty="0" smtClean="0"/>
              <a:t/>
            </a:r>
            <a:br>
              <a:rPr lang="en-US" dirty="0" smtClean="0"/>
            </a:br>
            <a:r>
              <a:rPr lang="en-US" dirty="0">
                <a:solidFill>
                  <a:srgbClr val="FF6600"/>
                </a:solidFill>
              </a:rPr>
              <a:t>  Approach</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768006" y="718933"/>
            <a:ext cx="6314665" cy="57912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r>
              <a:rPr lang="tr-TR" u="sng" dirty="0"/>
              <a:t>D</a:t>
            </a:r>
            <a:r>
              <a:rPr lang="en-US" u="sng" dirty="0" err="1" smtClean="0"/>
              <a:t>ecisions</a:t>
            </a:r>
            <a:r>
              <a:rPr lang="en-US" u="sng" dirty="0" smtClean="0"/>
              <a:t> </a:t>
            </a:r>
            <a:r>
              <a:rPr lang="en-US" u="sng" dirty="0"/>
              <a:t>on the </a:t>
            </a:r>
            <a:r>
              <a:rPr lang="en-US" u="sng" dirty="0" smtClean="0"/>
              <a:t>investment</a:t>
            </a:r>
            <a:r>
              <a:rPr lang="tr-TR" u="sng" dirty="0" smtClean="0"/>
              <a:t> </a:t>
            </a:r>
            <a:r>
              <a:rPr lang="tr-TR" u="sng" dirty="0" err="1" smtClean="0"/>
              <a:t>rely</a:t>
            </a:r>
            <a:r>
              <a:rPr lang="tr-TR" u="sng" dirty="0" smtClean="0"/>
              <a:t> on </a:t>
            </a:r>
            <a:r>
              <a:rPr lang="tr-TR" u="sng" dirty="0" err="1" smtClean="0"/>
              <a:t>the</a:t>
            </a:r>
            <a:endParaRPr lang="tr-TR" u="sng" dirty="0" smtClean="0"/>
          </a:p>
          <a:p>
            <a:pPr algn="just"/>
            <a:r>
              <a:rPr lang="tr-TR" dirty="0" smtClean="0"/>
              <a:t>    </a:t>
            </a:r>
            <a:r>
              <a:rPr lang="tr-TR" u="sng" dirty="0" err="1" smtClean="0"/>
              <a:t>comparisons</a:t>
            </a:r>
            <a:r>
              <a:rPr lang="tr-TR" u="sng" dirty="0" smtClean="0"/>
              <a:t> of :</a:t>
            </a:r>
            <a:endParaRPr lang="tr-TR" dirty="0">
              <a:solidFill>
                <a:srgbClr val="FF6600"/>
              </a:solidFill>
            </a:endParaRPr>
          </a:p>
          <a:p>
            <a:pPr algn="just"/>
            <a:r>
              <a:rPr lang="tr-TR" dirty="0">
                <a:solidFill>
                  <a:srgbClr val="FF6600"/>
                </a:solidFill>
              </a:rPr>
              <a:t>	</a:t>
            </a:r>
            <a:r>
              <a:rPr lang="tr-TR" dirty="0" smtClean="0">
                <a:solidFill>
                  <a:srgbClr val="FF6600"/>
                </a:solidFill>
              </a:rPr>
              <a:t>	</a:t>
            </a:r>
          </a:p>
          <a:p>
            <a:pPr algn="just"/>
            <a:r>
              <a:rPr lang="tr-TR" dirty="0">
                <a:solidFill>
                  <a:srgbClr val="FF6600"/>
                </a:solidFill>
              </a:rPr>
              <a:t>	</a:t>
            </a:r>
            <a:r>
              <a:rPr lang="tr-TR" dirty="0" smtClean="0">
                <a:solidFill>
                  <a:srgbClr val="FF6600"/>
                </a:solidFill>
              </a:rPr>
              <a:t>	       </a:t>
            </a:r>
            <a:r>
              <a:rPr lang="tr-TR" dirty="0" smtClean="0"/>
              <a:t>Si</a:t>
            </a:r>
            <a:r>
              <a:rPr lang="en-US" dirty="0" err="1" smtClean="0"/>
              <a:t>ze</a:t>
            </a:r>
            <a:r>
              <a:rPr lang="en-US" dirty="0" smtClean="0"/>
              <a:t> </a:t>
            </a:r>
            <a:endParaRPr lang="tr-TR" dirty="0"/>
          </a:p>
          <a:p>
            <a:pPr algn="just"/>
            <a:r>
              <a:rPr lang="tr-TR" dirty="0" smtClean="0"/>
              <a:t>		       P</a:t>
            </a:r>
            <a:r>
              <a:rPr lang="en-US" dirty="0" err="1" smtClean="0"/>
              <a:t>rofit</a:t>
            </a:r>
            <a:endParaRPr lang="tr-TR" dirty="0" smtClean="0"/>
          </a:p>
          <a:p>
            <a:pPr algn="just"/>
            <a:r>
              <a:rPr lang="tr-TR" dirty="0"/>
              <a:t> </a:t>
            </a:r>
            <a:r>
              <a:rPr lang="tr-TR" dirty="0" smtClean="0"/>
              <a:t>                                 S</a:t>
            </a:r>
            <a:r>
              <a:rPr lang="en-US" dirty="0" err="1" smtClean="0"/>
              <a:t>tabilit</a:t>
            </a:r>
            <a:r>
              <a:rPr lang="tr-TR" dirty="0" smtClean="0"/>
              <a:t>y</a:t>
            </a:r>
          </a:p>
          <a:p>
            <a:r>
              <a:rPr lang="tr-TR" dirty="0" smtClean="0"/>
              <a:t>   </a:t>
            </a:r>
            <a:r>
              <a:rPr lang="tr-TR" dirty="0" err="1" smtClean="0"/>
              <a:t>Operation</a:t>
            </a:r>
            <a:endParaRPr lang="tr-TR" dirty="0" smtClean="0"/>
          </a:p>
          <a:p>
            <a:endParaRPr lang="tr-TR" dirty="0"/>
          </a:p>
          <a:p>
            <a:endParaRPr lang="tr-TR"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346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04192" y="1557133"/>
            <a:ext cx="4638259" cy="4439478"/>
          </a:xfrm>
        </p:spPr>
        <p:style>
          <a:lnRef idx="2">
            <a:schemeClr val="accent3"/>
          </a:lnRef>
          <a:fillRef idx="1">
            <a:schemeClr val="lt1"/>
          </a:fillRef>
          <a:effectRef idx="0">
            <a:schemeClr val="accent3"/>
          </a:effectRef>
          <a:fontRef idx="minor">
            <a:schemeClr val="dk1"/>
          </a:fontRef>
        </p:style>
        <p:txBody>
          <a:bodyPr vert="vert270">
            <a:normAutofit/>
          </a:bodyPr>
          <a:lstStyle/>
          <a:p>
            <a:pPr algn="l"/>
            <a:endParaRPr lang="tr-TR" dirty="0" smtClean="0">
              <a:solidFill>
                <a:srgbClr val="FF6600"/>
              </a:solidFill>
            </a:endParaRPr>
          </a:p>
          <a:p>
            <a:pPr algn="l"/>
            <a:r>
              <a:rPr lang="tr-TR" dirty="0" err="1" smtClean="0">
                <a:solidFill>
                  <a:srgbClr val="FF6600"/>
                </a:solidFill>
              </a:rPr>
              <a:t>The</a:t>
            </a:r>
            <a:r>
              <a:rPr lang="tr-TR" dirty="0" smtClean="0">
                <a:solidFill>
                  <a:srgbClr val="FF6600"/>
                </a:solidFill>
              </a:rPr>
              <a:t> </a:t>
            </a:r>
            <a:r>
              <a:rPr lang="tr-TR" dirty="0">
                <a:solidFill>
                  <a:srgbClr val="FF6600"/>
                </a:solidFill>
              </a:rPr>
              <a:t>Data </a:t>
            </a:r>
            <a:r>
              <a:rPr lang="tr-TR" dirty="0" err="1" smtClean="0">
                <a:solidFill>
                  <a:srgbClr val="FF6600"/>
                </a:solidFill>
              </a:rPr>
              <a:t>Contains</a:t>
            </a:r>
            <a:endParaRPr lang="tr-TR" dirty="0">
              <a:solidFill>
                <a:srgbClr val="FF6600"/>
              </a:solidFill>
            </a:endParaRPr>
          </a:p>
          <a:p>
            <a:pPr algn="l"/>
            <a:endParaRPr lang="tr-TR" dirty="0" smtClean="0">
              <a:solidFill>
                <a:srgbClr val="FF6600"/>
              </a:solidFill>
            </a:endParaRPr>
          </a:p>
          <a:p>
            <a:pPr marL="1257300" lvl="2" indent="-342900" algn="l">
              <a:buFont typeface="Arial" panose="020B0604020202020204" pitchFamily="34" charset="0"/>
              <a:buChar char="•"/>
            </a:pPr>
            <a:r>
              <a:rPr lang="tr-TR" sz="2000" dirty="0" smtClean="0">
                <a:solidFill>
                  <a:srgbClr val="FF6600"/>
                </a:solidFill>
              </a:rPr>
              <a:t>355032 </a:t>
            </a:r>
            <a:r>
              <a:rPr lang="tr-TR" sz="2000" dirty="0" err="1" smtClean="0">
                <a:solidFill>
                  <a:srgbClr val="FF6600"/>
                </a:solidFill>
              </a:rPr>
              <a:t>entries</a:t>
            </a:r>
            <a:endParaRPr lang="tr-TR" sz="2000" dirty="0">
              <a:solidFill>
                <a:srgbClr val="FF6600"/>
              </a:solidFill>
            </a:endParaRPr>
          </a:p>
          <a:p>
            <a:pPr marL="1257300" lvl="2" indent="-342900" algn="l">
              <a:buFont typeface="Arial" panose="020B0604020202020204" pitchFamily="34" charset="0"/>
              <a:buChar char="•"/>
            </a:pPr>
            <a:r>
              <a:rPr lang="tr-TR" sz="2000" dirty="0" smtClean="0">
                <a:solidFill>
                  <a:srgbClr val="FF6600"/>
                </a:solidFill>
              </a:rPr>
              <a:t>18 </a:t>
            </a:r>
            <a:r>
              <a:rPr lang="tr-TR" sz="2000" dirty="0" err="1" smtClean="0">
                <a:solidFill>
                  <a:srgbClr val="FF6600"/>
                </a:solidFill>
              </a:rPr>
              <a:t>columns</a:t>
            </a:r>
            <a:endParaRPr lang="tr-TR" sz="2000" dirty="0">
              <a:solidFill>
                <a:srgbClr val="FF6600"/>
              </a:solidFill>
            </a:endParaRPr>
          </a:p>
          <a:p>
            <a:pPr algn="l"/>
            <a:r>
              <a:rPr lang="tr-TR" sz="2600" dirty="0" err="1" smtClean="0">
                <a:solidFill>
                  <a:srgbClr val="FF6600"/>
                </a:solidFill>
              </a:rPr>
              <a:t>Cleaning</a:t>
            </a:r>
            <a:r>
              <a:rPr lang="tr-TR" sz="2600" dirty="0" smtClean="0">
                <a:solidFill>
                  <a:srgbClr val="FF6600"/>
                </a:solidFill>
              </a:rPr>
              <a:t>:</a:t>
            </a:r>
          </a:p>
          <a:p>
            <a:pPr marL="1257300" lvl="2" indent="-342900" algn="l">
              <a:buFont typeface="Arial" panose="020B0604020202020204" pitchFamily="34" charset="0"/>
              <a:buChar char="•"/>
            </a:pPr>
            <a:r>
              <a:rPr lang="tr-TR" sz="2000" dirty="0" smtClean="0">
                <a:solidFill>
                  <a:srgbClr val="FF6600"/>
                </a:solidFill>
              </a:rPr>
              <a:t>‘</a:t>
            </a:r>
            <a:r>
              <a:rPr lang="tr-TR" sz="2000" dirty="0" err="1">
                <a:solidFill>
                  <a:srgbClr val="FF6600"/>
                </a:solidFill>
              </a:rPr>
              <a:t>D</a:t>
            </a:r>
            <a:r>
              <a:rPr lang="tr-TR" sz="2000" dirty="0" err="1" smtClean="0">
                <a:solidFill>
                  <a:srgbClr val="FF6600"/>
                </a:solidFill>
              </a:rPr>
              <a:t>ate</a:t>
            </a:r>
            <a:r>
              <a:rPr lang="tr-TR" sz="2000" dirty="0" smtClean="0">
                <a:solidFill>
                  <a:srgbClr val="FF6600"/>
                </a:solidFill>
              </a:rPr>
              <a:t> of Travel’ Problem?</a:t>
            </a:r>
            <a:endParaRPr lang="en-US" sz="26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6109254" y="503589"/>
            <a:ext cx="4625006" cy="6559826"/>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tr-TR" dirty="0" err="1" smtClean="0">
                <a:solidFill>
                  <a:srgbClr val="FF6600"/>
                </a:solidFill>
              </a:rPr>
              <a:t>Questions</a:t>
            </a:r>
            <a:endParaRPr lang="tr-TR" dirty="0" smtClean="0">
              <a:solidFill>
                <a:srgbClr val="FF6600"/>
              </a:solidFill>
            </a:endParaRPr>
          </a:p>
          <a:p>
            <a:pPr algn="l"/>
            <a:r>
              <a:rPr lang="en-US" dirty="0" smtClean="0"/>
              <a:t>1-</a:t>
            </a:r>
            <a:r>
              <a:rPr lang="tr-TR" dirty="0" smtClean="0"/>
              <a:t> </a:t>
            </a:r>
            <a:r>
              <a:rPr lang="en-US" dirty="0" smtClean="0"/>
              <a:t>What </a:t>
            </a:r>
            <a:r>
              <a:rPr lang="en-US" dirty="0"/>
              <a:t>is the profit generated by these two companies?( which one generates more?)</a:t>
            </a:r>
          </a:p>
          <a:p>
            <a:pPr algn="l"/>
            <a:r>
              <a:rPr lang="en-US" dirty="0"/>
              <a:t>2- What is the profit generated per km by these two companies?</a:t>
            </a:r>
          </a:p>
          <a:p>
            <a:pPr algn="l"/>
            <a:r>
              <a:rPr lang="en-US" dirty="0"/>
              <a:t>3- Which company has more rides and more profit?</a:t>
            </a:r>
          </a:p>
          <a:p>
            <a:pPr algn="l"/>
            <a:r>
              <a:rPr lang="en-US" dirty="0"/>
              <a:t>4- What is the gender and age distribution of customers?</a:t>
            </a:r>
          </a:p>
          <a:p>
            <a:pPr algn="l"/>
            <a:r>
              <a:rPr lang="en-US" dirty="0"/>
              <a:t>5- What is the market share of the companies in different years (2016-2017)?</a:t>
            </a:r>
          </a:p>
          <a:p>
            <a:pPr algn="l"/>
            <a:r>
              <a:rPr lang="en-US" dirty="0"/>
              <a:t>6- What is the number of users of each company in cities?</a:t>
            </a:r>
          </a:p>
          <a:p>
            <a:pPr algn="l"/>
            <a:r>
              <a:rPr lang="en-US" dirty="0"/>
              <a:t>7- What is the market share of companies in the cities?</a:t>
            </a:r>
          </a:p>
          <a:p>
            <a:r>
              <a:rPr lang="en-US" dirty="0"/>
              <a:t/>
            </a:r>
            <a:br>
              <a:rPr lang="en-US" dirty="0"/>
            </a:br>
            <a:endParaRPr lang="en-US" dirty="0" smtClean="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94038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5499656" y="-3525074"/>
            <a:ext cx="1205940" cy="11198087"/>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tr-TR" sz="8000" dirty="0" err="1" smtClean="0">
                <a:solidFill>
                  <a:srgbClr val="FF6600"/>
                </a:solidFill>
              </a:rPr>
              <a:t>Questions</a:t>
            </a:r>
            <a:endParaRPr lang="tr-TR" sz="8000" dirty="0" smtClean="0">
              <a:solidFill>
                <a:srgbClr val="FF6600"/>
              </a:solidFill>
            </a:endParaRPr>
          </a:p>
          <a:p>
            <a:pPr algn="l"/>
            <a:r>
              <a:rPr lang="en-US" sz="8000" dirty="0" smtClean="0"/>
              <a:t>1-</a:t>
            </a:r>
            <a:r>
              <a:rPr lang="tr-TR" sz="8000" dirty="0" smtClean="0"/>
              <a:t> </a:t>
            </a:r>
            <a:r>
              <a:rPr lang="en-US" sz="8000" dirty="0" smtClean="0"/>
              <a:t>What </a:t>
            </a:r>
            <a:r>
              <a:rPr lang="en-US" sz="8000" dirty="0"/>
              <a:t>is the profit generated by these two companies?( which one generates more?)</a:t>
            </a:r>
          </a:p>
          <a:p>
            <a:pPr algn="l"/>
            <a:r>
              <a:rPr lang="en-US" sz="8000" dirty="0"/>
              <a:t>2- What is the profit generated per km by these two companies?</a:t>
            </a:r>
          </a:p>
          <a:p>
            <a:r>
              <a:rPr lang="en-US" dirty="0"/>
              <a:t/>
            </a:r>
            <a:br>
              <a:rPr lang="en-US" dirty="0"/>
            </a:br>
            <a:endParaRPr lang="en-US" dirty="0" smtClean="0">
              <a:solidFill>
                <a:srgbClr val="FF6600"/>
              </a:solidFill>
            </a:endParaRPr>
          </a:p>
          <a:p>
            <a:endParaRPr lang="en-US" dirty="0">
              <a:solidFill>
                <a:srgbClr val="FF6600"/>
              </a:solidFill>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26" y="2917804"/>
            <a:ext cx="8017565" cy="3350535"/>
          </a:xfrm>
          <a:prstGeom prst="rect">
            <a:avLst/>
          </a:prstGeom>
        </p:spPr>
      </p:pic>
    </p:spTree>
    <p:extLst>
      <p:ext uri="{BB962C8B-B14F-4D97-AF65-F5344CB8AC3E}">
        <p14:creationId xmlns:p14="http://schemas.microsoft.com/office/powerpoint/2010/main" val="120000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5618927" y="-3768681"/>
            <a:ext cx="967400" cy="11198087"/>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tr-TR" sz="8000" dirty="0" err="1" smtClean="0">
                <a:solidFill>
                  <a:srgbClr val="FF6600"/>
                </a:solidFill>
              </a:rPr>
              <a:t>Questions</a:t>
            </a:r>
            <a:endParaRPr lang="tr-TR" sz="8000" dirty="0" smtClean="0">
              <a:solidFill>
                <a:srgbClr val="FF6600"/>
              </a:solidFill>
            </a:endParaRPr>
          </a:p>
          <a:p>
            <a:pPr algn="l"/>
            <a:r>
              <a:rPr lang="en-US" sz="8000" dirty="0"/>
              <a:t>3- Which company have more ride and more profit?</a:t>
            </a:r>
          </a:p>
          <a:p>
            <a:pPr algn="l"/>
            <a:r>
              <a:rPr lang="en-US" dirty="0"/>
              <a:t/>
            </a:r>
            <a:br>
              <a:rPr lang="en-US" dirty="0"/>
            </a:br>
            <a:endParaRPr lang="en-US" dirty="0" smtClean="0">
              <a:solidFill>
                <a:srgbClr val="FF6600"/>
              </a:solidFill>
            </a:endParaRPr>
          </a:p>
          <a:p>
            <a:endParaRPr lang="en-US" dirty="0">
              <a:solidFill>
                <a:srgbClr val="FF6600"/>
              </a:solidFill>
            </a:endParaRPr>
          </a:p>
        </p:txBody>
      </p:sp>
      <p:sp>
        <p:nvSpPr>
          <p:cNvPr id="9" name="Subtitle 2">
            <a:extLst>
              <a:ext uri="{FF2B5EF4-FFF2-40B4-BE49-F238E27FC236}">
                <a16:creationId xmlns:a16="http://schemas.microsoft.com/office/drawing/2014/main" id="{60B3D5A6-E766-7C41-BD00-B22DA4727FBA}"/>
              </a:ext>
            </a:extLst>
          </p:cNvPr>
          <p:cNvSpPr txBox="1">
            <a:spLocks/>
          </p:cNvSpPr>
          <p:nvPr/>
        </p:nvSpPr>
        <p:spPr>
          <a:xfrm rot="5400000">
            <a:off x="2557704" y="3445601"/>
            <a:ext cx="490261" cy="3697358"/>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4000" dirty="0"/>
              <a:t>Yellow Cab has advantageous position</a:t>
            </a:r>
            <a:r>
              <a:rPr lang="en-US" dirty="0"/>
              <a:t/>
            </a:r>
            <a:br>
              <a:rPr lang="en-US" dirty="0"/>
            </a:br>
            <a:endParaRPr lang="en-US" dirty="0" smtClean="0">
              <a:solidFill>
                <a:srgbClr val="FF6600"/>
              </a:solidFill>
            </a:endParaRPr>
          </a:p>
          <a:p>
            <a:endParaRPr lang="en-US" dirty="0">
              <a:solidFill>
                <a:srgbClr val="FF6600"/>
              </a:solidFill>
            </a:endParaRP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92" y="2782980"/>
            <a:ext cx="6296843" cy="1797251"/>
          </a:xfrm>
          <a:prstGeom prst="rect">
            <a:avLst/>
          </a:prstGeom>
        </p:spPr>
      </p:pic>
    </p:spTree>
    <p:extLst>
      <p:ext uri="{BB962C8B-B14F-4D97-AF65-F5344CB8AC3E}">
        <p14:creationId xmlns:p14="http://schemas.microsoft.com/office/powerpoint/2010/main" val="310173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5618927" y="-3768681"/>
            <a:ext cx="967400" cy="11198087"/>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tr-TR" sz="7200" dirty="0" err="1" smtClean="0">
                <a:solidFill>
                  <a:srgbClr val="FF6600"/>
                </a:solidFill>
              </a:rPr>
              <a:t>Questions</a:t>
            </a:r>
            <a:endParaRPr lang="tr-TR" sz="7200" dirty="0" smtClean="0">
              <a:solidFill>
                <a:srgbClr val="FF6600"/>
              </a:solidFill>
            </a:endParaRPr>
          </a:p>
          <a:p>
            <a:pPr algn="l"/>
            <a:r>
              <a:rPr lang="en-US" sz="7200" dirty="0" smtClean="0"/>
              <a:t>4-</a:t>
            </a:r>
            <a:r>
              <a:rPr lang="tr-TR" sz="7200" dirty="0" smtClean="0"/>
              <a:t> </a:t>
            </a:r>
            <a:r>
              <a:rPr lang="en-US" sz="7200" dirty="0" smtClean="0"/>
              <a:t>What </a:t>
            </a:r>
            <a:r>
              <a:rPr lang="en-US" sz="7200" dirty="0"/>
              <a:t>are gender and age distribution of costumers?</a:t>
            </a:r>
            <a:r>
              <a:rPr lang="en-US" dirty="0"/>
              <a:t/>
            </a:r>
            <a:br>
              <a:rPr lang="en-US" dirty="0"/>
            </a:br>
            <a:endParaRPr lang="en-US" dirty="0" smtClean="0">
              <a:solidFill>
                <a:srgbClr val="FF6600"/>
              </a:solidFill>
            </a:endParaRPr>
          </a:p>
          <a:p>
            <a:endParaRPr lang="en-US" dirty="0">
              <a:solidFill>
                <a:srgbClr val="FF6600"/>
              </a:solidFill>
            </a:endParaRPr>
          </a:p>
        </p:txBody>
      </p:sp>
      <p:sp>
        <p:nvSpPr>
          <p:cNvPr id="9" name="Subtitle 2">
            <a:extLst>
              <a:ext uri="{FF2B5EF4-FFF2-40B4-BE49-F238E27FC236}">
                <a16:creationId xmlns:a16="http://schemas.microsoft.com/office/drawing/2014/main" id="{60B3D5A6-E766-7C41-BD00-B22DA4727FBA}"/>
              </a:ext>
            </a:extLst>
          </p:cNvPr>
          <p:cNvSpPr txBox="1">
            <a:spLocks/>
          </p:cNvSpPr>
          <p:nvPr/>
        </p:nvSpPr>
        <p:spPr>
          <a:xfrm rot="5400000">
            <a:off x="5483747" y="3248309"/>
            <a:ext cx="490261" cy="2298000"/>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tr-TR" sz="4000" dirty="0" smtClean="0"/>
              <a:t>Not </a:t>
            </a:r>
            <a:r>
              <a:rPr lang="tr-TR" sz="4000" dirty="0" err="1" smtClean="0"/>
              <a:t>significant</a:t>
            </a:r>
            <a:endParaRPr lang="en-US" dirty="0" smtClean="0">
              <a:solidFill>
                <a:srgbClr val="FF6600"/>
              </a:solidFill>
            </a:endParaRPr>
          </a:p>
          <a:p>
            <a:endParaRPr lang="en-US" dirty="0">
              <a:solidFill>
                <a:srgbClr val="FF6600"/>
              </a:solidFill>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3" y="2564801"/>
            <a:ext cx="3705718" cy="3136790"/>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411" y="2564801"/>
            <a:ext cx="3460912" cy="3174752"/>
          </a:xfrm>
          <a:prstGeom prst="rect">
            <a:avLst/>
          </a:prstGeom>
        </p:spPr>
      </p:pic>
    </p:spTree>
    <p:extLst>
      <p:ext uri="{BB962C8B-B14F-4D97-AF65-F5344CB8AC3E}">
        <p14:creationId xmlns:p14="http://schemas.microsoft.com/office/powerpoint/2010/main" val="148413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1564" y="-4962935"/>
            <a:ext cx="901151" cy="11357112"/>
          </a:xfrm>
          <a:solidFill>
            <a:srgbClr val="3B3B3B"/>
          </a:solidFill>
        </p:spPr>
        <p:txBody>
          <a:bodyPr vert="vert270" anchor="t" anchorCtr="0">
            <a:normAutofit fontScale="90000"/>
          </a:bodyPr>
          <a:lstStyle/>
          <a:p>
            <a:r>
              <a:rPr lang="en-US" dirty="0">
                <a:solidFill>
                  <a:srgbClr val="FF6600"/>
                </a:solidFill>
              </a:rPr>
              <a:t> </a:t>
            </a:r>
            <a:r>
              <a:rPr lang="tr-TR" dirty="0" smtClean="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Subtitle 2">
            <a:extLst>
              <a:ext uri="{FF2B5EF4-FFF2-40B4-BE49-F238E27FC236}">
                <a16:creationId xmlns:a16="http://schemas.microsoft.com/office/drawing/2014/main" id="{60B3D5A6-E766-7C41-BD00-B22DA4727FBA}"/>
              </a:ext>
            </a:extLst>
          </p:cNvPr>
          <p:cNvSpPr txBox="1">
            <a:spLocks/>
          </p:cNvSpPr>
          <p:nvPr/>
        </p:nvSpPr>
        <p:spPr>
          <a:xfrm rot="5400000">
            <a:off x="5709158" y="-3858911"/>
            <a:ext cx="786940" cy="11198087"/>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dirty="0"/>
              <a:t>5- What is the market share of the companies in different years?</a:t>
            </a:r>
            <a:br>
              <a:rPr lang="en-US" dirty="0"/>
            </a:br>
            <a:endParaRPr lang="en-US" dirty="0"/>
          </a:p>
          <a:p>
            <a:endParaRPr lang="en-US" dirty="0">
              <a:solidFill>
                <a:srgbClr val="FF6600"/>
              </a:solidFill>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248" y="2533831"/>
            <a:ext cx="4137660" cy="3329940"/>
          </a:xfrm>
          <a:prstGeom prst="rect">
            <a:avLst/>
          </a:prstGeom>
        </p:spPr>
      </p:pic>
      <p:sp>
        <p:nvSpPr>
          <p:cNvPr id="10" name="Subtitle 2">
            <a:extLst>
              <a:ext uri="{FF2B5EF4-FFF2-40B4-BE49-F238E27FC236}">
                <a16:creationId xmlns:a16="http://schemas.microsoft.com/office/drawing/2014/main" id="{60B3D5A6-E766-7C41-BD00-B22DA4727FBA}"/>
              </a:ext>
            </a:extLst>
          </p:cNvPr>
          <p:cNvSpPr txBox="1">
            <a:spLocks/>
          </p:cNvSpPr>
          <p:nvPr/>
        </p:nvSpPr>
        <p:spPr>
          <a:xfrm rot="5400000">
            <a:off x="8362310" y="1175213"/>
            <a:ext cx="563791" cy="5083155"/>
          </a:xfrm>
          <a:prstGeom prst="rect">
            <a:avLst/>
          </a:prstGeom>
        </p:spPr>
        <p:style>
          <a:lnRef idx="2">
            <a:schemeClr val="accent3"/>
          </a:lnRef>
          <a:fillRef idx="1">
            <a:schemeClr val="lt1"/>
          </a:fillRef>
          <a:effectRef idx="0">
            <a:schemeClr val="accent3"/>
          </a:effectRef>
          <a:fontRef idx="minor">
            <a:schemeClr val="dk1"/>
          </a:fontRef>
        </p:style>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dirty="0"/>
              <a:t>Yellow generates more profit each </a:t>
            </a:r>
            <a:r>
              <a:rPr lang="en-US" dirty="0" smtClean="0"/>
              <a:t>y</a:t>
            </a:r>
            <a:r>
              <a:rPr lang="tr-TR" dirty="0" err="1" smtClean="0"/>
              <a:t>ear</a:t>
            </a:r>
            <a:endParaRPr lang="en-US" dirty="0">
              <a:solidFill>
                <a:srgbClr val="FF6600"/>
              </a:solidFill>
            </a:endParaRPr>
          </a:p>
        </p:txBody>
      </p:sp>
    </p:spTree>
    <p:extLst>
      <p:ext uri="{BB962C8B-B14F-4D97-AF65-F5344CB8AC3E}">
        <p14:creationId xmlns:p14="http://schemas.microsoft.com/office/powerpoint/2010/main" val="1057996645"/>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474</TotalTime>
  <Words>400</Words>
  <Application>Microsoft Office PowerPoint</Application>
  <PresentationFormat>Geniş ekran</PresentationFormat>
  <Paragraphs>80</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Office Teması</vt:lpstr>
      <vt:lpstr>PowerPoint Sunusu</vt:lpstr>
      <vt:lpstr>   Agenda</vt:lpstr>
      <vt:lpstr>    Executive Summary</vt:lpstr>
      <vt:lpstr>     Approach</vt:lpstr>
      <vt:lpstr> Eda</vt:lpstr>
      <vt:lpstr> Eda</vt:lpstr>
      <vt:lpstr> Eda</vt:lpstr>
      <vt:lpstr> Eda</vt:lpstr>
      <vt:lpstr> Eda</vt:lpstr>
      <vt:lpstr> Eda</vt:lpstr>
      <vt:lpstr> Eda</vt:lpstr>
      <vt:lpstr>    EDA Summary</vt:lpstr>
      <vt:lpstr>    Recommendations</vt:lpstr>
      <vt:lpstr> Exploratory Data Analysis  Analysis of Cab Data  Sedat CAN</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ELİF CAN</dc:creator>
  <cp:lastModifiedBy>ELİF CAN</cp:lastModifiedBy>
  <cp:revision>14</cp:revision>
  <dcterms:created xsi:type="dcterms:W3CDTF">2022-10-20T14:07:56Z</dcterms:created>
  <dcterms:modified xsi:type="dcterms:W3CDTF">2022-10-21T08:08:59Z</dcterms:modified>
</cp:coreProperties>
</file>